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4"/>
  </p:notesMasterIdLst>
  <p:sldIdLst>
    <p:sldId id="509" r:id="rId2"/>
    <p:sldId id="527" r:id="rId3"/>
    <p:sldId id="537" r:id="rId4"/>
    <p:sldId id="535" r:id="rId5"/>
    <p:sldId id="529" r:id="rId6"/>
    <p:sldId id="528" r:id="rId7"/>
    <p:sldId id="531" r:id="rId8"/>
    <p:sldId id="538" r:id="rId9"/>
    <p:sldId id="540" r:id="rId10"/>
    <p:sldId id="532" r:id="rId11"/>
    <p:sldId id="534" r:id="rId12"/>
    <p:sldId id="536" r:id="rId1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ection>
        <p14:section name="Vejledning og genbrug" id="{647B08C0-F575-425E-9EB3-C6B7AA8D3B0A}">
          <p14:sldIdLst>
            <p14:sldId id="509"/>
            <p14:sldId id="527"/>
            <p14:sldId id="537"/>
            <p14:sldId id="535"/>
            <p14:sldId id="529"/>
            <p14:sldId id="528"/>
            <p14:sldId id="531"/>
            <p14:sldId id="538"/>
            <p14:sldId id="540"/>
            <p14:sldId id="532"/>
            <p14:sldId id="534"/>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5" autoAdjust="0"/>
    <p:restoredTop sz="89189" autoAdjust="0"/>
  </p:normalViewPr>
  <p:slideViewPr>
    <p:cSldViewPr snapToGrid="0">
      <p:cViewPr varScale="1">
        <p:scale>
          <a:sx n="102" d="100"/>
          <a:sy n="102" d="100"/>
        </p:scale>
        <p:origin x="4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31T07:24:22.037" idx="2">
    <p:pos x="6900" y="1661"/>
    <p:text>Has been done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10-31T07:24:22.037" idx="2">
    <p:pos x="6900" y="1661"/>
    <p:text>Has been done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10-31T07:33:44.916" idx="3">
    <p:pos x="4562" y="1200"/>
    <p:text>Update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31/10/2024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da-DK" sz="1200" dirty="0">
              <a:latin typeface="+mn-lt"/>
            </a:endParaRPr>
          </a:p>
        </p:txBody>
      </p:sp>
    </p:spTree>
    <p:extLst>
      <p:ext uri="{BB962C8B-B14F-4D97-AF65-F5344CB8AC3E}">
        <p14:creationId xmlns:p14="http://schemas.microsoft.com/office/powerpoint/2010/main" val="121606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2</a:t>
            </a:fld>
            <a:endParaRPr lang="en-GB"/>
          </a:p>
        </p:txBody>
      </p:sp>
    </p:spTree>
    <p:extLst>
      <p:ext uri="{BB962C8B-B14F-4D97-AF65-F5344CB8AC3E}">
        <p14:creationId xmlns:p14="http://schemas.microsoft.com/office/powerpoint/2010/main" val="409269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3</a:t>
            </a:fld>
            <a:endParaRPr lang="en-GB"/>
          </a:p>
        </p:txBody>
      </p:sp>
    </p:spTree>
    <p:extLst>
      <p:ext uri="{BB962C8B-B14F-4D97-AF65-F5344CB8AC3E}">
        <p14:creationId xmlns:p14="http://schemas.microsoft.com/office/powerpoint/2010/main" val="376909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Add</a:t>
            </a:r>
            <a:r>
              <a:rPr lang="da-DK" dirty="0"/>
              <a:t> </a:t>
            </a:r>
            <a:r>
              <a:rPr lang="da-DK" dirty="0" err="1"/>
              <a:t>what</a:t>
            </a:r>
            <a:r>
              <a:rPr lang="da-DK" dirty="0"/>
              <a:t> </a:t>
            </a:r>
            <a:r>
              <a:rPr lang="da-DK" dirty="0" err="1"/>
              <a:t>statistical</a:t>
            </a:r>
            <a:r>
              <a:rPr lang="da-DK" dirty="0"/>
              <a:t> approach </a:t>
            </a:r>
            <a:r>
              <a:rPr lang="da-DK" dirty="0" err="1"/>
              <a:t>we</a:t>
            </a:r>
            <a:r>
              <a:rPr lang="da-DK" dirty="0"/>
              <a:t> </a:t>
            </a:r>
            <a:r>
              <a:rPr lang="da-DK" dirty="0" err="1"/>
              <a:t>used</a:t>
            </a:r>
            <a:r>
              <a:rPr lang="da-DK" dirty="0"/>
              <a:t>. </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5</a:t>
            </a:fld>
            <a:endParaRPr lang="en-GB"/>
          </a:p>
        </p:txBody>
      </p:sp>
    </p:spTree>
    <p:extLst>
      <p:ext uri="{BB962C8B-B14F-4D97-AF65-F5344CB8AC3E}">
        <p14:creationId xmlns:p14="http://schemas.microsoft.com/office/powerpoint/2010/main" val="1082320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Add</a:t>
            </a:r>
            <a:r>
              <a:rPr lang="da-DK" dirty="0"/>
              <a:t> gpt-4o-mini </a:t>
            </a:r>
            <a:r>
              <a:rPr lang="da-DK" dirty="0" err="1"/>
              <a:t>results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6</a:t>
            </a:fld>
            <a:endParaRPr lang="en-GB"/>
          </a:p>
        </p:txBody>
      </p:sp>
    </p:spTree>
    <p:extLst>
      <p:ext uri="{BB962C8B-B14F-4D97-AF65-F5344CB8AC3E}">
        <p14:creationId xmlns:p14="http://schemas.microsoft.com/office/powerpoint/2010/main" val="141004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61334404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00341415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72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692" r:id="rId33"/>
    <p:sldLayoutId id="2147483690" r:id="rId34"/>
    <p:sldLayoutId id="2147483691"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31219/osf.io/yrhzm"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Helding Vembye, PhD</a:t>
            </a:r>
          </a:p>
          <a:p>
            <a:r>
              <a:rPr lang="en-US" dirty="0"/>
              <a:t>SRMA SIG, 15.11.2024</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180037079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p:txBody>
          <a:bodyPr/>
          <a:lstStyle/>
          <a:p>
            <a:r>
              <a:rPr lang="en-US" dirty="0"/>
              <a:t>Concerns for future research</a:t>
            </a:r>
          </a:p>
        </p:txBody>
      </p:sp>
      <p:sp>
        <p:nvSpPr>
          <p:cNvPr id="3" name="Text Placeholder 2">
            <a:extLst>
              <a:ext uri="{FF2B5EF4-FFF2-40B4-BE49-F238E27FC236}">
                <a16:creationId xmlns:a16="http://schemas.microsoft.com/office/drawing/2014/main" id="{910F09C2-115F-48A4-A4BB-57414380922F}"/>
              </a:ext>
            </a:extLst>
          </p:cNvPr>
          <p:cNvSpPr>
            <a:spLocks noGrp="1"/>
          </p:cNvSpPr>
          <p:nvPr>
            <p:ph type="body" sz="quarter" idx="10"/>
          </p:nvPr>
        </p:nvSpPr>
        <p:spPr>
          <a:xfrm>
            <a:off x="1013520" y="1966823"/>
            <a:ext cx="10158611" cy="4171330"/>
          </a:xfrm>
        </p:spPr>
        <p:txBody>
          <a:bodyPr/>
          <a:lstStyle/>
          <a:p>
            <a:pPr marL="0" indent="0">
              <a:buNone/>
            </a:pPr>
            <a:r>
              <a:rPr lang="en-US" dirty="0"/>
              <a:t>Some highlights for future research:</a:t>
            </a:r>
          </a:p>
          <a:p>
            <a:pPr marL="0" indent="0">
              <a:buNone/>
            </a:pPr>
            <a:endParaRPr lang="en-US" dirty="0"/>
          </a:p>
          <a:p>
            <a:r>
              <a:rPr lang="en-US" dirty="0"/>
              <a:t>Investigate how our result generalize to other (and cheaper) models, such as the GPT-4o and GPT-4-turbo models as well as models from other companies such as Claude 2 and Mistral AL.</a:t>
            </a:r>
          </a:p>
          <a:p>
            <a:endParaRPr lang="en-US" dirty="0"/>
          </a:p>
          <a:p>
            <a:r>
              <a:rPr lang="en-US" dirty="0"/>
              <a:t>Test it with local models. This would freeze the efficacy of this approach and increase transparency of this approach. Our paper was desk rejected by RSM because we draw on an off-the-shelf model that can change over time. </a:t>
            </a:r>
          </a:p>
          <a:p>
            <a:pPr marL="0" indent="0">
              <a:buNone/>
            </a:pPr>
            <a:endParaRPr lang="en-US" dirty="0"/>
          </a:p>
          <a:p>
            <a:r>
              <a:rPr lang="en-US" dirty="0"/>
              <a:t>Consider how best to combine traditional automated screening tools with GPT API screening. For instance can GPT API models play a role in validating stopping rules when using priority screening algorithms?</a:t>
            </a:r>
          </a:p>
        </p:txBody>
      </p:sp>
    </p:spTree>
    <p:extLst>
      <p:ext uri="{BB962C8B-B14F-4D97-AF65-F5344CB8AC3E}">
        <p14:creationId xmlns:p14="http://schemas.microsoft.com/office/powerpoint/2010/main" val="217969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E26EF7-B121-4618-AF56-7909D646D77A}"/>
              </a:ext>
            </a:extLst>
          </p:cNvPr>
          <p:cNvSpPr>
            <a:spLocks noGrp="1"/>
          </p:cNvSpPr>
          <p:nvPr>
            <p:ph type="body" sz="quarter" idx="10"/>
          </p:nvPr>
        </p:nvSpPr>
        <p:spPr>
          <a:xfrm>
            <a:off x="1016694" y="606490"/>
            <a:ext cx="10158611" cy="5238110"/>
          </a:xfrm>
        </p:spPr>
        <p:txBody>
          <a:bodyPr/>
          <a:lstStyle/>
          <a:p>
            <a:r>
              <a:rPr lang="da-DK" sz="2400" b="1" dirty="0"/>
              <a:t>References: </a:t>
            </a:r>
          </a:p>
          <a:p>
            <a:r>
              <a:rPr lang="da-DK" dirty="0"/>
              <a:t>Vembye, M. H. (2024). </a:t>
            </a:r>
            <a:r>
              <a:rPr lang="da-DK" i="1" dirty="0"/>
              <a:t>AIscreenR: AI screening </a:t>
            </a:r>
            <a:r>
              <a:rPr lang="da-DK" i="1" dirty="0" err="1"/>
              <a:t>tools</a:t>
            </a:r>
            <a:r>
              <a:rPr lang="da-DK" i="1" dirty="0"/>
              <a:t> for </a:t>
            </a:r>
            <a:r>
              <a:rPr lang="da-DK" i="1" dirty="0" err="1"/>
              <a:t>systematic</a:t>
            </a:r>
            <a:r>
              <a:rPr lang="da-DK" i="1" dirty="0"/>
              <a:t> </a:t>
            </a:r>
            <a:r>
              <a:rPr lang="da-DK" i="1" dirty="0" err="1"/>
              <a:t>reviews</a:t>
            </a:r>
            <a:r>
              <a:rPr lang="da-DK" i="1" dirty="0"/>
              <a:t>.</a:t>
            </a:r>
            <a:r>
              <a:rPr lang="da-DK" dirty="0"/>
              <a:t> (GitHub version 	0.0.0.9999). https://mikkelvembye.github.io/AIscreenR/</a:t>
            </a:r>
            <a:endParaRPr lang="en-US" dirty="0"/>
          </a:p>
          <a:p>
            <a:endParaRPr lang="da-DK" dirty="0"/>
          </a:p>
          <a:p>
            <a:r>
              <a:rPr lang="da-DK" dirty="0"/>
              <a:t>Vembye, M. H.; Christensen, J.; Mølgaard, A. B.; Schytt, F. L. W. (2024). GPT API models </a:t>
            </a:r>
            <a:r>
              <a:rPr lang="da-DK" dirty="0" err="1"/>
              <a:t>can</a:t>
            </a:r>
            <a:r>
              <a:rPr lang="da-DK" dirty="0"/>
              <a:t> 	</a:t>
            </a:r>
            <a:r>
              <a:rPr lang="da-DK" dirty="0" err="1"/>
              <a:t>function</a:t>
            </a:r>
            <a:r>
              <a:rPr lang="da-DK" dirty="0"/>
              <a:t> 	as </a:t>
            </a:r>
            <a:r>
              <a:rPr lang="da-DK" dirty="0" err="1"/>
              <a:t>highly</a:t>
            </a:r>
            <a:r>
              <a:rPr lang="da-DK" dirty="0"/>
              <a:t> </a:t>
            </a:r>
            <a:r>
              <a:rPr lang="da-DK" dirty="0" err="1"/>
              <a:t>reliable</a:t>
            </a:r>
            <a:r>
              <a:rPr lang="da-DK" dirty="0"/>
              <a:t> </a:t>
            </a:r>
            <a:r>
              <a:rPr lang="da-DK" dirty="0" err="1"/>
              <a:t>second</a:t>
            </a:r>
            <a:r>
              <a:rPr lang="da-DK" dirty="0"/>
              <a:t> </a:t>
            </a:r>
            <a:r>
              <a:rPr lang="da-DK" dirty="0" err="1"/>
              <a:t>screeners</a:t>
            </a:r>
            <a:r>
              <a:rPr lang="da-DK" dirty="0"/>
              <a:t> of </a:t>
            </a:r>
            <a:r>
              <a:rPr lang="da-DK" dirty="0" err="1"/>
              <a:t>titles</a:t>
            </a:r>
            <a:r>
              <a:rPr lang="da-DK" dirty="0"/>
              <a:t> and abstracts in </a:t>
            </a:r>
            <a:r>
              <a:rPr lang="da-DK" dirty="0" err="1"/>
              <a:t>systematic</a:t>
            </a:r>
            <a:r>
              <a:rPr lang="da-DK" dirty="0"/>
              <a:t> </a:t>
            </a:r>
            <a:r>
              <a:rPr lang="da-DK" dirty="0" err="1"/>
              <a:t>reviews</a:t>
            </a:r>
            <a:r>
              <a:rPr lang="da-DK" dirty="0"/>
              <a:t>: A 	</a:t>
            </a:r>
            <a:r>
              <a:rPr lang="da-DK" dirty="0" err="1"/>
              <a:t>proof</a:t>
            </a:r>
            <a:r>
              <a:rPr lang="da-DK" dirty="0"/>
              <a:t> of 	</a:t>
            </a:r>
            <a:r>
              <a:rPr lang="da-DK" dirty="0" err="1"/>
              <a:t>concept</a:t>
            </a:r>
            <a:r>
              <a:rPr lang="da-DK" dirty="0"/>
              <a:t> and common guidelines. </a:t>
            </a:r>
            <a:r>
              <a:rPr lang="da-DK" i="1" dirty="0"/>
              <a:t>Open Science Framework (OSF).</a:t>
            </a:r>
            <a:r>
              <a:rPr lang="da-DK" dirty="0"/>
              <a:t> 	</a:t>
            </a:r>
            <a:r>
              <a:rPr lang="en-US" dirty="0">
                <a:hlinkClick r:id="rId2"/>
              </a:rPr>
              <a:t>https://doi.org/10.31219/osf.io/yrhzm </a:t>
            </a:r>
            <a:endParaRPr lang="en-US" dirty="0"/>
          </a:p>
          <a:p>
            <a:endParaRPr lang="en-US" dirty="0"/>
          </a:p>
          <a:p>
            <a:endParaRPr lang="en-US" dirty="0"/>
          </a:p>
        </p:txBody>
      </p:sp>
    </p:spTree>
    <p:extLst>
      <p:ext uri="{BB962C8B-B14F-4D97-AF65-F5344CB8AC3E}">
        <p14:creationId xmlns:p14="http://schemas.microsoft.com/office/powerpoint/2010/main" val="14661292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p:txBody>
          <a:bodyPr/>
          <a:lstStyle/>
          <a:p>
            <a:r>
              <a:rPr lang="da-DK" dirty="0" err="1"/>
              <a:t>Appendix</a:t>
            </a:r>
            <a:r>
              <a:rPr lang="da-DK" dirty="0"/>
              <a:t> – all </a:t>
            </a:r>
            <a:r>
              <a:rPr lang="da-DK" dirty="0" err="1"/>
              <a:t>results</a:t>
            </a:r>
            <a:endParaRPr lang="en-US" dirty="0"/>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1013520" y="1904306"/>
            <a:ext cx="6228271" cy="4417171"/>
          </a:xfrm>
          <a:prstGeom prst="rect">
            <a:avLst/>
          </a:prstGeom>
        </p:spPr>
      </p:pic>
    </p:spTree>
    <p:extLst>
      <p:ext uri="{BB962C8B-B14F-4D97-AF65-F5344CB8AC3E}">
        <p14:creationId xmlns:p14="http://schemas.microsoft.com/office/powerpoint/2010/main" val="387959548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B44D-9C7A-437A-BBC9-C99C59C60C32}"/>
              </a:ext>
            </a:extLst>
          </p:cNvPr>
          <p:cNvSpPr>
            <a:spLocks noGrp="1"/>
          </p:cNvSpPr>
          <p:nvPr>
            <p:ph type="title"/>
          </p:nvPr>
        </p:nvSpPr>
        <p:spPr>
          <a:xfrm>
            <a:off x="1013519" y="788989"/>
            <a:ext cx="10158611" cy="891382"/>
          </a:xfrm>
        </p:spPr>
        <p:txBody>
          <a:bodyPr/>
          <a:lstStyle/>
          <a:p>
            <a:r>
              <a:rPr lang="en-US" dirty="0"/>
              <a:t>Common issue in large-scale reviews</a:t>
            </a:r>
          </a:p>
        </p:txBody>
      </p:sp>
      <p:sp>
        <p:nvSpPr>
          <p:cNvPr id="3" name="Text Placeholder 2">
            <a:extLst>
              <a:ext uri="{FF2B5EF4-FFF2-40B4-BE49-F238E27FC236}">
                <a16:creationId xmlns:a16="http://schemas.microsoft.com/office/drawing/2014/main" id="{428F544D-26FD-4353-AFCE-C62D1BF3AD1C}"/>
              </a:ext>
            </a:extLst>
          </p:cNvPr>
          <p:cNvSpPr>
            <a:spLocks noGrp="1"/>
          </p:cNvSpPr>
          <p:nvPr>
            <p:ph type="body" sz="quarter" idx="10"/>
          </p:nvPr>
        </p:nvSpPr>
        <p:spPr>
          <a:xfrm>
            <a:off x="1013521" y="1680371"/>
            <a:ext cx="10025267" cy="4654441"/>
          </a:xfrm>
        </p:spPr>
        <p:txBody>
          <a:bodyPr/>
          <a:lstStyle/>
          <a:p>
            <a:pPr>
              <a:spcBef>
                <a:spcPts val="600"/>
              </a:spcBef>
            </a:pPr>
            <a:r>
              <a:rPr lang="en-US" dirty="0"/>
              <a:t>Independent human double-screening of titles and abstracts is time-consuming and a resource-dependent procedure which </a:t>
            </a:r>
          </a:p>
          <a:p>
            <a:pPr marL="285750" indent="-285750">
              <a:spcBef>
                <a:spcPts val="600"/>
              </a:spcBef>
              <a:buFontTx/>
              <a:buChar char="-"/>
            </a:pPr>
            <a:endParaRPr lang="en-US" dirty="0"/>
          </a:p>
          <a:p>
            <a:pPr marL="457200" indent="-457200">
              <a:spcBef>
                <a:spcPts val="600"/>
              </a:spcBef>
              <a:buFont typeface="+mj-lt"/>
              <a:buAutoNum type="arabicPeriod"/>
            </a:pPr>
            <a:r>
              <a:rPr lang="en-US" dirty="0"/>
              <a:t>slows the review-process </a:t>
            </a:r>
          </a:p>
          <a:p>
            <a:pPr marL="457200" indent="-457200">
              <a:spcBef>
                <a:spcPts val="600"/>
              </a:spcBef>
              <a:buFont typeface="+mj-lt"/>
              <a:buAutoNum type="arabicPeriod"/>
            </a:pPr>
            <a:r>
              <a:rPr lang="da-DK" dirty="0"/>
              <a:t>(most o</a:t>
            </a:r>
            <a:r>
              <a:rPr lang="en-US" dirty="0" err="1"/>
              <a:t>ften</a:t>
            </a:r>
            <a:r>
              <a:rPr lang="en-US" dirty="0"/>
              <a:t>) forces reviewers to make too narrow search strings</a:t>
            </a:r>
          </a:p>
          <a:p>
            <a:pPr marL="457200" indent="-457200">
              <a:spcBef>
                <a:spcPts val="600"/>
              </a:spcBef>
              <a:buFont typeface="+mj-lt"/>
              <a:buAutoNum type="arabicPeriod"/>
            </a:pPr>
            <a:r>
              <a:rPr lang="en-US" dirty="0"/>
              <a:t>is costly in terms of skilled human labor</a:t>
            </a:r>
          </a:p>
          <a:p>
            <a:pPr marL="457200" indent="-457200">
              <a:spcBef>
                <a:spcPts val="600"/>
              </a:spcBef>
              <a:buFont typeface="+mj-lt"/>
              <a:buAutoNum type="arabicPeriod"/>
            </a:pPr>
            <a:r>
              <a:rPr lang="en-US" dirty="0"/>
              <a:t>makes some topics non-reviewable due to the number </a:t>
            </a:r>
            <a:r>
              <a:rPr lang="da-DK" dirty="0"/>
              <a:t>of references to screen for </a:t>
            </a:r>
            <a:r>
              <a:rPr lang="en-US" dirty="0"/>
              <a:t>relevance</a:t>
            </a:r>
          </a:p>
          <a:p>
            <a:pPr>
              <a:spcBef>
                <a:spcPts val="600"/>
              </a:spcBef>
            </a:pPr>
            <a:endParaRPr lang="en-US" dirty="0"/>
          </a:p>
          <a:p>
            <a:pPr>
              <a:spcBef>
                <a:spcPts val="600"/>
              </a:spcBef>
            </a:pPr>
            <a:r>
              <a:rPr lang="en-US" dirty="0"/>
              <a:t>Overlooking relevant studies at the initial review stage can be consequential, leading to substantially biased results</a:t>
            </a:r>
          </a:p>
          <a:p>
            <a:pPr>
              <a:spcBef>
                <a:spcPts val="600"/>
              </a:spcBef>
            </a:pPr>
            <a:r>
              <a:rPr lang="da-DK" dirty="0"/>
              <a:t>This issue </a:t>
            </a:r>
            <a:r>
              <a:rPr lang="da-DK" dirty="0" err="1"/>
              <a:t>will</a:t>
            </a:r>
            <a:r>
              <a:rPr lang="da-DK" dirty="0"/>
              <a:t> </a:t>
            </a:r>
            <a:r>
              <a:rPr lang="da-DK" dirty="0" err="1"/>
              <a:t>only</a:t>
            </a:r>
            <a:r>
              <a:rPr lang="da-DK" dirty="0"/>
              <a:t> </a:t>
            </a:r>
            <a:r>
              <a:rPr lang="da-DK" dirty="0" err="1"/>
              <a:t>grow</a:t>
            </a:r>
            <a:r>
              <a:rPr lang="da-DK" dirty="0"/>
              <a:t> in </a:t>
            </a:r>
            <a:r>
              <a:rPr lang="da-DK" dirty="0" err="1"/>
              <a:t>size</a:t>
            </a:r>
            <a:r>
              <a:rPr lang="da-DK" dirty="0"/>
              <a:t> in future </a:t>
            </a:r>
            <a:r>
              <a:rPr lang="da-DK" dirty="0" err="1"/>
              <a:t>reviews</a:t>
            </a:r>
            <a:r>
              <a:rPr lang="da-DK" dirty="0"/>
              <a:t> as the databases </a:t>
            </a:r>
            <a:r>
              <a:rPr lang="da-DK" dirty="0" err="1"/>
              <a:t>grow</a:t>
            </a:r>
            <a:r>
              <a:rPr lang="da-DK" dirty="0"/>
              <a:t> </a:t>
            </a:r>
            <a:r>
              <a:rPr lang="da-DK" dirty="0" err="1"/>
              <a:t>bigger</a:t>
            </a:r>
            <a:r>
              <a:rPr lang="da-DK" dirty="0"/>
              <a:t> </a:t>
            </a:r>
            <a:r>
              <a:rPr lang="da-DK" dirty="0" err="1"/>
              <a:t>every</a:t>
            </a:r>
            <a:r>
              <a:rPr lang="da-DK" dirty="0"/>
              <a:t> </a:t>
            </a:r>
            <a:r>
              <a:rPr lang="da-DK" dirty="0" err="1"/>
              <a:t>year</a:t>
            </a:r>
            <a:endParaRPr lang="en-US" dirty="0"/>
          </a:p>
          <a:p>
            <a:pPr>
              <a:spcBef>
                <a:spcPts val="600"/>
              </a:spcBef>
            </a:pPr>
            <a:endParaRPr lang="da-DK" b="1" dirty="0">
              <a:cs typeface="Times New Roman" panose="02020603050405020304" pitchFamily="18" charset="0"/>
            </a:endParaRPr>
          </a:p>
          <a:p>
            <a:pPr>
              <a:spcBef>
                <a:spcPts val="600"/>
              </a:spcBef>
            </a:pPr>
            <a:r>
              <a:rPr lang="da-DK" b="1" dirty="0">
                <a:cs typeface="Times New Roman" panose="02020603050405020304" pitchFamily="18" charset="0"/>
              </a:rPr>
              <a:t>To </a:t>
            </a:r>
            <a:r>
              <a:rPr lang="en-US" b="1" dirty="0">
                <a:cs typeface="Times New Roman" panose="02020603050405020304" pitchFamily="18" charset="0"/>
              </a:rPr>
              <a:t>alleviate</a:t>
            </a:r>
            <a:r>
              <a:rPr lang="da-DK" b="1" dirty="0">
                <a:cs typeface="Times New Roman" panose="02020603050405020304" pitchFamily="18" charset="0"/>
              </a:rPr>
              <a:t> </a:t>
            </a:r>
            <a:r>
              <a:rPr lang="en-US" b="1" dirty="0">
                <a:cs typeface="Times New Roman" panose="02020603050405020304" pitchFamily="18" charset="0"/>
              </a:rPr>
              <a:t>this issue we suggest substituting the human </a:t>
            </a:r>
            <a:r>
              <a:rPr lang="en-US" b="1" i="1" dirty="0">
                <a:cs typeface="Times New Roman" panose="02020603050405020304" pitchFamily="18" charset="0"/>
              </a:rPr>
              <a:t>second</a:t>
            </a:r>
            <a:r>
              <a:rPr lang="en-US" b="1" dirty="0">
                <a:cs typeface="Times New Roman" panose="02020603050405020304" pitchFamily="18" charset="0"/>
              </a:rPr>
              <a:t> screener with a GPT (G</a:t>
            </a:r>
            <a:r>
              <a:rPr lang="en-US" b="1" dirty="0"/>
              <a:t>enerative Pre-trained Transformer</a:t>
            </a:r>
            <a:r>
              <a:rPr lang="en-US" b="1" dirty="0">
                <a:cs typeface="Times New Roman" panose="02020603050405020304" pitchFamily="18" charset="0"/>
              </a:rPr>
              <a:t>) API (A</a:t>
            </a:r>
            <a:r>
              <a:rPr lang="en-US" b="1" dirty="0"/>
              <a:t>pplication Programming Interface</a:t>
            </a:r>
            <a:r>
              <a:rPr lang="en-US" b="1" dirty="0">
                <a:cs typeface="Times New Roman" panose="02020603050405020304" pitchFamily="18" charset="0"/>
              </a:rPr>
              <a:t>) model</a:t>
            </a:r>
            <a:r>
              <a:rPr lang="da-DK" b="1" dirty="0">
                <a:cs typeface="Times New Roman" panose="02020603050405020304" pitchFamily="18" charset="0"/>
              </a:rPr>
              <a:t>. </a:t>
            </a:r>
          </a:p>
          <a:p>
            <a:pPr marL="285750" indent="-285750">
              <a:spcBef>
                <a:spcPts val="600"/>
              </a:spcBef>
              <a:buFontTx/>
              <a:buChar char="-"/>
            </a:pPr>
            <a:endParaRPr lang="da-DK" b="1" dirty="0">
              <a:cs typeface="Times New Roman" panose="02020603050405020304" pitchFamily="18" charset="0"/>
            </a:endParaRPr>
          </a:p>
        </p:txBody>
      </p:sp>
    </p:spTree>
    <p:extLst>
      <p:ext uri="{BB962C8B-B14F-4D97-AF65-F5344CB8AC3E}">
        <p14:creationId xmlns:p14="http://schemas.microsoft.com/office/powerpoint/2010/main" val="192867821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B44D-9C7A-437A-BBC9-C99C59C60C32}"/>
              </a:ext>
            </a:extLst>
          </p:cNvPr>
          <p:cNvSpPr>
            <a:spLocks noGrp="1"/>
          </p:cNvSpPr>
          <p:nvPr>
            <p:ph type="title"/>
          </p:nvPr>
        </p:nvSpPr>
        <p:spPr>
          <a:xfrm>
            <a:off x="1013519" y="788989"/>
            <a:ext cx="10158611" cy="891382"/>
          </a:xfrm>
        </p:spPr>
        <p:txBody>
          <a:bodyPr/>
          <a:lstStyle/>
          <a:p>
            <a:r>
              <a:rPr lang="en-US" sz="3200" dirty="0"/>
              <a:t>What do I mean by screening with a GPT model?</a:t>
            </a:r>
          </a:p>
        </p:txBody>
      </p:sp>
      <p:sp>
        <p:nvSpPr>
          <p:cNvPr id="3" name="Text Placeholder 2">
            <a:extLst>
              <a:ext uri="{FF2B5EF4-FFF2-40B4-BE49-F238E27FC236}">
                <a16:creationId xmlns:a16="http://schemas.microsoft.com/office/drawing/2014/main" id="{428F544D-26FD-4353-AFCE-C62D1BF3AD1C}"/>
              </a:ext>
            </a:extLst>
          </p:cNvPr>
          <p:cNvSpPr>
            <a:spLocks noGrp="1"/>
          </p:cNvSpPr>
          <p:nvPr>
            <p:ph type="body" sz="quarter" idx="10"/>
          </p:nvPr>
        </p:nvSpPr>
        <p:spPr>
          <a:xfrm>
            <a:off x="1013521" y="1680371"/>
            <a:ext cx="10080050" cy="4478889"/>
          </a:xfrm>
        </p:spPr>
        <p:txBody>
          <a:bodyPr/>
          <a:lstStyle/>
          <a:p>
            <a:pPr>
              <a:spcBef>
                <a:spcPts val="600"/>
              </a:spcBef>
            </a:pPr>
            <a:r>
              <a:rPr lang="en-US" b="1" dirty="0">
                <a:cs typeface="Times New Roman" panose="02020603050405020304" pitchFamily="18" charset="0"/>
              </a:rPr>
              <a:t>Let me demonstrate to give you a practical understand of this screening approach. </a:t>
            </a:r>
          </a:p>
          <a:p>
            <a:pPr>
              <a:spcBef>
                <a:spcPts val="600"/>
              </a:spcBef>
            </a:pPr>
            <a:endParaRPr lang="da-DK" b="1" dirty="0">
              <a:cs typeface="Times New Roman" panose="02020603050405020304" pitchFamily="18" charset="0"/>
            </a:endParaRPr>
          </a:p>
        </p:txBody>
      </p:sp>
    </p:spTree>
    <p:extLst>
      <p:ext uri="{BB962C8B-B14F-4D97-AF65-F5344CB8AC3E}">
        <p14:creationId xmlns:p14="http://schemas.microsoft.com/office/powerpoint/2010/main" val="292986642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C6D0-5EF5-456D-AC8C-07BEE245FAC3}"/>
              </a:ext>
            </a:extLst>
          </p:cNvPr>
          <p:cNvSpPr>
            <a:spLocks noGrp="1"/>
          </p:cNvSpPr>
          <p:nvPr>
            <p:ph type="title"/>
          </p:nvPr>
        </p:nvSpPr>
        <p:spPr>
          <a:xfrm>
            <a:off x="1013520" y="638356"/>
            <a:ext cx="10158611" cy="707366"/>
          </a:xfrm>
        </p:spPr>
        <p:txBody>
          <a:bodyPr/>
          <a:lstStyle/>
          <a:p>
            <a:r>
              <a:rPr lang="en-US" dirty="0"/>
              <a:t>The benchmark scheme</a:t>
            </a:r>
          </a:p>
        </p:txBody>
      </p:sp>
      <p:sp>
        <p:nvSpPr>
          <p:cNvPr id="3" name="Text Placeholder 2">
            <a:extLst>
              <a:ext uri="{FF2B5EF4-FFF2-40B4-BE49-F238E27FC236}">
                <a16:creationId xmlns:a16="http://schemas.microsoft.com/office/drawing/2014/main" id="{A2FB8995-4F75-4CE9-B0F3-37FD9C0FED01}"/>
              </a:ext>
            </a:extLst>
          </p:cNvPr>
          <p:cNvSpPr>
            <a:spLocks noGrp="1"/>
          </p:cNvSpPr>
          <p:nvPr>
            <p:ph type="body" sz="quarter" idx="10"/>
          </p:nvPr>
        </p:nvSpPr>
        <p:spPr>
          <a:xfrm>
            <a:off x="1013520" y="1708030"/>
            <a:ext cx="10158611" cy="4137046"/>
          </a:xfrm>
        </p:spPr>
        <p:txBody>
          <a:bodyPr/>
          <a:lstStyle/>
          <a:p>
            <a:r>
              <a:rPr lang="en-US" dirty="0"/>
              <a:t>In </a:t>
            </a:r>
            <a:r>
              <a:rPr lang="en-US"/>
              <a:t>light of the </a:t>
            </a:r>
            <a:r>
              <a:rPr lang="en-US" dirty="0"/>
              <a:t>typically human screening performances, we developed the following benchmark scheme. The aim is to help assessing screening performances of in general but also to judge when GPT screening is appropriate in high-standard reviews.</a:t>
            </a:r>
            <a:endParaRPr lang="da-DK" dirty="0"/>
          </a:p>
          <a:p>
            <a:pPr marL="0" indent="0">
              <a:buNone/>
            </a:pPr>
            <a:endParaRPr lang="en-US" dirty="0"/>
          </a:p>
          <a:p>
            <a:pPr marL="0" indent="0">
              <a:buNone/>
            </a:pPr>
            <a:r>
              <a:rPr lang="en-US" dirty="0"/>
              <a:t> </a:t>
            </a:r>
          </a:p>
        </p:txBody>
      </p:sp>
      <p:pic>
        <p:nvPicPr>
          <p:cNvPr id="6" name="Picture 5">
            <a:extLst>
              <a:ext uri="{FF2B5EF4-FFF2-40B4-BE49-F238E27FC236}">
                <a16:creationId xmlns:a16="http://schemas.microsoft.com/office/drawing/2014/main" id="{1D8CB5FA-9FF4-40FD-A481-19645BEEF4C7}"/>
              </a:ext>
            </a:extLst>
          </p:cNvPr>
          <p:cNvPicPr>
            <a:picLocks noChangeAspect="1"/>
          </p:cNvPicPr>
          <p:nvPr/>
        </p:nvPicPr>
        <p:blipFill>
          <a:blip r:embed="rId2"/>
          <a:stretch>
            <a:fillRect/>
          </a:stretch>
        </p:blipFill>
        <p:spPr>
          <a:xfrm>
            <a:off x="3010619" y="2975222"/>
            <a:ext cx="5862996" cy="3413896"/>
          </a:xfrm>
          <a:prstGeom prst="rect">
            <a:avLst/>
          </a:prstGeom>
        </p:spPr>
      </p:pic>
    </p:spTree>
    <p:extLst>
      <p:ext uri="{BB962C8B-B14F-4D97-AF65-F5344CB8AC3E}">
        <p14:creationId xmlns:p14="http://schemas.microsoft.com/office/powerpoint/2010/main" val="3973476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C6D0-5EF5-456D-AC8C-07BEE245FAC3}"/>
              </a:ext>
            </a:extLst>
          </p:cNvPr>
          <p:cNvSpPr>
            <a:spLocks noGrp="1"/>
          </p:cNvSpPr>
          <p:nvPr>
            <p:ph type="title"/>
          </p:nvPr>
        </p:nvSpPr>
        <p:spPr>
          <a:xfrm>
            <a:off x="1013520" y="379948"/>
            <a:ext cx="10158611" cy="1265951"/>
          </a:xfrm>
        </p:spPr>
        <p:txBody>
          <a:bodyPr/>
          <a:lstStyle/>
          <a:p>
            <a:r>
              <a:rPr lang="en-US" dirty="0"/>
              <a:t>Typical human screening performance</a:t>
            </a:r>
          </a:p>
        </p:txBody>
      </p:sp>
      <p:sp>
        <p:nvSpPr>
          <p:cNvPr id="3" name="Text Placeholder 2">
            <a:extLst>
              <a:ext uri="{FF2B5EF4-FFF2-40B4-BE49-F238E27FC236}">
                <a16:creationId xmlns:a16="http://schemas.microsoft.com/office/drawing/2014/main" id="{A2FB8995-4F75-4CE9-B0F3-37FD9C0FED01}"/>
              </a:ext>
            </a:extLst>
          </p:cNvPr>
          <p:cNvSpPr>
            <a:spLocks noGrp="1"/>
          </p:cNvSpPr>
          <p:nvPr>
            <p:ph type="body" sz="quarter" idx="10"/>
          </p:nvPr>
        </p:nvSpPr>
        <p:spPr>
          <a:xfrm>
            <a:off x="1013519" y="1386356"/>
            <a:ext cx="10158611" cy="1054919"/>
          </a:xfrm>
        </p:spPr>
        <p:txBody>
          <a:bodyPr/>
          <a:lstStyle/>
          <a:p>
            <a:r>
              <a:rPr lang="en-US" dirty="0"/>
              <a:t>To make fair comparisons between GPT and human screening, we mapped common human screening performances across 22 high-quality reviews. Hereto, we found the typical </a:t>
            </a:r>
            <a:r>
              <a:rPr lang="en-US" i="1" dirty="0"/>
              <a:t>second</a:t>
            </a:r>
            <a:r>
              <a:rPr lang="en-US" dirty="0"/>
              <a:t> screener to have a recall of 78.2%, 95% CI[74.7, 81.7] and specificity of 98%, 95% CI[96.6, 99.0]. </a:t>
            </a:r>
          </a:p>
          <a:p>
            <a:pPr marL="0" indent="0">
              <a:buNone/>
            </a:pPr>
            <a:endParaRPr lang="da-DK" dirty="0"/>
          </a:p>
        </p:txBody>
      </p:sp>
      <p:pic>
        <p:nvPicPr>
          <p:cNvPr id="5" name="Picture 4">
            <a:extLst>
              <a:ext uri="{FF2B5EF4-FFF2-40B4-BE49-F238E27FC236}">
                <a16:creationId xmlns:a16="http://schemas.microsoft.com/office/drawing/2014/main" id="{E163232B-5550-4A8A-98DA-127EC1C98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264" y="2587925"/>
            <a:ext cx="6351514" cy="3705050"/>
          </a:xfrm>
          <a:prstGeom prst="rect">
            <a:avLst/>
          </a:prstGeom>
        </p:spPr>
      </p:pic>
      <p:sp>
        <p:nvSpPr>
          <p:cNvPr id="6" name="Rectangle 5">
            <a:extLst>
              <a:ext uri="{FF2B5EF4-FFF2-40B4-BE49-F238E27FC236}">
                <a16:creationId xmlns:a16="http://schemas.microsoft.com/office/drawing/2014/main" id="{007E1860-2808-4AD9-ACE7-EEBF58EB6B0B}"/>
              </a:ext>
            </a:extLst>
          </p:cNvPr>
          <p:cNvSpPr/>
          <p:nvPr/>
        </p:nvSpPr>
        <p:spPr>
          <a:xfrm>
            <a:off x="2311879" y="6247218"/>
            <a:ext cx="6782138" cy="461665"/>
          </a:xfrm>
          <a:prstGeom prst="rect">
            <a:avLst/>
          </a:prstGeom>
        </p:spPr>
        <p:txBody>
          <a:bodyPr wrap="square">
            <a:spAutoFit/>
          </a:bodyPr>
          <a:lstStyle/>
          <a:p>
            <a:pPr>
              <a:spcAft>
                <a:spcPts val="0"/>
              </a:spcAft>
            </a:pPr>
            <a:r>
              <a:rPr lang="en-US" sz="1200" i="1" dirty="0">
                <a:latin typeface="Times New Roman" panose="02020603050405020304" pitchFamily="18" charset="0"/>
                <a:ea typeface="Calibri" panose="020F0502020204030204" pitchFamily="34" charset="0"/>
                <a:cs typeface="Times New Roman" panose="02020603050405020304" pitchFamily="18" charset="0"/>
              </a:rPr>
              <a:t>Note</a:t>
            </a:r>
            <a:r>
              <a:rPr lang="en-US" sz="1200" dirty="0">
                <a:latin typeface="Times New Roman" panose="02020603050405020304" pitchFamily="18" charset="0"/>
                <a:ea typeface="Calibri" panose="020F0502020204030204" pitchFamily="34" charset="0"/>
                <a:cs typeface="Times New Roman" panose="02020603050405020304" pitchFamily="18" charset="0"/>
              </a:rPr>
              <a:t>: Dashed lines indicate the average estimated via the CHE-RVE model. Each point represent an individual screener within the given review</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071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7CA4-2EFB-4C3A-A8D3-D7741671F176}"/>
              </a:ext>
            </a:extLst>
          </p:cNvPr>
          <p:cNvSpPr>
            <a:spLocks noGrp="1"/>
          </p:cNvSpPr>
          <p:nvPr>
            <p:ph type="title"/>
          </p:nvPr>
        </p:nvSpPr>
        <p:spPr>
          <a:xfrm>
            <a:off x="1013519" y="728252"/>
            <a:ext cx="10158611" cy="703733"/>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F94E7150-F43F-46AE-A16D-59713FBABE1D}"/>
              </a:ext>
            </a:extLst>
          </p:cNvPr>
          <p:cNvSpPr>
            <a:spLocks noGrp="1"/>
          </p:cNvSpPr>
          <p:nvPr>
            <p:ph type="body" sz="quarter" idx="10"/>
          </p:nvPr>
        </p:nvSpPr>
        <p:spPr>
          <a:xfrm>
            <a:off x="1026376" y="1619633"/>
            <a:ext cx="7254982" cy="4798419"/>
          </a:xfrm>
        </p:spPr>
        <p:txBody>
          <a:bodyPr/>
          <a:lstStyle/>
          <a:p>
            <a:r>
              <a:rPr lang="en-US" dirty="0"/>
              <a:t>We find that GPT API models can perform on par with or in some cases even better typical human second screeners in high-quality systematic reviews (Vembye et al., 2024). </a:t>
            </a:r>
          </a:p>
          <a:p>
            <a:r>
              <a:rPr lang="en-US" dirty="0"/>
              <a:t>We conducted three large-scale classification experiments with different levels of complexity in terms of the number of inclusion criteria.</a:t>
            </a:r>
          </a:p>
          <a:p>
            <a:r>
              <a:rPr lang="en-US" dirty="0"/>
              <a:t>In simple screening cases, we even find recall close to 100% and with a high specificity values (97.4%), as well. </a:t>
            </a:r>
          </a:p>
          <a:p>
            <a:r>
              <a:rPr lang="en-US" dirty="0"/>
              <a:t>In complex review settings, we find the GPT-4 model to yield a recall of 80%. </a:t>
            </a:r>
          </a:p>
          <a:p>
            <a:r>
              <a:rPr lang="en-US" dirty="0"/>
              <a:t>Yet, in complex review setting, the GPT-4 model is rather over-inclusive with a specificity of ~84%.</a:t>
            </a:r>
          </a:p>
          <a:p>
            <a:r>
              <a:rPr lang="en-US" dirty="0"/>
              <a:t>However, we argue this is not as problem as long as the recall is high (i.e., on par with humans) since a low specificity does not induce any bias to a review.</a:t>
            </a:r>
          </a:p>
        </p:txBody>
      </p:sp>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D8D35590-99A9-4F27-9049-3EF24CBE6842}"/>
                  </a:ext>
                </a:extLst>
              </p:cNvPr>
              <p:cNvSpPr txBox="1">
                <a:spLocks/>
              </p:cNvSpPr>
              <p:nvPr/>
            </p:nvSpPr>
            <p:spPr>
              <a:xfrm>
                <a:off x="8488392" y="1619633"/>
                <a:ext cx="3602968" cy="2728080"/>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3"/>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3"/>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3"/>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3"/>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3"/>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4" name="Text Placeholder 2">
                <a:extLst>
                  <a:ext uri="{FF2B5EF4-FFF2-40B4-BE49-F238E27FC236}">
                    <a16:creationId xmlns:a16="http://schemas.microsoft.com/office/drawing/2014/main" id="{D8D35590-99A9-4F27-9049-3EF24CBE6842}"/>
                  </a:ext>
                </a:extLst>
              </p:cNvPr>
              <p:cNvSpPr txBox="1">
                <a:spLocks noRot="1" noChangeAspect="1" noMove="1" noResize="1" noEditPoints="1" noAdjustHandles="1" noChangeArrowheads="1" noChangeShapeType="1" noTextEdit="1"/>
              </p:cNvSpPr>
              <p:nvPr/>
            </p:nvSpPr>
            <p:spPr>
              <a:xfrm>
                <a:off x="8488392" y="1619633"/>
                <a:ext cx="3602968" cy="2728080"/>
              </a:xfrm>
              <a:prstGeom prst="rect">
                <a:avLst/>
              </a:prstGeom>
              <a:blipFill>
                <a:blip r:embed="rId4"/>
                <a:stretch>
                  <a:fillRect l="-2538" t="-2013"/>
                </a:stretch>
              </a:blipFill>
            </p:spPr>
            <p:txBody>
              <a:bodyPr/>
              <a:lstStyle/>
              <a:p>
                <a:r>
                  <a:rPr lang="en-US">
                    <a:noFill/>
                  </a:rPr>
                  <a:t> </a:t>
                </a:r>
              </a:p>
            </p:txBody>
          </p:sp>
        </mc:Fallback>
      </mc:AlternateContent>
    </p:spTree>
    <p:extLst>
      <p:ext uri="{BB962C8B-B14F-4D97-AF65-F5344CB8AC3E}">
        <p14:creationId xmlns:p14="http://schemas.microsoft.com/office/powerpoint/2010/main" val="1248016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4200-80CB-48D8-AB67-8FC741D5FA96}"/>
              </a:ext>
            </a:extLst>
          </p:cNvPr>
          <p:cNvSpPr>
            <a:spLocks noGrp="1"/>
          </p:cNvSpPr>
          <p:nvPr>
            <p:ph type="title"/>
          </p:nvPr>
        </p:nvSpPr>
        <p:spPr>
          <a:xfrm>
            <a:off x="1013521" y="805889"/>
            <a:ext cx="7750918" cy="974399"/>
          </a:xfrm>
        </p:spPr>
        <p:txBody>
          <a:bodyPr/>
          <a:lstStyle/>
          <a:p>
            <a:r>
              <a:rPr lang="en-US" dirty="0"/>
              <a:t>What we also do: standardization</a:t>
            </a:r>
          </a:p>
        </p:txBody>
      </p:sp>
      <p:sp>
        <p:nvSpPr>
          <p:cNvPr id="3" name="Text Placeholder 2">
            <a:extLst>
              <a:ext uri="{FF2B5EF4-FFF2-40B4-BE49-F238E27FC236}">
                <a16:creationId xmlns:a16="http://schemas.microsoft.com/office/drawing/2014/main" id="{6ECCA839-06F2-4218-8CF9-61AB4E7EB43C}"/>
              </a:ext>
            </a:extLst>
          </p:cNvPr>
          <p:cNvSpPr>
            <a:spLocks noGrp="1"/>
          </p:cNvSpPr>
          <p:nvPr>
            <p:ph type="body" sz="quarter" idx="10"/>
          </p:nvPr>
        </p:nvSpPr>
        <p:spPr>
          <a:xfrm>
            <a:off x="1013520" y="1863306"/>
            <a:ext cx="10158611" cy="4252822"/>
          </a:xfrm>
        </p:spPr>
        <p:txBody>
          <a:bodyPr/>
          <a:lstStyle/>
          <a:p>
            <a:pPr marL="0" indent="0">
              <a:buNone/>
            </a:pPr>
            <a:r>
              <a:rPr lang="en-US" dirty="0"/>
              <a:t>To standardize this screening approach, we further developed</a:t>
            </a:r>
          </a:p>
          <a:p>
            <a:pPr marL="0" indent="0">
              <a:buNone/>
            </a:pPr>
            <a:endParaRPr lang="da-DK" dirty="0"/>
          </a:p>
          <a:p>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marL="0" indent="0">
              <a:buNone/>
            </a:pPr>
            <a:endParaRPr lang="da-DK" dirty="0"/>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br>
              <a:rPr lang="en-US" dirty="0"/>
            </a:br>
            <a:endParaRPr lang="en-US" dirty="0"/>
          </a:p>
          <a:p>
            <a:r>
              <a:rPr lang="en-US" i="1" dirty="0"/>
              <a:t>The AIscreenR  R package </a:t>
            </a:r>
            <a:r>
              <a:rPr lang="en-US" dirty="0"/>
              <a:t>(Vembye, 2024). This (among other things) allows the user to screen with multiple prompts and with parallel processing. To exemplify, we have been able to screen 14.000 references with 1 prompt and the gpt-4o-mini in less than 30 minutes (prize, $1.45 USD). The package also includes a practical/user-friendly step-by-step tutorial. </a:t>
            </a:r>
          </a:p>
        </p:txBody>
      </p:sp>
      <p:pic>
        <p:nvPicPr>
          <p:cNvPr id="5" name="Picture 4">
            <a:extLst>
              <a:ext uri="{FF2B5EF4-FFF2-40B4-BE49-F238E27FC236}">
                <a16:creationId xmlns:a16="http://schemas.microsoft.com/office/drawing/2014/main" id="{2B3A7A6D-4A21-4C77-BF3C-0E3175769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9660" y="345610"/>
            <a:ext cx="1721548" cy="1992148"/>
          </a:xfrm>
          <a:prstGeom prst="rect">
            <a:avLst/>
          </a:prstGeom>
        </p:spPr>
      </p:pic>
    </p:spTree>
    <p:extLst>
      <p:ext uri="{BB962C8B-B14F-4D97-AF65-F5344CB8AC3E}">
        <p14:creationId xmlns:p14="http://schemas.microsoft.com/office/powerpoint/2010/main" val="4066404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p:txBody>
          <a:bodyPr/>
          <a:lstStyle/>
          <a:p>
            <a:r>
              <a:rPr lang="en-US" dirty="0"/>
              <a:t>Advantages of this screening method</a:t>
            </a:r>
          </a:p>
        </p:txBody>
      </p:sp>
      <p:sp>
        <p:nvSpPr>
          <p:cNvPr id="6" name="Text Placeholder 5">
            <a:extLst>
              <a:ext uri="{FF2B5EF4-FFF2-40B4-BE49-F238E27FC236}">
                <a16:creationId xmlns:a16="http://schemas.microsoft.com/office/drawing/2014/main" id="{210A8F88-4517-4F8B-830E-17207A912A09}"/>
              </a:ext>
            </a:extLst>
          </p:cNvPr>
          <p:cNvSpPr>
            <a:spLocks noGrp="1"/>
          </p:cNvSpPr>
          <p:nvPr>
            <p:ph type="body" sz="quarter" idx="10"/>
          </p:nvPr>
        </p:nvSpPr>
        <p:spPr>
          <a:xfrm>
            <a:off x="1013520" y="1992541"/>
            <a:ext cx="10158611" cy="3650404"/>
          </a:xfrm>
        </p:spPr>
        <p:txBody>
          <a:bodyPr/>
          <a:lstStyle/>
          <a:p>
            <a:r>
              <a:rPr lang="da-DK" dirty="0" err="1"/>
              <a:t>Rigorous</a:t>
            </a:r>
            <a:r>
              <a:rPr lang="da-DK" dirty="0"/>
              <a:t> </a:t>
            </a:r>
            <a:r>
              <a:rPr lang="da-DK" dirty="0" err="1"/>
              <a:t>treatment</a:t>
            </a:r>
            <a:r>
              <a:rPr lang="da-DK" dirty="0"/>
              <a:t> of all </a:t>
            </a:r>
            <a:r>
              <a:rPr lang="da-DK" dirty="0" err="1"/>
              <a:t>titles</a:t>
            </a:r>
            <a:r>
              <a:rPr lang="da-DK" dirty="0"/>
              <a:t> and abstracts</a:t>
            </a:r>
          </a:p>
          <a:p>
            <a:r>
              <a:rPr lang="da-DK" dirty="0"/>
              <a:t>It is fast</a:t>
            </a:r>
          </a:p>
          <a:p>
            <a:r>
              <a:rPr lang="da-DK" dirty="0"/>
              <a:t>It is </a:t>
            </a:r>
            <a:r>
              <a:rPr lang="da-DK" dirty="0" err="1"/>
              <a:t>cheap</a:t>
            </a:r>
            <a:r>
              <a:rPr lang="da-DK" dirty="0"/>
              <a:t> </a:t>
            </a:r>
          </a:p>
          <a:p>
            <a:r>
              <a:rPr lang="da-DK" dirty="0" err="1"/>
              <a:t>You</a:t>
            </a:r>
            <a:r>
              <a:rPr lang="da-DK" dirty="0"/>
              <a:t> </a:t>
            </a:r>
            <a:r>
              <a:rPr lang="da-DK" dirty="0" err="1"/>
              <a:t>can</a:t>
            </a:r>
            <a:r>
              <a:rPr lang="da-DK" dirty="0"/>
              <a:t> </a:t>
            </a:r>
            <a:r>
              <a:rPr lang="da-DK" dirty="0" err="1"/>
              <a:t>guard</a:t>
            </a:r>
            <a:r>
              <a:rPr lang="da-DK" dirty="0"/>
              <a:t> </a:t>
            </a:r>
            <a:r>
              <a:rPr lang="da-DK" dirty="0" err="1"/>
              <a:t>against</a:t>
            </a:r>
            <a:r>
              <a:rPr lang="da-DK" dirty="0"/>
              <a:t> human </a:t>
            </a:r>
            <a:r>
              <a:rPr lang="da-DK" dirty="0" err="1"/>
              <a:t>drifting</a:t>
            </a:r>
            <a:r>
              <a:rPr lang="da-DK" dirty="0"/>
              <a:t>. </a:t>
            </a:r>
          </a:p>
          <a:p>
            <a:r>
              <a:rPr lang="da-DK" dirty="0"/>
              <a:t>Extra </a:t>
            </a:r>
            <a:r>
              <a:rPr lang="da-DK" dirty="0" err="1"/>
              <a:t>ensurance</a:t>
            </a:r>
            <a:r>
              <a:rPr lang="da-DK" dirty="0"/>
              <a:t> </a:t>
            </a:r>
            <a:r>
              <a:rPr lang="da-DK" dirty="0" err="1"/>
              <a:t>that</a:t>
            </a:r>
            <a:r>
              <a:rPr lang="da-DK" dirty="0"/>
              <a:t> </a:t>
            </a:r>
            <a:r>
              <a:rPr lang="da-DK" dirty="0" err="1"/>
              <a:t>you</a:t>
            </a:r>
            <a:r>
              <a:rPr lang="da-DK" dirty="0"/>
              <a:t> have </a:t>
            </a:r>
            <a:r>
              <a:rPr lang="da-DK" dirty="0" err="1"/>
              <a:t>found</a:t>
            </a:r>
            <a:r>
              <a:rPr lang="da-DK" dirty="0"/>
              <a:t> all </a:t>
            </a:r>
            <a:r>
              <a:rPr lang="da-DK" dirty="0" err="1"/>
              <a:t>revelavant</a:t>
            </a:r>
            <a:r>
              <a:rPr lang="da-DK" dirty="0"/>
              <a:t> </a:t>
            </a:r>
            <a:r>
              <a:rPr lang="da-DK" dirty="0" err="1"/>
              <a:t>records</a:t>
            </a:r>
            <a:r>
              <a:rPr lang="da-DK" dirty="0"/>
              <a:t>.</a:t>
            </a:r>
          </a:p>
          <a:p>
            <a:r>
              <a:rPr lang="da-DK" dirty="0" err="1"/>
              <a:t>Agnostic</a:t>
            </a:r>
            <a:r>
              <a:rPr lang="da-DK" dirty="0"/>
              <a:t> to data </a:t>
            </a:r>
            <a:r>
              <a:rPr lang="da-DK" dirty="0" err="1"/>
              <a:t>imbalance</a:t>
            </a:r>
            <a:r>
              <a:rPr lang="da-DK" dirty="0"/>
              <a:t> [i.e., INSERT]</a:t>
            </a:r>
          </a:p>
          <a:p>
            <a:pPr marL="0" indent="0">
              <a:buNone/>
            </a:pPr>
            <a:endParaRPr lang="da-DK" dirty="0"/>
          </a:p>
          <a:p>
            <a:pPr marL="0" indent="0">
              <a:buNone/>
            </a:pPr>
            <a:endParaRPr lang="da-DK" dirty="0"/>
          </a:p>
          <a:p>
            <a:pPr marL="0" indent="0">
              <a:buNone/>
            </a:pPr>
            <a:endParaRPr lang="da-DK" dirty="0"/>
          </a:p>
          <a:p>
            <a:pPr marL="0" indent="0">
              <a:buNone/>
            </a:pPr>
            <a:endParaRPr lang="da-DK" dirty="0"/>
          </a:p>
          <a:p>
            <a:endParaRPr lang="en-US" dirty="0"/>
          </a:p>
        </p:txBody>
      </p:sp>
    </p:spTree>
    <p:extLst>
      <p:ext uri="{BB962C8B-B14F-4D97-AF65-F5344CB8AC3E}">
        <p14:creationId xmlns:p14="http://schemas.microsoft.com/office/powerpoint/2010/main" val="271312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p:txBody>
          <a:bodyPr/>
          <a:lstStyle/>
          <a:p>
            <a:r>
              <a:rPr lang="en-US" dirty="0"/>
              <a:t>Limitation</a:t>
            </a:r>
          </a:p>
        </p:txBody>
      </p:sp>
      <p:sp>
        <p:nvSpPr>
          <p:cNvPr id="3" name="Text Placeholder 2">
            <a:extLst>
              <a:ext uri="{FF2B5EF4-FFF2-40B4-BE49-F238E27FC236}">
                <a16:creationId xmlns:a16="http://schemas.microsoft.com/office/drawing/2014/main" id="{910F09C2-115F-48A4-A4BB-57414380922F}"/>
              </a:ext>
            </a:extLst>
          </p:cNvPr>
          <p:cNvSpPr>
            <a:spLocks noGrp="1"/>
          </p:cNvSpPr>
          <p:nvPr>
            <p:ph type="body" sz="quarter" idx="10"/>
          </p:nvPr>
        </p:nvSpPr>
        <p:spPr>
          <a:xfrm>
            <a:off x="1013520" y="1966823"/>
            <a:ext cx="10158611" cy="4171330"/>
          </a:xfrm>
        </p:spPr>
        <p:txBody>
          <a:bodyPr/>
          <a:lstStyle/>
          <a:p>
            <a:r>
              <a:rPr lang="da-DK" dirty="0"/>
              <a:t>In </a:t>
            </a:r>
            <a:r>
              <a:rPr lang="da-DK" dirty="0" err="1"/>
              <a:t>theory</a:t>
            </a:r>
            <a:r>
              <a:rPr lang="da-DK" dirty="0"/>
              <a:t> it is prompt sensitive</a:t>
            </a:r>
          </a:p>
          <a:p>
            <a:r>
              <a:rPr lang="da-DK" dirty="0" err="1"/>
              <a:t>Off</a:t>
            </a:r>
            <a:r>
              <a:rPr lang="da-DK" dirty="0"/>
              <a:t>-the-</a:t>
            </a:r>
            <a:r>
              <a:rPr lang="da-DK" dirty="0" err="1"/>
              <a:t>shelf</a:t>
            </a:r>
            <a:r>
              <a:rPr lang="da-DK" dirty="0"/>
              <a:t> </a:t>
            </a:r>
            <a:r>
              <a:rPr lang="da-DK" dirty="0" err="1"/>
              <a:t>method</a:t>
            </a:r>
            <a:r>
              <a:rPr lang="da-DK" dirty="0"/>
              <a:t>. </a:t>
            </a:r>
            <a:r>
              <a:rPr lang="da-DK" dirty="0" err="1"/>
              <a:t>We</a:t>
            </a:r>
            <a:r>
              <a:rPr lang="da-DK" dirty="0"/>
              <a:t> </a:t>
            </a:r>
            <a:r>
              <a:rPr lang="da-DK" dirty="0" err="1"/>
              <a:t>got</a:t>
            </a:r>
            <a:r>
              <a:rPr lang="da-DK" dirty="0"/>
              <a:t> </a:t>
            </a:r>
            <a:r>
              <a:rPr lang="da-DK" dirty="0" err="1"/>
              <a:t>desk</a:t>
            </a:r>
            <a:r>
              <a:rPr lang="da-DK" dirty="0"/>
              <a:t> </a:t>
            </a:r>
            <a:r>
              <a:rPr lang="da-DK" dirty="0" err="1"/>
              <a:t>rejected</a:t>
            </a:r>
            <a:r>
              <a:rPr lang="da-DK" dirty="0"/>
              <a:t> in RSM for </a:t>
            </a:r>
            <a:r>
              <a:rPr lang="da-DK" dirty="0" err="1"/>
              <a:t>this</a:t>
            </a:r>
            <a:r>
              <a:rPr lang="da-DK" dirty="0"/>
              <a:t> </a:t>
            </a:r>
            <a:r>
              <a:rPr lang="da-DK" dirty="0" err="1"/>
              <a:t>reason</a:t>
            </a:r>
            <a:r>
              <a:rPr lang="da-DK" dirty="0"/>
              <a:t>.</a:t>
            </a:r>
            <a:endParaRPr lang="en-US" dirty="0"/>
          </a:p>
          <a:p>
            <a:r>
              <a:rPr lang="da-DK" dirty="0" err="1"/>
              <a:t>Environmental</a:t>
            </a:r>
            <a:r>
              <a:rPr lang="da-DK" dirty="0"/>
              <a:t> </a:t>
            </a:r>
            <a:r>
              <a:rPr lang="da-DK" dirty="0" err="1"/>
              <a:t>impact</a:t>
            </a:r>
            <a:r>
              <a:rPr lang="da-DK" dirty="0"/>
              <a:t>. This </a:t>
            </a:r>
            <a:r>
              <a:rPr lang="da-DK" dirty="0" err="1"/>
              <a:t>hard</a:t>
            </a:r>
            <a:r>
              <a:rPr lang="da-DK" dirty="0"/>
              <a:t> to </a:t>
            </a:r>
            <a:r>
              <a:rPr lang="da-DK" dirty="0" err="1"/>
              <a:t>fully</a:t>
            </a:r>
            <a:r>
              <a:rPr lang="da-DK" dirty="0"/>
              <a:t> </a:t>
            </a:r>
            <a:r>
              <a:rPr lang="da-DK" dirty="0" err="1"/>
              <a:t>assess</a:t>
            </a:r>
            <a:r>
              <a:rPr lang="da-DK" dirty="0"/>
              <a:t> but </a:t>
            </a:r>
            <a:r>
              <a:rPr lang="da-DK" dirty="0" err="1"/>
              <a:t>many</a:t>
            </a:r>
            <a:r>
              <a:rPr lang="da-DK" dirty="0"/>
              <a:t> </a:t>
            </a:r>
            <a:r>
              <a:rPr lang="da-DK" dirty="0" err="1"/>
              <a:t>people</a:t>
            </a:r>
            <a:r>
              <a:rPr lang="da-DK" dirty="0"/>
              <a:t> have </a:t>
            </a:r>
            <a:r>
              <a:rPr lang="da-DK" dirty="0" err="1"/>
              <a:t>concerns</a:t>
            </a:r>
            <a:r>
              <a:rPr lang="da-DK" dirty="0"/>
              <a:t> </a:t>
            </a:r>
            <a:r>
              <a:rPr lang="da-DK" dirty="0" err="1"/>
              <a:t>about</a:t>
            </a:r>
            <a:r>
              <a:rPr lang="da-DK" dirty="0"/>
              <a:t> </a:t>
            </a:r>
            <a:r>
              <a:rPr lang="da-DK" dirty="0" err="1"/>
              <a:t>this</a:t>
            </a:r>
            <a:r>
              <a:rPr lang="da-DK" dirty="0"/>
              <a:t>.</a:t>
            </a:r>
          </a:p>
          <a:p>
            <a:pPr marL="0" indent="0">
              <a:buNone/>
            </a:pPr>
            <a:endParaRPr lang="da-DK" dirty="0"/>
          </a:p>
          <a:p>
            <a:endParaRPr lang="da-DK" dirty="0"/>
          </a:p>
          <a:p>
            <a:endParaRPr lang="da-DK" dirty="0"/>
          </a:p>
          <a:p>
            <a:endParaRPr lang="da-DK" dirty="0"/>
          </a:p>
          <a:p>
            <a:endParaRPr lang="en-US" dirty="0"/>
          </a:p>
          <a:p>
            <a:pPr>
              <a:buFont typeface="Arial" panose="020B0604020202020204" pitchFamily="34" charset="0"/>
              <a:buChar char="•"/>
            </a:pPr>
            <a:endParaRPr lang="da-DK" dirty="0"/>
          </a:p>
        </p:txBody>
      </p:sp>
    </p:spTree>
    <p:extLst>
      <p:ext uri="{BB962C8B-B14F-4D97-AF65-F5344CB8AC3E}">
        <p14:creationId xmlns:p14="http://schemas.microsoft.com/office/powerpoint/2010/main" val="1450257339"/>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509</TotalTime>
  <Words>981</Words>
  <Application>Microsoft Office PowerPoint</Application>
  <PresentationFormat>Widescreen</PresentationFormat>
  <Paragraphs>84</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Cambria Math</vt:lpstr>
      <vt:lpstr>Inter</vt:lpstr>
      <vt:lpstr>Times New Roman</vt:lpstr>
      <vt:lpstr>Wingdings</vt:lpstr>
      <vt:lpstr>VIVE</vt:lpstr>
      <vt:lpstr>Using GPT API Models as Second Screener of Titles and Abstracts in High-Quality Systematic Reviews</vt:lpstr>
      <vt:lpstr>Common issue in large-scale reviews</vt:lpstr>
      <vt:lpstr>What do I mean by screening with a GPT model?</vt:lpstr>
      <vt:lpstr>The benchmark scheme</vt:lpstr>
      <vt:lpstr>Typical human screening performance</vt:lpstr>
      <vt:lpstr>How generalizable is this approach?</vt:lpstr>
      <vt:lpstr>What we also do: standardization</vt:lpstr>
      <vt:lpstr>Advantages of this screening method</vt:lpstr>
      <vt:lpstr>Limitation</vt:lpstr>
      <vt:lpstr>Concerns for future research</vt:lpstr>
      <vt:lpstr>PowerPoint Presentation</vt:lpstr>
      <vt:lpstr>Appendix – all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40</cp:revision>
  <dcterms:created xsi:type="dcterms:W3CDTF">2024-09-02T05:58:00Z</dcterms:created>
  <dcterms:modified xsi:type="dcterms:W3CDTF">2024-10-31T07:56:22Z</dcterms:modified>
</cp:coreProperties>
</file>