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509" r:id="rId2"/>
    <p:sldId id="555" r:id="rId3"/>
    <p:sldId id="541" r:id="rId4"/>
    <p:sldId id="542" r:id="rId5"/>
    <p:sldId id="543" r:id="rId6"/>
    <p:sldId id="545" r:id="rId7"/>
    <p:sldId id="546" r:id="rId8"/>
    <p:sldId id="547" r:id="rId9"/>
    <p:sldId id="549" r:id="rId10"/>
    <p:sldId id="553" r:id="rId11"/>
    <p:sldId id="550" r:id="rId12"/>
    <p:sldId id="544" r:id="rId13"/>
    <p:sldId id="548" r:id="rId14"/>
    <p:sldId id="536" r:id="rId15"/>
    <p:sldId id="554" r:id="rId16"/>
    <p:sldId id="551" r:id="rId1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55"/>
            <p14:sldId id="541"/>
            <p14:sldId id="542"/>
            <p14:sldId id="543"/>
            <p14:sldId id="545"/>
            <p14:sldId id="546"/>
            <p14:sldId id="547"/>
            <p14:sldId id="549"/>
            <p14:sldId id="553"/>
            <p14:sldId id="550"/>
            <p14:sldId id="544"/>
            <p14:sldId id="548"/>
            <p14:sldId id="536"/>
            <p14:sldId id="554"/>
            <p14:sldId id="55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5" autoAdjust="0"/>
    <p:restoredTop sz="89189" autoAdjust="0"/>
  </p:normalViewPr>
  <p:slideViewPr>
    <p:cSldViewPr snapToGrid="0">
      <p:cViewPr varScale="1">
        <p:scale>
          <a:sx n="85" d="100"/>
          <a:sy n="85" d="100"/>
        </p:scale>
        <p:origin x="122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15/11/2024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en-US" sz="1200" noProof="0" dirty="0">
              <a:latin typeface="+mn-lt"/>
            </a:endParaRP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Overlooking relevant studies at this initial review stage can be consequential, leading to substantially biased results.</a:t>
            </a:r>
            <a:endParaRPr lang="da-DK" dirty="0"/>
          </a:p>
          <a:p>
            <a:endParaRPr lang="da-DK" dirty="0"/>
          </a:p>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3</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41598-024-54271-x" TargetMode="External"/><Relationship Id="rId2" Type="http://schemas.openxmlformats.org/officeDocument/2006/relationships/hyperlink" Target="https://doi.org/10.3390/systems1107035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sf.io/yrhzm" TargetMode="External"/><Relationship Id="rId2" Type="http://schemas.openxmlformats.org/officeDocument/2006/relationships/hyperlink" Target="https://github.com/MikkelVembye/SRMA-SIG-pres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kkelVembye/SRMA-SIG-presentation/blob/main/Example%20code.R"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623101" y="1135579"/>
            <a:ext cx="4791378" cy="4586842"/>
          </a:xfrm>
        </p:spPr>
        <p:txBody>
          <a:bodyPr/>
          <a:lstStyle/>
          <a:p>
            <a:pPr marL="0" indent="0">
              <a:buNone/>
            </a:pPr>
            <a:r>
              <a:rPr lang="en-US" sz="2400" b="1" dirty="0"/>
              <a:t>Limitations</a:t>
            </a:r>
          </a:p>
          <a:p>
            <a:pPr>
              <a:spcAft>
                <a:spcPts val="800"/>
              </a:spcAft>
            </a:pPr>
            <a:r>
              <a:rPr lang="en-US" dirty="0"/>
              <a:t>Black-box models (notice: human screening most often represent black-box operation as well)</a:t>
            </a:r>
          </a:p>
          <a:p>
            <a:pPr>
              <a:spcAft>
                <a:spcPts val="800"/>
              </a:spcAft>
            </a:pPr>
            <a:r>
              <a:rPr lang="en-US" dirty="0"/>
              <a:t>Off-the-shelf method that change over time.</a:t>
            </a:r>
          </a:p>
          <a:p>
            <a:pPr>
              <a:spcAft>
                <a:spcPts val="800"/>
              </a:spcAft>
            </a:pPr>
            <a:r>
              <a:rPr lang="en-US" dirty="0"/>
              <a:t>It can be prompt sensitive</a:t>
            </a:r>
          </a:p>
          <a:p>
            <a:pPr>
              <a:spcAft>
                <a:spcPts val="800"/>
              </a:spcAft>
            </a:pPr>
            <a:r>
              <a:rPr lang="en-US" dirty="0"/>
              <a:t>Potentially large environmental impact. However, this is not easy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280936" y="1110368"/>
            <a:ext cx="4791378" cy="439522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Advantages</a:t>
            </a:r>
          </a:p>
          <a:p>
            <a:pPr>
              <a:spcAft>
                <a:spcPts val="800"/>
              </a:spcAft>
            </a:pPr>
            <a:r>
              <a:rPr lang="en-US" dirty="0"/>
              <a:t>Equal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cxnSp>
        <p:nvCxnSpPr>
          <p:cNvPr id="8" name="Straight Connector 7">
            <a:extLst>
              <a:ext uri="{FF2B5EF4-FFF2-40B4-BE49-F238E27FC236}">
                <a16:creationId xmlns:a16="http://schemas.microsoft.com/office/drawing/2014/main" id="{BF21D327-15E9-4E70-9F92-DF468CD22F8E}"/>
              </a:ext>
            </a:extLst>
          </p:cNvPr>
          <p:cNvCxnSpPr/>
          <p:nvPr/>
        </p:nvCxnSpPr>
        <p:spPr>
          <a:xfrm>
            <a:off x="5911065"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9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its transparency. </a:t>
            </a:r>
          </a:p>
          <a:p>
            <a:pPr>
              <a:spcAft>
                <a:spcPts val="800"/>
              </a:spcAft>
            </a:pPr>
            <a:r>
              <a:rPr lang="en-US" dirty="0"/>
              <a:t>Consider how to combine GPT screenings with traditional (semi)-automated screening tools such priority and classifier screening most efficiently. </a:t>
            </a:r>
          </a:p>
          <a:p>
            <a:pPr>
              <a:spcAft>
                <a:spcPts val="800"/>
              </a:spcAft>
            </a:pPr>
            <a:r>
              <a:rPr lang="en-US" dirty="0"/>
              <a:t>Considered how can fine-tuning can support the reliability of the screening approach even further</a:t>
            </a:r>
            <a:r>
              <a:rPr lang="da-DK" dirty="0"/>
              <a:t>?</a:t>
            </a:r>
            <a:endParaRPr lang="en-US" dirty="0"/>
          </a:p>
          <a:p>
            <a:pPr>
              <a:spcAft>
                <a:spcPts val="800"/>
              </a:spcAft>
            </a:pPr>
            <a:r>
              <a:rPr lang="en-US" dirty="0"/>
              <a:t>Implementation in standard review tools such as Meta-Reviewer, EPPI Reviewer, Covidence, etc. </a:t>
            </a:r>
          </a:p>
          <a:p>
            <a:pPr lvl="1">
              <a:spcAft>
                <a:spcPts val="800"/>
              </a:spcAft>
            </a:pPr>
            <a:r>
              <a:rPr lang="en-US" dirty="0"/>
              <a:t>Alternately</a:t>
            </a:r>
            <a:r>
              <a:rPr lang="da-DK" dirty="0"/>
              <a:t>, </a:t>
            </a:r>
            <a:r>
              <a:rPr lang="en-US" dirty="0"/>
              <a:t>a shiny-app could be made to ease user-friendliness</a:t>
            </a:r>
            <a:r>
              <a:rPr lang="da-DK" dirty="0"/>
              <a:t>. </a:t>
            </a:r>
          </a:p>
          <a:p>
            <a:pPr marL="317500" lvl="1" indent="0">
              <a:spcAft>
                <a:spcPts val="800"/>
              </a:spcAft>
              <a:buNone/>
            </a:pP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19" y="1235265"/>
            <a:ext cx="10158611" cy="5381291"/>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a:t>
            </a:r>
            <a:r>
              <a:rPr lang="da-DK" sz="1200" dirty="0">
                <a:hlinkClick r:id="rId2"/>
              </a:rPr>
              <a:t>https://doi.org/10.3390/systems11070351</a:t>
            </a:r>
            <a:endParaRPr lang="da-DK" sz="1200" dirty="0"/>
          </a:p>
          <a:p>
            <a:r>
              <a:rPr lang="da-DK" sz="1200" dirty="0"/>
              <a:t>Campbell Collaboration. (2023). </a:t>
            </a:r>
            <a:r>
              <a:rPr lang="da-DK" sz="1200" i="1" dirty="0"/>
              <a:t>Stepping up </a:t>
            </a:r>
            <a:r>
              <a:rPr lang="da-DK" sz="1200" i="1" dirty="0" err="1"/>
              <a:t>evidence</a:t>
            </a:r>
            <a:r>
              <a:rPr lang="da-DK" sz="1200" i="1" dirty="0"/>
              <a:t> </a:t>
            </a:r>
            <a:r>
              <a:rPr lang="da-DK" sz="1200" i="1" dirty="0" err="1"/>
              <a:t>synthesis</a:t>
            </a:r>
            <a:r>
              <a:rPr lang="da-DK" sz="1200" i="1" dirty="0"/>
              <a:t>: faster, </a:t>
            </a:r>
            <a:r>
              <a:rPr lang="da-DK" sz="1200" i="1" dirty="0" err="1"/>
              <a:t>cheaper</a:t>
            </a:r>
            <a:r>
              <a:rPr lang="da-DK" sz="1200" i="1" dirty="0"/>
              <a:t> and more </a:t>
            </a:r>
            <a:r>
              <a:rPr lang="da-DK" sz="1200" i="1" dirty="0" err="1"/>
              <a:t>useful</a:t>
            </a:r>
            <a:r>
              <a:rPr lang="da-DK" sz="1200" dirty="0"/>
              <a:t>. https://www.campbellcollaboration.org/news-and-events/news/stepping-up-evidence-synthesis.html</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3"/>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en-US" dirty="0"/>
              <a:t>Appendix 2 – Numerical results</a:t>
            </a:r>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Appendix 3: 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a:xfrm>
            <a:off x="1013520" y="1931992"/>
            <a:ext cx="10359972" cy="4485301"/>
          </a:xfrm>
        </p:spPr>
        <p:txBody>
          <a:bodyPr/>
          <a:lstStyle/>
          <a:p>
            <a:pPr>
              <a:spcAft>
                <a:spcPts val="800"/>
              </a:spcAft>
            </a:pPr>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marL="0" indent="0">
              <a:spcBef>
                <a:spcPts val="0"/>
              </a:spcBef>
              <a:buNone/>
            </a:pPr>
            <a:r>
              <a:rPr lang="en-US" dirty="0"/>
              <a:t>According to Campbell Collaboration (2023) using AI in high-quality reviews requires: </a:t>
            </a:r>
          </a:p>
          <a:p>
            <a:pPr marL="0" indent="0">
              <a:spcBef>
                <a:spcPts val="0"/>
              </a:spcBef>
              <a:buNone/>
            </a:pPr>
            <a:r>
              <a:rPr lang="en-US" dirty="0"/>
              <a:t>    (a) functioning tech </a:t>
            </a:r>
            <a:r>
              <a:rPr lang="en-US" b="1" dirty="0"/>
              <a:t>[Outside our control]</a:t>
            </a:r>
          </a:p>
          <a:p>
            <a:pPr marL="0" indent="0">
              <a:spcBef>
                <a:spcPts val="0"/>
              </a:spcBef>
              <a:buNone/>
            </a:pPr>
            <a:r>
              <a:rPr lang="en-US" dirty="0"/>
              <a:t>    (b) proof that it is functioning appropriately: </a:t>
            </a:r>
            <a:r>
              <a:rPr lang="en-US" b="1" dirty="0"/>
              <a:t>[Our answer: Experiment results]</a:t>
            </a:r>
          </a:p>
          <a:p>
            <a:pPr marL="0" indent="0">
              <a:spcBef>
                <a:spcPts val="0"/>
              </a:spcBef>
              <a:buNone/>
            </a:pPr>
            <a:r>
              <a:rPr lang="en-US" dirty="0"/>
              <a:t>    (c) the tech embodied in usable products: </a:t>
            </a:r>
            <a:r>
              <a:rPr lang="en-US" b="1" dirty="0"/>
              <a:t>[Our answer: AIscreenR]</a:t>
            </a:r>
          </a:p>
          <a:p>
            <a:pPr marL="0" indent="0">
              <a:spcBef>
                <a:spcPts val="0"/>
              </a:spcBef>
              <a:buNone/>
            </a:pPr>
            <a:r>
              <a:rPr lang="en-US" dirty="0"/>
              <a:t>    (d) agreed guidelines for appropriate use </a:t>
            </a:r>
            <a:r>
              <a:rPr lang="en-US" b="1" dirty="0"/>
              <a:t>[Our answer: The use of benchmark schemes]</a:t>
            </a:r>
          </a:p>
          <a:p>
            <a:pPr marL="0" indent="0">
              <a:spcBef>
                <a:spcPts val="0"/>
              </a:spcBef>
              <a:buNone/>
            </a:pPr>
            <a:r>
              <a:rPr lang="en-US" dirty="0"/>
              <a:t>    (e) training </a:t>
            </a:r>
            <a:r>
              <a:rPr lang="en-US" b="1" dirty="0"/>
              <a:t>[Our answer: Assess the use with test data: Alternatively use fine-tuning]</a:t>
            </a:r>
          </a:p>
          <a:p>
            <a:pPr marL="0" indent="0">
              <a:spcBef>
                <a:spcPts val="0"/>
              </a:spcBef>
              <a:buNone/>
            </a:pPr>
            <a:r>
              <a:rPr lang="en-US" dirty="0"/>
              <a:t>     (f) ongoing support </a:t>
            </a:r>
            <a:r>
              <a:rPr lang="en-US" b="1" dirty="0"/>
              <a:t>[Our answer: Provide AIscreenR as an open-source software] </a:t>
            </a:r>
          </a:p>
          <a:p>
            <a:pPr marL="0" indent="0">
              <a:spcBef>
                <a:spcPts val="0"/>
              </a:spcBef>
              <a:buNone/>
            </a:pPr>
            <a:endParaRPr lang="da-DK" b="1" dirty="0"/>
          </a:p>
          <a:p>
            <a:pPr marL="0" indent="0">
              <a:spcBef>
                <a:spcPts val="0"/>
              </a:spcBef>
              <a:buNone/>
            </a:pPr>
            <a:r>
              <a:rPr lang="en-US" dirty="0"/>
              <a:t>In our paper, we strive to accommodate requirements b to f. </a:t>
            </a:r>
          </a:p>
        </p:txBody>
      </p:sp>
    </p:spTree>
    <p:extLst>
      <p:ext uri="{BB962C8B-B14F-4D97-AF65-F5344CB8AC3E}">
        <p14:creationId xmlns:p14="http://schemas.microsoft.com/office/powerpoint/2010/main" val="208982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Appendix 4: 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This can be done by making too over-inclusive prompt on purpose. </a:t>
            </a:r>
          </a:p>
          <a:p>
            <a:endParaRPr lang="da-DK" dirty="0"/>
          </a:p>
          <a:p>
            <a:r>
              <a:rPr lang="en-US" dirty="0"/>
              <a:t>Can be fine tuned to the specific review</a:t>
            </a:r>
            <a:r>
              <a:rPr lang="da-DK" dirty="0"/>
              <a:t> </a:t>
            </a:r>
            <a:r>
              <a:rPr lang="da-DK" dirty="0" err="1"/>
              <a:t>context</a:t>
            </a:r>
            <a:endParaRPr lang="en-US" dirty="0"/>
          </a:p>
        </p:txBody>
      </p:sp>
    </p:spTree>
    <p:extLst>
      <p:ext uri="{BB962C8B-B14F-4D97-AF65-F5344CB8AC3E}">
        <p14:creationId xmlns:p14="http://schemas.microsoft.com/office/powerpoint/2010/main" val="47158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5D37-4EFB-4A10-894E-0380382E582A}"/>
              </a:ext>
            </a:extLst>
          </p:cNvPr>
          <p:cNvSpPr>
            <a:spLocks noGrp="1"/>
          </p:cNvSpPr>
          <p:nvPr>
            <p:ph type="title"/>
          </p:nvPr>
        </p:nvSpPr>
        <p:spPr>
          <a:xfrm>
            <a:off x="1013520" y="719413"/>
            <a:ext cx="10158611" cy="891382"/>
          </a:xfrm>
        </p:spPr>
        <p:txBody>
          <a:bodyPr/>
          <a:lstStyle/>
          <a:p>
            <a:r>
              <a:rPr lang="en-US" dirty="0"/>
              <a:t>Main goals of the presentation</a:t>
            </a:r>
          </a:p>
        </p:txBody>
      </p:sp>
      <p:sp>
        <p:nvSpPr>
          <p:cNvPr id="3" name="Text Placeholder 2">
            <a:extLst>
              <a:ext uri="{FF2B5EF4-FFF2-40B4-BE49-F238E27FC236}">
                <a16:creationId xmlns:a16="http://schemas.microsoft.com/office/drawing/2014/main" id="{ACD65A16-13D2-40EE-8FE0-F1B8DCDE3A9F}"/>
              </a:ext>
            </a:extLst>
          </p:cNvPr>
          <p:cNvSpPr>
            <a:spLocks noGrp="1"/>
          </p:cNvSpPr>
          <p:nvPr>
            <p:ph type="body" sz="quarter" idx="10"/>
          </p:nvPr>
        </p:nvSpPr>
        <p:spPr>
          <a:xfrm>
            <a:off x="1013520" y="1749779"/>
            <a:ext cx="10828524" cy="4730044"/>
          </a:xfrm>
        </p:spPr>
        <p:txBody>
          <a:bodyPr/>
          <a:lstStyle/>
          <a:p>
            <a:pPr marL="0" indent="0">
              <a:buNone/>
            </a:pPr>
            <a:endParaRPr lang="en-US" b="1" dirty="0"/>
          </a:p>
          <a:p>
            <a:pPr marL="0" indent="0">
              <a:buNone/>
            </a:pPr>
            <a:r>
              <a:rPr lang="en-US" b="1" dirty="0"/>
              <a:t>1) </a:t>
            </a:r>
            <a:r>
              <a:rPr lang="en-US" dirty="0"/>
              <a:t>To give you a practical understanding of title and abstract screening using GPT API models.</a:t>
            </a:r>
          </a:p>
          <a:p>
            <a:pPr marL="0" indent="0">
              <a:buNone/>
            </a:pPr>
            <a:endParaRPr lang="en-US" dirty="0"/>
          </a:p>
          <a:p>
            <a:pPr marL="0" indent="0">
              <a:buNone/>
            </a:pPr>
            <a:r>
              <a:rPr lang="en-US" b="1" dirty="0"/>
              <a:t>2) </a:t>
            </a:r>
            <a:r>
              <a:rPr lang="en-US" dirty="0"/>
              <a:t>To give you an impression of how relatively simple and powerful this screening approach can be.</a:t>
            </a:r>
          </a:p>
          <a:p>
            <a:pPr marL="0" indent="0">
              <a:buNone/>
            </a:pPr>
            <a:endParaRPr lang="en-US" dirty="0"/>
          </a:p>
          <a:p>
            <a:pPr marL="0" indent="0">
              <a:buNone/>
            </a:pPr>
            <a:r>
              <a:rPr lang="en-US" b="1" dirty="0"/>
              <a:t>3) </a:t>
            </a:r>
            <a:r>
              <a:rPr lang="en-US" dirty="0"/>
              <a:t>To show how you can quality assess such screenings.</a:t>
            </a:r>
          </a:p>
          <a:p>
            <a:endParaRPr lang="en-US" dirty="0"/>
          </a:p>
          <a:p>
            <a:pPr marL="0" indent="0">
              <a:buNone/>
            </a:pPr>
            <a:endParaRPr lang="en-US" dirty="0"/>
          </a:p>
          <a:p>
            <a:pPr marL="0" indent="0">
              <a:buNone/>
            </a:pPr>
            <a:r>
              <a:rPr lang="en-US" dirty="0"/>
              <a:t>Find all material from this presentation at: </a:t>
            </a:r>
            <a:r>
              <a:rPr lang="en-US" dirty="0">
                <a:hlinkClick r:id="rId2">
                  <a:extLst>
                    <a:ext uri="{A12FA001-AC4F-418D-AE19-62706E023703}">
                      <ahyp:hlinkClr xmlns:ahyp="http://schemas.microsoft.com/office/drawing/2018/hyperlinkcolor" val="tx"/>
                    </a:ext>
                  </a:extLst>
                </a:hlinkClick>
              </a:rPr>
              <a:t>https://github.com/MikkelVembye/SRMA-SIG-presentation</a:t>
            </a:r>
            <a:endParaRPr lang="en-US" dirty="0"/>
          </a:p>
          <a:p>
            <a:pPr marL="0" indent="0">
              <a:buNone/>
            </a:pPr>
            <a:r>
              <a:rPr lang="da-DK" dirty="0"/>
              <a:t>Find the </a:t>
            </a:r>
            <a:r>
              <a:rPr lang="en-US" dirty="0"/>
              <a:t>paper behind this presentation at: </a:t>
            </a:r>
            <a:r>
              <a:rPr lang="da-DK" dirty="0">
                <a:hlinkClick r:id="rId3">
                  <a:extLst>
                    <a:ext uri="{A12FA001-AC4F-418D-AE19-62706E023703}">
                      <ahyp:hlinkClr xmlns:ahyp="http://schemas.microsoft.com/office/drawing/2018/hyperlinkcolor" val="tx"/>
                    </a:ext>
                  </a:extLst>
                </a:hlinkClick>
              </a:rPr>
              <a:t>https://osf.io/yrhzm</a:t>
            </a:r>
            <a:r>
              <a:rPr lang="da-DK" dirty="0"/>
              <a:t> </a:t>
            </a:r>
            <a:endParaRPr lang="en-US" dirty="0"/>
          </a:p>
        </p:txBody>
      </p:sp>
    </p:spTree>
    <p:extLst>
      <p:ext uri="{BB962C8B-B14F-4D97-AF65-F5344CB8AC3E}">
        <p14:creationId xmlns:p14="http://schemas.microsoft.com/office/powerpoint/2010/main" val="272787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19" y="567233"/>
            <a:ext cx="10602747" cy="891382"/>
          </a:xfrm>
        </p:spPr>
        <p:txBody>
          <a:bodyPr/>
          <a:lstStyle/>
          <a:p>
            <a:r>
              <a:rPr lang="en-US" dirty="0"/>
              <a:t>Why use AI for screening in systematic reviews?</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19" y="1740837"/>
            <a:ext cx="10158611" cy="4832152"/>
          </a:xfrm>
        </p:spPr>
        <p:txBody>
          <a:bodyPr/>
          <a:lstStyle/>
          <a:p>
            <a:pPr marL="0" indent="0">
              <a:buNone/>
            </a:pPr>
            <a:r>
              <a:rPr lang="en-US" b="1" dirty="0"/>
              <a:t>For Quality Reasons: To reduce human errors and increase </a:t>
            </a:r>
            <a:r>
              <a:rPr lang="en-US" b="1"/>
              <a:t>the size of database searches</a:t>
            </a:r>
            <a:endParaRPr lang="en-US" b="1" dirty="0"/>
          </a:p>
          <a:p>
            <a:r>
              <a:rPr lang="en-US" sz="1600" dirty="0"/>
              <a:t>Human screeners overlook relevant studies for various reasons. Therefore, state-of-the-art is to conduct human double-screening. However, this is costly and many research groups cannot afford double-screening.</a:t>
            </a:r>
          </a:p>
          <a:p>
            <a:r>
              <a:rPr lang="en-US" sz="1600" dirty="0"/>
              <a:t>Reviewers most often limit their database searches so that they yield a number of studies that has a manageable size for humans to screen. However, this increases the risk of overlooking relevant studies.</a:t>
            </a:r>
          </a:p>
          <a:p>
            <a:pPr marL="0" indent="0">
              <a:buNone/>
            </a:pPr>
            <a:br>
              <a:rPr lang="en-US" sz="1600" dirty="0"/>
            </a:br>
            <a:r>
              <a:rPr lang="en-US" b="1" dirty="0"/>
              <a:t>For Resource Reasons: To reduce human resources and speed up the review process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Our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To conduct this type of screening, we have developed the R package AIscreenR (Vembye, 2024).</a:t>
            </a:r>
          </a:p>
          <a:p>
            <a:pPr>
              <a:spcAft>
                <a:spcPts val="800"/>
              </a:spcAft>
            </a:pPr>
            <a:r>
              <a:rPr lang="en-US" dirty="0"/>
              <a:t>So far, we have not yet encountered a case where we could not reliably use this method, meaning that they show screening behaviors at least on par with human screeners. </a:t>
            </a:r>
          </a:p>
          <a:p>
            <a:endParaRPr lang="da-DK" dirty="0"/>
          </a:p>
          <a:p>
            <a:pPr marL="0" indent="0">
              <a:buNone/>
            </a:pPr>
            <a:r>
              <a:rPr lang="en-US" b="1" dirty="0"/>
              <a:t>Based on this, we suggest that GPT API models can be used as full second screeners in state-of-the-art reviews</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en-US" sz="3300" dirty="0"/>
              <a:t>Why use GPT API models and not just ChatGPT?</a:t>
            </a:r>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0" y="2668380"/>
            <a:ext cx="9304524"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https://github.com/MikkelVembye/SRMA-SIG-presentation/blob/main/Example%20code.R</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2605" y="248850"/>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1026" y="1898653"/>
            <a:ext cx="5082479" cy="4082838"/>
          </a:xfrm>
        </p:spPr>
        <p:txBody>
          <a:bodyPr/>
          <a:lstStyle/>
          <a:p>
            <a:r>
              <a:rPr lang="en-US" dirty="0"/>
              <a:t>We have developed a benchmark scheme based on our and our Campbell students' typical screening performances, which can be used to ensure the quality of title and abstract screenings.</a:t>
            </a:r>
          </a:p>
          <a:p>
            <a:r>
              <a:rPr lang="en-US" dirty="0"/>
              <a:t>In general, we recommend that GPT screenings should yield recalls above 75% to be usable in high-quality reviews. </a:t>
            </a:r>
          </a:p>
          <a:p>
            <a:r>
              <a:rPr lang="en-US" dirty="0"/>
              <a:t>Content-experts/researchers typically have</a:t>
            </a:r>
            <a:r>
              <a:rPr lang="da-DK" dirty="0"/>
              <a:t> </a:t>
            </a:r>
            <a:r>
              <a:rPr lang="en-US" dirty="0"/>
              <a:t>recalls</a:t>
            </a:r>
            <a:r>
              <a:rPr lang="da-DK" dirty="0"/>
              <a:t> </a:t>
            </a:r>
            <a:r>
              <a:rPr lang="en-US" dirty="0"/>
              <a:t>around 83%.</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1898653"/>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251078" cy="891382"/>
          </a:xfrm>
        </p:spPr>
        <p:txBody>
          <a:bodyPr/>
          <a:lstStyle/>
          <a:p>
            <a:r>
              <a:rPr lang="en-US" dirty="0"/>
              <a:t>Why we consider benchmarking all-important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bad and biased screenings that are inferior to human screening. </a:t>
            </a:r>
          </a:p>
          <a:p>
            <a:endParaRPr lang="en-US" dirty="0"/>
          </a:p>
          <a:p>
            <a:r>
              <a:rPr lang="en-US" dirty="0"/>
              <a:t>It allows for context-specific assessments of the efficacy of using GPT API models as second screeners.</a:t>
            </a:r>
          </a:p>
          <a:p>
            <a:endParaRPr lang="en-US" dirty="0"/>
          </a:p>
          <a:p>
            <a:r>
              <a:rPr lang="da-DK" dirty="0"/>
              <a:t>As </a:t>
            </a:r>
            <a:r>
              <a:rPr lang="en-US" dirty="0"/>
              <a:t>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18" y="1458614"/>
            <a:ext cx="10158611" cy="4911363"/>
          </a:xfrm>
        </p:spPr>
        <p:txBody>
          <a:bodyPr/>
          <a:lstStyle/>
          <a:p>
            <a:pPr marL="0" indent="0">
              <a:buNone/>
            </a:pPr>
            <a:r>
              <a:rPr lang="en-US" dirty="0"/>
              <a:t>We have conducted three large-scale classification experiments with different levels of complexity in terms of the number of inclusion criteria. Herein we found that: </a:t>
            </a:r>
            <a:br>
              <a:rPr lang="en-US" dirty="0"/>
            </a:br>
            <a:endParaRPr lang="en-US" dirty="0"/>
          </a:p>
          <a:p>
            <a:pPr>
              <a:spcAft>
                <a:spcPts val="800"/>
              </a:spcAft>
            </a:pPr>
            <a:r>
              <a:rPr lang="en-US" dirty="0"/>
              <a:t>GPT API models can perform on par with or in some cases even better typical human second screeners in high-quality systematic reviews (Vembye et al., 2024). All models yield recalls above 80% in all of our experiments while showing high exclusion rate as well. </a:t>
            </a:r>
          </a:p>
          <a:p>
            <a:pPr>
              <a:spcAft>
                <a:spcPts val="800"/>
              </a:spcAft>
            </a:pPr>
            <a:r>
              <a:rPr lang="en-US" dirty="0"/>
              <a:t>GPT-4 model can be rather over-inclusive in complex review settings.</a:t>
            </a:r>
          </a:p>
          <a:p>
            <a:pPr>
              <a:spcAft>
                <a:spcPts val="800"/>
              </a:spcAft>
            </a:pPr>
            <a:r>
              <a:rPr lang="en-US" dirty="0"/>
              <a:t>The GPT-4 model outperforms </a:t>
            </a:r>
            <a:r>
              <a:rPr lang="da-DK" dirty="0"/>
              <a:t>the GPT-3.5-turbo model. </a:t>
            </a:r>
            <a:r>
              <a:rPr lang="en-US" dirty="0"/>
              <a:t>We therefore recommend primarily using GPT-4 models for title and abstract screening</a:t>
            </a:r>
            <a:r>
              <a:rPr lang="da-DK" dirty="0"/>
              <a:t>.</a:t>
            </a:r>
          </a:p>
          <a:p>
            <a:pPr>
              <a:spcAft>
                <a:spcPts val="800"/>
              </a:spcAft>
            </a:pPr>
            <a:r>
              <a:rPr lang="en-US" dirty="0"/>
              <a:t>Moreover, our newest results suggest that GPT-4o-mini, which is 200 times cheaper than GPT-4, can perform on par the GPT-4, when using 10 screenings</a:t>
            </a:r>
            <a:r>
              <a:rPr lang="da-DK" dirty="0"/>
              <a:t>. </a:t>
            </a:r>
            <a:r>
              <a:rPr lang="en-US" dirty="0"/>
              <a:t>This is a game-changer in order to reduce the cost of this screening approach. </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1058</TotalTime>
  <Words>2134</Words>
  <Application>Microsoft Office PowerPoint</Application>
  <PresentationFormat>Widescreen</PresentationFormat>
  <Paragraphs>129</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Main goals of the presentation</vt:lpstr>
      <vt:lpstr>Why use AI for screening in systematic reviews?</vt:lpstr>
      <vt:lpstr>What we have tested and developed</vt:lpstr>
      <vt:lpstr>Why use GPT API models and not just ChatGPT?</vt:lpstr>
      <vt:lpstr>AIscreenR Demo</vt:lpstr>
      <vt:lpstr>Quality assessment via benchmarking</vt:lpstr>
      <vt:lpstr>Why we consider benchmarking all-important</vt:lpstr>
      <vt:lpstr>How generalizable is this approach?</vt:lpstr>
      <vt:lpstr>PowerPoint Presentation</vt:lpstr>
      <vt:lpstr>Future research</vt:lpstr>
      <vt:lpstr>References</vt:lpstr>
      <vt:lpstr>Appendix 1 - Assessment Measures</vt:lpstr>
      <vt:lpstr>Appendix 2 – Numerical results</vt:lpstr>
      <vt:lpstr>Appendix 3: What we also do: further standardization</vt:lpstr>
      <vt:lpstr>Appendix 4: Other possibilities with AIscreenR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102</cp:revision>
  <dcterms:created xsi:type="dcterms:W3CDTF">2024-09-02T05:58:00Z</dcterms:created>
  <dcterms:modified xsi:type="dcterms:W3CDTF">2024-11-15T16:35:54Z</dcterms:modified>
</cp:coreProperties>
</file>