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55" r:id="rId3"/>
    <p:sldId id="541" r:id="rId4"/>
    <p:sldId id="542" r:id="rId5"/>
    <p:sldId id="543" r:id="rId6"/>
    <p:sldId id="545" r:id="rId7"/>
    <p:sldId id="546" r:id="rId8"/>
    <p:sldId id="547" r:id="rId9"/>
    <p:sldId id="549" r:id="rId10"/>
    <p:sldId id="553" r:id="rId11"/>
    <p:sldId id="550" r:id="rId12"/>
    <p:sldId id="544" r:id="rId13"/>
    <p:sldId id="548" r:id="rId14"/>
    <p:sldId id="536" r:id="rId15"/>
    <p:sldId id="554" r:id="rId16"/>
    <p:sldId id="551"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55"/>
            <p14:sldId id="541"/>
            <p14:sldId id="542"/>
            <p14:sldId id="543"/>
            <p14:sldId id="545"/>
            <p14:sldId id="546"/>
            <p14:sldId id="547"/>
            <p14:sldId id="549"/>
            <p14:sldId id="553"/>
            <p14:sldId id="550"/>
            <p14:sldId id="544"/>
            <p14:sldId id="548"/>
            <p14:sldId id="536"/>
            <p14:sldId id="554"/>
            <p14:sldId id="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5" autoAdjust="0"/>
    <p:restoredTop sz="89189" autoAdjust="0"/>
  </p:normalViewPr>
  <p:slideViewPr>
    <p:cSldViewPr snapToGrid="0">
      <p:cViewPr varScale="1">
        <p:scale>
          <a:sx n="85" d="100"/>
          <a:sy n="85" d="100"/>
        </p:scale>
        <p:origin x="122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15/11/2024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en-US" sz="1200" noProof="0" dirty="0">
              <a:latin typeface="+mn-lt"/>
            </a:endParaRP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Overlooking relevant studies at this initial review stage can be consequential, leading to substantially biased results.</a:t>
            </a:r>
            <a:endParaRPr lang="da-DK" dirty="0"/>
          </a:p>
          <a:p>
            <a:endParaRPr lang="da-DK" dirty="0"/>
          </a:p>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osf.io/yrhzm" TargetMode="External"/><Relationship Id="rId2" Type="http://schemas.openxmlformats.org/officeDocument/2006/relationships/hyperlink" Target="https://github.com/MikkelVembye/SRMA-SIG-presentation"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kkelVembye/SRMA-SIG-presentation/blob/main/Example%20code.R"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135579"/>
            <a:ext cx="4791378" cy="4586842"/>
          </a:xfrm>
        </p:spPr>
        <p:txBody>
          <a:bodyPr/>
          <a:lstStyle/>
          <a:p>
            <a:pPr marL="0" indent="0">
              <a:buNone/>
            </a:pPr>
            <a:r>
              <a:rPr lang="en-US" sz="2400" b="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It can be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280936" y="1110368"/>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Advantages</a:t>
            </a:r>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Considered how can fine-tuning can support the reliability of the screening approach even further</a:t>
            </a:r>
            <a:r>
              <a:rPr lang="da-DK" dirty="0"/>
              <a:t>?</a:t>
            </a: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p>
          <a:p>
            <a:pPr marL="317500" lvl="1" indent="0">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en-US" dirty="0"/>
              <a:t>Appendix 2 – Numerical results</a:t>
            </a:r>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Appendix 3: 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931992"/>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 Alternatively use fine-tuning]</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our paper, we strive to accommodate requirements b to f. </a:t>
            </a:r>
          </a:p>
        </p:txBody>
      </p:sp>
    </p:spTree>
    <p:extLst>
      <p:ext uri="{BB962C8B-B14F-4D97-AF65-F5344CB8AC3E}">
        <p14:creationId xmlns:p14="http://schemas.microsoft.com/office/powerpoint/2010/main" val="20898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Appendix 4: 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This can be done by making too over-inclusive prompt on purpose.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4715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D37-4EFB-4A10-894E-0380382E582A}"/>
              </a:ext>
            </a:extLst>
          </p:cNvPr>
          <p:cNvSpPr>
            <a:spLocks noGrp="1"/>
          </p:cNvSpPr>
          <p:nvPr>
            <p:ph type="title"/>
          </p:nvPr>
        </p:nvSpPr>
        <p:spPr>
          <a:xfrm>
            <a:off x="1013520" y="719413"/>
            <a:ext cx="10158611" cy="891382"/>
          </a:xfrm>
        </p:spPr>
        <p:txBody>
          <a:bodyPr/>
          <a:lstStyle/>
          <a:p>
            <a:r>
              <a:rPr lang="en-US" dirty="0"/>
              <a:t>Main goals of the presentation</a:t>
            </a:r>
          </a:p>
        </p:txBody>
      </p:sp>
      <p:sp>
        <p:nvSpPr>
          <p:cNvPr id="3" name="Text Placeholder 2">
            <a:extLst>
              <a:ext uri="{FF2B5EF4-FFF2-40B4-BE49-F238E27FC236}">
                <a16:creationId xmlns:a16="http://schemas.microsoft.com/office/drawing/2014/main" id="{ACD65A16-13D2-40EE-8FE0-F1B8DCDE3A9F}"/>
              </a:ext>
            </a:extLst>
          </p:cNvPr>
          <p:cNvSpPr>
            <a:spLocks noGrp="1"/>
          </p:cNvSpPr>
          <p:nvPr>
            <p:ph type="body" sz="quarter" idx="10"/>
          </p:nvPr>
        </p:nvSpPr>
        <p:spPr>
          <a:xfrm>
            <a:off x="1013520" y="1749779"/>
            <a:ext cx="10828524" cy="4730044"/>
          </a:xfrm>
        </p:spPr>
        <p:txBody>
          <a:bodyPr/>
          <a:lstStyle/>
          <a:p>
            <a:pPr marL="0" indent="0">
              <a:buNone/>
            </a:pPr>
            <a:endParaRPr lang="en-US" b="1" dirty="0"/>
          </a:p>
          <a:p>
            <a:pPr marL="0" indent="0">
              <a:buNone/>
            </a:pPr>
            <a:r>
              <a:rPr lang="en-US" b="1" dirty="0"/>
              <a:t>1) </a:t>
            </a:r>
            <a:r>
              <a:rPr lang="en-US" dirty="0"/>
              <a:t>To give you a practical understanding of title and abstract screening using GPT API models.</a:t>
            </a:r>
          </a:p>
          <a:p>
            <a:pPr marL="0" indent="0">
              <a:buNone/>
            </a:pPr>
            <a:endParaRPr lang="en-US" dirty="0"/>
          </a:p>
          <a:p>
            <a:pPr marL="0" indent="0">
              <a:buNone/>
            </a:pPr>
            <a:r>
              <a:rPr lang="en-US" b="1" dirty="0"/>
              <a:t>2) </a:t>
            </a:r>
            <a:r>
              <a:rPr lang="en-US" dirty="0"/>
              <a:t>To give you an impression of how relatively simple and powerful this screening approach can be.</a:t>
            </a:r>
          </a:p>
          <a:p>
            <a:pPr marL="0" indent="0">
              <a:buNone/>
            </a:pPr>
            <a:endParaRPr lang="en-US" dirty="0"/>
          </a:p>
          <a:p>
            <a:pPr marL="0" indent="0">
              <a:buNone/>
            </a:pPr>
            <a:r>
              <a:rPr lang="en-US" b="1" dirty="0"/>
              <a:t>3) </a:t>
            </a:r>
            <a:r>
              <a:rPr lang="en-US" dirty="0"/>
              <a:t>To show how you can quality assess such screenings.</a:t>
            </a:r>
          </a:p>
          <a:p>
            <a:endParaRPr lang="en-US" dirty="0"/>
          </a:p>
          <a:p>
            <a:pPr marL="0" indent="0">
              <a:buNone/>
            </a:pPr>
            <a:endParaRPr lang="en-US" dirty="0"/>
          </a:p>
          <a:p>
            <a:pPr marL="0" indent="0">
              <a:buNone/>
            </a:pPr>
            <a:r>
              <a:rPr lang="en-US" dirty="0"/>
              <a:t>Find all material from this presentation at: </a:t>
            </a:r>
            <a:r>
              <a:rPr lang="en-US" dirty="0">
                <a:hlinkClick r:id="rId2">
                  <a:extLst>
                    <a:ext uri="{A12FA001-AC4F-418D-AE19-62706E023703}">
                      <ahyp:hlinkClr xmlns:ahyp="http://schemas.microsoft.com/office/drawing/2018/hyperlinkcolor" val="tx"/>
                    </a:ext>
                  </a:extLst>
                </a:hlinkClick>
              </a:rPr>
              <a:t>https://github.com/MikkelVembye/SRMA-SIG-presentation</a:t>
            </a:r>
            <a:endParaRPr lang="en-US" dirty="0"/>
          </a:p>
          <a:p>
            <a:pPr marL="0" indent="0">
              <a:buNone/>
            </a:pPr>
            <a:r>
              <a:rPr lang="da-DK" dirty="0"/>
              <a:t>Find the </a:t>
            </a:r>
            <a:r>
              <a:rPr lang="en-US" dirty="0"/>
              <a:t>paper behind this presentation at: </a:t>
            </a:r>
            <a:r>
              <a:rPr lang="da-DK" dirty="0">
                <a:hlinkClick r:id="rId3">
                  <a:extLst>
                    <a:ext uri="{A12FA001-AC4F-418D-AE19-62706E023703}">
                      <ahyp:hlinkClr xmlns:ahyp="http://schemas.microsoft.com/office/drawing/2018/hyperlinkcolor" val="tx"/>
                    </a:ext>
                  </a:extLst>
                </a:hlinkClick>
              </a:rPr>
              <a:t>https://osf.io/yrhzm</a:t>
            </a:r>
            <a:r>
              <a:rPr lang="da-DK" dirty="0"/>
              <a:t> </a:t>
            </a:r>
            <a:endParaRPr lang="en-US" dirty="0"/>
          </a:p>
        </p:txBody>
      </p:sp>
    </p:spTree>
    <p:extLst>
      <p:ext uri="{BB962C8B-B14F-4D97-AF65-F5344CB8AC3E}">
        <p14:creationId xmlns:p14="http://schemas.microsoft.com/office/powerpoint/2010/main" val="2727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19" y="567233"/>
            <a:ext cx="10602747" cy="891382"/>
          </a:xfrm>
        </p:spPr>
        <p:txBody>
          <a:bodyPr/>
          <a:lstStyle/>
          <a:p>
            <a:r>
              <a:rPr lang="en-US" dirty="0"/>
              <a:t>Why use AI for screening in systematic reviews?</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19" y="1740837"/>
            <a:ext cx="10158611" cy="4832152"/>
          </a:xfrm>
        </p:spPr>
        <p:txBody>
          <a:bodyPr/>
          <a:lstStyle/>
          <a:p>
            <a:pPr marL="0" indent="0">
              <a:buNone/>
            </a:pPr>
            <a:r>
              <a:rPr lang="en-US" b="1" dirty="0"/>
              <a:t>For Quality Reasons: To reduce human errors</a:t>
            </a:r>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b="1" dirty="0"/>
              <a:t>For Resource Reasons: To reduce human resources and speed up the review process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To conduct this type of screening, we have developed the R package AIscreenR (Vembye, 2024)</a:t>
            </a:r>
          </a:p>
          <a:p>
            <a:pPr>
              <a:spcAft>
                <a:spcPts val="800"/>
              </a:spcAft>
            </a:pPr>
            <a:r>
              <a:rPr lang="en-US" dirty="0"/>
              <a:t>So far, we have not yet encountered a case where we could not reliably use this method, meaning that they show screening behaviors at least on par with human screeners. </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en-US" sz="3300" dirty="0"/>
              <a:t>Why use GPT API models and not just ChatGPT?</a:t>
            </a:r>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668380"/>
            <a:ext cx="9304524"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https://github.com/MikkelVembye/SRMA-SIG-presentation/blob/main/Example%20code.R</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72605" y="248850"/>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1026" y="1898653"/>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 in high-quality reviews. </a:t>
            </a:r>
          </a:p>
          <a:p>
            <a:r>
              <a:rPr lang="en-US" dirty="0"/>
              <a:t>Content-experts/researchers typically have</a:t>
            </a:r>
            <a:r>
              <a:rPr lang="da-DK" dirty="0"/>
              <a:t> </a:t>
            </a:r>
            <a:r>
              <a:rPr lang="en-US" dirty="0"/>
              <a:t>recalls</a:t>
            </a:r>
            <a:r>
              <a:rPr lang="da-DK" dirty="0"/>
              <a:t> </a:t>
            </a:r>
            <a:r>
              <a:rPr lang="en-US" dirty="0"/>
              <a:t>around 83%.</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1898653"/>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bad and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 while showing high exclusion rate as well. </a:t>
            </a:r>
          </a:p>
          <a:p>
            <a:pPr>
              <a:spcAft>
                <a:spcPts val="800"/>
              </a:spcAft>
            </a:pPr>
            <a:r>
              <a:rPr lang="en-US" dirty="0"/>
              <a:t>GPT-4 model can be rather over-inclusive 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a:spcAft>
                <a:spcPts val="800"/>
              </a:spcAft>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962</TotalTime>
  <Words>2143</Words>
  <Application>Microsoft Office PowerPoint</Application>
  <PresentationFormat>Widescreen</PresentationFormat>
  <Paragraphs>129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Main goals of the presentation</vt:lpstr>
      <vt:lpstr>Why use AI for screening in systematic reviews?</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PowerPoint Presentation</vt:lpstr>
      <vt:lpstr>Future research</vt:lpstr>
      <vt:lpstr>References</vt:lpstr>
      <vt:lpstr>Appendix 1 - Assessment Measures</vt:lpstr>
      <vt:lpstr>Appendix 2 – Numerical results</vt:lpstr>
      <vt:lpstr>Appendix 3: What we also do: further standardization</vt:lpstr>
      <vt:lpstr>Appendix 4: Other possibilities with AIscreenR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97</cp:revision>
  <dcterms:created xsi:type="dcterms:W3CDTF">2024-09-02T05:58:00Z</dcterms:created>
  <dcterms:modified xsi:type="dcterms:W3CDTF">2024-11-15T14:49:15Z</dcterms:modified>
</cp:coreProperties>
</file>