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48"/>
  </p:notesMasterIdLst>
  <p:sldIdLst>
    <p:sldId id="509" r:id="rId2"/>
    <p:sldId id="510" r:id="rId3"/>
    <p:sldId id="563" r:id="rId4"/>
    <p:sldId id="565" r:id="rId5"/>
    <p:sldId id="566" r:id="rId6"/>
    <p:sldId id="567" r:id="rId7"/>
    <p:sldId id="568" r:id="rId8"/>
    <p:sldId id="604" r:id="rId9"/>
    <p:sldId id="570" r:id="rId10"/>
    <p:sldId id="605" r:id="rId11"/>
    <p:sldId id="571" r:id="rId12"/>
    <p:sldId id="606" r:id="rId13"/>
    <p:sldId id="607" r:id="rId14"/>
    <p:sldId id="574" r:id="rId15"/>
    <p:sldId id="608" r:id="rId16"/>
    <p:sldId id="609" r:id="rId17"/>
    <p:sldId id="522" r:id="rId18"/>
    <p:sldId id="595" r:id="rId19"/>
    <p:sldId id="596" r:id="rId20"/>
    <p:sldId id="597" r:id="rId21"/>
    <p:sldId id="598" r:id="rId22"/>
    <p:sldId id="599" r:id="rId23"/>
    <p:sldId id="600" r:id="rId24"/>
    <p:sldId id="601" r:id="rId25"/>
    <p:sldId id="602" r:id="rId26"/>
    <p:sldId id="603" r:id="rId27"/>
    <p:sldId id="525" r:id="rId28"/>
    <p:sldId id="576" r:id="rId29"/>
    <p:sldId id="577" r:id="rId30"/>
    <p:sldId id="578" r:id="rId31"/>
    <p:sldId id="579" r:id="rId32"/>
    <p:sldId id="580" r:id="rId33"/>
    <p:sldId id="581" r:id="rId34"/>
    <p:sldId id="582" r:id="rId35"/>
    <p:sldId id="583" r:id="rId36"/>
    <p:sldId id="584" r:id="rId37"/>
    <p:sldId id="585" r:id="rId38"/>
    <p:sldId id="586" r:id="rId39"/>
    <p:sldId id="587" r:id="rId40"/>
    <p:sldId id="588" r:id="rId41"/>
    <p:sldId id="589" r:id="rId42"/>
    <p:sldId id="590" r:id="rId43"/>
    <p:sldId id="591" r:id="rId44"/>
    <p:sldId id="592" r:id="rId45"/>
    <p:sldId id="593" r:id="rId46"/>
    <p:sldId id="594" r:id="rId47"/>
  </p:sldIdLst>
  <p:sldSz cx="12192000" cy="6858000"/>
  <p:notesSz cx="6805613" cy="99441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ection>
        <p14:section name="Vejledning og genbrug" id="{647B08C0-F575-425E-9EB3-C6B7AA8D3B0A}">
          <p14:sldIdLst>
            <p14:sldId id="509"/>
            <p14:sldId id="510"/>
            <p14:sldId id="563"/>
            <p14:sldId id="565"/>
            <p14:sldId id="566"/>
            <p14:sldId id="567"/>
            <p14:sldId id="568"/>
            <p14:sldId id="604"/>
            <p14:sldId id="570"/>
            <p14:sldId id="605"/>
            <p14:sldId id="571"/>
            <p14:sldId id="606"/>
            <p14:sldId id="607"/>
            <p14:sldId id="574"/>
            <p14:sldId id="608"/>
            <p14:sldId id="609"/>
            <p14:sldId id="522"/>
            <p14:sldId id="595"/>
            <p14:sldId id="596"/>
            <p14:sldId id="597"/>
            <p14:sldId id="598"/>
            <p14:sldId id="599"/>
            <p14:sldId id="600"/>
            <p14:sldId id="601"/>
            <p14:sldId id="602"/>
            <p14:sldId id="603"/>
            <p14:sldId id="525"/>
            <p14:sldId id="576"/>
            <p14:sldId id="577"/>
            <p14:sldId id="578"/>
            <p14:sldId id="579"/>
            <p14:sldId id="580"/>
            <p14:sldId id="581"/>
            <p14:sldId id="582"/>
            <p14:sldId id="583"/>
            <p14:sldId id="584"/>
            <p14:sldId id="585"/>
            <p14:sldId id="586"/>
            <p14:sldId id="587"/>
            <p14:sldId id="588"/>
            <p14:sldId id="589"/>
            <p14:sldId id="590"/>
            <p14:sldId id="591"/>
            <p14:sldId id="592"/>
            <p14:sldId id="593"/>
            <p14:sldId id="5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emlayout 2 - Marker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79" autoAdjust="0"/>
  </p:normalViewPr>
  <p:slideViewPr>
    <p:cSldViewPr snapToGrid="0">
      <p:cViewPr varScale="1">
        <p:scale>
          <a:sx n="65" d="100"/>
          <a:sy n="65" d="100"/>
        </p:scale>
        <p:origin x="9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09E36-C8DD-4D50-9DAA-1B9760C3F9E9}" type="doc">
      <dgm:prSet loTypeId="urn:microsoft.com/office/officeart/2005/8/layout/process1" loCatId="process" qsTypeId="urn:microsoft.com/office/officeart/2005/8/quickstyle/simple1" qsCatId="simple" csTypeId="urn:microsoft.com/office/officeart/2005/8/colors/accent1_2" csCatId="accent1" phldr="1"/>
      <dgm:spPr/>
    </dgm:pt>
    <dgm:pt modelId="{BFA71AE6-74E9-4272-8C7D-2A8935152A91}">
      <dgm:prSet phldrT="[Tekst]" custT="1"/>
      <dgm:spPr/>
      <dgm:t>
        <a:bodyPr/>
        <a:lstStyle/>
        <a:p>
          <a:r>
            <a:rPr lang="da-DK" sz="1200" dirty="0" err="1" smtClean="0"/>
            <a:t>Review</a:t>
          </a:r>
          <a:r>
            <a:rPr lang="da-DK" sz="1200" dirty="0" smtClean="0"/>
            <a:t>-typer &amp; spørgsmål</a:t>
          </a:r>
          <a:endParaRPr lang="da-DK" sz="1200" dirty="0"/>
        </a:p>
      </dgm:t>
    </dgm:pt>
    <dgm:pt modelId="{56CC6E7B-067B-4306-89B3-DC9FECB27D6B}" type="parTrans" cxnId="{3243C0B5-01CC-4D53-BEC6-06DDF340D9EB}">
      <dgm:prSet/>
      <dgm:spPr/>
      <dgm:t>
        <a:bodyPr/>
        <a:lstStyle/>
        <a:p>
          <a:endParaRPr lang="da-DK" sz="1200"/>
        </a:p>
      </dgm:t>
    </dgm:pt>
    <dgm:pt modelId="{1508E964-1DDA-49B7-B0CA-0370DE54CE6E}" type="sibTrans" cxnId="{3243C0B5-01CC-4D53-BEC6-06DDF340D9EB}">
      <dgm:prSet custT="1"/>
      <dgm:spPr/>
      <dgm:t>
        <a:bodyPr/>
        <a:lstStyle/>
        <a:p>
          <a:endParaRPr lang="da-DK" sz="1200"/>
        </a:p>
      </dgm:t>
    </dgm:pt>
    <dgm:pt modelId="{3D4B5C58-C506-41D5-9319-80D2696D22A0}">
      <dgm:prSet phldrT="[Tekst]" custT="1"/>
      <dgm:spPr/>
      <dgm:t>
        <a:bodyPr/>
        <a:lstStyle/>
        <a:p>
          <a:r>
            <a:rPr lang="da-DK" sz="1200" dirty="0" smtClean="0"/>
            <a:t>Inklusions-kriterier</a:t>
          </a:r>
          <a:endParaRPr lang="da-DK" sz="1200" dirty="0"/>
        </a:p>
      </dgm:t>
    </dgm:pt>
    <dgm:pt modelId="{7DE2CFFC-9EE5-402B-979A-1C73491A15A3}" type="parTrans" cxnId="{10A251E0-A483-44E9-B8E7-2EEA61564CFA}">
      <dgm:prSet/>
      <dgm:spPr/>
      <dgm:t>
        <a:bodyPr/>
        <a:lstStyle/>
        <a:p>
          <a:endParaRPr lang="da-DK" sz="1200"/>
        </a:p>
      </dgm:t>
    </dgm:pt>
    <dgm:pt modelId="{CA16394F-188D-43F4-B058-1FCB6D2A4A10}" type="sibTrans" cxnId="{10A251E0-A483-44E9-B8E7-2EEA61564CFA}">
      <dgm:prSet custT="1"/>
      <dgm:spPr/>
      <dgm:t>
        <a:bodyPr/>
        <a:lstStyle/>
        <a:p>
          <a:endParaRPr lang="da-DK" sz="1200"/>
        </a:p>
      </dgm:t>
    </dgm:pt>
    <dgm:pt modelId="{65156F9C-1F7E-4432-B831-141A8D0B8D82}">
      <dgm:prSet phldrT="[Tekst]" custT="1"/>
      <dgm:spPr/>
      <dgm:t>
        <a:bodyPr/>
        <a:lstStyle/>
        <a:p>
          <a:r>
            <a:rPr lang="da-DK" sz="1200" dirty="0" smtClean="0"/>
            <a:t>Søgning</a:t>
          </a:r>
          <a:endParaRPr lang="da-DK" sz="1200" dirty="0"/>
        </a:p>
      </dgm:t>
    </dgm:pt>
    <dgm:pt modelId="{17E3E472-A93F-4D14-A8E4-8CE08F8707CB}" type="parTrans" cxnId="{55CA8DD9-8684-4CA7-8283-F21EB2320DFB}">
      <dgm:prSet/>
      <dgm:spPr/>
      <dgm:t>
        <a:bodyPr/>
        <a:lstStyle/>
        <a:p>
          <a:endParaRPr lang="da-DK" sz="1200"/>
        </a:p>
      </dgm:t>
    </dgm:pt>
    <dgm:pt modelId="{A7DCC46A-2B97-4CBC-97D9-1EADB6EEC994}" type="sibTrans" cxnId="{55CA8DD9-8684-4CA7-8283-F21EB2320DFB}">
      <dgm:prSet custT="1"/>
      <dgm:spPr/>
      <dgm:t>
        <a:bodyPr/>
        <a:lstStyle/>
        <a:p>
          <a:endParaRPr lang="da-DK" sz="1200"/>
        </a:p>
      </dgm:t>
    </dgm:pt>
    <dgm:pt modelId="{827A85E1-937B-4B89-86B1-1C422F16A6E0}">
      <dgm:prSet custT="1"/>
      <dgm:spPr/>
      <dgm:t>
        <a:bodyPr/>
        <a:lstStyle/>
        <a:p>
          <a:r>
            <a:rPr lang="da-DK" sz="1200" dirty="0" smtClean="0"/>
            <a:t>Screening</a:t>
          </a:r>
          <a:endParaRPr lang="da-DK" sz="1200" dirty="0"/>
        </a:p>
      </dgm:t>
    </dgm:pt>
    <dgm:pt modelId="{06B04C57-3812-4DC9-834A-B9A2BE3FD1E2}" type="parTrans" cxnId="{358A288D-369A-4BDF-9BB6-9CA4FC5FFFCC}">
      <dgm:prSet/>
      <dgm:spPr/>
      <dgm:t>
        <a:bodyPr/>
        <a:lstStyle/>
        <a:p>
          <a:endParaRPr lang="da-DK" sz="1200"/>
        </a:p>
      </dgm:t>
    </dgm:pt>
    <dgm:pt modelId="{40B1BFFA-38EA-4171-A64A-72B9714BBAA6}" type="sibTrans" cxnId="{358A288D-369A-4BDF-9BB6-9CA4FC5FFFCC}">
      <dgm:prSet custT="1"/>
      <dgm:spPr/>
      <dgm:t>
        <a:bodyPr/>
        <a:lstStyle/>
        <a:p>
          <a:endParaRPr lang="da-DK" sz="1200"/>
        </a:p>
      </dgm:t>
    </dgm:pt>
    <dgm:pt modelId="{6C40CE67-B898-4FA1-9BF4-CF0774A473AD}">
      <dgm:prSet custT="1"/>
      <dgm:spPr/>
      <dgm:t>
        <a:bodyPr/>
        <a:lstStyle/>
        <a:p>
          <a:r>
            <a:rPr lang="da-DK" sz="1200" dirty="0" smtClean="0"/>
            <a:t>Kodning og vurdering</a:t>
          </a:r>
          <a:endParaRPr lang="da-DK" sz="1200" dirty="0"/>
        </a:p>
      </dgm:t>
    </dgm:pt>
    <dgm:pt modelId="{4922F9FC-112C-4362-BF7B-C70DA4AD66CC}" type="parTrans" cxnId="{153FA379-6750-4F52-ACFF-EEB8C9433BA6}">
      <dgm:prSet/>
      <dgm:spPr/>
      <dgm:t>
        <a:bodyPr/>
        <a:lstStyle/>
        <a:p>
          <a:endParaRPr lang="da-DK" sz="1200"/>
        </a:p>
      </dgm:t>
    </dgm:pt>
    <dgm:pt modelId="{3D01415C-48CF-4085-82AA-05ECAD570541}" type="sibTrans" cxnId="{153FA379-6750-4F52-ACFF-EEB8C9433BA6}">
      <dgm:prSet custT="1"/>
      <dgm:spPr/>
      <dgm:t>
        <a:bodyPr/>
        <a:lstStyle/>
        <a:p>
          <a:endParaRPr lang="da-DK" sz="1200"/>
        </a:p>
      </dgm:t>
    </dgm:pt>
    <dgm:pt modelId="{214AFF18-A24A-494C-93C0-32353460F194}">
      <dgm:prSet custT="1"/>
      <dgm:spPr/>
      <dgm:t>
        <a:bodyPr/>
        <a:lstStyle/>
        <a:p>
          <a:r>
            <a:rPr lang="da-DK" sz="1200" dirty="0" smtClean="0"/>
            <a:t>Syntese-metoder</a:t>
          </a:r>
          <a:endParaRPr lang="da-DK" sz="1200" dirty="0"/>
        </a:p>
      </dgm:t>
    </dgm:pt>
    <dgm:pt modelId="{E79AAE46-3EAC-4C3D-A9C6-B110ED64070E}" type="parTrans" cxnId="{F7C436D9-9A51-41B2-9F65-6B8972E0EEB1}">
      <dgm:prSet/>
      <dgm:spPr/>
      <dgm:t>
        <a:bodyPr/>
        <a:lstStyle/>
        <a:p>
          <a:endParaRPr lang="da-DK" sz="1200"/>
        </a:p>
      </dgm:t>
    </dgm:pt>
    <dgm:pt modelId="{A0A12CC7-887F-441C-8330-0BCD10CAB7BF}" type="sibTrans" cxnId="{F7C436D9-9A51-41B2-9F65-6B8972E0EEB1}">
      <dgm:prSet custT="1"/>
      <dgm:spPr/>
      <dgm:t>
        <a:bodyPr/>
        <a:lstStyle/>
        <a:p>
          <a:endParaRPr lang="da-DK" sz="1200"/>
        </a:p>
      </dgm:t>
    </dgm:pt>
    <dgm:pt modelId="{FA5D9702-4767-4195-BCDD-14D62480BE22}">
      <dgm:prSet custT="1"/>
      <dgm:spPr/>
      <dgm:t>
        <a:bodyPr/>
        <a:lstStyle/>
        <a:p>
          <a:r>
            <a:rPr lang="da-DK" sz="1200" dirty="0" smtClean="0"/>
            <a:t>Fortolkning</a:t>
          </a:r>
          <a:endParaRPr lang="da-DK" sz="1200" dirty="0"/>
        </a:p>
      </dgm:t>
    </dgm:pt>
    <dgm:pt modelId="{24352960-393A-459C-BAD3-217D5E6B2D92}" type="parTrans" cxnId="{1E5C2AF7-1067-4A5C-A572-FA45DC55C52D}">
      <dgm:prSet/>
      <dgm:spPr/>
      <dgm:t>
        <a:bodyPr/>
        <a:lstStyle/>
        <a:p>
          <a:endParaRPr lang="da-DK" sz="1200"/>
        </a:p>
      </dgm:t>
    </dgm:pt>
    <dgm:pt modelId="{D36DEACE-61CB-4C49-90FA-45E2BE93E24B}" type="sibTrans" cxnId="{1E5C2AF7-1067-4A5C-A572-FA45DC55C52D}">
      <dgm:prSet/>
      <dgm:spPr/>
      <dgm:t>
        <a:bodyPr/>
        <a:lstStyle/>
        <a:p>
          <a:endParaRPr lang="da-DK" sz="1200"/>
        </a:p>
      </dgm:t>
    </dgm:pt>
    <dgm:pt modelId="{B3EB6FE8-3867-406A-93BB-30446F0510FA}" type="pres">
      <dgm:prSet presAssocID="{5E109E36-C8DD-4D50-9DAA-1B9760C3F9E9}" presName="Name0" presStyleCnt="0">
        <dgm:presLayoutVars>
          <dgm:dir/>
          <dgm:resizeHandles val="exact"/>
        </dgm:presLayoutVars>
      </dgm:prSet>
      <dgm:spPr/>
    </dgm:pt>
    <dgm:pt modelId="{1A4C87CE-93C6-4DC2-B9A0-06EA7B86535C}" type="pres">
      <dgm:prSet presAssocID="{BFA71AE6-74E9-4272-8C7D-2A8935152A91}" presName="node" presStyleLbl="node1" presStyleIdx="0" presStyleCnt="7">
        <dgm:presLayoutVars>
          <dgm:bulletEnabled val="1"/>
        </dgm:presLayoutVars>
      </dgm:prSet>
      <dgm:spPr/>
      <dgm:t>
        <a:bodyPr/>
        <a:lstStyle/>
        <a:p>
          <a:endParaRPr lang="da-DK"/>
        </a:p>
      </dgm:t>
    </dgm:pt>
    <dgm:pt modelId="{1077F5F5-35C1-4A5F-AA83-3A39350891A2}" type="pres">
      <dgm:prSet presAssocID="{1508E964-1DDA-49B7-B0CA-0370DE54CE6E}" presName="sibTrans" presStyleLbl="sibTrans2D1" presStyleIdx="0" presStyleCnt="6"/>
      <dgm:spPr/>
      <dgm:t>
        <a:bodyPr/>
        <a:lstStyle/>
        <a:p>
          <a:endParaRPr lang="da-DK"/>
        </a:p>
      </dgm:t>
    </dgm:pt>
    <dgm:pt modelId="{4E5CC3AD-5DC5-428D-AA6C-77BC40BA7D56}" type="pres">
      <dgm:prSet presAssocID="{1508E964-1DDA-49B7-B0CA-0370DE54CE6E}" presName="connectorText" presStyleLbl="sibTrans2D1" presStyleIdx="0" presStyleCnt="6"/>
      <dgm:spPr/>
      <dgm:t>
        <a:bodyPr/>
        <a:lstStyle/>
        <a:p>
          <a:endParaRPr lang="da-DK"/>
        </a:p>
      </dgm:t>
    </dgm:pt>
    <dgm:pt modelId="{6075D148-5958-418E-B030-588132143CCC}" type="pres">
      <dgm:prSet presAssocID="{3D4B5C58-C506-41D5-9319-80D2696D22A0}" presName="node" presStyleLbl="node1" presStyleIdx="1" presStyleCnt="7">
        <dgm:presLayoutVars>
          <dgm:bulletEnabled val="1"/>
        </dgm:presLayoutVars>
      </dgm:prSet>
      <dgm:spPr/>
      <dgm:t>
        <a:bodyPr/>
        <a:lstStyle/>
        <a:p>
          <a:endParaRPr lang="da-DK"/>
        </a:p>
      </dgm:t>
    </dgm:pt>
    <dgm:pt modelId="{DD8F3B3D-9AF4-4F40-823C-50FC56ED09D4}" type="pres">
      <dgm:prSet presAssocID="{CA16394F-188D-43F4-B058-1FCB6D2A4A10}" presName="sibTrans" presStyleLbl="sibTrans2D1" presStyleIdx="1" presStyleCnt="6"/>
      <dgm:spPr/>
      <dgm:t>
        <a:bodyPr/>
        <a:lstStyle/>
        <a:p>
          <a:endParaRPr lang="da-DK"/>
        </a:p>
      </dgm:t>
    </dgm:pt>
    <dgm:pt modelId="{614BECAA-7F34-41E2-BA5F-D490649E1FA4}" type="pres">
      <dgm:prSet presAssocID="{CA16394F-188D-43F4-B058-1FCB6D2A4A10}" presName="connectorText" presStyleLbl="sibTrans2D1" presStyleIdx="1" presStyleCnt="6"/>
      <dgm:spPr/>
      <dgm:t>
        <a:bodyPr/>
        <a:lstStyle/>
        <a:p>
          <a:endParaRPr lang="da-DK"/>
        </a:p>
      </dgm:t>
    </dgm:pt>
    <dgm:pt modelId="{58CC8203-1F9F-4A4F-842C-F9B21933C625}" type="pres">
      <dgm:prSet presAssocID="{65156F9C-1F7E-4432-B831-141A8D0B8D82}" presName="node" presStyleLbl="node1" presStyleIdx="2" presStyleCnt="7">
        <dgm:presLayoutVars>
          <dgm:bulletEnabled val="1"/>
        </dgm:presLayoutVars>
      </dgm:prSet>
      <dgm:spPr/>
      <dgm:t>
        <a:bodyPr/>
        <a:lstStyle/>
        <a:p>
          <a:endParaRPr lang="da-DK"/>
        </a:p>
      </dgm:t>
    </dgm:pt>
    <dgm:pt modelId="{DDE3255B-1221-44C1-AF87-809642C25060}" type="pres">
      <dgm:prSet presAssocID="{A7DCC46A-2B97-4CBC-97D9-1EADB6EEC994}" presName="sibTrans" presStyleLbl="sibTrans2D1" presStyleIdx="2" presStyleCnt="6"/>
      <dgm:spPr/>
      <dgm:t>
        <a:bodyPr/>
        <a:lstStyle/>
        <a:p>
          <a:endParaRPr lang="da-DK"/>
        </a:p>
      </dgm:t>
    </dgm:pt>
    <dgm:pt modelId="{7A2407FF-AE79-4399-A1FC-DB6E89D57EF6}" type="pres">
      <dgm:prSet presAssocID="{A7DCC46A-2B97-4CBC-97D9-1EADB6EEC994}" presName="connectorText" presStyleLbl="sibTrans2D1" presStyleIdx="2" presStyleCnt="6"/>
      <dgm:spPr/>
      <dgm:t>
        <a:bodyPr/>
        <a:lstStyle/>
        <a:p>
          <a:endParaRPr lang="da-DK"/>
        </a:p>
      </dgm:t>
    </dgm:pt>
    <dgm:pt modelId="{319956BA-2DF9-4B17-84B8-26E74CC468A6}" type="pres">
      <dgm:prSet presAssocID="{827A85E1-937B-4B89-86B1-1C422F16A6E0}" presName="node" presStyleLbl="node1" presStyleIdx="3" presStyleCnt="7">
        <dgm:presLayoutVars>
          <dgm:bulletEnabled val="1"/>
        </dgm:presLayoutVars>
      </dgm:prSet>
      <dgm:spPr/>
      <dgm:t>
        <a:bodyPr/>
        <a:lstStyle/>
        <a:p>
          <a:endParaRPr lang="da-DK"/>
        </a:p>
      </dgm:t>
    </dgm:pt>
    <dgm:pt modelId="{8E1F12A2-3166-40C3-BD1E-ED990A8F4BAD}" type="pres">
      <dgm:prSet presAssocID="{40B1BFFA-38EA-4171-A64A-72B9714BBAA6}" presName="sibTrans" presStyleLbl="sibTrans2D1" presStyleIdx="3" presStyleCnt="6"/>
      <dgm:spPr/>
      <dgm:t>
        <a:bodyPr/>
        <a:lstStyle/>
        <a:p>
          <a:endParaRPr lang="da-DK"/>
        </a:p>
      </dgm:t>
    </dgm:pt>
    <dgm:pt modelId="{9E813107-50FC-4B1B-A8E6-75C80488B58D}" type="pres">
      <dgm:prSet presAssocID="{40B1BFFA-38EA-4171-A64A-72B9714BBAA6}" presName="connectorText" presStyleLbl="sibTrans2D1" presStyleIdx="3" presStyleCnt="6"/>
      <dgm:spPr/>
      <dgm:t>
        <a:bodyPr/>
        <a:lstStyle/>
        <a:p>
          <a:endParaRPr lang="da-DK"/>
        </a:p>
      </dgm:t>
    </dgm:pt>
    <dgm:pt modelId="{5C0D5CE7-DEB9-4D96-89C3-EA716132AC9E}" type="pres">
      <dgm:prSet presAssocID="{6C40CE67-B898-4FA1-9BF4-CF0774A473AD}" presName="node" presStyleLbl="node1" presStyleIdx="4" presStyleCnt="7">
        <dgm:presLayoutVars>
          <dgm:bulletEnabled val="1"/>
        </dgm:presLayoutVars>
      </dgm:prSet>
      <dgm:spPr/>
      <dgm:t>
        <a:bodyPr/>
        <a:lstStyle/>
        <a:p>
          <a:endParaRPr lang="da-DK"/>
        </a:p>
      </dgm:t>
    </dgm:pt>
    <dgm:pt modelId="{6C1B55AE-AF69-456D-B4F6-F214436FFC45}" type="pres">
      <dgm:prSet presAssocID="{3D01415C-48CF-4085-82AA-05ECAD570541}" presName="sibTrans" presStyleLbl="sibTrans2D1" presStyleIdx="4" presStyleCnt="6"/>
      <dgm:spPr/>
      <dgm:t>
        <a:bodyPr/>
        <a:lstStyle/>
        <a:p>
          <a:endParaRPr lang="da-DK"/>
        </a:p>
      </dgm:t>
    </dgm:pt>
    <dgm:pt modelId="{EAAA0B93-80C1-4920-AEA3-B9A13D673163}" type="pres">
      <dgm:prSet presAssocID="{3D01415C-48CF-4085-82AA-05ECAD570541}" presName="connectorText" presStyleLbl="sibTrans2D1" presStyleIdx="4" presStyleCnt="6"/>
      <dgm:spPr/>
      <dgm:t>
        <a:bodyPr/>
        <a:lstStyle/>
        <a:p>
          <a:endParaRPr lang="da-DK"/>
        </a:p>
      </dgm:t>
    </dgm:pt>
    <dgm:pt modelId="{E6578FF6-9C8A-4921-BEBD-295C71AEF538}" type="pres">
      <dgm:prSet presAssocID="{214AFF18-A24A-494C-93C0-32353460F194}" presName="node" presStyleLbl="node1" presStyleIdx="5" presStyleCnt="7">
        <dgm:presLayoutVars>
          <dgm:bulletEnabled val="1"/>
        </dgm:presLayoutVars>
      </dgm:prSet>
      <dgm:spPr/>
      <dgm:t>
        <a:bodyPr/>
        <a:lstStyle/>
        <a:p>
          <a:endParaRPr lang="da-DK"/>
        </a:p>
      </dgm:t>
    </dgm:pt>
    <dgm:pt modelId="{83047011-1228-4922-9718-6B54B14BCD8E}" type="pres">
      <dgm:prSet presAssocID="{A0A12CC7-887F-441C-8330-0BCD10CAB7BF}" presName="sibTrans" presStyleLbl="sibTrans2D1" presStyleIdx="5" presStyleCnt="6"/>
      <dgm:spPr/>
      <dgm:t>
        <a:bodyPr/>
        <a:lstStyle/>
        <a:p>
          <a:endParaRPr lang="da-DK"/>
        </a:p>
      </dgm:t>
    </dgm:pt>
    <dgm:pt modelId="{EB55E0A7-FDD9-4470-A37A-6DA7B8AD7309}" type="pres">
      <dgm:prSet presAssocID="{A0A12CC7-887F-441C-8330-0BCD10CAB7BF}" presName="connectorText" presStyleLbl="sibTrans2D1" presStyleIdx="5" presStyleCnt="6"/>
      <dgm:spPr/>
      <dgm:t>
        <a:bodyPr/>
        <a:lstStyle/>
        <a:p>
          <a:endParaRPr lang="da-DK"/>
        </a:p>
      </dgm:t>
    </dgm:pt>
    <dgm:pt modelId="{ED285824-D15B-4E84-9C94-345A9CAD3E8B}" type="pres">
      <dgm:prSet presAssocID="{FA5D9702-4767-4195-BCDD-14D62480BE22}" presName="node" presStyleLbl="node1" presStyleIdx="6" presStyleCnt="7">
        <dgm:presLayoutVars>
          <dgm:bulletEnabled val="1"/>
        </dgm:presLayoutVars>
      </dgm:prSet>
      <dgm:spPr/>
      <dgm:t>
        <a:bodyPr/>
        <a:lstStyle/>
        <a:p>
          <a:endParaRPr lang="da-DK"/>
        </a:p>
      </dgm:t>
    </dgm:pt>
  </dgm:ptLst>
  <dgm:cxnLst>
    <dgm:cxn modelId="{84D85571-1AE1-41B9-92DC-AA5F992ECABB}" type="presOf" srcId="{5E109E36-C8DD-4D50-9DAA-1B9760C3F9E9}" destId="{B3EB6FE8-3867-406A-93BB-30446F0510FA}" srcOrd="0" destOrd="0" presId="urn:microsoft.com/office/officeart/2005/8/layout/process1"/>
    <dgm:cxn modelId="{0D436ED6-38E6-4999-8149-8A297F2814D8}" type="presOf" srcId="{FA5D9702-4767-4195-BCDD-14D62480BE22}" destId="{ED285824-D15B-4E84-9C94-345A9CAD3E8B}" srcOrd="0" destOrd="0" presId="urn:microsoft.com/office/officeart/2005/8/layout/process1"/>
    <dgm:cxn modelId="{10A251E0-A483-44E9-B8E7-2EEA61564CFA}" srcId="{5E109E36-C8DD-4D50-9DAA-1B9760C3F9E9}" destId="{3D4B5C58-C506-41D5-9319-80D2696D22A0}" srcOrd="1" destOrd="0" parTransId="{7DE2CFFC-9EE5-402B-979A-1C73491A15A3}" sibTransId="{CA16394F-188D-43F4-B058-1FCB6D2A4A10}"/>
    <dgm:cxn modelId="{89B055A3-1764-4EEB-9F1D-15B12AE6660B}" type="presOf" srcId="{1508E964-1DDA-49B7-B0CA-0370DE54CE6E}" destId="{1077F5F5-35C1-4A5F-AA83-3A39350891A2}" srcOrd="0" destOrd="0" presId="urn:microsoft.com/office/officeart/2005/8/layout/process1"/>
    <dgm:cxn modelId="{0385DB20-6905-49AC-80F0-E4A8FDF696AD}" type="presOf" srcId="{A0A12CC7-887F-441C-8330-0BCD10CAB7BF}" destId="{83047011-1228-4922-9718-6B54B14BCD8E}" srcOrd="0" destOrd="0" presId="urn:microsoft.com/office/officeart/2005/8/layout/process1"/>
    <dgm:cxn modelId="{8F9EF7DC-114B-4E47-929E-388DBA49BB99}" type="presOf" srcId="{CA16394F-188D-43F4-B058-1FCB6D2A4A10}" destId="{614BECAA-7F34-41E2-BA5F-D490649E1FA4}" srcOrd="1" destOrd="0" presId="urn:microsoft.com/office/officeart/2005/8/layout/process1"/>
    <dgm:cxn modelId="{153FA379-6750-4F52-ACFF-EEB8C9433BA6}" srcId="{5E109E36-C8DD-4D50-9DAA-1B9760C3F9E9}" destId="{6C40CE67-B898-4FA1-9BF4-CF0774A473AD}" srcOrd="4" destOrd="0" parTransId="{4922F9FC-112C-4362-BF7B-C70DA4AD66CC}" sibTransId="{3D01415C-48CF-4085-82AA-05ECAD570541}"/>
    <dgm:cxn modelId="{1E5C2AF7-1067-4A5C-A572-FA45DC55C52D}" srcId="{5E109E36-C8DD-4D50-9DAA-1B9760C3F9E9}" destId="{FA5D9702-4767-4195-BCDD-14D62480BE22}" srcOrd="6" destOrd="0" parTransId="{24352960-393A-459C-BAD3-217D5E6B2D92}" sibTransId="{D36DEACE-61CB-4C49-90FA-45E2BE93E24B}"/>
    <dgm:cxn modelId="{2FB40133-DE94-43D7-94B1-B78E42488103}" type="presOf" srcId="{3D01415C-48CF-4085-82AA-05ECAD570541}" destId="{EAAA0B93-80C1-4920-AEA3-B9A13D673163}" srcOrd="1" destOrd="0" presId="urn:microsoft.com/office/officeart/2005/8/layout/process1"/>
    <dgm:cxn modelId="{358A288D-369A-4BDF-9BB6-9CA4FC5FFFCC}" srcId="{5E109E36-C8DD-4D50-9DAA-1B9760C3F9E9}" destId="{827A85E1-937B-4B89-86B1-1C422F16A6E0}" srcOrd="3" destOrd="0" parTransId="{06B04C57-3812-4DC9-834A-B9A2BE3FD1E2}" sibTransId="{40B1BFFA-38EA-4171-A64A-72B9714BBAA6}"/>
    <dgm:cxn modelId="{341CF86A-3C60-4916-B712-59C12DF263EA}" type="presOf" srcId="{827A85E1-937B-4B89-86B1-1C422F16A6E0}" destId="{319956BA-2DF9-4B17-84B8-26E74CC468A6}" srcOrd="0" destOrd="0" presId="urn:microsoft.com/office/officeart/2005/8/layout/process1"/>
    <dgm:cxn modelId="{FC068EE9-4565-4FAE-A642-B0451FB2E718}" type="presOf" srcId="{A7DCC46A-2B97-4CBC-97D9-1EADB6EEC994}" destId="{7A2407FF-AE79-4399-A1FC-DB6E89D57EF6}" srcOrd="1" destOrd="0" presId="urn:microsoft.com/office/officeart/2005/8/layout/process1"/>
    <dgm:cxn modelId="{5530A166-85AE-45BC-9728-C70FFD919113}" type="presOf" srcId="{65156F9C-1F7E-4432-B831-141A8D0B8D82}" destId="{58CC8203-1F9F-4A4F-842C-F9B21933C625}" srcOrd="0" destOrd="0" presId="urn:microsoft.com/office/officeart/2005/8/layout/process1"/>
    <dgm:cxn modelId="{55CA8DD9-8684-4CA7-8283-F21EB2320DFB}" srcId="{5E109E36-C8DD-4D50-9DAA-1B9760C3F9E9}" destId="{65156F9C-1F7E-4432-B831-141A8D0B8D82}" srcOrd="2" destOrd="0" parTransId="{17E3E472-A93F-4D14-A8E4-8CE08F8707CB}" sibTransId="{A7DCC46A-2B97-4CBC-97D9-1EADB6EEC994}"/>
    <dgm:cxn modelId="{3192CDE0-C040-4DC7-A108-5C09A6E2416F}" type="presOf" srcId="{CA16394F-188D-43F4-B058-1FCB6D2A4A10}" destId="{DD8F3B3D-9AF4-4F40-823C-50FC56ED09D4}" srcOrd="0" destOrd="0" presId="urn:microsoft.com/office/officeart/2005/8/layout/process1"/>
    <dgm:cxn modelId="{3243C0B5-01CC-4D53-BEC6-06DDF340D9EB}" srcId="{5E109E36-C8DD-4D50-9DAA-1B9760C3F9E9}" destId="{BFA71AE6-74E9-4272-8C7D-2A8935152A91}" srcOrd="0" destOrd="0" parTransId="{56CC6E7B-067B-4306-89B3-DC9FECB27D6B}" sibTransId="{1508E964-1DDA-49B7-B0CA-0370DE54CE6E}"/>
    <dgm:cxn modelId="{C461B57C-3795-4CE1-8614-4F9F89EC4576}" type="presOf" srcId="{A7DCC46A-2B97-4CBC-97D9-1EADB6EEC994}" destId="{DDE3255B-1221-44C1-AF87-809642C25060}" srcOrd="0" destOrd="0" presId="urn:microsoft.com/office/officeart/2005/8/layout/process1"/>
    <dgm:cxn modelId="{8686EDD3-0BDB-4835-B96C-EFB6D8A41442}" type="presOf" srcId="{1508E964-1DDA-49B7-B0CA-0370DE54CE6E}" destId="{4E5CC3AD-5DC5-428D-AA6C-77BC40BA7D56}" srcOrd="1" destOrd="0" presId="urn:microsoft.com/office/officeart/2005/8/layout/process1"/>
    <dgm:cxn modelId="{F2DC68C1-3666-4FA5-8D6D-393948B78C16}" type="presOf" srcId="{3D01415C-48CF-4085-82AA-05ECAD570541}" destId="{6C1B55AE-AF69-456D-B4F6-F214436FFC45}" srcOrd="0" destOrd="0" presId="urn:microsoft.com/office/officeart/2005/8/layout/process1"/>
    <dgm:cxn modelId="{3AA53E81-D042-43A0-B1CC-6D7C79548B82}" type="presOf" srcId="{6C40CE67-B898-4FA1-9BF4-CF0774A473AD}" destId="{5C0D5CE7-DEB9-4D96-89C3-EA716132AC9E}" srcOrd="0" destOrd="0" presId="urn:microsoft.com/office/officeart/2005/8/layout/process1"/>
    <dgm:cxn modelId="{C24B781F-EA46-4170-85C6-2DA8115A1BD9}" type="presOf" srcId="{40B1BFFA-38EA-4171-A64A-72B9714BBAA6}" destId="{8E1F12A2-3166-40C3-BD1E-ED990A8F4BAD}" srcOrd="0" destOrd="0" presId="urn:microsoft.com/office/officeart/2005/8/layout/process1"/>
    <dgm:cxn modelId="{F08009CD-010C-4418-BD89-343B3D8C891E}" type="presOf" srcId="{214AFF18-A24A-494C-93C0-32353460F194}" destId="{E6578FF6-9C8A-4921-BEBD-295C71AEF538}" srcOrd="0" destOrd="0" presId="urn:microsoft.com/office/officeart/2005/8/layout/process1"/>
    <dgm:cxn modelId="{F7C436D9-9A51-41B2-9F65-6B8972E0EEB1}" srcId="{5E109E36-C8DD-4D50-9DAA-1B9760C3F9E9}" destId="{214AFF18-A24A-494C-93C0-32353460F194}" srcOrd="5" destOrd="0" parTransId="{E79AAE46-3EAC-4C3D-A9C6-B110ED64070E}" sibTransId="{A0A12CC7-887F-441C-8330-0BCD10CAB7BF}"/>
    <dgm:cxn modelId="{4F33C3DD-4E31-4ECC-8036-EA22C3298074}" type="presOf" srcId="{3D4B5C58-C506-41D5-9319-80D2696D22A0}" destId="{6075D148-5958-418E-B030-588132143CCC}" srcOrd="0" destOrd="0" presId="urn:microsoft.com/office/officeart/2005/8/layout/process1"/>
    <dgm:cxn modelId="{3559E0E4-89F9-4808-8C48-8C5EDD7E6578}" type="presOf" srcId="{A0A12CC7-887F-441C-8330-0BCD10CAB7BF}" destId="{EB55E0A7-FDD9-4470-A37A-6DA7B8AD7309}" srcOrd="1" destOrd="0" presId="urn:microsoft.com/office/officeart/2005/8/layout/process1"/>
    <dgm:cxn modelId="{DF069D1F-855C-4CD1-BA89-73CC41E9ECA1}" type="presOf" srcId="{BFA71AE6-74E9-4272-8C7D-2A8935152A91}" destId="{1A4C87CE-93C6-4DC2-B9A0-06EA7B86535C}" srcOrd="0" destOrd="0" presId="urn:microsoft.com/office/officeart/2005/8/layout/process1"/>
    <dgm:cxn modelId="{7F84A341-E975-4F08-9117-D65AE6D7CA76}" type="presOf" srcId="{40B1BFFA-38EA-4171-A64A-72B9714BBAA6}" destId="{9E813107-50FC-4B1B-A8E6-75C80488B58D}" srcOrd="1" destOrd="0" presId="urn:microsoft.com/office/officeart/2005/8/layout/process1"/>
    <dgm:cxn modelId="{2B40A105-5A08-478A-A36E-90AD5AB5E5AD}" type="presParOf" srcId="{B3EB6FE8-3867-406A-93BB-30446F0510FA}" destId="{1A4C87CE-93C6-4DC2-B9A0-06EA7B86535C}" srcOrd="0" destOrd="0" presId="urn:microsoft.com/office/officeart/2005/8/layout/process1"/>
    <dgm:cxn modelId="{7EEACFF4-8B01-40CD-91AA-1926BAFAE2C6}" type="presParOf" srcId="{B3EB6FE8-3867-406A-93BB-30446F0510FA}" destId="{1077F5F5-35C1-4A5F-AA83-3A39350891A2}" srcOrd="1" destOrd="0" presId="urn:microsoft.com/office/officeart/2005/8/layout/process1"/>
    <dgm:cxn modelId="{A380CDCD-228B-4986-8E45-EA27B1778762}" type="presParOf" srcId="{1077F5F5-35C1-4A5F-AA83-3A39350891A2}" destId="{4E5CC3AD-5DC5-428D-AA6C-77BC40BA7D56}" srcOrd="0" destOrd="0" presId="urn:microsoft.com/office/officeart/2005/8/layout/process1"/>
    <dgm:cxn modelId="{F54416D0-A869-454C-AA47-4CC464B61B40}" type="presParOf" srcId="{B3EB6FE8-3867-406A-93BB-30446F0510FA}" destId="{6075D148-5958-418E-B030-588132143CCC}" srcOrd="2" destOrd="0" presId="urn:microsoft.com/office/officeart/2005/8/layout/process1"/>
    <dgm:cxn modelId="{475827C6-9357-4703-81CD-5DEEE8167E9B}" type="presParOf" srcId="{B3EB6FE8-3867-406A-93BB-30446F0510FA}" destId="{DD8F3B3D-9AF4-4F40-823C-50FC56ED09D4}" srcOrd="3" destOrd="0" presId="urn:microsoft.com/office/officeart/2005/8/layout/process1"/>
    <dgm:cxn modelId="{1EF7204F-8FDA-408D-A51C-340BD309F0E6}" type="presParOf" srcId="{DD8F3B3D-9AF4-4F40-823C-50FC56ED09D4}" destId="{614BECAA-7F34-41E2-BA5F-D490649E1FA4}" srcOrd="0" destOrd="0" presId="urn:microsoft.com/office/officeart/2005/8/layout/process1"/>
    <dgm:cxn modelId="{EDC7DD9C-D758-47B7-801D-E79311AA8561}" type="presParOf" srcId="{B3EB6FE8-3867-406A-93BB-30446F0510FA}" destId="{58CC8203-1F9F-4A4F-842C-F9B21933C625}" srcOrd="4" destOrd="0" presId="urn:microsoft.com/office/officeart/2005/8/layout/process1"/>
    <dgm:cxn modelId="{5725669E-E005-4A76-9929-A0B4DD84BD89}" type="presParOf" srcId="{B3EB6FE8-3867-406A-93BB-30446F0510FA}" destId="{DDE3255B-1221-44C1-AF87-809642C25060}" srcOrd="5" destOrd="0" presId="urn:microsoft.com/office/officeart/2005/8/layout/process1"/>
    <dgm:cxn modelId="{E836E596-D2CB-4284-B072-BFEC9F9BACB9}" type="presParOf" srcId="{DDE3255B-1221-44C1-AF87-809642C25060}" destId="{7A2407FF-AE79-4399-A1FC-DB6E89D57EF6}" srcOrd="0" destOrd="0" presId="urn:microsoft.com/office/officeart/2005/8/layout/process1"/>
    <dgm:cxn modelId="{B023866B-1F6E-4E0F-9A8B-BA395466E8E2}" type="presParOf" srcId="{B3EB6FE8-3867-406A-93BB-30446F0510FA}" destId="{319956BA-2DF9-4B17-84B8-26E74CC468A6}" srcOrd="6" destOrd="0" presId="urn:microsoft.com/office/officeart/2005/8/layout/process1"/>
    <dgm:cxn modelId="{195AA462-7C62-47CD-A993-EC8028A2470B}" type="presParOf" srcId="{B3EB6FE8-3867-406A-93BB-30446F0510FA}" destId="{8E1F12A2-3166-40C3-BD1E-ED990A8F4BAD}" srcOrd="7" destOrd="0" presId="urn:microsoft.com/office/officeart/2005/8/layout/process1"/>
    <dgm:cxn modelId="{4D61C745-0D00-44F2-BB01-D0BEB4E7CC3B}" type="presParOf" srcId="{8E1F12A2-3166-40C3-BD1E-ED990A8F4BAD}" destId="{9E813107-50FC-4B1B-A8E6-75C80488B58D}" srcOrd="0" destOrd="0" presId="urn:microsoft.com/office/officeart/2005/8/layout/process1"/>
    <dgm:cxn modelId="{72E68F3E-4B4C-4A97-8274-A93A0DBAFBB5}" type="presParOf" srcId="{B3EB6FE8-3867-406A-93BB-30446F0510FA}" destId="{5C0D5CE7-DEB9-4D96-89C3-EA716132AC9E}" srcOrd="8" destOrd="0" presId="urn:microsoft.com/office/officeart/2005/8/layout/process1"/>
    <dgm:cxn modelId="{663B059B-891D-4D69-8E29-F2C0C68C9BD1}" type="presParOf" srcId="{B3EB6FE8-3867-406A-93BB-30446F0510FA}" destId="{6C1B55AE-AF69-456D-B4F6-F214436FFC45}" srcOrd="9" destOrd="0" presId="urn:microsoft.com/office/officeart/2005/8/layout/process1"/>
    <dgm:cxn modelId="{0C1FB094-73EE-4FC0-999C-1567B4DC839A}" type="presParOf" srcId="{6C1B55AE-AF69-456D-B4F6-F214436FFC45}" destId="{EAAA0B93-80C1-4920-AEA3-B9A13D673163}" srcOrd="0" destOrd="0" presId="urn:microsoft.com/office/officeart/2005/8/layout/process1"/>
    <dgm:cxn modelId="{400E53A0-6C98-463C-99F8-3C2096A0868F}" type="presParOf" srcId="{B3EB6FE8-3867-406A-93BB-30446F0510FA}" destId="{E6578FF6-9C8A-4921-BEBD-295C71AEF538}" srcOrd="10" destOrd="0" presId="urn:microsoft.com/office/officeart/2005/8/layout/process1"/>
    <dgm:cxn modelId="{234094C0-C5D8-408D-AFEC-1EFCFBDCFEB2}" type="presParOf" srcId="{B3EB6FE8-3867-406A-93BB-30446F0510FA}" destId="{83047011-1228-4922-9718-6B54B14BCD8E}" srcOrd="11" destOrd="0" presId="urn:microsoft.com/office/officeart/2005/8/layout/process1"/>
    <dgm:cxn modelId="{423B1FA0-CAD1-4BE2-AE81-81F80E594762}" type="presParOf" srcId="{83047011-1228-4922-9718-6B54B14BCD8E}" destId="{EB55E0A7-FDD9-4470-A37A-6DA7B8AD7309}" srcOrd="0" destOrd="0" presId="urn:microsoft.com/office/officeart/2005/8/layout/process1"/>
    <dgm:cxn modelId="{DB188C26-AAED-40A3-A061-024EE77B5D4B}" type="presParOf" srcId="{B3EB6FE8-3867-406A-93BB-30446F0510FA}" destId="{ED285824-D15B-4E84-9C94-345A9CAD3E8B}" srcOrd="1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4C87CE-93C6-4DC2-B9A0-06EA7B86535C}">
      <dsp:nvSpPr>
        <dsp:cNvPr id="0" name=""/>
        <dsp:cNvSpPr/>
      </dsp:nvSpPr>
      <dsp:spPr>
        <a:xfrm>
          <a:off x="3116" y="1692609"/>
          <a:ext cx="1180253" cy="708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a-DK" sz="1200" kern="1200" dirty="0" err="1" smtClean="0"/>
            <a:t>Review</a:t>
          </a:r>
          <a:r>
            <a:rPr lang="da-DK" sz="1200" kern="1200" dirty="0" smtClean="0"/>
            <a:t>-typer &amp; spørgsmål</a:t>
          </a:r>
          <a:endParaRPr lang="da-DK" sz="1200" kern="1200" dirty="0"/>
        </a:p>
      </dsp:txBody>
      <dsp:txXfrm>
        <a:off x="23857" y="1713350"/>
        <a:ext cx="1138771" cy="666670"/>
      </dsp:txXfrm>
    </dsp:sp>
    <dsp:sp modelId="{1077F5F5-35C1-4A5F-AA83-3A39350891A2}">
      <dsp:nvSpPr>
        <dsp:cNvPr id="0" name=""/>
        <dsp:cNvSpPr/>
      </dsp:nvSpPr>
      <dsp:spPr>
        <a:xfrm>
          <a:off x="1301395" y="1900334"/>
          <a:ext cx="250213" cy="292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a-DK" sz="1200" kern="1200"/>
        </a:p>
      </dsp:txBody>
      <dsp:txXfrm>
        <a:off x="1301395" y="1958874"/>
        <a:ext cx="175149" cy="175622"/>
      </dsp:txXfrm>
    </dsp:sp>
    <dsp:sp modelId="{6075D148-5958-418E-B030-588132143CCC}">
      <dsp:nvSpPr>
        <dsp:cNvPr id="0" name=""/>
        <dsp:cNvSpPr/>
      </dsp:nvSpPr>
      <dsp:spPr>
        <a:xfrm>
          <a:off x="1655471" y="1692609"/>
          <a:ext cx="1180253" cy="708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a-DK" sz="1200" kern="1200" dirty="0" smtClean="0"/>
            <a:t>Inklusions-kriterier</a:t>
          </a:r>
          <a:endParaRPr lang="da-DK" sz="1200" kern="1200" dirty="0"/>
        </a:p>
      </dsp:txBody>
      <dsp:txXfrm>
        <a:off x="1676212" y="1713350"/>
        <a:ext cx="1138771" cy="666670"/>
      </dsp:txXfrm>
    </dsp:sp>
    <dsp:sp modelId="{DD8F3B3D-9AF4-4F40-823C-50FC56ED09D4}">
      <dsp:nvSpPr>
        <dsp:cNvPr id="0" name=""/>
        <dsp:cNvSpPr/>
      </dsp:nvSpPr>
      <dsp:spPr>
        <a:xfrm>
          <a:off x="2953751" y="1900334"/>
          <a:ext cx="250213" cy="292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a-DK" sz="1200" kern="1200"/>
        </a:p>
      </dsp:txBody>
      <dsp:txXfrm>
        <a:off x="2953751" y="1958874"/>
        <a:ext cx="175149" cy="175622"/>
      </dsp:txXfrm>
    </dsp:sp>
    <dsp:sp modelId="{58CC8203-1F9F-4A4F-842C-F9B21933C625}">
      <dsp:nvSpPr>
        <dsp:cNvPr id="0" name=""/>
        <dsp:cNvSpPr/>
      </dsp:nvSpPr>
      <dsp:spPr>
        <a:xfrm>
          <a:off x="3307827" y="1692609"/>
          <a:ext cx="1180253" cy="708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a-DK" sz="1200" kern="1200" dirty="0" smtClean="0"/>
            <a:t>Søgning</a:t>
          </a:r>
          <a:endParaRPr lang="da-DK" sz="1200" kern="1200" dirty="0"/>
        </a:p>
      </dsp:txBody>
      <dsp:txXfrm>
        <a:off x="3328568" y="1713350"/>
        <a:ext cx="1138771" cy="666670"/>
      </dsp:txXfrm>
    </dsp:sp>
    <dsp:sp modelId="{DDE3255B-1221-44C1-AF87-809642C25060}">
      <dsp:nvSpPr>
        <dsp:cNvPr id="0" name=""/>
        <dsp:cNvSpPr/>
      </dsp:nvSpPr>
      <dsp:spPr>
        <a:xfrm>
          <a:off x="4606106" y="1900334"/>
          <a:ext cx="250213" cy="292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a-DK" sz="1200" kern="1200"/>
        </a:p>
      </dsp:txBody>
      <dsp:txXfrm>
        <a:off x="4606106" y="1958874"/>
        <a:ext cx="175149" cy="175622"/>
      </dsp:txXfrm>
    </dsp:sp>
    <dsp:sp modelId="{319956BA-2DF9-4B17-84B8-26E74CC468A6}">
      <dsp:nvSpPr>
        <dsp:cNvPr id="0" name=""/>
        <dsp:cNvSpPr/>
      </dsp:nvSpPr>
      <dsp:spPr>
        <a:xfrm>
          <a:off x="4960182" y="1692609"/>
          <a:ext cx="1180253" cy="708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a-DK" sz="1200" kern="1200" dirty="0" smtClean="0"/>
            <a:t>Screening</a:t>
          </a:r>
          <a:endParaRPr lang="da-DK" sz="1200" kern="1200" dirty="0"/>
        </a:p>
      </dsp:txBody>
      <dsp:txXfrm>
        <a:off x="4980923" y="1713350"/>
        <a:ext cx="1138771" cy="666670"/>
      </dsp:txXfrm>
    </dsp:sp>
    <dsp:sp modelId="{8E1F12A2-3166-40C3-BD1E-ED990A8F4BAD}">
      <dsp:nvSpPr>
        <dsp:cNvPr id="0" name=""/>
        <dsp:cNvSpPr/>
      </dsp:nvSpPr>
      <dsp:spPr>
        <a:xfrm>
          <a:off x="6258461" y="1900334"/>
          <a:ext cx="250213" cy="292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a-DK" sz="1200" kern="1200"/>
        </a:p>
      </dsp:txBody>
      <dsp:txXfrm>
        <a:off x="6258461" y="1958874"/>
        <a:ext cx="175149" cy="175622"/>
      </dsp:txXfrm>
    </dsp:sp>
    <dsp:sp modelId="{5C0D5CE7-DEB9-4D96-89C3-EA716132AC9E}">
      <dsp:nvSpPr>
        <dsp:cNvPr id="0" name=""/>
        <dsp:cNvSpPr/>
      </dsp:nvSpPr>
      <dsp:spPr>
        <a:xfrm>
          <a:off x="6612537" y="1692609"/>
          <a:ext cx="1180253" cy="708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a-DK" sz="1200" kern="1200" dirty="0" smtClean="0"/>
            <a:t>Kodning og vurdering</a:t>
          </a:r>
          <a:endParaRPr lang="da-DK" sz="1200" kern="1200" dirty="0"/>
        </a:p>
      </dsp:txBody>
      <dsp:txXfrm>
        <a:off x="6633278" y="1713350"/>
        <a:ext cx="1138771" cy="666670"/>
      </dsp:txXfrm>
    </dsp:sp>
    <dsp:sp modelId="{6C1B55AE-AF69-456D-B4F6-F214436FFC45}">
      <dsp:nvSpPr>
        <dsp:cNvPr id="0" name=""/>
        <dsp:cNvSpPr/>
      </dsp:nvSpPr>
      <dsp:spPr>
        <a:xfrm>
          <a:off x="7910817" y="1900334"/>
          <a:ext cx="250213" cy="292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a-DK" sz="1200" kern="1200"/>
        </a:p>
      </dsp:txBody>
      <dsp:txXfrm>
        <a:off x="7910817" y="1958874"/>
        <a:ext cx="175149" cy="175622"/>
      </dsp:txXfrm>
    </dsp:sp>
    <dsp:sp modelId="{E6578FF6-9C8A-4921-BEBD-295C71AEF538}">
      <dsp:nvSpPr>
        <dsp:cNvPr id="0" name=""/>
        <dsp:cNvSpPr/>
      </dsp:nvSpPr>
      <dsp:spPr>
        <a:xfrm>
          <a:off x="8264893" y="1692609"/>
          <a:ext cx="1180253" cy="708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a-DK" sz="1200" kern="1200" dirty="0" smtClean="0"/>
            <a:t>Syntese-metoder</a:t>
          </a:r>
          <a:endParaRPr lang="da-DK" sz="1200" kern="1200" dirty="0"/>
        </a:p>
      </dsp:txBody>
      <dsp:txXfrm>
        <a:off x="8285634" y="1713350"/>
        <a:ext cx="1138771" cy="666670"/>
      </dsp:txXfrm>
    </dsp:sp>
    <dsp:sp modelId="{83047011-1228-4922-9718-6B54B14BCD8E}">
      <dsp:nvSpPr>
        <dsp:cNvPr id="0" name=""/>
        <dsp:cNvSpPr/>
      </dsp:nvSpPr>
      <dsp:spPr>
        <a:xfrm>
          <a:off x="9563172" y="1900334"/>
          <a:ext cx="250213" cy="2927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a-DK" sz="1200" kern="1200"/>
        </a:p>
      </dsp:txBody>
      <dsp:txXfrm>
        <a:off x="9563172" y="1958874"/>
        <a:ext cx="175149" cy="175622"/>
      </dsp:txXfrm>
    </dsp:sp>
    <dsp:sp modelId="{ED285824-D15B-4E84-9C94-345A9CAD3E8B}">
      <dsp:nvSpPr>
        <dsp:cNvPr id="0" name=""/>
        <dsp:cNvSpPr/>
      </dsp:nvSpPr>
      <dsp:spPr>
        <a:xfrm>
          <a:off x="9917248" y="1692609"/>
          <a:ext cx="1180253" cy="70815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da-DK" sz="1200" kern="1200" dirty="0" smtClean="0"/>
            <a:t>Fortolkning</a:t>
          </a:r>
          <a:endParaRPr lang="da-DK" sz="1200" kern="1200" dirty="0"/>
        </a:p>
      </dsp:txBody>
      <dsp:txXfrm>
        <a:off x="9937989" y="1713350"/>
        <a:ext cx="1138771" cy="66667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49099" cy="498932"/>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54939" y="0"/>
            <a:ext cx="2949099" cy="498932"/>
          </a:xfrm>
          <a:prstGeom prst="rect">
            <a:avLst/>
          </a:prstGeom>
        </p:spPr>
        <p:txBody>
          <a:bodyPr vert="horz" lIns="91440" tIns="45720" rIns="91440" bIns="45720" rtlCol="0"/>
          <a:lstStyle>
            <a:lvl1pPr algn="r">
              <a:defRPr sz="1200"/>
            </a:lvl1pPr>
          </a:lstStyle>
          <a:p>
            <a:fld id="{7BEB8190-3B91-4E7B-8634-E458355F2E20}" type="datetimeFigureOut">
              <a:rPr lang="en-GB" smtClean="0"/>
              <a:t>03/11/2023</a:t>
            </a:fld>
            <a:endParaRPr lang="en-GB"/>
          </a:p>
        </p:txBody>
      </p:sp>
      <p:sp>
        <p:nvSpPr>
          <p:cNvPr id="4" name="Pladsholder til slidebillede 3"/>
          <p:cNvSpPr>
            <a:spLocks noGrp="1" noRot="1" noChangeAspect="1"/>
          </p:cNvSpPr>
          <p:nvPr>
            <p:ph type="sldImg" idx="2"/>
          </p:nvPr>
        </p:nvSpPr>
        <p:spPr>
          <a:xfrm>
            <a:off x="420688" y="1243013"/>
            <a:ext cx="59642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0562" y="4785598"/>
            <a:ext cx="5444490" cy="3915489"/>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9445170"/>
            <a:ext cx="2949099" cy="498931"/>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54939" y="9445170"/>
            <a:ext cx="2949099" cy="498931"/>
          </a:xfrm>
          <a:prstGeom prst="rect">
            <a:avLst/>
          </a:prstGeom>
        </p:spPr>
        <p:txBody>
          <a:bodyPr vert="horz" lIns="91440" tIns="45720" rIns="91440" bIns="45720" rtlCol="0" anchor="b"/>
          <a:lstStyle>
            <a:lvl1pPr algn="r">
              <a:defRPr sz="1200"/>
            </a:lvl1pPr>
          </a:lstStyle>
          <a:p>
            <a:fld id="{A4F50FAE-CBEA-4494-871D-803C25DC58A1}" type="slidenum">
              <a:rPr lang="en-GB" smtClean="0"/>
              <a:t>‹nr.›</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88900" y="746125"/>
            <a:ext cx="6627813" cy="3729038"/>
          </a:xfrm>
        </p:spPr>
      </p:sp>
      <p:sp>
        <p:nvSpPr>
          <p:cNvPr id="3" name="Pladsholder til noter 2"/>
          <p:cNvSpPr>
            <a:spLocks noGrp="1"/>
          </p:cNvSpPr>
          <p:nvPr>
            <p:ph type="body" idx="1"/>
          </p:nvPr>
        </p:nvSpPr>
        <p:spPr/>
        <p:txBody>
          <a:bodyPr/>
          <a:lstStyle/>
          <a:p>
            <a:endParaRPr lang="da-DK" sz="1200" dirty="0">
              <a:latin typeface="+mn-lt"/>
            </a:endParaRPr>
          </a:p>
        </p:txBody>
      </p:sp>
    </p:spTree>
    <p:extLst>
      <p:ext uri="{BB962C8B-B14F-4D97-AF65-F5344CB8AC3E}">
        <p14:creationId xmlns:p14="http://schemas.microsoft.com/office/powerpoint/2010/main" val="12160697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Der var overlap og frem og tilbage mellem stadierne</a:t>
            </a:r>
            <a:r>
              <a:rPr lang="da-DK" baseline="0" dirty="0" smtClean="0"/>
              <a:t> (fra del til helhed, fra enkeltstudie til hele syntesen). </a:t>
            </a:r>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12</a:t>
            </a:fld>
            <a:endParaRPr lang="en-GB"/>
          </a:p>
        </p:txBody>
      </p:sp>
    </p:spTree>
    <p:extLst>
      <p:ext uri="{BB962C8B-B14F-4D97-AF65-F5344CB8AC3E}">
        <p14:creationId xmlns:p14="http://schemas.microsoft.com/office/powerpoint/2010/main" val="1117982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Eksempel på kvantitative logikker: fx at tælle hvor mange studier sagde hvad osv. </a:t>
            </a:r>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14</a:t>
            </a:fld>
            <a:endParaRPr lang="en-GB"/>
          </a:p>
        </p:txBody>
      </p:sp>
    </p:spTree>
    <p:extLst>
      <p:ext uri="{BB962C8B-B14F-4D97-AF65-F5344CB8AC3E}">
        <p14:creationId xmlns:p14="http://schemas.microsoft.com/office/powerpoint/2010/main" val="12002982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A4F50FAE-CBEA-4494-871D-803C25DC58A1}" type="slidenum">
              <a:rPr lang="en-GB" smtClean="0"/>
              <a:t>17</a:t>
            </a:fld>
            <a:endParaRPr lang="en-GB"/>
          </a:p>
        </p:txBody>
      </p:sp>
    </p:spTree>
    <p:extLst>
      <p:ext uri="{BB962C8B-B14F-4D97-AF65-F5344CB8AC3E}">
        <p14:creationId xmlns:p14="http://schemas.microsoft.com/office/powerpoint/2010/main" val="5468193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A4F50FAE-CBEA-4494-871D-803C25DC58A1}" type="slidenum">
              <a:rPr lang="en-GB" smtClean="0"/>
              <a:t>27</a:t>
            </a:fld>
            <a:endParaRPr lang="en-GB"/>
          </a:p>
        </p:txBody>
      </p:sp>
    </p:spTree>
    <p:extLst>
      <p:ext uri="{BB962C8B-B14F-4D97-AF65-F5344CB8AC3E}">
        <p14:creationId xmlns:p14="http://schemas.microsoft.com/office/powerpoint/2010/main" val="256794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Ikke hørt at</a:t>
            </a:r>
            <a:r>
              <a:rPr lang="da-DK" baseline="0" dirty="0" smtClean="0"/>
              <a:t> nogen skulle have interesse for </a:t>
            </a:r>
            <a:r>
              <a:rPr lang="da-DK" baseline="0" dirty="0" err="1" smtClean="0"/>
              <a:t>EGMs</a:t>
            </a:r>
            <a:r>
              <a:rPr lang="da-DK" baseline="0" dirty="0" smtClean="0"/>
              <a:t> så det tager vi ikke med i dag.</a:t>
            </a:r>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15717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109466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a:p>
        </p:txBody>
      </p:sp>
      <p:sp>
        <p:nvSpPr>
          <p:cNvPr id="4" name="Pladsholder til slidenummer 3"/>
          <p:cNvSpPr>
            <a:spLocks noGrp="1"/>
          </p:cNvSpPr>
          <p:nvPr>
            <p:ph type="sldNum" sz="quarter" idx="10"/>
          </p:nvPr>
        </p:nvSpPr>
        <p:spPr/>
        <p:txBody>
          <a:bodyPr/>
          <a:lstStyle/>
          <a:p>
            <a:fld id="{A4F50FAE-CBEA-4494-871D-803C25DC58A1}" type="slidenum">
              <a:rPr lang="en-GB" smtClean="0"/>
              <a:t>4</a:t>
            </a:fld>
            <a:endParaRPr lang="en-GB"/>
          </a:p>
        </p:txBody>
      </p:sp>
    </p:spTree>
    <p:extLst>
      <p:ext uri="{BB962C8B-B14F-4D97-AF65-F5344CB8AC3E}">
        <p14:creationId xmlns:p14="http://schemas.microsoft.com/office/powerpoint/2010/main" val="1965430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smtClean="0"/>
              <a:t>The objective of this systematic review was to uncover and </a:t>
            </a:r>
            <a:r>
              <a:rPr lang="en-US" dirty="0" err="1" smtClean="0"/>
              <a:t>synthesise</a:t>
            </a:r>
            <a:r>
              <a:rPr lang="en-US" dirty="0" smtClean="0"/>
              <a:t> data from studies to assess the impact of small class sizes on the academic achievement, socioemotional development, and well‐being of students with special educational needs. We also aimed to investigate the extent to which the effects differed among subgroups of students. Finally, we planned to perform a qualitative exploration of the experiences of children, teachers, and parents with class size issues in special education. </a:t>
            </a:r>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5</a:t>
            </a:fld>
            <a:endParaRPr lang="en-GB"/>
          </a:p>
        </p:txBody>
      </p:sp>
    </p:spTree>
    <p:extLst>
      <p:ext uri="{BB962C8B-B14F-4D97-AF65-F5344CB8AC3E}">
        <p14:creationId xmlns:p14="http://schemas.microsoft.com/office/powerpoint/2010/main" val="2554097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smtClean="0"/>
              <a:t>The aim of the present systematic review was dual: 1) to systematically identify and present all qualitative research exploring caregiver/child ratio and group size in Scandinavian Early Childhood Education and Care (ECEC) for children aged 0–5 years, and 2) to synthesize the results from included studies in order to explore how the structural aspects of the ECEC setting (ratio and group size) are perceived to influence the everyday life experiences, development, and wellbeing of children. All studies exploring caregiver/child ratio </a:t>
            </a:r>
            <a:r>
              <a:rPr lang="en-US" dirty="0" err="1" smtClean="0"/>
              <a:t>andgroup</a:t>
            </a:r>
            <a:r>
              <a:rPr lang="en-US" dirty="0" smtClean="0"/>
              <a:t> size in ECEC in Scandinavia using qualitative methods were included. </a:t>
            </a:r>
          </a:p>
          <a:p>
            <a:endParaRPr lang="en-US" dirty="0" smtClean="0"/>
          </a:p>
          <a:p>
            <a:r>
              <a:rPr lang="en-US" dirty="0" smtClean="0"/>
              <a:t>The final selection included 12 studies in the review. The quality of all included studies was assessed independently by two review authors. After critical appraisal, the thematic analysis was conducted using data from 11 studies as one included study was deemed to be of insufficient quality. Findings within the thematic synthesis highlight ways in which group size and caregiver/child ratio influence caregiver/child interactions, children’s interactions, behavior, development, and learning as perceived by caregivers and observers and the caregivers’ perceptions on what constitutes optimal group size and caregiver/child ratio in ECEC. </a:t>
            </a:r>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6</a:t>
            </a:fld>
            <a:endParaRPr lang="en-GB"/>
          </a:p>
        </p:txBody>
      </p:sp>
    </p:spTree>
    <p:extLst>
      <p:ext uri="{BB962C8B-B14F-4D97-AF65-F5344CB8AC3E}">
        <p14:creationId xmlns:p14="http://schemas.microsoft.com/office/powerpoint/2010/main" val="293311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Fra Class </a:t>
            </a:r>
            <a:r>
              <a:rPr lang="da-DK" dirty="0" err="1" smtClean="0"/>
              <a:t>Size</a:t>
            </a:r>
            <a:r>
              <a:rPr lang="da-DK" baseline="0" dirty="0" smtClean="0"/>
              <a:t> </a:t>
            </a:r>
            <a:r>
              <a:rPr lang="da-DK" baseline="0" dirty="0" err="1" smtClean="0"/>
              <a:t>reviewet</a:t>
            </a:r>
            <a:r>
              <a:rPr lang="da-DK" baseline="0" dirty="0" smtClean="0"/>
              <a:t>: </a:t>
            </a:r>
          </a:p>
          <a:p>
            <a:endParaRPr lang="da-DK" baseline="0" dirty="0" smtClean="0"/>
          </a:p>
          <a:p>
            <a:r>
              <a:rPr lang="en-US" dirty="0" smtClean="0"/>
              <a:t>Locating qualitative research presents the reviewer with particular challenges since existing search strategies have largely been developed  for  and  applied  to  the  quantitative  literature</a:t>
            </a:r>
            <a:r>
              <a:rPr lang="en-US" baseline="0" dirty="0" smtClean="0"/>
              <a:t> </a:t>
            </a:r>
            <a:r>
              <a:rPr lang="en-US" dirty="0" smtClean="0"/>
              <a:t>(</a:t>
            </a:r>
            <a:r>
              <a:rPr lang="en-US" dirty="0" err="1" smtClean="0"/>
              <a:t>Frandsen</a:t>
            </a:r>
            <a:r>
              <a:rPr lang="en-US" dirty="0" smtClean="0"/>
              <a:t>, 2016). As of yet, not all databases have implemented rich qualitative vocabularies or specific structures tailored to accommodate qualitative literature searches. Furthermore, screening on title and abstract may prove challenging since titles and abstracts in qualitative studies are sometimes more focused on content than on issues of methodology (Ibid). Attempts have been made to develop tools specifically designed for qualitative literature searches as an answer to the perceived difficulties in using such existing tools as the PICO(s) framework (Population, Intervention, Comparison (or control), Outcome, and Study design and type). Cooke (2012), for example, present the SPIDER search strategy which attempts to adapt the PICO components to make them more suitable for qualitative research. The SPIDER strategy contains the following components: Sample, Phenomenon of Interest, Design, Evaluation, and Research type. In the study by Cooke (2012), two systematic searches are performed, using first the PICO framework and then the SPIDER tool. The results show that the PICO search strategy generates a large number of hits, while the SPIDER tool leads to fewer hits, with the potential advantage of greater specificity. This means that the SPIDER tool may be more precise and easier to manage in terms of the amount of references for screening, however carrying the risk of missing studies. In this review, we applied elements of the PICO(s) framework to search for both quantitative and qualitative studies by adding both quantitative and qualitative methodological terms in the search string, as well as by carefully looking for both types of studies in our grey literature and hand‐searches. By choosing this strategy, we </a:t>
            </a:r>
            <a:r>
              <a:rPr lang="en-US" dirty="0" err="1" smtClean="0"/>
              <a:t>prioritised</a:t>
            </a:r>
            <a:r>
              <a:rPr lang="en-US" dirty="0" smtClean="0"/>
              <a:t> the breadth and comprehensiveness of our search (sensitivity) which seemed the most appropriate choice given the anticipated low number of studies exploring class size effects particular to special education. Given the low number of studies found in the searches, we are convinced that our comprehensive approach was the best choice for this particular review topic. </a:t>
            </a:r>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7</a:t>
            </a:fld>
            <a:endParaRPr lang="en-GB"/>
          </a:p>
        </p:txBody>
      </p:sp>
    </p:spTree>
    <p:extLst>
      <p:ext uri="{BB962C8B-B14F-4D97-AF65-F5344CB8AC3E}">
        <p14:creationId xmlns:p14="http://schemas.microsoft.com/office/powerpoint/2010/main" val="2201567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smtClean="0"/>
              <a:t>Fra Class </a:t>
            </a:r>
            <a:r>
              <a:rPr lang="da-DK" dirty="0" err="1" smtClean="0"/>
              <a:t>Size</a:t>
            </a:r>
            <a:r>
              <a:rPr lang="da-DK" baseline="0" dirty="0" smtClean="0"/>
              <a:t> </a:t>
            </a:r>
            <a:r>
              <a:rPr lang="da-DK" baseline="0" dirty="0" err="1" smtClean="0"/>
              <a:t>reviewet</a:t>
            </a:r>
            <a:r>
              <a:rPr lang="da-DK" baseline="0" dirty="0" smtClean="0"/>
              <a:t>: </a:t>
            </a:r>
          </a:p>
          <a:p>
            <a:endParaRPr lang="da-DK" baseline="0" dirty="0" smtClean="0"/>
          </a:p>
          <a:p>
            <a:r>
              <a:rPr lang="en-US" dirty="0" smtClean="0"/>
              <a:t>Locating qualitative research presents the reviewer with particular challenges since existing search strategies have largely been developed  for  and  applied  to  the  quantitative  literature</a:t>
            </a:r>
            <a:r>
              <a:rPr lang="en-US" baseline="0" dirty="0" smtClean="0"/>
              <a:t> </a:t>
            </a:r>
            <a:r>
              <a:rPr lang="en-US" dirty="0" smtClean="0"/>
              <a:t>(</a:t>
            </a:r>
            <a:r>
              <a:rPr lang="en-US" dirty="0" err="1" smtClean="0"/>
              <a:t>Frandsen</a:t>
            </a:r>
            <a:r>
              <a:rPr lang="en-US" dirty="0" smtClean="0"/>
              <a:t>, 2016). As of yet, not all databases have implemented rich qualitative vocabularies or specific structures tailored to accommodate qualitative literature searches. Furthermore, screening on title and abstract may prove challenging since titles and abstracts in qualitative studies are sometimes more focused on content than on issues of methodology (Ibid). Attempts have been made to develop tools specifically designed for qualitative literature searches as an answer to the perceived difficulties in using such existing tools as the PICO(s) framework (Population, Intervention, Comparison (or control), Outcome, and Study design and type). Cooke (2012), for example, present the SPIDER search strategy which attempts to adapt the PICO components to make them more suitable for qualitative research. The SPIDER strategy contains the following components: Sample, Phenomenon of Interest, Design, Evaluation, and Research type. In the study by Cooke (2012), two systematic searches are performed, using first the PICO framework and then the SPIDER tool. The results show that the PICO search strategy generates a large number of hits, while the SPIDER tool leads to fewer hits, with the potential advantage of greater specificity. This means that the SPIDER tool may be more precise and easier to manage in terms of the amount of references for screening, however carrying the risk of missing studies. In this review, we applied elements of the PICO(s) framework to search for both quantitative and qualitative studies by adding both quantitative and qualitative methodological terms in the search string, as well as by carefully looking for both types of studies in our grey literature and hand‐searches. By choosing this strategy, we </a:t>
            </a:r>
            <a:r>
              <a:rPr lang="en-US" dirty="0" err="1" smtClean="0"/>
              <a:t>prioritised</a:t>
            </a:r>
            <a:r>
              <a:rPr lang="en-US" dirty="0" smtClean="0"/>
              <a:t> the breadth and comprehensiveness of our search (sensitivity) which seemed the most appropriate choice given the anticipated low number of studies exploring class size effects particular to special education. Given the low number of studies found in the searches, we are convinced that our comprehensive approach was the best choice for this particular review topic. </a:t>
            </a:r>
            <a:endParaRPr lang="da-DK" dirty="0" smtClean="0"/>
          </a:p>
          <a:p>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8</a:t>
            </a:fld>
            <a:endParaRPr lang="en-GB"/>
          </a:p>
        </p:txBody>
      </p:sp>
    </p:spTree>
    <p:extLst>
      <p:ext uri="{BB962C8B-B14F-4D97-AF65-F5344CB8AC3E}">
        <p14:creationId xmlns:p14="http://schemas.microsoft.com/office/powerpoint/2010/main" val="4139018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dirty="0" smtClean="0"/>
              <a:t>Fra</a:t>
            </a:r>
            <a:r>
              <a:rPr lang="en-US" baseline="0" dirty="0" smtClean="0"/>
              <a:t> Class Size </a:t>
            </a:r>
            <a:r>
              <a:rPr lang="en-US" baseline="0" dirty="0" err="1" smtClean="0"/>
              <a:t>reviewet</a:t>
            </a:r>
            <a:r>
              <a:rPr lang="en-US" baseline="0" dirty="0" smtClean="0"/>
              <a:t>:  </a:t>
            </a:r>
          </a:p>
          <a:p>
            <a:endParaRPr lang="en-US" baseline="0" dirty="0" smtClean="0"/>
          </a:p>
          <a:p>
            <a:r>
              <a:rPr lang="en-US" dirty="0" smtClean="0"/>
              <a:t>We critically appraised qualitative studies using an adapted version of the JBI Critical Appraisal Checklist for Qualitative Research, developed by the Joanna Briggs Institute (Joanna Briggs Institute, 2017; Lockwood,2015). This checklist includes 10 questions that lead to an overall appraisal </a:t>
            </a:r>
            <a:r>
              <a:rPr lang="en-US" dirty="0" err="1" smtClean="0"/>
              <a:t>of‘Include</a:t>
            </a:r>
            <a:r>
              <a:rPr lang="en-US" dirty="0" smtClean="0"/>
              <a:t>’, ‘Exclude’, or ‘Seek further info’. The 10 questions take integral parts of the qualitative methodological process into consideration, such as the congruity between the choice of research methodology and the research objectives, the influence of the researcher on the research, and the flow of conclusions from the analysis or interpretation of data. </a:t>
            </a:r>
          </a:p>
          <a:p>
            <a:endParaRPr lang="en-US" dirty="0" smtClean="0"/>
          </a:p>
          <a:p>
            <a:r>
              <a:rPr lang="en-US" dirty="0" err="1" smtClean="0"/>
              <a:t>Det</a:t>
            </a:r>
            <a:r>
              <a:rPr lang="en-US" dirty="0" smtClean="0"/>
              <a:t> </a:t>
            </a:r>
            <a:r>
              <a:rPr lang="en-US" dirty="0" err="1" smtClean="0"/>
              <a:t>vigtigste</a:t>
            </a:r>
            <a:r>
              <a:rPr lang="en-US" dirty="0" smtClean="0"/>
              <a:t> for </a:t>
            </a:r>
            <a:r>
              <a:rPr lang="en-US" dirty="0" err="1" smtClean="0"/>
              <a:t>mig</a:t>
            </a:r>
            <a:r>
              <a:rPr lang="en-US" dirty="0" smtClean="0"/>
              <a:t> at se </a:t>
            </a:r>
            <a:r>
              <a:rPr lang="en-US" dirty="0" err="1" smtClean="0"/>
              <a:t>er</a:t>
            </a:r>
            <a:r>
              <a:rPr lang="en-US" dirty="0" smtClean="0"/>
              <a:t> at </a:t>
            </a:r>
            <a:r>
              <a:rPr lang="en-US" dirty="0" err="1" smtClean="0"/>
              <a:t>bruge</a:t>
            </a:r>
            <a:r>
              <a:rPr lang="en-US" dirty="0" smtClean="0"/>
              <a:t> </a:t>
            </a:r>
            <a:r>
              <a:rPr lang="en-US" dirty="0" err="1" smtClean="0"/>
              <a:t>værktøjer</a:t>
            </a:r>
            <a:r>
              <a:rPr lang="en-US" dirty="0" smtClean="0"/>
              <a:t>, </a:t>
            </a:r>
            <a:r>
              <a:rPr lang="en-US" dirty="0" err="1" smtClean="0"/>
              <a:t>som</a:t>
            </a:r>
            <a:r>
              <a:rPr lang="en-US" dirty="0" smtClean="0"/>
              <a:t> </a:t>
            </a:r>
            <a:r>
              <a:rPr lang="en-US" dirty="0" err="1" smtClean="0"/>
              <a:t>er</a:t>
            </a:r>
            <a:r>
              <a:rPr lang="en-US" dirty="0" smtClean="0"/>
              <a:t> </a:t>
            </a:r>
            <a:r>
              <a:rPr lang="en-US" dirty="0" err="1" smtClean="0"/>
              <a:t>udviklet</a:t>
            </a:r>
            <a:r>
              <a:rPr lang="en-US" dirty="0" smtClean="0"/>
              <a:t> </a:t>
            </a:r>
            <a:r>
              <a:rPr lang="en-US" dirty="0" err="1" smtClean="0"/>
              <a:t>til</a:t>
            </a:r>
            <a:r>
              <a:rPr lang="en-US" dirty="0" smtClean="0"/>
              <a:t> </a:t>
            </a:r>
            <a:r>
              <a:rPr lang="en-US" dirty="0" err="1" smtClean="0"/>
              <a:t>kvalitativ</a:t>
            </a:r>
            <a:r>
              <a:rPr lang="en-US" dirty="0" smtClean="0"/>
              <a:t> </a:t>
            </a:r>
            <a:r>
              <a:rPr lang="en-US" dirty="0" err="1" smtClean="0"/>
              <a:t>forskning</a:t>
            </a:r>
            <a:r>
              <a:rPr lang="en-US" dirty="0" smtClean="0"/>
              <a:t> (</a:t>
            </a:r>
            <a:r>
              <a:rPr lang="en-US" dirty="0" err="1" smtClean="0"/>
              <a:t>fremfor</a:t>
            </a:r>
            <a:r>
              <a:rPr lang="en-US" dirty="0" smtClean="0"/>
              <a:t> at </a:t>
            </a:r>
            <a:r>
              <a:rPr lang="en-US" dirty="0" err="1" smtClean="0"/>
              <a:t>applicere</a:t>
            </a:r>
            <a:r>
              <a:rPr lang="en-US" dirty="0" smtClean="0"/>
              <a:t> </a:t>
            </a:r>
            <a:r>
              <a:rPr lang="en-US" dirty="0" err="1" smtClean="0"/>
              <a:t>kvantitative</a:t>
            </a:r>
            <a:r>
              <a:rPr lang="en-US" dirty="0" smtClean="0"/>
              <a:t> termer </a:t>
            </a:r>
            <a:r>
              <a:rPr lang="en-US" dirty="0" err="1" smtClean="0"/>
              <a:t>på</a:t>
            </a:r>
            <a:r>
              <a:rPr lang="en-US" dirty="0" smtClean="0"/>
              <a:t> </a:t>
            </a:r>
            <a:r>
              <a:rPr lang="en-US" dirty="0" err="1" smtClean="0"/>
              <a:t>kvalitativ</a:t>
            </a:r>
            <a:r>
              <a:rPr lang="en-US" dirty="0" smtClean="0"/>
              <a:t> </a:t>
            </a:r>
            <a:r>
              <a:rPr lang="en-US" dirty="0" err="1" smtClean="0"/>
              <a:t>forskning</a:t>
            </a:r>
            <a:r>
              <a:rPr lang="en-US" dirty="0" smtClean="0"/>
              <a:t>). </a:t>
            </a:r>
            <a:endParaRPr lang="da-DK" dirty="0"/>
          </a:p>
        </p:txBody>
      </p:sp>
      <p:sp>
        <p:nvSpPr>
          <p:cNvPr id="4" name="Pladsholder til slidenummer 3"/>
          <p:cNvSpPr>
            <a:spLocks noGrp="1"/>
          </p:cNvSpPr>
          <p:nvPr>
            <p:ph type="sldNum" sz="quarter" idx="10"/>
          </p:nvPr>
        </p:nvSpPr>
        <p:spPr/>
        <p:txBody>
          <a:bodyPr/>
          <a:lstStyle/>
          <a:p>
            <a:fld id="{A4F50FAE-CBEA-4494-871D-803C25DC58A1}" type="slidenum">
              <a:rPr lang="en-GB" smtClean="0"/>
              <a:t>9</a:t>
            </a:fld>
            <a:endParaRPr lang="en-GB"/>
          </a:p>
        </p:txBody>
      </p:sp>
    </p:spTree>
    <p:extLst>
      <p:ext uri="{BB962C8B-B14F-4D97-AF65-F5344CB8AC3E}">
        <p14:creationId xmlns:p14="http://schemas.microsoft.com/office/powerpoint/2010/main" val="14755506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smtClean="0"/>
              <a:t>Rediger typografien i masterens</a:t>
            </a:r>
          </a:p>
          <a:p>
            <a:pPr lvl="1"/>
            <a:r>
              <a:rPr lang="da-DK" smtClean="0"/>
              <a:t>Andet niveau</a:t>
            </a:r>
          </a:p>
          <a:p>
            <a:pPr lvl="2"/>
            <a:r>
              <a:rPr lang="da-DK" smtClean="0"/>
              <a:t>Tredje niveau</a:t>
            </a:r>
          </a:p>
          <a:p>
            <a:pPr lvl="3"/>
            <a:r>
              <a:rPr lang="da-DK" smtClean="0"/>
              <a:t>Fjerde niveau</a:t>
            </a:r>
          </a:p>
          <a:p>
            <a:pPr lvl="4"/>
            <a:r>
              <a:rPr lang="da-DK" smtClean="0"/>
              <a:t>Femte niveau</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smtClean="0"/>
              <a:t>Rediger typografien i masterens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xmlns=""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xmlns=""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xmlns=""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xmlns=""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xmlns=""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da-DK" smtClean="0"/>
              <a:t>Klik på ikonet for at tilføje et diagram</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da-DK" smtClean="0"/>
              <a:t>Klik på ikonet for at tilføje et diagram</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da-DK" smtClean="0"/>
              <a:t>Klik på ikonet for at tilføje et diagram</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da-DK" smtClean="0"/>
              <a:t>Klik på ikonet for at tilføje et diagram</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da-DK" smtClean="0"/>
              <a:t>Klik på ikonet for at tilføje en tabel</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da-DK" smtClean="0"/>
              <a:t>Klik på ikonet for at tilføje et medie</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da-DK" smtClean="0"/>
              <a:t>Klik på ikonet for at tilføje et medie</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xmlns=""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00341415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40"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6"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6" cstate="hqprint">
            <a:extLst>
              <a:ext uri="{28A0092B-C50C-407E-A947-70E740481C1C}">
                <a14:useLocalDpi xmlns:a14="http://schemas.microsoft.com/office/drawing/2010/main" val="0"/>
              </a:ext>
              <a:ext uri="{96DAC541-7B7A-43D3-8B79-37D633B846F1}">
                <asvg:svgBlip xmlns:asvg="http://schemas.microsoft.com/office/drawing/2016/SVG/main" xmlns="" r:embed="rId40"/>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692" r:id="rId32"/>
    <p:sldLayoutId id="2147483690" r:id="rId33"/>
    <p:sldLayoutId id="2147483691" r:id="rId34"/>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mailto:jsd@vive.dk" TargetMode="External"/><Relationship Id="rId4" Type="http://schemas.openxmlformats.org/officeDocument/2006/relationships/hyperlink" Target="mailto:anbo@vive.d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view.officeapps.live.com/op/view.aspx?src=https%3A%2F%2Fjbi.global%2Fsites%2Fdefault%2Ffiles%2F2021-10%2FChecklist_for_Qualitative_Research.docx&amp;wdOrigin=BROWSELINK"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ladsholder til billede 1"/>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7829" r="17829"/>
          <a:stretch>
            <a:fillRect/>
          </a:stretch>
        </p:blipFill>
        <p:spPr/>
      </p:pic>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a:xfrm>
            <a:off x="579142" y="3413156"/>
            <a:ext cx="4692946" cy="2490688"/>
          </a:xfrm>
        </p:spPr>
        <p:txBody>
          <a:bodyPr/>
          <a:lstStyle/>
          <a:p>
            <a:r>
              <a:rPr lang="da-DK" dirty="0" smtClean="0"/>
              <a:t>Anja Bondebjerg (</a:t>
            </a:r>
            <a:r>
              <a:rPr lang="da-DK" dirty="0" smtClean="0">
                <a:hlinkClick r:id="rId4"/>
              </a:rPr>
              <a:t>anbo@vive.dk</a:t>
            </a:r>
            <a:r>
              <a:rPr lang="da-DK" dirty="0" smtClean="0"/>
              <a:t>)</a:t>
            </a:r>
          </a:p>
          <a:p>
            <a:r>
              <a:rPr lang="da-DK" dirty="0" smtClean="0"/>
              <a:t>Jens </a:t>
            </a:r>
            <a:r>
              <a:rPr lang="da-DK" dirty="0"/>
              <a:t>Dietrichson (</a:t>
            </a:r>
            <a:r>
              <a:rPr lang="da-DK" dirty="0" smtClean="0">
                <a:hlinkClick r:id="rId5"/>
              </a:rPr>
              <a:t>jsd@vive.dk</a:t>
            </a:r>
            <a:r>
              <a:rPr lang="da-DK" dirty="0" smtClean="0"/>
              <a:t>)</a:t>
            </a:r>
          </a:p>
          <a:p>
            <a:r>
              <a:rPr lang="da-DK" dirty="0" smtClean="0"/>
              <a:t>Mikkel Vembye (mihv@vive.dk)</a:t>
            </a:r>
            <a:endParaRPr lang="da-DK" dirty="0"/>
          </a:p>
          <a:p>
            <a:r>
              <a:rPr lang="da-DK" b="1" dirty="0" smtClean="0"/>
              <a:t>VIVE seminarrække om </a:t>
            </a:r>
            <a:r>
              <a:rPr lang="da-DK" b="1" dirty="0" err="1" smtClean="0"/>
              <a:t>review</a:t>
            </a:r>
            <a:r>
              <a:rPr lang="da-DK" b="1" dirty="0" smtClean="0"/>
              <a:t>-metoder</a:t>
            </a:r>
            <a:r>
              <a:rPr lang="da-DK" dirty="0" smtClean="0"/>
              <a:t> </a:t>
            </a:r>
          </a:p>
          <a:p>
            <a:r>
              <a:rPr lang="da-DK" dirty="0" smtClean="0"/>
              <a:t>2023-11-09</a:t>
            </a:r>
            <a:endParaRPr lang="da-DK" dirty="0"/>
          </a:p>
        </p:txBody>
      </p:sp>
      <p:sp>
        <p:nvSpPr>
          <p:cNvPr id="10" name="Titel 9"/>
          <p:cNvSpPr>
            <a:spLocks noGrp="1"/>
          </p:cNvSpPr>
          <p:nvPr>
            <p:ph type="title"/>
          </p:nvPr>
        </p:nvSpPr>
        <p:spPr/>
        <p:txBody>
          <a:bodyPr/>
          <a:lstStyle/>
          <a:p>
            <a:r>
              <a:rPr lang="da-DK" dirty="0" smtClean="0"/>
              <a:t>Seminar 3: syntese-metoder</a:t>
            </a:r>
            <a:endParaRPr lang="da-DK" dirty="0"/>
          </a:p>
        </p:txBody>
      </p:sp>
    </p:spTree>
    <p:extLst>
      <p:ext uri="{BB962C8B-B14F-4D97-AF65-F5344CB8AC3E}">
        <p14:creationId xmlns:p14="http://schemas.microsoft.com/office/powerpoint/2010/main" val="180037079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834190" y="1012924"/>
            <a:ext cx="10337941" cy="735665"/>
          </a:xfrm>
        </p:spPr>
        <p:txBody>
          <a:bodyPr/>
          <a:lstStyle/>
          <a:p>
            <a:r>
              <a:rPr lang="da-DK" sz="2800" dirty="0"/>
              <a:t>JBI Critical </a:t>
            </a:r>
            <a:r>
              <a:rPr lang="da-DK" sz="2800" dirty="0" err="1"/>
              <a:t>Appraisal</a:t>
            </a:r>
            <a:r>
              <a:rPr lang="da-DK" sz="2800" dirty="0"/>
              <a:t> Checklist for </a:t>
            </a:r>
            <a:r>
              <a:rPr lang="da-DK" sz="2800" dirty="0" err="1"/>
              <a:t>Qualitative</a:t>
            </a:r>
            <a:r>
              <a:rPr lang="da-DK" sz="2800" dirty="0"/>
              <a:t> Research</a:t>
            </a:r>
          </a:p>
        </p:txBody>
      </p:sp>
      <p:sp>
        <p:nvSpPr>
          <p:cNvPr id="3" name="Pladsholder til tekst 2"/>
          <p:cNvSpPr>
            <a:spLocks noGrp="1"/>
          </p:cNvSpPr>
          <p:nvPr>
            <p:ph type="body" sz="quarter" idx="10"/>
          </p:nvPr>
        </p:nvSpPr>
        <p:spPr/>
        <p:txBody>
          <a:bodyPr/>
          <a:lstStyle/>
          <a:p>
            <a:endParaRPr lang="da-DK" dirty="0"/>
          </a:p>
        </p:txBody>
      </p:sp>
      <p:graphicFrame>
        <p:nvGraphicFramePr>
          <p:cNvPr id="4" name="Tabel 3"/>
          <p:cNvGraphicFramePr>
            <a:graphicFrameLocks noGrp="1"/>
          </p:cNvGraphicFramePr>
          <p:nvPr>
            <p:extLst>
              <p:ext uri="{D42A27DB-BD31-4B8C-83A1-F6EECF244321}">
                <p14:modId xmlns:p14="http://schemas.microsoft.com/office/powerpoint/2010/main" val="1515482012"/>
              </p:ext>
            </p:extLst>
          </p:nvPr>
        </p:nvGraphicFramePr>
        <p:xfrm>
          <a:off x="834190" y="1748586"/>
          <a:ext cx="10337942" cy="4120872"/>
        </p:xfrm>
        <a:graphic>
          <a:graphicData uri="http://schemas.openxmlformats.org/drawingml/2006/table">
            <a:tbl>
              <a:tblPr firstRow="1" firstCol="1" bandRow="1">
                <a:tableStyleId>{5C22544A-7EE6-4342-B048-85BDC9FD1C3A}</a:tableStyleId>
              </a:tblPr>
              <a:tblGrid>
                <a:gridCol w="10337942">
                  <a:extLst>
                    <a:ext uri="{9D8B030D-6E8A-4147-A177-3AD203B41FA5}">
                      <a16:colId xmlns:a16="http://schemas.microsoft.com/office/drawing/2014/main" val="138419977"/>
                    </a:ext>
                  </a:extLst>
                </a:gridCol>
              </a:tblGrid>
              <a:tr h="392639">
                <a:tc>
                  <a:txBody>
                    <a:bodyPr/>
                    <a:lstStyle/>
                    <a:p>
                      <a:pPr>
                        <a:lnSpc>
                          <a:spcPct val="107000"/>
                        </a:lnSpc>
                        <a:spcAft>
                          <a:spcPts val="0"/>
                        </a:spcAft>
                      </a:pPr>
                      <a:r>
                        <a:rPr lang="en-US" sz="1200" dirty="0">
                          <a:solidFill>
                            <a:schemeClr val="tx1"/>
                          </a:solidFill>
                          <a:effectLst/>
                        </a:rPr>
                        <a:t>1. Is there congruity between the stated philosophical perspective and the research methodology?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60000"/>
                        <a:lumOff val="40000"/>
                      </a:schemeClr>
                    </a:solidFill>
                  </a:tcPr>
                </a:tc>
                <a:extLst>
                  <a:ext uri="{0D108BD9-81ED-4DB2-BD59-A6C34878D82A}">
                    <a16:rowId xmlns:a16="http://schemas.microsoft.com/office/drawing/2014/main" val="1613565554"/>
                  </a:ext>
                </a:extLst>
              </a:tr>
              <a:tr h="392639">
                <a:tc>
                  <a:txBody>
                    <a:bodyPr/>
                    <a:lstStyle/>
                    <a:p>
                      <a:pPr>
                        <a:lnSpc>
                          <a:spcPct val="107000"/>
                        </a:lnSpc>
                        <a:spcAft>
                          <a:spcPts val="0"/>
                        </a:spcAft>
                      </a:pPr>
                      <a:r>
                        <a:rPr lang="en-US" sz="1200" dirty="0">
                          <a:solidFill>
                            <a:schemeClr val="tx1"/>
                          </a:solidFill>
                          <a:effectLst/>
                        </a:rPr>
                        <a:t>2. Is there congruity between the research methodology and the research question or objectives?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40000"/>
                        <a:lumOff val="60000"/>
                      </a:schemeClr>
                    </a:solidFill>
                  </a:tcPr>
                </a:tc>
                <a:extLst>
                  <a:ext uri="{0D108BD9-81ED-4DB2-BD59-A6C34878D82A}">
                    <a16:rowId xmlns:a16="http://schemas.microsoft.com/office/drawing/2014/main" val="2884068202"/>
                  </a:ext>
                </a:extLst>
              </a:tr>
              <a:tr h="392639">
                <a:tc>
                  <a:txBody>
                    <a:bodyPr/>
                    <a:lstStyle/>
                    <a:p>
                      <a:pPr>
                        <a:lnSpc>
                          <a:spcPct val="107000"/>
                        </a:lnSpc>
                        <a:spcAft>
                          <a:spcPts val="0"/>
                        </a:spcAft>
                      </a:pPr>
                      <a:r>
                        <a:rPr lang="en-US" sz="1200" dirty="0">
                          <a:solidFill>
                            <a:schemeClr val="tx1"/>
                          </a:solidFill>
                          <a:effectLst/>
                        </a:rPr>
                        <a:t>3. Is there congruity between the research methodology and the methods used to collect data?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60000"/>
                        <a:lumOff val="40000"/>
                      </a:schemeClr>
                    </a:solidFill>
                  </a:tcPr>
                </a:tc>
                <a:extLst>
                  <a:ext uri="{0D108BD9-81ED-4DB2-BD59-A6C34878D82A}">
                    <a16:rowId xmlns:a16="http://schemas.microsoft.com/office/drawing/2014/main" val="699131148"/>
                  </a:ext>
                </a:extLst>
              </a:tr>
              <a:tr h="392639">
                <a:tc>
                  <a:txBody>
                    <a:bodyPr/>
                    <a:lstStyle/>
                    <a:p>
                      <a:pPr>
                        <a:lnSpc>
                          <a:spcPct val="107000"/>
                        </a:lnSpc>
                        <a:spcAft>
                          <a:spcPts val="0"/>
                        </a:spcAft>
                      </a:pPr>
                      <a:r>
                        <a:rPr lang="en-US" sz="1200" dirty="0">
                          <a:solidFill>
                            <a:schemeClr val="tx1"/>
                          </a:solidFill>
                          <a:effectLst/>
                        </a:rPr>
                        <a:t>4. Is there congruity between the research methodology and the representation and analysis of data?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40000"/>
                        <a:lumOff val="60000"/>
                      </a:schemeClr>
                    </a:solidFill>
                  </a:tcPr>
                </a:tc>
                <a:extLst>
                  <a:ext uri="{0D108BD9-81ED-4DB2-BD59-A6C34878D82A}">
                    <a16:rowId xmlns:a16="http://schemas.microsoft.com/office/drawing/2014/main" val="2814274476"/>
                  </a:ext>
                </a:extLst>
              </a:tr>
              <a:tr h="392639">
                <a:tc>
                  <a:txBody>
                    <a:bodyPr/>
                    <a:lstStyle/>
                    <a:p>
                      <a:pPr>
                        <a:lnSpc>
                          <a:spcPct val="107000"/>
                        </a:lnSpc>
                        <a:spcAft>
                          <a:spcPts val="0"/>
                        </a:spcAft>
                      </a:pPr>
                      <a:r>
                        <a:rPr lang="en-US" sz="1200" dirty="0">
                          <a:solidFill>
                            <a:schemeClr val="tx1"/>
                          </a:solidFill>
                          <a:effectLst/>
                        </a:rPr>
                        <a:t>5. Is there congruity between the research methodology and the interpretation of results?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60000"/>
                        <a:lumOff val="40000"/>
                      </a:schemeClr>
                    </a:solidFill>
                  </a:tcPr>
                </a:tc>
                <a:extLst>
                  <a:ext uri="{0D108BD9-81ED-4DB2-BD59-A6C34878D82A}">
                    <a16:rowId xmlns:a16="http://schemas.microsoft.com/office/drawing/2014/main" val="213779645"/>
                  </a:ext>
                </a:extLst>
              </a:tr>
              <a:tr h="392639">
                <a:tc>
                  <a:txBody>
                    <a:bodyPr/>
                    <a:lstStyle/>
                    <a:p>
                      <a:pPr>
                        <a:lnSpc>
                          <a:spcPct val="107000"/>
                        </a:lnSpc>
                        <a:spcAft>
                          <a:spcPts val="0"/>
                        </a:spcAft>
                      </a:pPr>
                      <a:r>
                        <a:rPr lang="en-US" sz="1200" dirty="0">
                          <a:solidFill>
                            <a:schemeClr val="tx1"/>
                          </a:solidFill>
                          <a:effectLst/>
                        </a:rPr>
                        <a:t>6. Is there a statement locating the researcher culturally or theoretically?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40000"/>
                        <a:lumOff val="60000"/>
                      </a:schemeClr>
                    </a:solidFill>
                  </a:tcPr>
                </a:tc>
                <a:extLst>
                  <a:ext uri="{0D108BD9-81ED-4DB2-BD59-A6C34878D82A}">
                    <a16:rowId xmlns:a16="http://schemas.microsoft.com/office/drawing/2014/main" val="3160172887"/>
                  </a:ext>
                </a:extLst>
              </a:tr>
              <a:tr h="392639">
                <a:tc>
                  <a:txBody>
                    <a:bodyPr/>
                    <a:lstStyle/>
                    <a:p>
                      <a:pPr>
                        <a:lnSpc>
                          <a:spcPct val="107000"/>
                        </a:lnSpc>
                        <a:spcAft>
                          <a:spcPts val="0"/>
                        </a:spcAft>
                      </a:pPr>
                      <a:r>
                        <a:rPr lang="en-US" sz="1200" dirty="0">
                          <a:solidFill>
                            <a:schemeClr val="tx1"/>
                          </a:solidFill>
                          <a:effectLst/>
                        </a:rPr>
                        <a:t>7. Is the influence of the researcher on the research, and vice-versa, addressed?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60000"/>
                        <a:lumOff val="40000"/>
                      </a:schemeClr>
                    </a:solidFill>
                  </a:tcPr>
                </a:tc>
                <a:extLst>
                  <a:ext uri="{0D108BD9-81ED-4DB2-BD59-A6C34878D82A}">
                    <a16:rowId xmlns:a16="http://schemas.microsoft.com/office/drawing/2014/main" val="1526599437"/>
                  </a:ext>
                </a:extLst>
              </a:tr>
              <a:tr h="392639">
                <a:tc>
                  <a:txBody>
                    <a:bodyPr/>
                    <a:lstStyle/>
                    <a:p>
                      <a:pPr>
                        <a:lnSpc>
                          <a:spcPct val="107000"/>
                        </a:lnSpc>
                        <a:spcAft>
                          <a:spcPts val="0"/>
                        </a:spcAft>
                      </a:pPr>
                      <a:r>
                        <a:rPr lang="en-US" sz="1200" dirty="0">
                          <a:solidFill>
                            <a:schemeClr val="tx1"/>
                          </a:solidFill>
                          <a:effectLst/>
                        </a:rPr>
                        <a:t>8. Are participants, and their voices, adequately represented?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40000"/>
                        <a:lumOff val="60000"/>
                      </a:schemeClr>
                    </a:solidFill>
                  </a:tcPr>
                </a:tc>
                <a:extLst>
                  <a:ext uri="{0D108BD9-81ED-4DB2-BD59-A6C34878D82A}">
                    <a16:rowId xmlns:a16="http://schemas.microsoft.com/office/drawing/2014/main" val="1302952146"/>
                  </a:ext>
                </a:extLst>
              </a:tr>
              <a:tr h="562741">
                <a:tc>
                  <a:txBody>
                    <a:bodyPr/>
                    <a:lstStyle/>
                    <a:p>
                      <a:pPr>
                        <a:lnSpc>
                          <a:spcPct val="107000"/>
                        </a:lnSpc>
                        <a:spcAft>
                          <a:spcPts val="0"/>
                        </a:spcAft>
                      </a:pPr>
                      <a:r>
                        <a:rPr lang="en-US" sz="1200" dirty="0">
                          <a:solidFill>
                            <a:schemeClr val="tx1"/>
                          </a:solidFill>
                          <a:effectLst/>
                        </a:rPr>
                        <a:t>9. Is the research ethical according to current criteria or, for recent studies, and is there evidence of ethical approval by an appropriate body?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60000"/>
                        <a:lumOff val="40000"/>
                      </a:schemeClr>
                    </a:solidFill>
                  </a:tcPr>
                </a:tc>
                <a:extLst>
                  <a:ext uri="{0D108BD9-81ED-4DB2-BD59-A6C34878D82A}">
                    <a16:rowId xmlns:a16="http://schemas.microsoft.com/office/drawing/2014/main" val="2249426731"/>
                  </a:ext>
                </a:extLst>
              </a:tr>
              <a:tr h="392639">
                <a:tc>
                  <a:txBody>
                    <a:bodyPr/>
                    <a:lstStyle/>
                    <a:p>
                      <a:pPr>
                        <a:lnSpc>
                          <a:spcPct val="107000"/>
                        </a:lnSpc>
                        <a:spcAft>
                          <a:spcPts val="0"/>
                        </a:spcAft>
                      </a:pPr>
                      <a:r>
                        <a:rPr lang="en-US" sz="1200" dirty="0">
                          <a:solidFill>
                            <a:schemeClr val="tx1"/>
                          </a:solidFill>
                          <a:effectLst/>
                        </a:rPr>
                        <a:t>10. Do the conclusions drawn in the research report flow from the analysis, or interpretation, of the data? </a:t>
                      </a:r>
                      <a:endParaRPr lang="da-DK" sz="1200" dirty="0">
                        <a:solidFill>
                          <a:schemeClr val="tx1"/>
                        </a:solidFill>
                        <a:effectLst/>
                      </a:endParaRPr>
                    </a:p>
                    <a:p>
                      <a:pPr>
                        <a:lnSpc>
                          <a:spcPct val="107000"/>
                        </a:lnSpc>
                        <a:spcAft>
                          <a:spcPts val="0"/>
                        </a:spcAft>
                      </a:pPr>
                      <a:r>
                        <a:rPr lang="en-US" sz="1200" dirty="0">
                          <a:solidFill>
                            <a:schemeClr val="tx1"/>
                          </a:solidFill>
                          <a:effectLst/>
                        </a:rPr>
                        <a:t> </a:t>
                      </a:r>
                      <a:endParaRPr lang="da-DK" sz="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3201" marR="63201" marT="0" marB="0">
                    <a:solidFill>
                      <a:schemeClr val="accent2">
                        <a:lumMod val="60000"/>
                        <a:lumOff val="40000"/>
                      </a:schemeClr>
                    </a:solidFill>
                  </a:tcPr>
                </a:tc>
                <a:extLst>
                  <a:ext uri="{0D108BD9-81ED-4DB2-BD59-A6C34878D82A}">
                    <a16:rowId xmlns:a16="http://schemas.microsoft.com/office/drawing/2014/main" val="3073947228"/>
                  </a:ext>
                </a:extLst>
              </a:tr>
            </a:tbl>
          </a:graphicData>
        </a:graphic>
      </p:graphicFrame>
    </p:spTree>
    <p:extLst>
      <p:ext uri="{BB962C8B-B14F-4D97-AF65-F5344CB8AC3E}">
        <p14:creationId xmlns:p14="http://schemas.microsoft.com/office/powerpoint/2010/main" val="4239493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smtClean="0"/>
              <a:t>Syntesemetoder i kvalitative </a:t>
            </a:r>
            <a:r>
              <a:rPr lang="da-DK" dirty="0" err="1" smtClean="0"/>
              <a:t>reviews</a:t>
            </a:r>
            <a:endParaRPr lang="da-DK" dirty="0"/>
          </a:p>
        </p:txBody>
      </p:sp>
      <p:sp>
        <p:nvSpPr>
          <p:cNvPr id="3" name="Pladsholder til tekst 2"/>
          <p:cNvSpPr>
            <a:spLocks noGrp="1"/>
          </p:cNvSpPr>
          <p:nvPr>
            <p:ph type="body" sz="quarter" idx="10"/>
          </p:nvPr>
        </p:nvSpPr>
        <p:spPr/>
        <p:txBody>
          <a:bodyPr/>
          <a:lstStyle/>
          <a:p>
            <a:r>
              <a:rPr lang="da-DK" dirty="0" smtClean="0"/>
              <a:t>Der findes ikke én ”rigtig” måde at syntetisere fund fra kvalitative studier – det afhænger af hvad man vil med sin analyse. </a:t>
            </a:r>
          </a:p>
          <a:p>
            <a:endParaRPr lang="da-DK" dirty="0"/>
          </a:p>
          <a:p>
            <a:r>
              <a:rPr lang="da-DK" dirty="0" smtClean="0"/>
              <a:t>Der findes en række metoder, som trækker på analyser, vi kender fra primær kvalitativ forskning, fx </a:t>
            </a:r>
            <a:r>
              <a:rPr lang="da-DK" dirty="0" err="1" smtClean="0"/>
              <a:t>meta</a:t>
            </a:r>
            <a:r>
              <a:rPr lang="da-DK" dirty="0" smtClean="0"/>
              <a:t>-etnografi, </a:t>
            </a:r>
            <a:r>
              <a:rPr lang="da-DK" dirty="0" err="1" smtClean="0"/>
              <a:t>grounded</a:t>
            </a:r>
            <a:r>
              <a:rPr lang="da-DK" dirty="0" smtClean="0"/>
              <a:t> </a:t>
            </a:r>
            <a:r>
              <a:rPr lang="da-DK" dirty="0" err="1" smtClean="0"/>
              <a:t>theory</a:t>
            </a:r>
            <a:r>
              <a:rPr lang="da-DK" dirty="0" smtClean="0"/>
              <a:t> og tematisk analyse. </a:t>
            </a:r>
          </a:p>
          <a:p>
            <a:endParaRPr lang="da-DK" dirty="0"/>
          </a:p>
          <a:p>
            <a:r>
              <a:rPr lang="da-DK" dirty="0" smtClean="0"/>
              <a:t>En del anvender også narrative analysetilgange, hvor der udarbejdes opsummeringer af de enkelte studier, som så samles og diskuteres på forskellige måder, fx med udgangspunkt i temaer, forskningsspørgsmål eller teoretiske antagelser.     </a:t>
            </a:r>
            <a:endParaRPr lang="da-DK" dirty="0"/>
          </a:p>
        </p:txBody>
      </p:sp>
    </p:spTree>
    <p:extLst>
      <p:ext uri="{BB962C8B-B14F-4D97-AF65-F5344CB8AC3E}">
        <p14:creationId xmlns:p14="http://schemas.microsoft.com/office/powerpoint/2010/main" val="904408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 på en kvalitativ syntese </a:t>
            </a:r>
          </a:p>
        </p:txBody>
      </p:sp>
      <p:sp>
        <p:nvSpPr>
          <p:cNvPr id="3" name="Pladsholder til tekst 2"/>
          <p:cNvSpPr>
            <a:spLocks noGrp="1"/>
          </p:cNvSpPr>
          <p:nvPr>
            <p:ph type="body" sz="quarter" idx="10"/>
          </p:nvPr>
        </p:nvSpPr>
        <p:spPr>
          <a:xfrm>
            <a:off x="1013520" y="2194671"/>
            <a:ext cx="10158611" cy="3596529"/>
          </a:xfrm>
        </p:spPr>
        <p:txBody>
          <a:bodyPr/>
          <a:lstStyle/>
          <a:p>
            <a:r>
              <a:rPr lang="en-US" dirty="0"/>
              <a:t>Dalgaard, N.T., Bondebjerg, A., &amp; Svinth, L. (2022). Caregiver/child ratio and group size in Scandinavian Early Childhood Education and Care (ECEC): a systematic review of qualitative research. </a:t>
            </a:r>
            <a:r>
              <a:rPr lang="en-US" i="1" dirty="0"/>
              <a:t>Nordic Psychology.</a:t>
            </a:r>
            <a:endParaRPr lang="en-US" dirty="0"/>
          </a:p>
          <a:p>
            <a:endParaRPr lang="da-DK" dirty="0" smtClean="0"/>
          </a:p>
          <a:p>
            <a:r>
              <a:rPr lang="en-US" dirty="0" err="1" smtClean="0"/>
              <a:t>Tematisk</a:t>
            </a:r>
            <a:r>
              <a:rPr lang="en-US" dirty="0" smtClean="0"/>
              <a:t> </a:t>
            </a:r>
            <a:r>
              <a:rPr lang="en-US" dirty="0" err="1" smtClean="0"/>
              <a:t>analyse</a:t>
            </a:r>
            <a:r>
              <a:rPr lang="en-US" dirty="0" smtClean="0"/>
              <a:t> </a:t>
            </a:r>
            <a:r>
              <a:rPr lang="en-US" dirty="0" err="1" smtClean="0"/>
              <a:t>inspireret</a:t>
            </a:r>
            <a:r>
              <a:rPr lang="en-US" dirty="0" smtClean="0"/>
              <a:t> </a:t>
            </a:r>
            <a:r>
              <a:rPr lang="en-US" dirty="0" err="1" smtClean="0"/>
              <a:t>af</a:t>
            </a:r>
            <a:r>
              <a:rPr lang="en-US" dirty="0" smtClean="0"/>
              <a:t> Thomas &amp; </a:t>
            </a:r>
            <a:r>
              <a:rPr lang="en-US" dirty="0"/>
              <a:t>Harden </a:t>
            </a:r>
            <a:r>
              <a:rPr lang="en-US" dirty="0" smtClean="0"/>
              <a:t>(2008), </a:t>
            </a:r>
            <a:r>
              <a:rPr lang="en-US" dirty="0" err="1" smtClean="0"/>
              <a:t>bestående</a:t>
            </a:r>
            <a:r>
              <a:rPr lang="en-US" dirty="0" smtClean="0"/>
              <a:t> </a:t>
            </a:r>
            <a:r>
              <a:rPr lang="en-US" dirty="0" err="1" smtClean="0"/>
              <a:t>af</a:t>
            </a:r>
            <a:r>
              <a:rPr lang="en-US" dirty="0" smtClean="0"/>
              <a:t> </a:t>
            </a:r>
            <a:r>
              <a:rPr lang="en-US" dirty="0" err="1" smtClean="0"/>
              <a:t>tre</a:t>
            </a:r>
            <a:r>
              <a:rPr lang="en-US" dirty="0" smtClean="0"/>
              <a:t> </a:t>
            </a:r>
            <a:r>
              <a:rPr lang="en-US" dirty="0" err="1" smtClean="0"/>
              <a:t>stadier</a:t>
            </a:r>
            <a:r>
              <a:rPr lang="en-US" dirty="0" smtClean="0"/>
              <a:t>: </a:t>
            </a:r>
          </a:p>
          <a:p>
            <a:pPr lvl="1"/>
            <a:r>
              <a:rPr lang="en-US" sz="1800" dirty="0" err="1" smtClean="0"/>
              <a:t>induktiv</a:t>
            </a:r>
            <a:r>
              <a:rPr lang="en-US" sz="1800" dirty="0" smtClean="0"/>
              <a:t> </a:t>
            </a:r>
            <a:r>
              <a:rPr lang="en-US" sz="1800" dirty="0" err="1" smtClean="0"/>
              <a:t>kodning</a:t>
            </a:r>
            <a:r>
              <a:rPr lang="en-US" sz="1800" dirty="0" smtClean="0"/>
              <a:t>, </a:t>
            </a:r>
            <a:r>
              <a:rPr lang="en-US" sz="1800" dirty="0" err="1" smtClean="0"/>
              <a:t>hvor</a:t>
            </a:r>
            <a:r>
              <a:rPr lang="en-US" sz="1800" dirty="0" smtClean="0"/>
              <a:t> vi </a:t>
            </a:r>
            <a:r>
              <a:rPr lang="en-US" sz="1800" dirty="0" err="1" smtClean="0"/>
              <a:t>gennemlæste</a:t>
            </a:r>
            <a:r>
              <a:rPr lang="en-US" sz="1800" dirty="0" smtClean="0"/>
              <a:t> de </a:t>
            </a:r>
            <a:r>
              <a:rPr lang="en-US" sz="1800" dirty="0" err="1" smtClean="0"/>
              <a:t>inkluderede</a:t>
            </a:r>
            <a:r>
              <a:rPr lang="en-US" sz="1800" dirty="0" smtClean="0"/>
              <a:t> studier </a:t>
            </a:r>
            <a:r>
              <a:rPr lang="en-US" sz="1800" dirty="0" err="1" smtClean="0"/>
              <a:t>og</a:t>
            </a:r>
            <a:r>
              <a:rPr lang="en-US" sz="1800" dirty="0" smtClean="0"/>
              <a:t> </a:t>
            </a:r>
            <a:r>
              <a:rPr lang="en-US" sz="1800" dirty="0" err="1" smtClean="0"/>
              <a:t>kodede</a:t>
            </a:r>
            <a:r>
              <a:rPr lang="en-US" sz="1800" dirty="0" smtClean="0"/>
              <a:t> </a:t>
            </a:r>
            <a:r>
              <a:rPr lang="en-US" sz="1800" dirty="0" err="1" smtClean="0"/>
              <a:t>dem</a:t>
            </a:r>
            <a:r>
              <a:rPr lang="en-US" sz="1800" dirty="0" smtClean="0"/>
              <a:t>, </a:t>
            </a:r>
            <a:r>
              <a:rPr lang="en-US" sz="1800" dirty="0" err="1" smtClean="0"/>
              <a:t>ligesom</a:t>
            </a:r>
            <a:r>
              <a:rPr lang="en-US" sz="1800" dirty="0" smtClean="0"/>
              <a:t> man </a:t>
            </a:r>
            <a:r>
              <a:rPr lang="en-US" sz="1800" dirty="0" err="1" smtClean="0"/>
              <a:t>ville</a:t>
            </a:r>
            <a:r>
              <a:rPr lang="en-US" sz="1800" dirty="0" smtClean="0"/>
              <a:t> </a:t>
            </a:r>
            <a:r>
              <a:rPr lang="en-US" sz="1800" dirty="0" err="1" smtClean="0"/>
              <a:t>gøre</a:t>
            </a:r>
            <a:r>
              <a:rPr lang="en-US" sz="1800" dirty="0" smtClean="0"/>
              <a:t> med </a:t>
            </a:r>
            <a:r>
              <a:rPr lang="en-US" sz="1800" dirty="0" err="1" smtClean="0"/>
              <a:t>fx</a:t>
            </a:r>
            <a:r>
              <a:rPr lang="en-US" sz="1800" dirty="0" smtClean="0"/>
              <a:t> </a:t>
            </a:r>
            <a:r>
              <a:rPr lang="en-US" sz="1800" dirty="0" err="1" smtClean="0"/>
              <a:t>interviewdata</a:t>
            </a:r>
            <a:r>
              <a:rPr lang="en-US" sz="1800" dirty="0" smtClean="0"/>
              <a:t>, </a:t>
            </a:r>
          </a:p>
          <a:p>
            <a:pPr lvl="1"/>
            <a:r>
              <a:rPr lang="en-US" sz="1800" dirty="0" err="1"/>
              <a:t>g</a:t>
            </a:r>
            <a:r>
              <a:rPr lang="en-US" sz="1800" dirty="0" err="1" smtClean="0"/>
              <a:t>ruppering</a:t>
            </a:r>
            <a:r>
              <a:rPr lang="en-US" sz="1800" dirty="0" smtClean="0"/>
              <a:t> </a:t>
            </a:r>
            <a:r>
              <a:rPr lang="en-US" sz="1800" dirty="0" err="1" smtClean="0"/>
              <a:t>af</a:t>
            </a:r>
            <a:r>
              <a:rPr lang="en-US" sz="1800" dirty="0" smtClean="0"/>
              <a:t> de </a:t>
            </a:r>
            <a:r>
              <a:rPr lang="en-US" sz="1800" dirty="0" err="1" smtClean="0"/>
              <a:t>induktive</a:t>
            </a:r>
            <a:r>
              <a:rPr lang="en-US" sz="1800" dirty="0" smtClean="0"/>
              <a:t> </a:t>
            </a:r>
            <a:r>
              <a:rPr lang="en-US" sz="1800" dirty="0" err="1" smtClean="0"/>
              <a:t>koder</a:t>
            </a:r>
            <a:r>
              <a:rPr lang="en-US" sz="1800" dirty="0" smtClean="0"/>
              <a:t> </a:t>
            </a:r>
            <a:r>
              <a:rPr lang="en-US" sz="1800" dirty="0" err="1" smtClean="0"/>
              <a:t>til</a:t>
            </a:r>
            <a:r>
              <a:rPr lang="en-US" sz="1800" dirty="0" smtClean="0"/>
              <a:t> </a:t>
            </a:r>
            <a:r>
              <a:rPr lang="en-US" sz="1800" dirty="0" err="1" smtClean="0"/>
              <a:t>deskriptive</a:t>
            </a:r>
            <a:r>
              <a:rPr lang="en-US" sz="1800" dirty="0" smtClean="0"/>
              <a:t> </a:t>
            </a:r>
            <a:r>
              <a:rPr lang="en-US" sz="1800" dirty="0" err="1" smtClean="0"/>
              <a:t>temaer</a:t>
            </a:r>
            <a:r>
              <a:rPr lang="en-US" sz="1800" dirty="0" smtClean="0"/>
              <a:t>, </a:t>
            </a:r>
          </a:p>
          <a:p>
            <a:pPr lvl="1"/>
            <a:r>
              <a:rPr lang="en-US" sz="1800" dirty="0" smtClean="0"/>
              <a:t>“</a:t>
            </a:r>
            <a:r>
              <a:rPr lang="en-US" sz="1800" dirty="0" err="1" smtClean="0"/>
              <a:t>oversættelse</a:t>
            </a:r>
            <a:r>
              <a:rPr lang="en-US" sz="1800" dirty="0" smtClean="0"/>
              <a:t>” </a:t>
            </a:r>
            <a:r>
              <a:rPr lang="en-US" sz="1800" dirty="0" err="1" smtClean="0"/>
              <a:t>af</a:t>
            </a:r>
            <a:r>
              <a:rPr lang="en-US" sz="1800" dirty="0" smtClean="0"/>
              <a:t> de </a:t>
            </a:r>
            <a:r>
              <a:rPr lang="en-US" sz="1800" dirty="0" err="1" smtClean="0"/>
              <a:t>deskriptive</a:t>
            </a:r>
            <a:r>
              <a:rPr lang="en-US" sz="1800" dirty="0" smtClean="0"/>
              <a:t> </a:t>
            </a:r>
            <a:r>
              <a:rPr lang="en-US" sz="1800" dirty="0" err="1" smtClean="0"/>
              <a:t>temaer</a:t>
            </a:r>
            <a:r>
              <a:rPr lang="en-US" sz="1800" dirty="0" smtClean="0"/>
              <a:t> </a:t>
            </a:r>
            <a:r>
              <a:rPr lang="en-US" sz="1800" dirty="0" err="1" smtClean="0"/>
              <a:t>til</a:t>
            </a:r>
            <a:r>
              <a:rPr lang="en-US" sz="1800" dirty="0" smtClean="0"/>
              <a:t> mere </a:t>
            </a:r>
            <a:r>
              <a:rPr lang="en-US" sz="1800" dirty="0" err="1" smtClean="0"/>
              <a:t>overordnede</a:t>
            </a:r>
            <a:r>
              <a:rPr lang="en-US" sz="1800" dirty="0" smtClean="0"/>
              <a:t> </a:t>
            </a:r>
            <a:r>
              <a:rPr lang="en-US" sz="1800" dirty="0" err="1" smtClean="0"/>
              <a:t>analysekategorier</a:t>
            </a:r>
            <a:r>
              <a:rPr lang="en-US" sz="1800" dirty="0" smtClean="0"/>
              <a:t>. </a:t>
            </a:r>
          </a:p>
        </p:txBody>
      </p:sp>
    </p:spTree>
    <p:extLst>
      <p:ext uri="{BB962C8B-B14F-4D97-AF65-F5344CB8AC3E}">
        <p14:creationId xmlns:p14="http://schemas.microsoft.com/office/powerpoint/2010/main" val="2523549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 på en kvalitativ </a:t>
            </a:r>
            <a:r>
              <a:rPr lang="da-DK" dirty="0" smtClean="0"/>
              <a:t>syntese, fortsat </a:t>
            </a:r>
            <a:endParaRPr lang="da-DK" dirty="0"/>
          </a:p>
        </p:txBody>
      </p:sp>
      <p:sp>
        <p:nvSpPr>
          <p:cNvPr id="3" name="Pladsholder til tekst 2"/>
          <p:cNvSpPr>
            <a:spLocks noGrp="1"/>
          </p:cNvSpPr>
          <p:nvPr>
            <p:ph type="body" sz="quarter" idx="10"/>
          </p:nvPr>
        </p:nvSpPr>
        <p:spPr/>
        <p:txBody>
          <a:bodyPr/>
          <a:lstStyle/>
          <a:p>
            <a:r>
              <a:rPr lang="en-US" dirty="0"/>
              <a:t>I </a:t>
            </a:r>
            <a:r>
              <a:rPr lang="en-US" dirty="0" err="1"/>
              <a:t>lighed</a:t>
            </a:r>
            <a:r>
              <a:rPr lang="en-US" dirty="0"/>
              <a:t> med </a:t>
            </a:r>
            <a:r>
              <a:rPr lang="en-US" dirty="0" err="1" smtClean="0"/>
              <a:t>kvalitative</a:t>
            </a:r>
            <a:r>
              <a:rPr lang="en-US" dirty="0" smtClean="0"/>
              <a:t> </a:t>
            </a:r>
            <a:r>
              <a:rPr lang="en-US" dirty="0" err="1"/>
              <a:t>analyser</a:t>
            </a:r>
            <a:r>
              <a:rPr lang="en-US" dirty="0"/>
              <a:t> </a:t>
            </a:r>
            <a:r>
              <a:rPr lang="en-US" dirty="0" err="1" smtClean="0"/>
              <a:t>af</a:t>
            </a:r>
            <a:r>
              <a:rPr lang="en-US" dirty="0" smtClean="0"/>
              <a:t> </a:t>
            </a:r>
            <a:r>
              <a:rPr lang="en-US" dirty="0" err="1" smtClean="0"/>
              <a:t>fx</a:t>
            </a:r>
            <a:r>
              <a:rPr lang="en-US" dirty="0" smtClean="0"/>
              <a:t> interviews </a:t>
            </a:r>
            <a:r>
              <a:rPr lang="en-US" dirty="0" err="1" smtClean="0"/>
              <a:t>anvendte</a:t>
            </a:r>
            <a:r>
              <a:rPr lang="en-US" dirty="0" smtClean="0"/>
              <a:t> </a:t>
            </a:r>
            <a:r>
              <a:rPr lang="en-US" dirty="0"/>
              <a:t>vi </a:t>
            </a:r>
            <a:r>
              <a:rPr lang="en-US" dirty="0" err="1"/>
              <a:t>citater</a:t>
            </a:r>
            <a:r>
              <a:rPr lang="en-US" dirty="0"/>
              <a:t> </a:t>
            </a:r>
            <a:r>
              <a:rPr lang="en-US" dirty="0" err="1"/>
              <a:t>fra</a:t>
            </a:r>
            <a:r>
              <a:rPr lang="en-US" dirty="0"/>
              <a:t> de </a:t>
            </a:r>
            <a:r>
              <a:rPr lang="en-US" dirty="0" err="1"/>
              <a:t>inkluderede</a:t>
            </a:r>
            <a:r>
              <a:rPr lang="en-US" dirty="0"/>
              <a:t> studier </a:t>
            </a:r>
            <a:r>
              <a:rPr lang="en-US" dirty="0" err="1"/>
              <a:t>til</a:t>
            </a:r>
            <a:r>
              <a:rPr lang="en-US" dirty="0"/>
              <a:t> at </a:t>
            </a:r>
            <a:r>
              <a:rPr lang="en-US" dirty="0" err="1"/>
              <a:t>uddybe</a:t>
            </a:r>
            <a:r>
              <a:rPr lang="en-US" dirty="0"/>
              <a:t> </a:t>
            </a:r>
            <a:r>
              <a:rPr lang="en-US" dirty="0" err="1"/>
              <a:t>og</a:t>
            </a:r>
            <a:r>
              <a:rPr lang="en-US" dirty="0"/>
              <a:t> </a:t>
            </a:r>
            <a:r>
              <a:rPr lang="en-US" dirty="0" err="1"/>
              <a:t>illustrere</a:t>
            </a:r>
            <a:r>
              <a:rPr lang="en-US" dirty="0"/>
              <a:t> </a:t>
            </a:r>
            <a:r>
              <a:rPr lang="en-US" dirty="0" err="1"/>
              <a:t>vores</a:t>
            </a:r>
            <a:r>
              <a:rPr lang="en-US" dirty="0"/>
              <a:t> </a:t>
            </a:r>
            <a:r>
              <a:rPr lang="en-US" dirty="0" smtClean="0"/>
              <a:t>fund.  </a:t>
            </a:r>
            <a:endParaRPr lang="da-DK" dirty="0"/>
          </a:p>
          <a:p>
            <a:pPr marL="0" indent="0">
              <a:buNone/>
            </a:pPr>
            <a:endParaRPr lang="en-US" dirty="0" smtClean="0"/>
          </a:p>
          <a:p>
            <a:r>
              <a:rPr lang="en-US" dirty="0" smtClean="0"/>
              <a:t>“Depending </a:t>
            </a:r>
            <a:r>
              <a:rPr lang="en-US" dirty="0"/>
              <a:t>on the number of children present, caregivers select—or de-select—activities based on the affordances provided by different group constellations. It is a common sentiment in the eight studies focusing on children’s learning and development that smaller groups of children provide better opportunities for implementing learning activities and for caregivers to provide a richer pedagogical content in comparison to larger groups. With large groups of children and insufficient staff resources, caregivers express that they have difficulties following through with planned content, as reflected in the statement: </a:t>
            </a:r>
            <a:r>
              <a:rPr lang="en-US" i="1" dirty="0"/>
              <a:t>“I do not actively deselect contents, we just cannot do what we intended”</a:t>
            </a:r>
            <a:r>
              <a:rPr lang="en-US" dirty="0"/>
              <a:t> (Williams et al</a:t>
            </a:r>
            <a:r>
              <a:rPr lang="en-US" dirty="0" smtClean="0"/>
              <a:t>.,</a:t>
            </a:r>
            <a:r>
              <a:rPr lang="en-US" dirty="0"/>
              <a:t> </a:t>
            </a:r>
            <a:r>
              <a:rPr lang="en-US" dirty="0" smtClean="0"/>
              <a:t>2019)”.</a:t>
            </a:r>
            <a:endParaRPr lang="da-DK" dirty="0"/>
          </a:p>
        </p:txBody>
      </p:sp>
    </p:spTree>
    <p:extLst>
      <p:ext uri="{BB962C8B-B14F-4D97-AF65-F5344CB8AC3E}">
        <p14:creationId xmlns:p14="http://schemas.microsoft.com/office/powerpoint/2010/main" val="2449828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Best </a:t>
            </a:r>
            <a:r>
              <a:rPr lang="da-DK" dirty="0" err="1"/>
              <a:t>practice</a:t>
            </a:r>
            <a:r>
              <a:rPr lang="da-DK" dirty="0"/>
              <a:t>, </a:t>
            </a:r>
            <a:r>
              <a:rPr lang="da-DK" dirty="0" smtClean="0"/>
              <a:t>kvalitativ forskning i </a:t>
            </a:r>
            <a:r>
              <a:rPr lang="da-DK" dirty="0" err="1" smtClean="0"/>
              <a:t>reviews</a:t>
            </a:r>
            <a:endParaRPr lang="da-DK" dirty="0"/>
          </a:p>
        </p:txBody>
      </p:sp>
      <p:sp>
        <p:nvSpPr>
          <p:cNvPr id="3" name="Pladsholder til tekst 2"/>
          <p:cNvSpPr>
            <a:spLocks noGrp="1"/>
          </p:cNvSpPr>
          <p:nvPr>
            <p:ph type="body" sz="quarter" idx="10"/>
          </p:nvPr>
        </p:nvSpPr>
        <p:spPr/>
        <p:txBody>
          <a:bodyPr/>
          <a:lstStyle/>
          <a:p>
            <a:r>
              <a:rPr lang="da-DK" dirty="0"/>
              <a:t>Kvalitativ forskning skal inddrages på sine egne </a:t>
            </a:r>
            <a:r>
              <a:rPr lang="da-DK" dirty="0" smtClean="0"/>
              <a:t>præmisser (ikke vurderes og analyseres ud fra kvantitative logikker eller betragtes som ”bare et vedhæng” til det kvantitative). </a:t>
            </a:r>
            <a:endParaRPr lang="da-DK" dirty="0"/>
          </a:p>
          <a:p>
            <a:endParaRPr lang="da-DK" dirty="0"/>
          </a:p>
          <a:p>
            <a:r>
              <a:rPr lang="da-DK" dirty="0"/>
              <a:t>Reflektér over, hvorfor og hvordan du vil inddrage kvalitative data i dit </a:t>
            </a:r>
            <a:r>
              <a:rPr lang="da-DK" dirty="0" err="1"/>
              <a:t>review</a:t>
            </a:r>
            <a:r>
              <a:rPr lang="da-DK" dirty="0"/>
              <a:t>. </a:t>
            </a:r>
            <a:endParaRPr lang="da-DK" dirty="0" smtClean="0"/>
          </a:p>
          <a:p>
            <a:pPr lvl="1"/>
            <a:r>
              <a:rPr lang="da-DK" sz="1800" dirty="0" smtClean="0"/>
              <a:t>Hvad </a:t>
            </a:r>
            <a:r>
              <a:rPr lang="da-DK" sz="1800" dirty="0"/>
              <a:t>er det for nogle </a:t>
            </a:r>
            <a:r>
              <a:rPr lang="da-DK" sz="1800" dirty="0" smtClean="0"/>
              <a:t>spørgsmål</a:t>
            </a:r>
            <a:r>
              <a:rPr lang="da-DK" sz="1800" dirty="0"/>
              <a:t> </a:t>
            </a:r>
            <a:r>
              <a:rPr lang="da-DK" sz="1800" dirty="0" smtClean="0"/>
              <a:t>kvalitative data kan hjælpe dig med at besvare? </a:t>
            </a:r>
          </a:p>
          <a:p>
            <a:pPr lvl="1"/>
            <a:r>
              <a:rPr lang="da-DK" sz="1800" dirty="0" smtClean="0"/>
              <a:t>Hvordan </a:t>
            </a:r>
            <a:r>
              <a:rPr lang="da-DK" sz="1800" dirty="0"/>
              <a:t>skal din kvalitative syntese spille sammen med en evt. kvantitativ syntese? </a:t>
            </a:r>
          </a:p>
          <a:p>
            <a:pPr lvl="1"/>
            <a:endParaRPr lang="da-DK" sz="1800" dirty="0" smtClean="0"/>
          </a:p>
          <a:p>
            <a:r>
              <a:rPr lang="da-DK" dirty="0" smtClean="0"/>
              <a:t>Vær tydelig omkring dine metoder. </a:t>
            </a:r>
          </a:p>
          <a:p>
            <a:pPr marL="317500" lvl="1" indent="0">
              <a:buNone/>
            </a:pPr>
            <a:endParaRPr lang="da-DK" dirty="0"/>
          </a:p>
          <a:p>
            <a:endParaRPr lang="da-DK" dirty="0"/>
          </a:p>
          <a:p>
            <a:pPr marL="0" indent="0">
              <a:buNone/>
            </a:pPr>
            <a:endParaRPr lang="da-DK" dirty="0"/>
          </a:p>
        </p:txBody>
      </p:sp>
    </p:spTree>
    <p:extLst>
      <p:ext uri="{BB962C8B-B14F-4D97-AF65-F5344CB8AC3E}">
        <p14:creationId xmlns:p14="http://schemas.microsoft.com/office/powerpoint/2010/main" val="1393976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4400" dirty="0" smtClean="0"/>
              <a:t>Spørgsmål? </a:t>
            </a:r>
            <a:endParaRPr lang="da-DK" sz="4400" dirty="0"/>
          </a:p>
        </p:txBody>
      </p:sp>
      <p:sp>
        <p:nvSpPr>
          <p:cNvPr id="3" name="Pladsholder til tekst 2"/>
          <p:cNvSpPr>
            <a:spLocks noGrp="1"/>
          </p:cNvSpPr>
          <p:nvPr>
            <p:ph type="body" sz="quarter" idx="10"/>
          </p:nvPr>
        </p:nvSpPr>
        <p:spPr/>
        <p:txBody>
          <a:bodyPr/>
          <a:lstStyle/>
          <a:p>
            <a:endParaRPr lang="da-DK" dirty="0"/>
          </a:p>
        </p:txBody>
      </p:sp>
    </p:spTree>
    <p:extLst>
      <p:ext uri="{BB962C8B-B14F-4D97-AF65-F5344CB8AC3E}">
        <p14:creationId xmlns:p14="http://schemas.microsoft.com/office/powerpoint/2010/main" val="428096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13520" y="1012924"/>
            <a:ext cx="10158611" cy="398781"/>
          </a:xfrm>
        </p:spPr>
        <p:txBody>
          <a:bodyPr/>
          <a:lstStyle/>
          <a:p>
            <a:r>
              <a:rPr lang="da-DK" sz="2800" dirty="0" smtClean="0"/>
              <a:t>Referencer</a:t>
            </a:r>
            <a:endParaRPr lang="da-DK" sz="2800" dirty="0"/>
          </a:p>
        </p:txBody>
      </p:sp>
      <p:sp>
        <p:nvSpPr>
          <p:cNvPr id="3" name="Pladsholder til tekst 2"/>
          <p:cNvSpPr>
            <a:spLocks noGrp="1"/>
          </p:cNvSpPr>
          <p:nvPr>
            <p:ph type="body" sz="quarter" idx="10"/>
          </p:nvPr>
        </p:nvSpPr>
        <p:spPr>
          <a:xfrm>
            <a:off x="1013520" y="1636295"/>
            <a:ext cx="10158611" cy="4957010"/>
          </a:xfrm>
        </p:spPr>
        <p:txBody>
          <a:bodyPr/>
          <a:lstStyle/>
          <a:p>
            <a:r>
              <a:rPr lang="da-DK" sz="1600" dirty="0"/>
              <a:t>Bondebjerg, A., Dalgaard, </a:t>
            </a:r>
            <a:r>
              <a:rPr lang="da-DK" sz="1600" dirty="0" smtClean="0"/>
              <a:t>N.T., Filges</a:t>
            </a:r>
            <a:r>
              <a:rPr lang="da-DK" sz="1600" dirty="0"/>
              <a:t>, T., &amp; Viinholt, </a:t>
            </a:r>
            <a:r>
              <a:rPr lang="da-DK" sz="1600" dirty="0" smtClean="0"/>
              <a:t>B.C.A</a:t>
            </a:r>
            <a:r>
              <a:rPr lang="da-DK" sz="1600" dirty="0"/>
              <a:t>. (2023). The </a:t>
            </a:r>
            <a:r>
              <a:rPr lang="da-DK" sz="1600" dirty="0" err="1"/>
              <a:t>effects</a:t>
            </a:r>
            <a:r>
              <a:rPr lang="da-DK" sz="1600" dirty="0"/>
              <a:t> of small </a:t>
            </a:r>
            <a:r>
              <a:rPr lang="da-DK" sz="1600" dirty="0" err="1"/>
              <a:t>class</a:t>
            </a:r>
            <a:r>
              <a:rPr lang="da-DK" sz="1600" dirty="0"/>
              <a:t> </a:t>
            </a:r>
            <a:r>
              <a:rPr lang="da-DK" sz="1600" dirty="0" err="1"/>
              <a:t>sizes</a:t>
            </a:r>
            <a:r>
              <a:rPr lang="da-DK" sz="1600" dirty="0"/>
              <a:t> on students' </a:t>
            </a:r>
            <a:r>
              <a:rPr lang="da-DK" sz="1600" dirty="0" err="1"/>
              <a:t>academic</a:t>
            </a:r>
            <a:r>
              <a:rPr lang="da-DK" sz="1600" dirty="0"/>
              <a:t> </a:t>
            </a:r>
            <a:r>
              <a:rPr lang="da-DK" sz="1600" dirty="0" err="1"/>
              <a:t>achievement</a:t>
            </a:r>
            <a:r>
              <a:rPr lang="da-DK" sz="1600" dirty="0"/>
              <a:t>, </a:t>
            </a:r>
            <a:r>
              <a:rPr lang="da-DK" sz="1600" dirty="0" err="1"/>
              <a:t>socioemotional</a:t>
            </a:r>
            <a:r>
              <a:rPr lang="da-DK" sz="1600" dirty="0"/>
              <a:t> </a:t>
            </a:r>
            <a:r>
              <a:rPr lang="da-DK" sz="1600" dirty="0" err="1"/>
              <a:t>development</a:t>
            </a:r>
            <a:r>
              <a:rPr lang="da-DK" sz="1600" dirty="0"/>
              <a:t> and </a:t>
            </a:r>
            <a:r>
              <a:rPr lang="da-DK" sz="1600" dirty="0" err="1"/>
              <a:t>well‐being</a:t>
            </a:r>
            <a:r>
              <a:rPr lang="da-DK" sz="1600" dirty="0"/>
              <a:t> in </a:t>
            </a:r>
            <a:r>
              <a:rPr lang="da-DK" sz="1600" dirty="0" err="1"/>
              <a:t>special</a:t>
            </a:r>
            <a:r>
              <a:rPr lang="da-DK" sz="1600" dirty="0"/>
              <a:t> </a:t>
            </a:r>
            <a:r>
              <a:rPr lang="da-DK" sz="1600" dirty="0" err="1"/>
              <a:t>education</a:t>
            </a:r>
            <a:r>
              <a:rPr lang="da-DK" sz="1600" dirty="0"/>
              <a:t>: A </a:t>
            </a:r>
            <a:r>
              <a:rPr lang="da-DK" sz="1600" dirty="0" err="1"/>
              <a:t>systematic</a:t>
            </a:r>
            <a:r>
              <a:rPr lang="da-DK" sz="1600" dirty="0"/>
              <a:t> </a:t>
            </a:r>
            <a:r>
              <a:rPr lang="da-DK" sz="1600" dirty="0" err="1"/>
              <a:t>review</a:t>
            </a:r>
            <a:r>
              <a:rPr lang="da-DK" sz="1600" dirty="0"/>
              <a:t>. </a:t>
            </a:r>
            <a:r>
              <a:rPr lang="da-DK" sz="1600" i="1" dirty="0"/>
              <a:t>Campbell </a:t>
            </a:r>
            <a:r>
              <a:rPr lang="da-DK" sz="1600" i="1" dirty="0" err="1"/>
              <a:t>Systematic</a:t>
            </a:r>
            <a:r>
              <a:rPr lang="da-DK" sz="1600" i="1" dirty="0"/>
              <a:t> </a:t>
            </a:r>
            <a:r>
              <a:rPr lang="da-DK" sz="1600" i="1" dirty="0" err="1"/>
              <a:t>Reviews</a:t>
            </a:r>
            <a:r>
              <a:rPr lang="da-DK" sz="1600" i="1" dirty="0"/>
              <a:t> </a:t>
            </a:r>
            <a:r>
              <a:rPr lang="da-DK" sz="1600" dirty="0"/>
              <a:t>19(e1345). </a:t>
            </a:r>
          </a:p>
          <a:p>
            <a:r>
              <a:rPr lang="en-US" sz="1600" dirty="0" smtClean="0"/>
              <a:t>Dalgaard, N.T., Bondebjerg, A.,</a:t>
            </a:r>
            <a:r>
              <a:rPr lang="en-US" sz="1600" dirty="0"/>
              <a:t> &amp; </a:t>
            </a:r>
            <a:r>
              <a:rPr lang="en-US" sz="1600" dirty="0" smtClean="0"/>
              <a:t>Svinth, L.</a:t>
            </a:r>
            <a:r>
              <a:rPr lang="en-US" sz="1600" dirty="0"/>
              <a:t> (2022) Caregiver/child ratio and group size in Scandinavian Early Childhood Education and Care (ECEC): a systematic review of qualitative </a:t>
            </a:r>
            <a:r>
              <a:rPr lang="en-US" sz="1600" dirty="0" smtClean="0"/>
              <a:t>research. </a:t>
            </a:r>
            <a:r>
              <a:rPr lang="en-US" sz="1600" i="1" dirty="0" smtClean="0"/>
              <a:t>Nordic Psychology</a:t>
            </a:r>
            <a:r>
              <a:rPr lang="en-US" sz="1600" dirty="0"/>
              <a:t>. </a:t>
            </a:r>
            <a:endParaRPr lang="en-US" sz="1600" u="sng" dirty="0" smtClean="0"/>
          </a:p>
          <a:p>
            <a:r>
              <a:rPr lang="da-DK" sz="1600" dirty="0" err="1" smtClean="0"/>
              <a:t>Lockwood</a:t>
            </a:r>
            <a:r>
              <a:rPr lang="da-DK" sz="1600" dirty="0" smtClean="0"/>
              <a:t>, C., </a:t>
            </a:r>
            <a:r>
              <a:rPr lang="da-DK" sz="1600" dirty="0" err="1" smtClean="0"/>
              <a:t>Munn</a:t>
            </a:r>
            <a:r>
              <a:rPr lang="da-DK" sz="1600" dirty="0" smtClean="0"/>
              <a:t>, Z., &amp; </a:t>
            </a:r>
            <a:r>
              <a:rPr lang="da-DK" sz="1600" dirty="0" err="1" smtClean="0"/>
              <a:t>Porritt</a:t>
            </a:r>
            <a:r>
              <a:rPr lang="da-DK" sz="1600" dirty="0" smtClean="0"/>
              <a:t>, K. (2015). </a:t>
            </a:r>
            <a:r>
              <a:rPr lang="da-DK" sz="1600" dirty="0" err="1"/>
              <a:t>Qualitative</a:t>
            </a:r>
            <a:r>
              <a:rPr lang="da-DK" sz="1600" dirty="0"/>
              <a:t> research </a:t>
            </a:r>
            <a:r>
              <a:rPr lang="da-DK" sz="1600" dirty="0" err="1"/>
              <a:t>synthesis</a:t>
            </a:r>
            <a:r>
              <a:rPr lang="da-DK" sz="1600" dirty="0"/>
              <a:t>: </a:t>
            </a:r>
            <a:r>
              <a:rPr lang="da-DK" sz="1600" dirty="0" err="1"/>
              <a:t>methodological</a:t>
            </a:r>
            <a:r>
              <a:rPr lang="da-DK" sz="1600" dirty="0"/>
              <a:t> guidance for </a:t>
            </a:r>
            <a:r>
              <a:rPr lang="da-DK" sz="1600" dirty="0" err="1" smtClean="0"/>
              <a:t>systematic</a:t>
            </a:r>
            <a:r>
              <a:rPr lang="da-DK" sz="1600" dirty="0" smtClean="0"/>
              <a:t> </a:t>
            </a:r>
            <a:r>
              <a:rPr lang="da-DK" sz="1600" dirty="0" err="1"/>
              <a:t>reviewers</a:t>
            </a:r>
            <a:r>
              <a:rPr lang="da-DK" sz="1600" dirty="0"/>
              <a:t> </a:t>
            </a:r>
            <a:r>
              <a:rPr lang="da-DK" sz="1600" dirty="0" err="1"/>
              <a:t>utilizing</a:t>
            </a:r>
            <a:r>
              <a:rPr lang="da-DK" sz="1600" dirty="0"/>
              <a:t> </a:t>
            </a:r>
            <a:r>
              <a:rPr lang="da-DK" sz="1600" dirty="0" err="1"/>
              <a:t>meta-aggregation</a:t>
            </a:r>
            <a:r>
              <a:rPr lang="da-DK" sz="1600" dirty="0"/>
              <a:t>. </a:t>
            </a:r>
            <a:r>
              <a:rPr lang="da-DK" sz="1600" i="1" dirty="0"/>
              <a:t>Int J </a:t>
            </a:r>
            <a:r>
              <a:rPr lang="da-DK" sz="1600" i="1" dirty="0" err="1"/>
              <a:t>Evid</a:t>
            </a:r>
            <a:r>
              <a:rPr lang="da-DK" sz="1600" i="1" dirty="0"/>
              <a:t> </a:t>
            </a:r>
            <a:r>
              <a:rPr lang="da-DK" sz="1600" i="1" dirty="0" err="1"/>
              <a:t>Based</a:t>
            </a:r>
            <a:r>
              <a:rPr lang="da-DK" sz="1600" i="1" dirty="0"/>
              <a:t> </a:t>
            </a:r>
            <a:r>
              <a:rPr lang="da-DK" sz="1600" i="1" dirty="0" err="1" smtClean="0"/>
              <a:t>Healthc</a:t>
            </a:r>
            <a:r>
              <a:rPr lang="da-DK" sz="1600" i="1" dirty="0" smtClean="0"/>
              <a:t>. </a:t>
            </a:r>
            <a:r>
              <a:rPr lang="da-DK" sz="1600" dirty="0" smtClean="0"/>
              <a:t>13(3</a:t>
            </a:r>
            <a:r>
              <a:rPr lang="da-DK" sz="1600" dirty="0"/>
              <a:t>):</a:t>
            </a:r>
            <a:r>
              <a:rPr lang="da-DK" sz="1600" dirty="0" smtClean="0"/>
              <a:t>179–187. </a:t>
            </a:r>
          </a:p>
          <a:p>
            <a:r>
              <a:rPr lang="da-DK" sz="1600" dirty="0" smtClean="0"/>
              <a:t>Joanna </a:t>
            </a:r>
            <a:r>
              <a:rPr lang="da-DK" sz="1600" dirty="0" err="1" smtClean="0"/>
              <a:t>Briggs</a:t>
            </a:r>
            <a:r>
              <a:rPr lang="da-DK" sz="1600" dirty="0" smtClean="0"/>
              <a:t> </a:t>
            </a:r>
            <a:r>
              <a:rPr lang="da-DK" sz="1600" dirty="0" err="1" smtClean="0"/>
              <a:t>Institute</a:t>
            </a:r>
            <a:r>
              <a:rPr lang="da-DK" sz="1600" dirty="0" smtClean="0"/>
              <a:t> (2020): </a:t>
            </a:r>
            <a:r>
              <a:rPr lang="da-DK" sz="1600" dirty="0" smtClean="0">
                <a:hlinkClick r:id="rId2"/>
              </a:rPr>
              <a:t>https</a:t>
            </a:r>
            <a:r>
              <a:rPr lang="da-DK" sz="1600" dirty="0">
                <a:hlinkClick r:id="rId2"/>
              </a:rPr>
              <a:t>://</a:t>
            </a:r>
            <a:r>
              <a:rPr lang="da-DK" sz="1600" dirty="0" smtClean="0">
                <a:hlinkClick r:id="rId2"/>
              </a:rPr>
              <a:t>view.officeapps.live.com/op/view.aspx?src=https%3A%2F%2Fjbi.global%2Fsites%2Fdefault%2Ffiles%2F2021-10%2FChecklist_for_Qualitative_Research.docx&amp;wdOrigin=BROWSELINK</a:t>
            </a:r>
            <a:endParaRPr lang="da-DK" sz="1600" dirty="0" smtClean="0"/>
          </a:p>
          <a:p>
            <a:r>
              <a:rPr lang="en-US" sz="1600" dirty="0" smtClean="0"/>
              <a:t>Cooke, A., Smith, D., &amp; Booth, A. (2012). Beyond </a:t>
            </a:r>
            <a:r>
              <a:rPr lang="en-US" sz="1600" dirty="0"/>
              <a:t>PICO: The SPIDER Tool for Qualitative Evidence </a:t>
            </a:r>
            <a:r>
              <a:rPr lang="en-US" sz="1600" dirty="0" smtClean="0"/>
              <a:t>Synthesis. </a:t>
            </a:r>
            <a:r>
              <a:rPr lang="en-US" sz="1600" i="1" dirty="0" smtClean="0"/>
              <a:t>Qualitative </a:t>
            </a:r>
            <a:r>
              <a:rPr lang="en-US" sz="1600" i="1" dirty="0"/>
              <a:t>Health </a:t>
            </a:r>
            <a:r>
              <a:rPr lang="en-US" sz="1600" dirty="0"/>
              <a:t>Research </a:t>
            </a:r>
            <a:r>
              <a:rPr lang="en-US" sz="1600" dirty="0" smtClean="0"/>
              <a:t>22(10): 1435-1443. </a:t>
            </a:r>
          </a:p>
          <a:p>
            <a:r>
              <a:rPr lang="da-DK" sz="1600" dirty="0" smtClean="0"/>
              <a:t>Frandsen</a:t>
            </a:r>
            <a:r>
              <a:rPr lang="da-DK" sz="1600" dirty="0"/>
              <a:t>, T. F., Christensen, J. B., &amp; Ølholm, A. M. (2016). </a:t>
            </a:r>
            <a:r>
              <a:rPr lang="da-DK" sz="1600" dirty="0" smtClean="0"/>
              <a:t>Systematisk søgning </a:t>
            </a:r>
            <a:r>
              <a:rPr lang="da-DK" sz="1600" dirty="0"/>
              <a:t>efter kvalitativ litteratur kan styrkes</a:t>
            </a:r>
            <a:r>
              <a:rPr lang="da-DK" sz="1600" dirty="0" smtClean="0"/>
              <a:t>. </a:t>
            </a:r>
            <a:r>
              <a:rPr lang="da-DK" sz="1600" i="1" dirty="0" smtClean="0"/>
              <a:t>Ugeskrift </a:t>
            </a:r>
            <a:r>
              <a:rPr lang="da-DK" sz="1600" i="1" dirty="0"/>
              <a:t>for </a:t>
            </a:r>
            <a:r>
              <a:rPr lang="da-DK" sz="1600" i="1" dirty="0" smtClean="0"/>
              <a:t>Læger </a:t>
            </a:r>
            <a:r>
              <a:rPr lang="da-DK" sz="1600" dirty="0" smtClean="0"/>
              <a:t>178(V06160384): 60–63. </a:t>
            </a:r>
          </a:p>
          <a:p>
            <a:r>
              <a:rPr lang="en-US" sz="1600" dirty="0" smtClean="0"/>
              <a:t>Thomas</a:t>
            </a:r>
            <a:r>
              <a:rPr lang="en-US" sz="1600" dirty="0"/>
              <a:t>, J., &amp; Harden, A. (2008). Methods for the thematic synthesis </a:t>
            </a:r>
            <a:r>
              <a:rPr lang="en-US" sz="1600" dirty="0" smtClean="0"/>
              <a:t>of qualitative </a:t>
            </a:r>
            <a:r>
              <a:rPr lang="en-US" sz="1600" dirty="0"/>
              <a:t>research in systematic reviews</a:t>
            </a:r>
            <a:r>
              <a:rPr lang="en-US" sz="1600" dirty="0" smtClean="0"/>
              <a:t>. </a:t>
            </a:r>
            <a:r>
              <a:rPr lang="en-US" sz="1600" i="1" dirty="0" smtClean="0"/>
              <a:t>BMC </a:t>
            </a:r>
            <a:r>
              <a:rPr lang="en-US" sz="1600" i="1" dirty="0"/>
              <a:t>Medical </a:t>
            </a:r>
            <a:r>
              <a:rPr lang="en-US" sz="1600" i="1" dirty="0" smtClean="0"/>
              <a:t>Research Methodology</a:t>
            </a:r>
            <a:r>
              <a:rPr lang="en-US" sz="1600" dirty="0" smtClean="0"/>
              <a:t> 8(45). </a:t>
            </a:r>
            <a:endParaRPr lang="da-DK" sz="1600" dirty="0"/>
          </a:p>
        </p:txBody>
      </p:sp>
    </p:spTree>
    <p:extLst>
      <p:ext uri="{BB962C8B-B14F-4D97-AF65-F5344CB8AC3E}">
        <p14:creationId xmlns:p14="http://schemas.microsoft.com/office/powerpoint/2010/main" val="942565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4"/>
          </p:nvPr>
        </p:nvSpPr>
        <p:spPr/>
        <p:txBody>
          <a:bodyPr/>
          <a:lstStyle/>
          <a:p>
            <a:endParaRPr lang="da-DK"/>
          </a:p>
        </p:txBody>
      </p:sp>
      <p:sp>
        <p:nvSpPr>
          <p:cNvPr id="3" name="Titel 2"/>
          <p:cNvSpPr>
            <a:spLocks noGrp="1"/>
          </p:cNvSpPr>
          <p:nvPr>
            <p:ph type="title"/>
          </p:nvPr>
        </p:nvSpPr>
        <p:spPr/>
        <p:txBody>
          <a:bodyPr/>
          <a:lstStyle/>
          <a:p>
            <a:r>
              <a:rPr lang="da-DK" dirty="0" smtClean="0"/>
              <a:t>Narrative synteser</a:t>
            </a:r>
            <a:endParaRPr lang="da-DK" dirty="0"/>
          </a:p>
        </p:txBody>
      </p:sp>
    </p:spTree>
    <p:extLst>
      <p:ext uri="{BB962C8B-B14F-4D97-AF65-F5344CB8AC3E}">
        <p14:creationId xmlns:p14="http://schemas.microsoft.com/office/powerpoint/2010/main" val="25247254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Narrativ analyse og syntese </a:t>
            </a:r>
          </a:p>
        </p:txBody>
      </p:sp>
      <p:sp>
        <p:nvSpPr>
          <p:cNvPr id="3" name="Pladsholder til tekst 2"/>
          <p:cNvSpPr>
            <a:spLocks noGrp="1"/>
          </p:cNvSpPr>
          <p:nvPr>
            <p:ph type="body" sz="quarter" idx="10"/>
          </p:nvPr>
        </p:nvSpPr>
        <p:spPr/>
        <p:txBody>
          <a:bodyPr/>
          <a:lstStyle/>
          <a:p>
            <a:r>
              <a:rPr lang="en-US" dirty="0" smtClean="0"/>
              <a:t>“</a:t>
            </a:r>
            <a:r>
              <a:rPr lang="en-US" i="1" dirty="0" smtClean="0"/>
              <a:t>[A]n </a:t>
            </a:r>
            <a:r>
              <a:rPr lang="en-US" i="1" dirty="0"/>
              <a:t>approach to the systematic review and synthesis of findings from multiple studies that relies primarily on the use of words and text to </a:t>
            </a:r>
            <a:r>
              <a:rPr lang="en-US" i="1" dirty="0" err="1"/>
              <a:t>summarise</a:t>
            </a:r>
            <a:r>
              <a:rPr lang="en-US" i="1" dirty="0"/>
              <a:t> and explain the findings of the synthesis</a:t>
            </a:r>
            <a:r>
              <a:rPr lang="en-US" dirty="0"/>
              <a:t>”  (</a:t>
            </a:r>
            <a:r>
              <a:rPr lang="en-US" dirty="0" err="1"/>
              <a:t>Popay</a:t>
            </a:r>
            <a:r>
              <a:rPr lang="en-US" dirty="0"/>
              <a:t> et al., 2006</a:t>
            </a:r>
            <a:r>
              <a:rPr lang="en-US" dirty="0" smtClean="0"/>
              <a:t>).</a:t>
            </a:r>
          </a:p>
          <a:p>
            <a:pPr marL="0" indent="0">
              <a:buNone/>
            </a:pPr>
            <a:endParaRPr lang="en-US" dirty="0"/>
          </a:p>
          <a:p>
            <a:r>
              <a:rPr lang="en-US" dirty="0" err="1"/>
              <a:t>Analyseform</a:t>
            </a:r>
            <a:r>
              <a:rPr lang="en-US" dirty="0"/>
              <a:t> </a:t>
            </a:r>
            <a:r>
              <a:rPr lang="en-US" dirty="0" err="1"/>
              <a:t>mellem</a:t>
            </a:r>
            <a:r>
              <a:rPr lang="en-US" dirty="0"/>
              <a:t> meta-</a:t>
            </a:r>
            <a:r>
              <a:rPr lang="en-US" dirty="0" err="1"/>
              <a:t>analyse</a:t>
            </a:r>
            <a:r>
              <a:rPr lang="en-US" dirty="0"/>
              <a:t> og meta-</a:t>
            </a:r>
            <a:r>
              <a:rPr lang="en-US" dirty="0" err="1"/>
              <a:t>etnografi</a:t>
            </a:r>
            <a:r>
              <a:rPr lang="en-US" dirty="0"/>
              <a:t>.</a:t>
            </a:r>
          </a:p>
          <a:p>
            <a:endParaRPr lang="da-DK" dirty="0"/>
          </a:p>
        </p:txBody>
      </p:sp>
    </p:spTree>
    <p:extLst>
      <p:ext uri="{BB962C8B-B14F-4D97-AF65-F5344CB8AC3E}">
        <p14:creationId xmlns:p14="http://schemas.microsoft.com/office/powerpoint/2010/main" val="4122118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Hvorfor lave narrativ analyse, eller argument mod </a:t>
            </a:r>
            <a:r>
              <a:rPr lang="da-DK" dirty="0" err="1"/>
              <a:t>meta</a:t>
            </a:r>
            <a:r>
              <a:rPr lang="da-DK" dirty="0"/>
              <a:t>-analyser </a:t>
            </a:r>
          </a:p>
        </p:txBody>
      </p:sp>
      <p:sp>
        <p:nvSpPr>
          <p:cNvPr id="3" name="Pladsholder til tekst 2"/>
          <p:cNvSpPr>
            <a:spLocks noGrp="1"/>
          </p:cNvSpPr>
          <p:nvPr>
            <p:ph type="body" sz="quarter" idx="10"/>
          </p:nvPr>
        </p:nvSpPr>
        <p:spPr>
          <a:xfrm>
            <a:off x="1013520" y="2330244"/>
            <a:ext cx="10158611" cy="3514831"/>
          </a:xfrm>
        </p:spPr>
        <p:txBody>
          <a:bodyPr/>
          <a:lstStyle/>
          <a:p>
            <a:r>
              <a:rPr lang="da-DK" dirty="0"/>
              <a:t>Hvis fx noget af følgende er ”tilstrækkelig” heterogent (at kvantificere heterogeniteten kan stadig være relevant, hvilket kræver </a:t>
            </a:r>
            <a:r>
              <a:rPr lang="da-DK" dirty="0" err="1"/>
              <a:t>meta</a:t>
            </a:r>
            <a:r>
              <a:rPr lang="da-DK" dirty="0"/>
              <a:t>-analyse): </a:t>
            </a:r>
          </a:p>
          <a:p>
            <a:pPr lvl="1"/>
            <a:r>
              <a:rPr lang="da-DK" dirty="0"/>
              <a:t>Populationer.</a:t>
            </a:r>
          </a:p>
          <a:p>
            <a:pPr lvl="1"/>
            <a:r>
              <a:rPr lang="da-DK" dirty="0"/>
              <a:t>Interventioner/fænomen/relationer. </a:t>
            </a:r>
          </a:p>
          <a:p>
            <a:pPr lvl="1"/>
            <a:r>
              <a:rPr lang="da-DK" dirty="0"/>
              <a:t>Sammenligningsgrupper.</a:t>
            </a:r>
          </a:p>
          <a:p>
            <a:pPr lvl="1"/>
            <a:r>
              <a:rPr lang="da-DK" dirty="0"/>
              <a:t>Udfaldsmål.</a:t>
            </a:r>
          </a:p>
          <a:p>
            <a:pPr lvl="1"/>
            <a:r>
              <a:rPr lang="da-DK" dirty="0"/>
              <a:t>Studiedesigns.</a:t>
            </a:r>
          </a:p>
          <a:p>
            <a:r>
              <a:rPr lang="da-DK" dirty="0"/>
              <a:t>Ibland anbefalet som en før-studie til enten </a:t>
            </a:r>
            <a:r>
              <a:rPr lang="da-DK" dirty="0" err="1"/>
              <a:t>meta</a:t>
            </a:r>
            <a:r>
              <a:rPr lang="da-DK" dirty="0"/>
              <a:t>-analytiske eller </a:t>
            </a:r>
            <a:r>
              <a:rPr lang="da-DK" dirty="0" err="1"/>
              <a:t>meta</a:t>
            </a:r>
            <a:r>
              <a:rPr lang="da-DK" dirty="0"/>
              <a:t>-etnografiske </a:t>
            </a:r>
            <a:r>
              <a:rPr lang="da-DK" dirty="0" err="1"/>
              <a:t>reviews</a:t>
            </a:r>
            <a:r>
              <a:rPr lang="da-DK" dirty="0"/>
              <a:t> og for at undersøge implementeringen af interventioner</a:t>
            </a:r>
          </a:p>
          <a:p>
            <a:r>
              <a:rPr lang="da-DK" dirty="0"/>
              <a:t>Ofte brugt til mere </a:t>
            </a:r>
            <a:r>
              <a:rPr lang="da-DK" dirty="0" err="1"/>
              <a:t>eksplorative</a:t>
            </a:r>
            <a:r>
              <a:rPr lang="da-DK" dirty="0"/>
              <a:t>, hypotese- eller teori-generende formål end </a:t>
            </a:r>
            <a:r>
              <a:rPr lang="da-DK" dirty="0" err="1"/>
              <a:t>meta</a:t>
            </a:r>
            <a:r>
              <a:rPr lang="da-DK" dirty="0"/>
              <a:t>-analyse.</a:t>
            </a:r>
          </a:p>
          <a:p>
            <a:endParaRPr lang="da-DK" dirty="0"/>
          </a:p>
        </p:txBody>
      </p:sp>
    </p:spTree>
    <p:extLst>
      <p:ext uri="{BB962C8B-B14F-4D97-AF65-F5344CB8AC3E}">
        <p14:creationId xmlns:p14="http://schemas.microsoft.com/office/powerpoint/2010/main" val="1514838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Outline</a:t>
            </a:r>
            <a:r>
              <a:rPr lang="da-DK" dirty="0" smtClean="0"/>
              <a:t> seminar </a:t>
            </a:r>
            <a:r>
              <a:rPr lang="da-DK" dirty="0"/>
              <a:t>3</a:t>
            </a:r>
          </a:p>
        </p:txBody>
      </p:sp>
      <p:sp>
        <p:nvSpPr>
          <p:cNvPr id="3" name="Pladsholder til tekst 2"/>
          <p:cNvSpPr>
            <a:spLocks noGrp="1"/>
          </p:cNvSpPr>
          <p:nvPr>
            <p:ph type="body" sz="quarter" idx="10"/>
          </p:nvPr>
        </p:nvSpPr>
        <p:spPr/>
        <p:txBody>
          <a:bodyPr/>
          <a:lstStyle/>
          <a:p>
            <a:r>
              <a:rPr lang="da-DK" dirty="0" smtClean="0"/>
              <a:t>Kvalitative metoder i systematiske </a:t>
            </a:r>
            <a:r>
              <a:rPr lang="da-DK" dirty="0" err="1" smtClean="0"/>
              <a:t>reviews</a:t>
            </a:r>
            <a:r>
              <a:rPr lang="da-DK" dirty="0" smtClean="0"/>
              <a:t> (1 time)</a:t>
            </a:r>
          </a:p>
          <a:p>
            <a:pPr lvl="1"/>
            <a:r>
              <a:rPr lang="da-DK" dirty="0" smtClean="0"/>
              <a:t>Søgning efter kvalitativ forskning </a:t>
            </a:r>
          </a:p>
          <a:p>
            <a:pPr lvl="1"/>
            <a:r>
              <a:rPr lang="da-DK" dirty="0" smtClean="0"/>
              <a:t>Kvalitetsvurdering af kvalitativ forskning</a:t>
            </a:r>
          </a:p>
          <a:p>
            <a:pPr lvl="1"/>
            <a:r>
              <a:rPr lang="da-DK" dirty="0" smtClean="0"/>
              <a:t>Syntese af kvalitativ forskning </a:t>
            </a:r>
          </a:p>
          <a:p>
            <a:pPr lvl="1"/>
            <a:r>
              <a:rPr lang="da-DK" dirty="0" smtClean="0"/>
              <a:t>Narrative analyser</a:t>
            </a:r>
            <a:endParaRPr lang="da-DK" dirty="0"/>
          </a:p>
          <a:p>
            <a:endParaRPr lang="da-DK" dirty="0" smtClean="0"/>
          </a:p>
          <a:p>
            <a:r>
              <a:rPr lang="da-DK" dirty="0" smtClean="0"/>
              <a:t>Syntese i kvantitative </a:t>
            </a:r>
            <a:r>
              <a:rPr lang="da-DK" dirty="0" err="1" smtClean="0"/>
              <a:t>reviews</a:t>
            </a:r>
            <a:r>
              <a:rPr lang="da-DK" dirty="0" smtClean="0"/>
              <a:t> (2 timer): </a:t>
            </a:r>
            <a:r>
              <a:rPr lang="da-DK" dirty="0" err="1" smtClean="0"/>
              <a:t>meta</a:t>
            </a:r>
            <a:r>
              <a:rPr lang="da-DK" dirty="0" smtClean="0"/>
              <a:t>-analyse</a:t>
            </a:r>
            <a:endParaRPr lang="da-DK" dirty="0"/>
          </a:p>
          <a:p>
            <a:endParaRPr lang="da-DK" dirty="0"/>
          </a:p>
        </p:txBody>
      </p:sp>
    </p:spTree>
    <p:extLst>
      <p:ext uri="{BB962C8B-B14F-4D97-AF65-F5344CB8AC3E}">
        <p14:creationId xmlns:p14="http://schemas.microsoft.com/office/powerpoint/2010/main" val="1136365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4 dele af en narrativ analyse/syntese</a:t>
            </a:r>
          </a:p>
        </p:txBody>
      </p:sp>
      <p:sp>
        <p:nvSpPr>
          <p:cNvPr id="3" name="Pladsholder til tekst 2"/>
          <p:cNvSpPr>
            <a:spLocks noGrp="1"/>
          </p:cNvSpPr>
          <p:nvPr>
            <p:ph type="body" sz="quarter" idx="10"/>
          </p:nvPr>
        </p:nvSpPr>
        <p:spPr>
          <a:xfrm>
            <a:off x="1013520" y="1904306"/>
            <a:ext cx="10158611" cy="3940770"/>
          </a:xfrm>
        </p:spPr>
        <p:txBody>
          <a:bodyPr/>
          <a:lstStyle/>
          <a:p>
            <a:r>
              <a:rPr lang="da-DK" dirty="0"/>
              <a:t>Udvikle en teori om hvordan en intervention fungerer, hvorfor og for hvem.</a:t>
            </a:r>
          </a:p>
          <a:p>
            <a:pPr lvl="1"/>
            <a:r>
              <a:rPr lang="da-DK" dirty="0"/>
              <a:t>Hjælp til forskningsspørgsmål og inklusionskriterier.</a:t>
            </a:r>
          </a:p>
          <a:p>
            <a:pPr lvl="1"/>
            <a:r>
              <a:rPr lang="da-DK" dirty="0"/>
              <a:t>Hjælp til at fortolke resultater.</a:t>
            </a:r>
          </a:p>
          <a:p>
            <a:pPr lvl="1"/>
            <a:r>
              <a:rPr lang="da-DK" dirty="0"/>
              <a:t>Hvor meget kan vi generalisere resultaterne?</a:t>
            </a:r>
          </a:p>
          <a:p>
            <a:pPr marL="0" indent="0">
              <a:buNone/>
            </a:pPr>
            <a:endParaRPr lang="da-DK" sz="1000" dirty="0" smtClean="0"/>
          </a:p>
          <a:p>
            <a:r>
              <a:rPr lang="da-DK" dirty="0" smtClean="0"/>
              <a:t>Præliminær </a:t>
            </a:r>
            <a:r>
              <a:rPr lang="da-DK" dirty="0"/>
              <a:t>syntese af resultaterne i inkluderede studier.</a:t>
            </a:r>
          </a:p>
          <a:p>
            <a:pPr lvl="1"/>
            <a:r>
              <a:rPr lang="da-DK" dirty="0"/>
              <a:t>Organisere resultaterne for at beskrive mønster i data (størrelse og retning på effekter).</a:t>
            </a:r>
          </a:p>
          <a:p>
            <a:pPr marL="0" indent="0">
              <a:buNone/>
            </a:pPr>
            <a:endParaRPr lang="da-DK" sz="1000" dirty="0" smtClean="0"/>
          </a:p>
          <a:p>
            <a:r>
              <a:rPr lang="da-DK" dirty="0" smtClean="0"/>
              <a:t>Undersøg </a:t>
            </a:r>
            <a:r>
              <a:rPr lang="da-DK" dirty="0"/>
              <a:t>hvilke faktorer som kunne forklare forskelle mellem størrelse og retning på effekter i studier. </a:t>
            </a:r>
            <a:endParaRPr lang="da-DK" dirty="0" smtClean="0"/>
          </a:p>
          <a:p>
            <a:pPr marL="0" indent="0">
              <a:buNone/>
            </a:pPr>
            <a:endParaRPr lang="da-DK" sz="1000" dirty="0"/>
          </a:p>
          <a:p>
            <a:r>
              <a:rPr lang="da-DK" dirty="0"/>
              <a:t>Vurdere robusthed: fx antal studier, metodologisk kvalitet, graden af information om interventioner i inkluderede studier.</a:t>
            </a:r>
          </a:p>
          <a:p>
            <a:endParaRPr lang="da-DK" dirty="0"/>
          </a:p>
        </p:txBody>
      </p:sp>
    </p:spTree>
    <p:extLst>
      <p:ext uri="{BB962C8B-B14F-4D97-AF65-F5344CB8AC3E}">
        <p14:creationId xmlns:p14="http://schemas.microsoft.com/office/powerpoint/2010/main" val="3718909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Analyseteknikker</a:t>
            </a:r>
          </a:p>
        </p:txBody>
      </p:sp>
      <p:sp>
        <p:nvSpPr>
          <p:cNvPr id="3" name="Pladsholder til tekst 2"/>
          <p:cNvSpPr>
            <a:spLocks noGrp="1"/>
          </p:cNvSpPr>
          <p:nvPr>
            <p:ph type="body" sz="quarter" idx="10"/>
          </p:nvPr>
        </p:nvSpPr>
        <p:spPr/>
        <p:txBody>
          <a:bodyPr/>
          <a:lstStyle/>
          <a:p>
            <a:r>
              <a:rPr lang="da-DK" dirty="0"/>
              <a:t>Beskrivelser af enkelte studier. </a:t>
            </a:r>
          </a:p>
          <a:p>
            <a:endParaRPr lang="da-DK" dirty="0" smtClean="0"/>
          </a:p>
          <a:p>
            <a:r>
              <a:rPr lang="da-DK" dirty="0" smtClean="0"/>
              <a:t>Grupper/klynger</a:t>
            </a:r>
            <a:r>
              <a:rPr lang="da-DK" dirty="0"/>
              <a:t>.</a:t>
            </a:r>
          </a:p>
          <a:p>
            <a:endParaRPr lang="da-DK" dirty="0" smtClean="0"/>
          </a:p>
          <a:p>
            <a:r>
              <a:rPr lang="da-DK" dirty="0" smtClean="0"/>
              <a:t>Tabulere</a:t>
            </a:r>
            <a:r>
              <a:rPr lang="da-DK" dirty="0"/>
              <a:t>.</a:t>
            </a:r>
          </a:p>
          <a:p>
            <a:endParaRPr lang="da-DK" dirty="0" smtClean="0"/>
          </a:p>
          <a:p>
            <a:r>
              <a:rPr lang="da-DK" dirty="0" smtClean="0"/>
              <a:t>Transformere </a:t>
            </a:r>
            <a:r>
              <a:rPr lang="da-DK" dirty="0"/>
              <a:t>data til fællesenhed (fx effektstørrelser).</a:t>
            </a:r>
          </a:p>
          <a:p>
            <a:endParaRPr lang="da-DK" dirty="0" smtClean="0"/>
          </a:p>
          <a:p>
            <a:r>
              <a:rPr lang="da-DK" dirty="0" smtClean="0"/>
              <a:t>Tælle </a:t>
            </a:r>
            <a:r>
              <a:rPr lang="da-DK" dirty="0"/>
              <a:t>resultater (”</a:t>
            </a:r>
            <a:r>
              <a:rPr lang="da-DK" dirty="0" err="1"/>
              <a:t>vote</a:t>
            </a:r>
            <a:r>
              <a:rPr lang="da-DK" dirty="0"/>
              <a:t> </a:t>
            </a:r>
            <a:r>
              <a:rPr lang="da-DK" dirty="0" err="1"/>
              <a:t>counting</a:t>
            </a:r>
            <a:r>
              <a:rPr lang="da-DK" dirty="0"/>
              <a:t>”).</a:t>
            </a:r>
          </a:p>
          <a:p>
            <a:endParaRPr lang="da-DK" dirty="0" smtClean="0"/>
          </a:p>
          <a:p>
            <a:r>
              <a:rPr lang="da-DK" dirty="0" smtClean="0"/>
              <a:t>Tematisk </a:t>
            </a:r>
            <a:r>
              <a:rPr lang="da-DK" dirty="0"/>
              <a:t>(kvalitativt) eller indholdsanalyse (kvantitativt).</a:t>
            </a:r>
          </a:p>
          <a:p>
            <a:pPr marL="0" indent="0">
              <a:buNone/>
            </a:pPr>
            <a:endParaRPr lang="da-DK" dirty="0"/>
          </a:p>
        </p:txBody>
      </p:sp>
    </p:spTree>
    <p:extLst>
      <p:ext uri="{BB962C8B-B14F-4D97-AF65-F5344CB8AC3E}">
        <p14:creationId xmlns:p14="http://schemas.microsoft.com/office/powerpoint/2010/main" val="41208670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Eksempel, narrativ analyse</a:t>
            </a:r>
          </a:p>
        </p:txBody>
      </p:sp>
      <p:sp>
        <p:nvSpPr>
          <p:cNvPr id="3" name="Pladsholder til tekst 2"/>
          <p:cNvSpPr>
            <a:spLocks noGrp="1"/>
          </p:cNvSpPr>
          <p:nvPr>
            <p:ph type="body" sz="quarter" idx="10"/>
          </p:nvPr>
        </p:nvSpPr>
        <p:spPr/>
        <p:txBody>
          <a:bodyPr/>
          <a:lstStyle/>
          <a:p>
            <a:r>
              <a:rPr lang="da-DK" dirty="0"/>
              <a:t>Dietrichson, J., Lykke Kristiansen, I., &amp; Viinholt, B. A. (2020). Universal </a:t>
            </a:r>
            <a:r>
              <a:rPr lang="da-DK" dirty="0" err="1"/>
              <a:t>preschool</a:t>
            </a:r>
            <a:r>
              <a:rPr lang="da-DK" dirty="0"/>
              <a:t> programs and long‐term </a:t>
            </a:r>
            <a:r>
              <a:rPr lang="da-DK" dirty="0" err="1"/>
              <a:t>child</a:t>
            </a:r>
            <a:r>
              <a:rPr lang="da-DK" dirty="0"/>
              <a:t> </a:t>
            </a:r>
            <a:r>
              <a:rPr lang="da-DK" dirty="0" err="1"/>
              <a:t>outcomes</a:t>
            </a:r>
            <a:r>
              <a:rPr lang="da-DK" dirty="0"/>
              <a:t>: A </a:t>
            </a:r>
            <a:r>
              <a:rPr lang="da-DK" dirty="0" err="1"/>
              <a:t>systematic</a:t>
            </a:r>
            <a:r>
              <a:rPr lang="da-DK" dirty="0"/>
              <a:t> </a:t>
            </a:r>
            <a:r>
              <a:rPr lang="da-DK" dirty="0" err="1"/>
              <a:t>review</a:t>
            </a:r>
            <a:r>
              <a:rPr lang="da-DK" dirty="0"/>
              <a:t>. </a:t>
            </a:r>
            <a:r>
              <a:rPr lang="da-DK" i="1" dirty="0"/>
              <a:t>Journal of </a:t>
            </a:r>
            <a:r>
              <a:rPr lang="da-DK" i="1" dirty="0" err="1"/>
              <a:t>Economic</a:t>
            </a:r>
            <a:r>
              <a:rPr lang="da-DK" i="1" dirty="0"/>
              <a:t> </a:t>
            </a:r>
            <a:r>
              <a:rPr lang="da-DK" i="1" dirty="0" err="1"/>
              <a:t>Surveys</a:t>
            </a:r>
            <a:r>
              <a:rPr lang="da-DK" dirty="0"/>
              <a:t>, 34(5), 1007-1043.</a:t>
            </a:r>
          </a:p>
          <a:p>
            <a:endParaRPr lang="da-DK" dirty="0" smtClean="0"/>
          </a:p>
          <a:p>
            <a:r>
              <a:rPr lang="da-DK" dirty="0" smtClean="0"/>
              <a:t>Forskningsspørgsmål</a:t>
            </a:r>
            <a:r>
              <a:rPr lang="da-DK" dirty="0"/>
              <a:t>: </a:t>
            </a:r>
          </a:p>
          <a:p>
            <a:pPr lvl="1"/>
            <a:r>
              <a:rPr lang="da-DK" dirty="0"/>
              <a:t>Hvilke effekter har universelle dagtilbud, sammenlignet med forældre-, familie-, eller andre uformelle pasningsordninger på udfald fra 3. klasse og ind i voksenlivet?</a:t>
            </a:r>
          </a:p>
          <a:p>
            <a:pPr lvl="1"/>
            <a:r>
              <a:rPr lang="da-DK" dirty="0"/>
              <a:t>Hvilke effekter har forskellige “typer” af universelle dagtilbud på udfald målt fra 3. klasse og ind i voksenlivet?</a:t>
            </a:r>
          </a:p>
          <a:p>
            <a:pPr lvl="1"/>
            <a:r>
              <a:rPr lang="da-DK" dirty="0"/>
              <a:t>Er effekterne forskellige for: a) børn fra familier med høj og lav socioøkonomisk status (SES) og b) piger og drenge? </a:t>
            </a:r>
          </a:p>
          <a:p>
            <a:endParaRPr lang="da-DK" dirty="0" smtClean="0"/>
          </a:p>
          <a:p>
            <a:r>
              <a:rPr lang="da-DK" dirty="0" smtClean="0"/>
              <a:t>Vi </a:t>
            </a:r>
            <a:r>
              <a:rPr lang="da-DK" dirty="0"/>
              <a:t>fandt 26 studier med meget heterogene kontekster, udfald og studiedesigns.  </a:t>
            </a:r>
          </a:p>
          <a:p>
            <a:endParaRPr lang="da-DK" dirty="0"/>
          </a:p>
          <a:p>
            <a:endParaRPr lang="da-DK" dirty="0"/>
          </a:p>
        </p:txBody>
      </p:sp>
    </p:spTree>
    <p:extLst>
      <p:ext uri="{BB962C8B-B14F-4D97-AF65-F5344CB8AC3E}">
        <p14:creationId xmlns:p14="http://schemas.microsoft.com/office/powerpoint/2010/main" val="1975652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Brugte analyseteknikker</a:t>
            </a:r>
          </a:p>
        </p:txBody>
      </p:sp>
      <p:sp>
        <p:nvSpPr>
          <p:cNvPr id="3" name="Pladsholder til tekst 2"/>
          <p:cNvSpPr>
            <a:spLocks noGrp="1"/>
          </p:cNvSpPr>
          <p:nvPr>
            <p:ph type="body" sz="quarter" idx="10"/>
          </p:nvPr>
        </p:nvSpPr>
        <p:spPr/>
        <p:txBody>
          <a:bodyPr/>
          <a:lstStyle/>
          <a:p>
            <a:r>
              <a:rPr lang="da-DK" dirty="0"/>
              <a:t>Brugte en teoretisk model som grund for fortolkning.</a:t>
            </a:r>
          </a:p>
          <a:p>
            <a:endParaRPr lang="da-DK" dirty="0" smtClean="0"/>
          </a:p>
          <a:p>
            <a:r>
              <a:rPr lang="da-DK" dirty="0" smtClean="0"/>
              <a:t>Beskrivelser </a:t>
            </a:r>
            <a:r>
              <a:rPr lang="da-DK" dirty="0"/>
              <a:t>af enkelte studier: Tabel A1 i Online </a:t>
            </a:r>
            <a:r>
              <a:rPr lang="da-DK" dirty="0" err="1"/>
              <a:t>Appendix</a:t>
            </a:r>
            <a:r>
              <a:rPr lang="da-DK" dirty="0"/>
              <a:t>. Vi undersøgte også metodologisk kvalitet.</a:t>
            </a:r>
          </a:p>
          <a:p>
            <a:endParaRPr lang="da-DK" dirty="0" smtClean="0"/>
          </a:p>
          <a:p>
            <a:r>
              <a:rPr lang="da-DK" dirty="0" smtClean="0"/>
              <a:t>Grupper/klynger </a:t>
            </a:r>
            <a:r>
              <a:rPr lang="da-DK" dirty="0"/>
              <a:t>og tabeller: resultater transformerede til effektstørrelser, primært grupperede efter udfaldsmål, derefter efter SES og køn, og præsenterede i tabeller. Eksempel: Tabel 2.</a:t>
            </a:r>
          </a:p>
          <a:p>
            <a:endParaRPr lang="da-DK" dirty="0"/>
          </a:p>
        </p:txBody>
      </p:sp>
    </p:spTree>
    <p:extLst>
      <p:ext uri="{BB962C8B-B14F-4D97-AF65-F5344CB8AC3E}">
        <p14:creationId xmlns:p14="http://schemas.microsoft.com/office/powerpoint/2010/main" val="160388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Brugte analyseteknikker (forts.)</a:t>
            </a:r>
          </a:p>
        </p:txBody>
      </p:sp>
      <p:sp>
        <p:nvSpPr>
          <p:cNvPr id="3" name="Pladsholder til tekst 2"/>
          <p:cNvSpPr>
            <a:spLocks noGrp="1"/>
          </p:cNvSpPr>
          <p:nvPr>
            <p:ph type="body" sz="quarter" idx="10"/>
          </p:nvPr>
        </p:nvSpPr>
        <p:spPr/>
        <p:txBody>
          <a:bodyPr/>
          <a:lstStyle/>
          <a:p>
            <a:r>
              <a:rPr lang="da-DK" dirty="0"/>
              <a:t>Tællede resultaterne pr. udfald/SES/køn: </a:t>
            </a:r>
          </a:p>
          <a:p>
            <a:pPr lvl="1"/>
            <a:r>
              <a:rPr lang="da-DK" dirty="0"/>
              <a:t>Blandede effekter målt på faglige tests og målinger relateret til sundhed, trivsel, og adfærd målt inden børnene er fyldt 20.</a:t>
            </a:r>
          </a:p>
          <a:p>
            <a:pPr lvl="1"/>
            <a:r>
              <a:rPr lang="da-DK" dirty="0"/>
              <a:t>Kun gavnlige effekter af universelle dagtilbud på: skoleprogression, frafald, antal års uddannelse, højest fuldført uddannelse, beskæftigelse/arbejdsløshed, løn.</a:t>
            </a:r>
          </a:p>
          <a:p>
            <a:endParaRPr lang="da-DK" dirty="0" smtClean="0"/>
          </a:p>
          <a:p>
            <a:r>
              <a:rPr lang="da-DK" dirty="0" smtClean="0"/>
              <a:t>Typisk </a:t>
            </a:r>
            <a:r>
              <a:rPr lang="da-DK" dirty="0"/>
              <a:t>mere gavnlige effekter for børn fra lav SES familier. Ikke nogle tydelige kønsforskelle. </a:t>
            </a:r>
          </a:p>
          <a:p>
            <a:endParaRPr lang="da-DK" dirty="0" smtClean="0"/>
          </a:p>
          <a:p>
            <a:r>
              <a:rPr lang="da-DK" dirty="0" smtClean="0"/>
              <a:t>Hypotese-generering</a:t>
            </a:r>
            <a:r>
              <a:rPr lang="da-DK" dirty="0"/>
              <a:t>: </a:t>
            </a:r>
          </a:p>
          <a:p>
            <a:pPr lvl="1"/>
            <a:r>
              <a:rPr lang="da-DK" dirty="0"/>
              <a:t>Mange tænkbare forklaringer til heterogeniteten. </a:t>
            </a:r>
          </a:p>
          <a:p>
            <a:pPr lvl="1"/>
            <a:r>
              <a:rPr lang="da-DK" dirty="0"/>
              <a:t>Den mest simple forklaring på de forskellige effekter er, at forskellige dagtilbud er blevet undersøgt og at kvaliteten i disse er forskellige.</a:t>
            </a:r>
          </a:p>
          <a:p>
            <a:endParaRPr lang="da-DK" dirty="0"/>
          </a:p>
        </p:txBody>
      </p:sp>
    </p:spTree>
    <p:extLst>
      <p:ext uri="{BB962C8B-B14F-4D97-AF65-F5344CB8AC3E}">
        <p14:creationId xmlns:p14="http://schemas.microsoft.com/office/powerpoint/2010/main" val="18564017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Problemer med narrativ syntese af kvantitative studier</a:t>
            </a:r>
          </a:p>
        </p:txBody>
      </p:sp>
      <p:sp>
        <p:nvSpPr>
          <p:cNvPr id="3" name="Pladsholder til tekst 2"/>
          <p:cNvSpPr>
            <a:spLocks noGrp="1"/>
          </p:cNvSpPr>
          <p:nvPr>
            <p:ph type="body" sz="quarter" idx="10"/>
          </p:nvPr>
        </p:nvSpPr>
        <p:spPr>
          <a:xfrm>
            <a:off x="1013520" y="2379406"/>
            <a:ext cx="10158611" cy="3465670"/>
          </a:xfrm>
        </p:spPr>
        <p:txBody>
          <a:bodyPr/>
          <a:lstStyle/>
          <a:p>
            <a:r>
              <a:rPr lang="da-DK" dirty="0"/>
              <a:t>Med mange studier kan det være svært, at transparent vise hvordan man kommer til en konklusion. Fx hvordan vægtes studier, når man ikke eksplicit bruger vægter?</a:t>
            </a:r>
          </a:p>
          <a:p>
            <a:endParaRPr lang="da-DK" dirty="0" smtClean="0"/>
          </a:p>
          <a:p>
            <a:r>
              <a:rPr lang="da-DK" dirty="0" smtClean="0"/>
              <a:t>Kan </a:t>
            </a:r>
            <a:r>
              <a:rPr lang="da-DK" dirty="0"/>
              <a:t>ikke kvantificere heterogenitet og dermed ikke svare på om effekterne er konsistente over studier (om de beror på tilfældig eller systematisk variation). </a:t>
            </a:r>
          </a:p>
          <a:p>
            <a:endParaRPr lang="da-DK" dirty="0" smtClean="0"/>
          </a:p>
          <a:p>
            <a:r>
              <a:rPr lang="da-DK" dirty="0" smtClean="0"/>
              <a:t>Sværere </a:t>
            </a:r>
            <a:r>
              <a:rPr lang="da-DK" dirty="0"/>
              <a:t>at lave subgruppe- og </a:t>
            </a:r>
            <a:r>
              <a:rPr lang="da-DK" dirty="0" err="1"/>
              <a:t>moderator</a:t>
            </a:r>
            <a:r>
              <a:rPr lang="da-DK" dirty="0"/>
              <a:t>-analyse og at undersøge publikationsbias.</a:t>
            </a:r>
          </a:p>
          <a:p>
            <a:endParaRPr lang="da-DK" dirty="0" smtClean="0"/>
          </a:p>
          <a:p>
            <a:r>
              <a:rPr lang="da-DK" dirty="0" smtClean="0"/>
              <a:t>I </a:t>
            </a:r>
            <a:r>
              <a:rPr lang="da-DK" dirty="0"/>
              <a:t>praktikken: Narrative synteser bruger ofte statistisk signifikans som en indikator på effektstørrelsen, hvilket ikke er hensigtsmæssig. (Men fuldt mulig, at beregne effektstørrelser uden at </a:t>
            </a:r>
            <a:r>
              <a:rPr lang="da-DK" dirty="0" err="1"/>
              <a:t>meta</a:t>
            </a:r>
            <a:r>
              <a:rPr lang="da-DK" dirty="0"/>
              <a:t>-analysere dem).</a:t>
            </a:r>
          </a:p>
          <a:p>
            <a:endParaRPr lang="da-DK" dirty="0"/>
          </a:p>
        </p:txBody>
      </p:sp>
    </p:spTree>
    <p:extLst>
      <p:ext uri="{BB962C8B-B14F-4D97-AF65-F5344CB8AC3E}">
        <p14:creationId xmlns:p14="http://schemas.microsoft.com/office/powerpoint/2010/main" val="28728772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Best </a:t>
            </a:r>
            <a:r>
              <a:rPr lang="da-DK" dirty="0" err="1"/>
              <a:t>practice</a:t>
            </a:r>
            <a:r>
              <a:rPr lang="da-DK" dirty="0"/>
              <a:t>, narrativ analyse og syntese</a:t>
            </a:r>
          </a:p>
        </p:txBody>
      </p:sp>
      <p:sp>
        <p:nvSpPr>
          <p:cNvPr id="3" name="Pladsholder til tekst 2"/>
          <p:cNvSpPr>
            <a:spLocks noGrp="1"/>
          </p:cNvSpPr>
          <p:nvPr>
            <p:ph type="body" sz="quarter" idx="10"/>
          </p:nvPr>
        </p:nvSpPr>
        <p:spPr/>
        <p:txBody>
          <a:bodyPr/>
          <a:lstStyle/>
          <a:p>
            <a:r>
              <a:rPr lang="da-DK" dirty="0"/>
              <a:t>Narrativ analyse og specielt, syntese, er i princip aldrig mit første valg, hvis jeg er interesseret i effekten af interventioner.</a:t>
            </a:r>
          </a:p>
          <a:p>
            <a:endParaRPr lang="da-DK" dirty="0" smtClean="0"/>
          </a:p>
          <a:p>
            <a:r>
              <a:rPr lang="da-DK" dirty="0" smtClean="0"/>
              <a:t>Undgå </a:t>
            </a:r>
            <a:r>
              <a:rPr lang="da-DK" dirty="0"/>
              <a:t>”</a:t>
            </a:r>
            <a:r>
              <a:rPr lang="da-DK" dirty="0" err="1"/>
              <a:t>vote</a:t>
            </a:r>
            <a:r>
              <a:rPr lang="da-DK" dirty="0"/>
              <a:t> </a:t>
            </a:r>
            <a:r>
              <a:rPr lang="da-DK" dirty="0" err="1"/>
              <a:t>counting</a:t>
            </a:r>
            <a:r>
              <a:rPr lang="da-DK" dirty="0"/>
              <a:t>”, at tælle statistisk signifikante effektstørrelser eller studier. Bedre, men stadig problematisk fordi alle effektstørrelser/studier får samme vægt, at tælle alle positive og negative effektstørrelser/studier.</a:t>
            </a:r>
          </a:p>
          <a:p>
            <a:endParaRPr lang="da-DK" dirty="0" smtClean="0"/>
          </a:p>
          <a:p>
            <a:r>
              <a:rPr lang="da-DK" dirty="0" err="1" smtClean="0"/>
              <a:t>Less</a:t>
            </a:r>
            <a:r>
              <a:rPr lang="da-DK" dirty="0" smtClean="0"/>
              <a:t> </a:t>
            </a:r>
            <a:r>
              <a:rPr lang="da-DK" dirty="0"/>
              <a:t>is more når det gælder syntese og konklusioner? </a:t>
            </a:r>
          </a:p>
          <a:p>
            <a:pPr lvl="1"/>
            <a:r>
              <a:rPr lang="da-DK" dirty="0"/>
              <a:t>Mere beskrivelse og analyse af enkelte studier end syntese på tværs af studier undgår mange af problemerne. Men lægger ”byrden” af syntesen på læseren, hvilket måske ikke er ønskvært.</a:t>
            </a:r>
          </a:p>
          <a:p>
            <a:pPr lvl="1"/>
            <a:r>
              <a:rPr lang="da-DK" dirty="0"/>
              <a:t>Hvis formålet er mere hypotese- og teori-genererende, bliver problemerne mindre.</a:t>
            </a:r>
          </a:p>
          <a:p>
            <a:endParaRPr lang="da-DK" dirty="0"/>
          </a:p>
        </p:txBody>
      </p:sp>
    </p:spTree>
    <p:extLst>
      <p:ext uri="{BB962C8B-B14F-4D97-AF65-F5344CB8AC3E}">
        <p14:creationId xmlns:p14="http://schemas.microsoft.com/office/powerpoint/2010/main" val="15618815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4"/>
          </p:nvPr>
        </p:nvSpPr>
        <p:spPr/>
        <p:txBody>
          <a:bodyPr/>
          <a:lstStyle/>
          <a:p>
            <a:endParaRPr lang="da-DK"/>
          </a:p>
        </p:txBody>
      </p:sp>
      <p:sp>
        <p:nvSpPr>
          <p:cNvPr id="3" name="Titel 2"/>
          <p:cNvSpPr>
            <a:spLocks noGrp="1"/>
          </p:cNvSpPr>
          <p:nvPr>
            <p:ph type="title"/>
          </p:nvPr>
        </p:nvSpPr>
        <p:spPr/>
        <p:txBody>
          <a:bodyPr/>
          <a:lstStyle/>
          <a:p>
            <a:r>
              <a:rPr lang="da-DK" dirty="0" smtClean="0"/>
              <a:t>Meta-analyse</a:t>
            </a:r>
            <a:endParaRPr lang="da-DK" dirty="0"/>
          </a:p>
        </p:txBody>
      </p:sp>
    </p:spTree>
    <p:extLst>
      <p:ext uri="{BB962C8B-B14F-4D97-AF65-F5344CB8AC3E}">
        <p14:creationId xmlns:p14="http://schemas.microsoft.com/office/powerpoint/2010/main" val="38072682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Meta-analyse</a:t>
            </a:r>
          </a:p>
        </p:txBody>
      </p:sp>
      <p:sp>
        <p:nvSpPr>
          <p:cNvPr id="3" name="Pladsholder til tekst 2"/>
          <p:cNvSpPr>
            <a:spLocks noGrp="1"/>
          </p:cNvSpPr>
          <p:nvPr>
            <p:ph type="body" sz="quarter" idx="10"/>
          </p:nvPr>
        </p:nvSpPr>
        <p:spPr/>
        <p:txBody>
          <a:bodyPr/>
          <a:lstStyle/>
          <a:p>
            <a:r>
              <a:rPr lang="da-DK" dirty="0"/>
              <a:t>Meta-analyse refererer til ”the </a:t>
            </a:r>
            <a:r>
              <a:rPr lang="da-DK" dirty="0" err="1"/>
              <a:t>quantitative</a:t>
            </a:r>
            <a:r>
              <a:rPr lang="da-DK" dirty="0"/>
              <a:t> procedures </a:t>
            </a:r>
            <a:r>
              <a:rPr lang="da-DK" dirty="0" err="1"/>
              <a:t>that</a:t>
            </a:r>
            <a:r>
              <a:rPr lang="da-DK" dirty="0"/>
              <a:t> a research </a:t>
            </a:r>
            <a:r>
              <a:rPr lang="da-DK" dirty="0" err="1"/>
              <a:t>synthesist</a:t>
            </a:r>
            <a:r>
              <a:rPr lang="da-DK" dirty="0"/>
              <a:t> </a:t>
            </a:r>
            <a:r>
              <a:rPr lang="da-DK" dirty="0" err="1"/>
              <a:t>may</a:t>
            </a:r>
            <a:r>
              <a:rPr lang="da-DK" dirty="0"/>
              <a:t> </a:t>
            </a:r>
            <a:r>
              <a:rPr lang="da-DK" dirty="0" err="1"/>
              <a:t>use</a:t>
            </a:r>
            <a:r>
              <a:rPr lang="da-DK" dirty="0"/>
              <a:t> to </a:t>
            </a:r>
            <a:r>
              <a:rPr lang="da-DK" dirty="0" err="1"/>
              <a:t>statistically</a:t>
            </a:r>
            <a:r>
              <a:rPr lang="da-DK" dirty="0"/>
              <a:t> </a:t>
            </a:r>
            <a:r>
              <a:rPr lang="da-DK" dirty="0" err="1"/>
              <a:t>combine</a:t>
            </a:r>
            <a:r>
              <a:rPr lang="da-DK" dirty="0"/>
              <a:t> the </a:t>
            </a:r>
            <a:r>
              <a:rPr lang="da-DK" dirty="0" err="1"/>
              <a:t>results</a:t>
            </a:r>
            <a:r>
              <a:rPr lang="da-DK" dirty="0"/>
              <a:t> of studies” (Cooper et al. 2009, s. 6</a:t>
            </a:r>
            <a:r>
              <a:rPr lang="da-DK" dirty="0" smtClean="0"/>
              <a:t>).</a:t>
            </a:r>
          </a:p>
          <a:p>
            <a:endParaRPr lang="da-DK" dirty="0"/>
          </a:p>
          <a:p>
            <a:r>
              <a:rPr lang="da-DK" dirty="0"/>
              <a:t>Opfundet og først anvendt indenfor uddannelsesforskningen (Glass, 1976).</a:t>
            </a:r>
          </a:p>
          <a:p>
            <a:endParaRPr lang="da-DK" dirty="0" smtClean="0"/>
          </a:p>
          <a:p>
            <a:r>
              <a:rPr lang="da-DK" dirty="0" smtClean="0"/>
              <a:t>Meta-analyse </a:t>
            </a:r>
            <a:r>
              <a:rPr lang="da-DK" dirty="0"/>
              <a:t>kan bruges både for korrelations- og effekt-/interventions-studier. Fokus på de senere i dag.</a:t>
            </a:r>
          </a:p>
          <a:p>
            <a:endParaRPr lang="da-DK" dirty="0" smtClean="0"/>
          </a:p>
          <a:p>
            <a:r>
              <a:rPr lang="da-DK" dirty="0" smtClean="0"/>
              <a:t>Meta-analyse </a:t>
            </a:r>
            <a:r>
              <a:rPr lang="da-DK" dirty="0"/>
              <a:t>kan laves med individ/enheds-data eller effektstørrelser som grund. Fokus på </a:t>
            </a:r>
            <a:r>
              <a:rPr lang="da-DK" dirty="0" err="1"/>
              <a:t>meta</a:t>
            </a:r>
            <a:r>
              <a:rPr lang="da-DK" dirty="0"/>
              <a:t>-analyser af effektstørrelser i dag.</a:t>
            </a:r>
          </a:p>
          <a:p>
            <a:endParaRPr lang="da-DK" dirty="0"/>
          </a:p>
        </p:txBody>
      </p:sp>
    </p:spTree>
    <p:extLst>
      <p:ext uri="{BB962C8B-B14F-4D97-AF65-F5344CB8AC3E}">
        <p14:creationId xmlns:p14="http://schemas.microsoft.com/office/powerpoint/2010/main" val="3439403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Hvornår skal man bruge </a:t>
            </a:r>
            <a:r>
              <a:rPr lang="da-DK" dirty="0" err="1"/>
              <a:t>meta</a:t>
            </a:r>
            <a:r>
              <a:rPr lang="da-DK" dirty="0"/>
              <a:t>-analyse?</a:t>
            </a:r>
          </a:p>
        </p:txBody>
      </p:sp>
      <p:sp>
        <p:nvSpPr>
          <p:cNvPr id="3" name="Pladsholder til tekst 2"/>
          <p:cNvSpPr>
            <a:spLocks noGrp="1"/>
          </p:cNvSpPr>
          <p:nvPr>
            <p:ph type="body" sz="quarter" idx="10"/>
          </p:nvPr>
        </p:nvSpPr>
        <p:spPr/>
        <p:txBody>
          <a:bodyPr/>
          <a:lstStyle/>
          <a:p>
            <a:r>
              <a:rPr lang="da-DK" dirty="0"/>
              <a:t>Hvor mange studier har man brug for? </a:t>
            </a:r>
          </a:p>
          <a:p>
            <a:pPr lvl="1"/>
            <a:r>
              <a:rPr lang="da-DK" dirty="0"/>
              <a:t>Mindst 2. Men sjældent en god idé, at konkludere meget med få studier.</a:t>
            </a:r>
          </a:p>
          <a:p>
            <a:endParaRPr lang="da-DK" dirty="0" smtClean="0"/>
          </a:p>
          <a:p>
            <a:r>
              <a:rPr lang="da-DK" dirty="0" smtClean="0"/>
              <a:t>Hvad </a:t>
            </a:r>
            <a:r>
              <a:rPr lang="da-DK" dirty="0"/>
              <a:t>giver mening at analysere sammen? </a:t>
            </a:r>
          </a:p>
          <a:p>
            <a:pPr lvl="1"/>
            <a:r>
              <a:rPr lang="da-DK" dirty="0"/>
              <a:t>De interventioner som indgår i analysen kan ikke være alt for forskellige</a:t>
            </a:r>
            <a:r>
              <a:rPr lang="da-DK" dirty="0" smtClean="0"/>
              <a:t>.</a:t>
            </a:r>
          </a:p>
          <a:p>
            <a:pPr lvl="1"/>
            <a:r>
              <a:rPr lang="da-DK" dirty="0" smtClean="0"/>
              <a:t>Men </a:t>
            </a:r>
            <a:r>
              <a:rPr lang="da-DK" dirty="0"/>
              <a:t>hvad som </a:t>
            </a:r>
            <a:r>
              <a:rPr lang="da-DK" dirty="0" err="1"/>
              <a:t>som</a:t>
            </a:r>
            <a:r>
              <a:rPr lang="da-DK" dirty="0"/>
              <a:t> er ”alt for forskellig” er afhængig formålet af analysen/</a:t>
            </a:r>
            <a:r>
              <a:rPr lang="da-DK" dirty="0" err="1"/>
              <a:t>reviewet</a:t>
            </a:r>
            <a:r>
              <a:rPr lang="da-DK" dirty="0"/>
              <a:t> og beror også på afvejningen mellem statistisk styrke og fortolkningsmulighederne.</a:t>
            </a:r>
          </a:p>
          <a:p>
            <a:pPr lvl="1"/>
            <a:r>
              <a:rPr lang="da-DK" dirty="0"/>
              <a:t>Fx: giver det mening at slå sammen interventioner som undersøger effekter på tests i læsning og matematik i en og samme </a:t>
            </a:r>
            <a:r>
              <a:rPr lang="da-DK" dirty="0" err="1"/>
              <a:t>meta</a:t>
            </a:r>
            <a:r>
              <a:rPr lang="da-DK" dirty="0"/>
              <a:t>-analyse? </a:t>
            </a:r>
          </a:p>
        </p:txBody>
      </p:sp>
    </p:spTree>
    <p:extLst>
      <p:ext uri="{BB962C8B-B14F-4D97-AF65-F5344CB8AC3E}">
        <p14:creationId xmlns:p14="http://schemas.microsoft.com/office/powerpoint/2010/main" val="4049964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smtClean="0"/>
              <a:t>Review</a:t>
            </a:r>
            <a:r>
              <a:rPr lang="da-DK" dirty="0" smtClean="0"/>
              <a:t>-processen</a:t>
            </a:r>
            <a:endParaRPr lang="da-DK" dirty="0"/>
          </a:p>
        </p:txBody>
      </p:sp>
      <p:graphicFrame>
        <p:nvGraphicFramePr>
          <p:cNvPr id="4" name="Pladsholder til indhold 3"/>
          <p:cNvGraphicFramePr>
            <a:graphicFrameLocks noGrp="1"/>
          </p:cNvGraphicFramePr>
          <p:nvPr>
            <p:ph sz="quarter" idx="10"/>
            <p:extLst>
              <p:ext uri="{D42A27DB-BD31-4B8C-83A1-F6EECF244321}">
                <p14:modId xmlns:p14="http://schemas.microsoft.com/office/powerpoint/2010/main" val="2747954375"/>
              </p:ext>
            </p:extLst>
          </p:nvPr>
        </p:nvGraphicFramePr>
        <p:xfrm>
          <a:off x="698090" y="1904306"/>
          <a:ext cx="11100619" cy="40933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Højre klammeparentes 4"/>
          <p:cNvSpPr/>
          <p:nvPr/>
        </p:nvSpPr>
        <p:spPr>
          <a:xfrm rot="16200000">
            <a:off x="2713703" y="1061882"/>
            <a:ext cx="471950" cy="442452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7" name="Højre klammeparentes 6"/>
          <p:cNvSpPr/>
          <p:nvPr/>
        </p:nvSpPr>
        <p:spPr>
          <a:xfrm rot="16200000">
            <a:off x="6899791" y="1860755"/>
            <a:ext cx="319547" cy="283169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a-DK"/>
          </a:p>
        </p:txBody>
      </p:sp>
      <p:sp>
        <p:nvSpPr>
          <p:cNvPr id="9" name="Tekstfelt 8"/>
          <p:cNvSpPr txBox="1"/>
          <p:nvPr/>
        </p:nvSpPr>
        <p:spPr>
          <a:xfrm>
            <a:off x="2231924" y="2340078"/>
            <a:ext cx="1288027" cy="369332"/>
          </a:xfrm>
          <a:prstGeom prst="rect">
            <a:avLst/>
          </a:prstGeom>
          <a:noFill/>
        </p:spPr>
        <p:txBody>
          <a:bodyPr wrap="square" rtlCol="0">
            <a:spAutoFit/>
          </a:bodyPr>
          <a:lstStyle/>
          <a:p>
            <a:r>
              <a:rPr lang="da-DK" dirty="0" smtClean="0"/>
              <a:t>Seminar 1</a:t>
            </a:r>
            <a:endParaRPr lang="da-DK" dirty="0"/>
          </a:p>
        </p:txBody>
      </p:sp>
      <p:sp>
        <p:nvSpPr>
          <p:cNvPr id="10" name="Tekstfelt 9"/>
          <p:cNvSpPr txBox="1"/>
          <p:nvPr/>
        </p:nvSpPr>
        <p:spPr>
          <a:xfrm>
            <a:off x="6376231" y="2344994"/>
            <a:ext cx="1288027" cy="369332"/>
          </a:xfrm>
          <a:prstGeom prst="rect">
            <a:avLst/>
          </a:prstGeom>
          <a:noFill/>
        </p:spPr>
        <p:txBody>
          <a:bodyPr wrap="square" rtlCol="0">
            <a:spAutoFit/>
          </a:bodyPr>
          <a:lstStyle/>
          <a:p>
            <a:r>
              <a:rPr lang="da-DK" dirty="0" smtClean="0"/>
              <a:t>Seminar 2</a:t>
            </a:r>
            <a:endParaRPr lang="da-DK" dirty="0"/>
          </a:p>
        </p:txBody>
      </p:sp>
      <p:sp>
        <p:nvSpPr>
          <p:cNvPr id="11" name="Tekstfelt 10"/>
          <p:cNvSpPr txBox="1"/>
          <p:nvPr/>
        </p:nvSpPr>
        <p:spPr>
          <a:xfrm>
            <a:off x="8898207" y="2340080"/>
            <a:ext cx="1288027" cy="369332"/>
          </a:xfrm>
          <a:prstGeom prst="rect">
            <a:avLst/>
          </a:prstGeom>
          <a:noFill/>
        </p:spPr>
        <p:txBody>
          <a:bodyPr wrap="square" rtlCol="0">
            <a:spAutoFit/>
          </a:bodyPr>
          <a:lstStyle/>
          <a:p>
            <a:r>
              <a:rPr lang="da-DK" dirty="0" smtClean="0"/>
              <a:t>Seminar 3</a:t>
            </a:r>
            <a:endParaRPr lang="da-DK" dirty="0"/>
          </a:p>
        </p:txBody>
      </p:sp>
      <p:sp>
        <p:nvSpPr>
          <p:cNvPr id="12" name="Tekstfelt 11"/>
          <p:cNvSpPr txBox="1"/>
          <p:nvPr/>
        </p:nvSpPr>
        <p:spPr>
          <a:xfrm>
            <a:off x="10483643" y="2340078"/>
            <a:ext cx="1288027" cy="369332"/>
          </a:xfrm>
          <a:prstGeom prst="rect">
            <a:avLst/>
          </a:prstGeom>
          <a:noFill/>
        </p:spPr>
        <p:txBody>
          <a:bodyPr wrap="square" rtlCol="0">
            <a:spAutoFit/>
          </a:bodyPr>
          <a:lstStyle/>
          <a:p>
            <a:r>
              <a:rPr lang="da-DK" dirty="0" smtClean="0"/>
              <a:t>Seminar 4</a:t>
            </a:r>
            <a:endParaRPr lang="da-DK" dirty="0"/>
          </a:p>
        </p:txBody>
      </p:sp>
    </p:spTree>
    <p:extLst>
      <p:ext uri="{BB962C8B-B14F-4D97-AF65-F5344CB8AC3E}">
        <p14:creationId xmlns:p14="http://schemas.microsoft.com/office/powerpoint/2010/main" val="19746983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Meta-analyse af interventionsstudier</a:t>
            </a:r>
          </a:p>
        </p:txBody>
      </p:sp>
      <p:sp>
        <p:nvSpPr>
          <p:cNvPr id="3" name="Pladsholder til tekst 2"/>
          <p:cNvSpPr>
            <a:spLocks noGrp="1"/>
          </p:cNvSpPr>
          <p:nvPr>
            <p:ph type="body" sz="quarter" idx="10"/>
          </p:nvPr>
        </p:nvSpPr>
        <p:spPr/>
        <p:txBody>
          <a:bodyPr/>
          <a:lstStyle/>
          <a:p>
            <a:r>
              <a:rPr lang="da-DK" dirty="0"/>
              <a:t>To hovedformål:</a:t>
            </a:r>
          </a:p>
          <a:p>
            <a:pPr lvl="1"/>
            <a:r>
              <a:rPr lang="da-DK" dirty="0"/>
              <a:t>At beregne en vægtet gennemsnitlig effektstørrelse.</a:t>
            </a:r>
          </a:p>
          <a:p>
            <a:pPr lvl="1"/>
            <a:r>
              <a:rPr lang="da-DK" dirty="0"/>
              <a:t>At undersøge om og hvor meget effektstørrelserne varierer.</a:t>
            </a:r>
          </a:p>
          <a:p>
            <a:endParaRPr lang="da-DK" dirty="0" smtClean="0"/>
          </a:p>
          <a:p>
            <a:r>
              <a:rPr lang="da-DK" dirty="0" smtClean="0"/>
              <a:t>Sekundære </a:t>
            </a:r>
            <a:r>
              <a:rPr lang="da-DK" dirty="0"/>
              <a:t>formål:</a:t>
            </a:r>
          </a:p>
          <a:p>
            <a:pPr lvl="1"/>
            <a:r>
              <a:rPr lang="da-DK" dirty="0"/>
              <a:t>At undersøge, hvorfor der er heterogenitet (subgruppe- og </a:t>
            </a:r>
            <a:r>
              <a:rPr lang="da-DK" dirty="0" err="1"/>
              <a:t>moderator</a:t>
            </a:r>
            <a:r>
              <a:rPr lang="da-DK" dirty="0"/>
              <a:t>-analyse).</a:t>
            </a:r>
          </a:p>
          <a:p>
            <a:pPr lvl="1"/>
            <a:r>
              <a:rPr lang="da-DK" dirty="0"/>
              <a:t>At undersøge publikationsbias.</a:t>
            </a:r>
          </a:p>
          <a:p>
            <a:endParaRPr lang="da-DK" dirty="0"/>
          </a:p>
        </p:txBody>
      </p:sp>
    </p:spTree>
    <p:extLst>
      <p:ext uri="{BB962C8B-B14F-4D97-AF65-F5344CB8AC3E}">
        <p14:creationId xmlns:p14="http://schemas.microsoft.com/office/powerpoint/2010/main" val="36965063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Effektstørrelser</a:t>
            </a:r>
          </a:p>
        </p:txBody>
      </p:sp>
      <p:sp>
        <p:nvSpPr>
          <p:cNvPr id="3" name="Pladsholder til tekst 2"/>
          <p:cNvSpPr>
            <a:spLocks noGrp="1"/>
          </p:cNvSpPr>
          <p:nvPr>
            <p:ph type="body" sz="quarter" idx="10"/>
          </p:nvPr>
        </p:nvSpPr>
        <p:spPr/>
        <p:txBody>
          <a:bodyPr/>
          <a:lstStyle/>
          <a:p>
            <a:r>
              <a:rPr lang="da-DK" dirty="0"/>
              <a:t>Effektstørrelser gør, i bedste fald, resultat fra forskellige studier mulige at analysere sammen. </a:t>
            </a:r>
          </a:p>
          <a:p>
            <a:endParaRPr lang="da-DK" dirty="0" smtClean="0"/>
          </a:p>
          <a:p>
            <a:r>
              <a:rPr lang="da-DK" dirty="0" smtClean="0"/>
              <a:t>Hvis </a:t>
            </a:r>
            <a:r>
              <a:rPr lang="da-DK" dirty="0"/>
              <a:t>effekter i primærstudier er målt på en ”naturlig”/fortolkningsbar og sammenlignelig skala (fx antal dage med skolefravær), så er der ikke nogen grund til at brug standardiserede effektstørrelser.</a:t>
            </a:r>
          </a:p>
          <a:p>
            <a:endParaRPr lang="da-DK" dirty="0" smtClean="0"/>
          </a:p>
          <a:p>
            <a:r>
              <a:rPr lang="da-DK" dirty="0" smtClean="0"/>
              <a:t>Typisk </a:t>
            </a:r>
            <a:r>
              <a:rPr lang="da-DK" dirty="0"/>
              <a:t>er skalaer ikke sammenlignelige (fx læsetests). Dermed behøver effekterne standardiseres for at vi skal kunne lave en samlet analyse.</a:t>
            </a:r>
          </a:p>
          <a:p>
            <a:endParaRPr lang="da-DK" dirty="0"/>
          </a:p>
        </p:txBody>
      </p:sp>
    </p:spTree>
    <p:extLst>
      <p:ext uri="{BB962C8B-B14F-4D97-AF65-F5344CB8AC3E}">
        <p14:creationId xmlns:p14="http://schemas.microsoft.com/office/powerpoint/2010/main" val="359770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Eksempler på typer af standardiserede effektstørrelser</a:t>
            </a:r>
          </a:p>
        </p:txBody>
      </p:sp>
      <p:sp>
        <p:nvSpPr>
          <p:cNvPr id="3" name="Pladsholder til tekst 2"/>
          <p:cNvSpPr>
            <a:spLocks noGrp="1"/>
          </p:cNvSpPr>
          <p:nvPr>
            <p:ph type="body" sz="quarter" idx="10"/>
          </p:nvPr>
        </p:nvSpPr>
        <p:spPr/>
        <p:txBody>
          <a:bodyPr/>
          <a:lstStyle/>
          <a:p>
            <a:r>
              <a:rPr lang="da-DK" dirty="0"/>
              <a:t>Hvilken type af effektstørrelse vi bruger, beror delvis på den type af udfaldsmål vi undersøger.</a:t>
            </a:r>
          </a:p>
          <a:p>
            <a:endParaRPr lang="da-DK" dirty="0" smtClean="0"/>
          </a:p>
          <a:p>
            <a:r>
              <a:rPr lang="da-DK" dirty="0" smtClean="0"/>
              <a:t>Hvis </a:t>
            </a:r>
            <a:r>
              <a:rPr lang="da-DK" dirty="0"/>
              <a:t>udfald måles på en kontinuert skala, så bruger vi en form for </a:t>
            </a:r>
            <a:r>
              <a:rPr lang="da-DK" dirty="0" err="1"/>
              <a:t>standardized</a:t>
            </a:r>
            <a:r>
              <a:rPr lang="da-DK" dirty="0"/>
              <a:t> </a:t>
            </a:r>
            <a:r>
              <a:rPr lang="da-DK" dirty="0" err="1"/>
              <a:t>mean</a:t>
            </a:r>
            <a:r>
              <a:rPr lang="da-DK" dirty="0"/>
              <a:t> differences” (</a:t>
            </a:r>
            <a:r>
              <a:rPr lang="da-DK" dirty="0" err="1"/>
              <a:t>SMDs</a:t>
            </a:r>
            <a:r>
              <a:rPr lang="da-DK" dirty="0"/>
              <a:t>).</a:t>
            </a:r>
          </a:p>
          <a:p>
            <a:endParaRPr lang="da-DK" dirty="0" smtClean="0"/>
          </a:p>
          <a:p>
            <a:r>
              <a:rPr lang="da-DK" dirty="0" smtClean="0"/>
              <a:t>Hvis </a:t>
            </a:r>
            <a:r>
              <a:rPr lang="da-DK" dirty="0"/>
              <a:t>udfald er binære/ </a:t>
            </a:r>
            <a:r>
              <a:rPr lang="da-DK" dirty="0" err="1"/>
              <a:t>dikotome</a:t>
            </a:r>
            <a:r>
              <a:rPr lang="da-DK" dirty="0"/>
              <a:t> (0 eller 1), så bruger man typisk </a:t>
            </a:r>
            <a:r>
              <a:rPr lang="da-DK" dirty="0" err="1"/>
              <a:t>risk</a:t>
            </a:r>
            <a:r>
              <a:rPr lang="da-DK" dirty="0"/>
              <a:t> ratios, odds ratios eller </a:t>
            </a:r>
            <a:r>
              <a:rPr lang="da-DK" dirty="0" err="1"/>
              <a:t>risk</a:t>
            </a:r>
            <a:r>
              <a:rPr lang="da-DK" dirty="0"/>
              <a:t> differences.</a:t>
            </a:r>
          </a:p>
          <a:p>
            <a:endParaRPr lang="da-DK" dirty="0" smtClean="0"/>
          </a:p>
          <a:p>
            <a:r>
              <a:rPr lang="da-DK" dirty="0" smtClean="0"/>
              <a:t>Fordi </a:t>
            </a:r>
            <a:r>
              <a:rPr lang="da-DK" dirty="0"/>
              <a:t>kategoriske udfaldsmål (fx 1, 2, 3) typisk rapporteres som middelværdier i primærstudier, behandler vi dem ofte som kontinuerte udfaldsmål.</a:t>
            </a:r>
          </a:p>
          <a:p>
            <a:endParaRPr lang="da-DK" dirty="0"/>
          </a:p>
        </p:txBody>
      </p:sp>
    </p:spTree>
    <p:extLst>
      <p:ext uri="{BB962C8B-B14F-4D97-AF65-F5344CB8AC3E}">
        <p14:creationId xmlns:p14="http://schemas.microsoft.com/office/powerpoint/2010/main" val="1807608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Effektstørrelser baseret på </a:t>
            </a:r>
            <a:r>
              <a:rPr lang="da-DK" dirty="0" err="1"/>
              <a:t>standardized</a:t>
            </a:r>
            <a:r>
              <a:rPr lang="da-DK" dirty="0"/>
              <a:t> </a:t>
            </a:r>
            <a:r>
              <a:rPr lang="da-DK" dirty="0" err="1"/>
              <a:t>mean</a:t>
            </a:r>
            <a:r>
              <a:rPr lang="da-DK" dirty="0"/>
              <a:t> differences</a:t>
            </a:r>
          </a:p>
        </p:txBody>
      </p:sp>
      <p:sp>
        <p:nvSpPr>
          <p:cNvPr id="3" name="Pladsholder til tekst 2"/>
          <p:cNvSpPr>
            <a:spLocks noGrp="1"/>
          </p:cNvSpPr>
          <p:nvPr>
            <p:ph type="body" sz="quarter" idx="10"/>
          </p:nvPr>
        </p:nvSpPr>
        <p:spPr/>
        <p:txBody>
          <a:bodyPr/>
          <a:lstStyle/>
          <a:p>
            <a:r>
              <a:rPr lang="da-DK" dirty="0" err="1"/>
              <a:t>SMDs</a:t>
            </a:r>
            <a:r>
              <a:rPr lang="da-DK" dirty="0"/>
              <a:t> baseres på et effektestimat (𝛽) og den ”rå” eller ikke justerede standardafvigelse af udfaldsvariablen (SD). Udtryks i ”standard deviation units”.</a:t>
            </a:r>
          </a:p>
          <a:p>
            <a:endParaRPr lang="da-DK" dirty="0" smtClean="0"/>
          </a:p>
          <a:p>
            <a:r>
              <a:rPr lang="da-DK" dirty="0" smtClean="0"/>
              <a:t>𝛽 </a:t>
            </a:r>
            <a:r>
              <a:rPr lang="da-DK" dirty="0"/>
              <a:t>er fx forskellen i gennemsnit mellem interventions og kontrolgruppen eller koefficienten på en indikator for interventionsgruppen fra en regression.</a:t>
            </a:r>
          </a:p>
          <a:p>
            <a:endParaRPr lang="da-DK" dirty="0" smtClean="0"/>
          </a:p>
          <a:p>
            <a:r>
              <a:rPr lang="da-DK" dirty="0" smtClean="0"/>
              <a:t>SD </a:t>
            </a:r>
            <a:r>
              <a:rPr lang="da-DK" dirty="0"/>
              <a:t>er </a:t>
            </a:r>
            <a:r>
              <a:rPr lang="da-DK" dirty="0" err="1"/>
              <a:t>typiskt</a:t>
            </a:r>
            <a:r>
              <a:rPr lang="da-DK" dirty="0"/>
              <a:t> enten målt ved før målingen eller efter målingen og enten bruges kontrolgruppens SD eller interventions- og kontrolgruppens, beroende på formål og hvilken information som findes tilgængelig.</a:t>
            </a:r>
          </a:p>
          <a:p>
            <a:endParaRPr lang="da-DK" dirty="0" smtClean="0"/>
          </a:p>
          <a:p>
            <a:r>
              <a:rPr lang="da-DK" dirty="0" smtClean="0"/>
              <a:t>I </a:t>
            </a:r>
            <a:r>
              <a:rPr lang="da-DK" dirty="0"/>
              <a:t>en del primærstudier bruger man SD fra en større population, fx standardafvigelsen fra alle elever, ikke bare interventions- og kontrolgruppen, på de nationale tests. Ikke fejl, men ikke nødvendigvis sammenligneligt.</a:t>
            </a:r>
          </a:p>
          <a:p>
            <a:endParaRPr lang="da-DK" dirty="0"/>
          </a:p>
        </p:txBody>
      </p:sp>
    </p:spTree>
    <p:extLst>
      <p:ext uri="{BB962C8B-B14F-4D97-AF65-F5344CB8AC3E}">
        <p14:creationId xmlns:p14="http://schemas.microsoft.com/office/powerpoint/2010/main" val="1188093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Eksempler på </a:t>
            </a:r>
            <a:r>
              <a:rPr lang="da-DK" dirty="0" err="1"/>
              <a:t>standardized</a:t>
            </a:r>
            <a:r>
              <a:rPr lang="da-DK" dirty="0"/>
              <a:t> </a:t>
            </a:r>
            <a:r>
              <a:rPr lang="da-DK" dirty="0" err="1"/>
              <a:t>mean</a:t>
            </a:r>
            <a:r>
              <a:rPr lang="da-DK" dirty="0"/>
              <a:t> differences</a:t>
            </a:r>
          </a:p>
        </p:txBody>
      </p:sp>
      <mc:AlternateContent xmlns:mc="http://schemas.openxmlformats.org/markup-compatibility/2006" xmlns:a14="http://schemas.microsoft.com/office/drawing/2010/main">
        <mc:Choice Requires="a14">
          <p:sp>
            <p:nvSpPr>
              <p:cNvPr id="3" name="Pladsholder til tekst 2"/>
              <p:cNvSpPr>
                <a:spLocks noGrp="1"/>
              </p:cNvSpPr>
              <p:nvPr>
                <p:ph type="body" sz="quarter" idx="10"/>
              </p:nvPr>
            </p:nvSpPr>
            <p:spPr/>
            <p:txBody>
              <a:bodyPr/>
              <a:lstStyle/>
              <a:p>
                <a:r>
                  <a:rPr lang="da-DK" dirty="0" smtClean="0"/>
                  <a:t>Glass’s</a:t>
                </a:r>
                <a:r>
                  <a:rPr lang="da-DK" dirty="0"/>
                  <a:t> delta = </a:t>
                </a:r>
                <a14:m>
                  <m:oMath xmlns:m="http://schemas.openxmlformats.org/officeDocument/2006/math">
                    <m:f>
                      <m:fPr>
                        <m:ctrlPr>
                          <a:rPr lang="da-DK" b="0" i="1" smtClean="0">
                            <a:latin typeface="Cambria Math" panose="02040503050406030204" pitchFamily="18" charset="0"/>
                          </a:rPr>
                        </m:ctrlPr>
                      </m:fPr>
                      <m:num>
                        <m:r>
                          <a:rPr lang="da-DK" b="0" i="1" smtClean="0">
                            <a:latin typeface="Cambria Math" panose="02040503050406030204" pitchFamily="18" charset="0"/>
                          </a:rPr>
                          <m:t>𝛽</m:t>
                        </m:r>
                      </m:num>
                      <m:den>
                        <m:r>
                          <a:rPr lang="da-DK" b="0" i="1" smtClean="0">
                            <a:latin typeface="Cambria Math" panose="02040503050406030204" pitchFamily="18" charset="0"/>
                          </a:rPr>
                          <m:t>𝑆</m:t>
                        </m:r>
                        <m:sSub>
                          <m:sSubPr>
                            <m:ctrlPr>
                              <a:rPr lang="da-DK" b="0" i="1" smtClean="0">
                                <a:latin typeface="Cambria Math" panose="02040503050406030204" pitchFamily="18" charset="0"/>
                              </a:rPr>
                            </m:ctrlPr>
                          </m:sSubPr>
                          <m:e>
                            <m:r>
                              <a:rPr lang="da-DK" b="0" i="1" smtClean="0">
                                <a:latin typeface="Cambria Math" panose="02040503050406030204" pitchFamily="18" charset="0"/>
                              </a:rPr>
                              <m:t>𝐷</m:t>
                            </m:r>
                          </m:e>
                          <m:sub>
                            <m:r>
                              <a:rPr lang="da-DK" b="0" i="1" smtClean="0">
                                <a:latin typeface="Cambria Math" panose="02040503050406030204" pitchFamily="18" charset="0"/>
                              </a:rPr>
                              <m:t>𝑐𝑜𝑛𝑡𝑟𝑜𝑙</m:t>
                            </m:r>
                          </m:sub>
                        </m:sSub>
                      </m:den>
                    </m:f>
                  </m:oMath>
                </a14:m>
                <a:endParaRPr lang="da-DK" dirty="0"/>
              </a:p>
              <a:p>
                <a:endParaRPr lang="da-DK" dirty="0" smtClean="0"/>
              </a:p>
              <a:p>
                <a:r>
                  <a:rPr lang="da-DK" dirty="0" err="1" smtClean="0"/>
                  <a:t>Cohen’s</a:t>
                </a:r>
                <a:r>
                  <a:rPr lang="da-DK" dirty="0" smtClean="0"/>
                  <a:t> </a:t>
                </a:r>
                <a:r>
                  <a:rPr lang="da-DK" dirty="0"/>
                  <a:t>d = </a:t>
                </a:r>
                <a14:m>
                  <m:oMath xmlns:m="http://schemas.openxmlformats.org/officeDocument/2006/math">
                    <m:f>
                      <m:fPr>
                        <m:ctrlPr>
                          <a:rPr lang="da-DK" i="1">
                            <a:latin typeface="Cambria Math" panose="02040503050406030204" pitchFamily="18" charset="0"/>
                          </a:rPr>
                        </m:ctrlPr>
                      </m:fPr>
                      <m:num>
                        <m:r>
                          <a:rPr lang="da-DK" i="1">
                            <a:latin typeface="Cambria Math" panose="02040503050406030204" pitchFamily="18" charset="0"/>
                          </a:rPr>
                          <m:t>𝛽</m:t>
                        </m:r>
                      </m:num>
                      <m:den>
                        <m:r>
                          <a:rPr lang="da-DK" i="1">
                            <a:latin typeface="Cambria Math" panose="02040503050406030204" pitchFamily="18" charset="0"/>
                          </a:rPr>
                          <m:t>𝑆</m:t>
                        </m:r>
                        <m:sSub>
                          <m:sSubPr>
                            <m:ctrlPr>
                              <a:rPr lang="da-DK" i="1">
                                <a:latin typeface="Cambria Math" panose="02040503050406030204" pitchFamily="18" charset="0"/>
                              </a:rPr>
                            </m:ctrlPr>
                          </m:sSubPr>
                          <m:e>
                            <m:r>
                              <a:rPr lang="da-DK" i="1">
                                <a:latin typeface="Cambria Math" panose="02040503050406030204" pitchFamily="18" charset="0"/>
                              </a:rPr>
                              <m:t>𝐷</m:t>
                            </m:r>
                          </m:e>
                          <m:sub>
                            <m:r>
                              <a:rPr lang="da-DK" b="0" i="1" smtClean="0">
                                <a:latin typeface="Cambria Math" panose="02040503050406030204" pitchFamily="18" charset="0"/>
                              </a:rPr>
                              <m:t>𝑝𝑜𝑜𝑙𝑒𝑑</m:t>
                            </m:r>
                          </m:sub>
                        </m:sSub>
                      </m:den>
                    </m:f>
                  </m:oMath>
                </a14:m>
                <a:endParaRPr lang="da-DK" dirty="0"/>
              </a:p>
              <a:p>
                <a:endParaRPr lang="da-DK" dirty="0" smtClean="0"/>
              </a:p>
              <a:p>
                <a:r>
                  <a:rPr lang="da-DK" dirty="0" smtClean="0"/>
                  <a:t>Hedges </a:t>
                </a:r>
                <a:r>
                  <a:rPr lang="da-DK" dirty="0"/>
                  <a:t>’ g = </a:t>
                </a:r>
                <a14:m>
                  <m:oMath xmlns:m="http://schemas.openxmlformats.org/officeDocument/2006/math">
                    <m:d>
                      <m:dPr>
                        <m:ctrlPr>
                          <a:rPr lang="da-DK" b="0" i="1" smtClean="0">
                            <a:latin typeface="Cambria Math" panose="02040503050406030204" pitchFamily="18" charset="0"/>
                          </a:rPr>
                        </m:ctrlPr>
                      </m:dPr>
                      <m:e>
                        <m:r>
                          <a:rPr lang="da-DK" i="1">
                            <a:latin typeface="Cambria Math" panose="02040503050406030204" pitchFamily="18" charset="0"/>
                          </a:rPr>
                          <m:t>1−</m:t>
                        </m:r>
                        <m:f>
                          <m:fPr>
                            <m:ctrlPr>
                              <a:rPr lang="da-DK" i="1">
                                <a:latin typeface="Cambria Math" panose="02040503050406030204" pitchFamily="18" charset="0"/>
                              </a:rPr>
                            </m:ctrlPr>
                          </m:fPr>
                          <m:num>
                            <m:r>
                              <a:rPr lang="da-DK" i="1">
                                <a:latin typeface="Cambria Math" panose="02040503050406030204" pitchFamily="18" charset="0"/>
                              </a:rPr>
                              <m:t>3</m:t>
                            </m:r>
                          </m:num>
                          <m:den>
                            <m:r>
                              <a:rPr lang="da-DK" i="1">
                                <a:latin typeface="Cambria Math" panose="02040503050406030204" pitchFamily="18" charset="0"/>
                              </a:rPr>
                              <m:t>4</m:t>
                            </m:r>
                            <m:r>
                              <a:rPr lang="da-DK" i="1">
                                <a:latin typeface="Cambria Math" panose="02040503050406030204" pitchFamily="18" charset="0"/>
                              </a:rPr>
                              <m:t>𝑁</m:t>
                            </m:r>
                            <m:r>
                              <a:rPr lang="da-DK" i="1">
                                <a:latin typeface="Cambria Math" panose="02040503050406030204" pitchFamily="18" charset="0"/>
                              </a:rPr>
                              <m:t>−9</m:t>
                            </m:r>
                          </m:den>
                        </m:f>
                      </m:e>
                    </m:d>
                    <m:r>
                      <a:rPr lang="da-DK" b="0" i="1" smtClean="0">
                        <a:latin typeface="Cambria Math" panose="02040503050406030204" pitchFamily="18" charset="0"/>
                      </a:rPr>
                      <m:t>𝑑</m:t>
                    </m:r>
                    <m:r>
                      <a:rPr lang="da-DK" b="0" i="1" smtClean="0">
                        <a:latin typeface="Cambria Math" panose="02040503050406030204" pitchFamily="18" charset="0"/>
                      </a:rPr>
                      <m:t> </m:t>
                    </m:r>
                  </m:oMath>
                </a14:m>
                <a:endParaRPr lang="da-DK" dirty="0"/>
              </a:p>
              <a:p>
                <a:endParaRPr lang="da-DK" dirty="0"/>
              </a:p>
            </p:txBody>
          </p:sp>
        </mc:Choice>
        <mc:Fallback xmlns="">
          <p:sp>
            <p:nvSpPr>
              <p:cNvPr id="3" name="Pladsholder til tekst 2"/>
              <p:cNvSpPr>
                <a:spLocks noGrp="1" noRot="1" noChangeAspect="1" noMove="1" noResize="1" noEditPoints="1" noAdjustHandles="1" noChangeArrowheads="1" noChangeShapeType="1" noTextEdit="1"/>
              </p:cNvSpPr>
              <p:nvPr>
                <p:ph type="body" sz="quarter" idx="10"/>
              </p:nvPr>
            </p:nvSpPr>
            <p:spPr>
              <a:blipFill>
                <a:blip r:embed="rId2"/>
                <a:stretch>
                  <a:fillRect t="-334"/>
                </a:stretch>
              </a:blipFill>
            </p:spPr>
            <p:txBody>
              <a:bodyPr/>
              <a:lstStyle/>
              <a:p>
                <a:r>
                  <a:rPr lang="da-DK">
                    <a:noFill/>
                  </a:rPr>
                  <a:t> </a:t>
                </a:r>
              </a:p>
            </p:txBody>
          </p:sp>
        </mc:Fallback>
      </mc:AlternateContent>
    </p:spTree>
    <p:extLst>
      <p:ext uri="{BB962C8B-B14F-4D97-AF65-F5344CB8AC3E}">
        <p14:creationId xmlns:p14="http://schemas.microsoft.com/office/powerpoint/2010/main" val="15290271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Clustering</a:t>
            </a:r>
          </a:p>
        </p:txBody>
      </p:sp>
      <p:sp>
        <p:nvSpPr>
          <p:cNvPr id="3" name="Pladsholder til tekst 2"/>
          <p:cNvSpPr>
            <a:spLocks noGrp="1"/>
          </p:cNvSpPr>
          <p:nvPr>
            <p:ph type="body" sz="quarter" idx="10"/>
          </p:nvPr>
        </p:nvSpPr>
        <p:spPr/>
        <p:txBody>
          <a:bodyPr/>
          <a:lstStyle/>
          <a:p>
            <a:r>
              <a:rPr lang="da-DK" dirty="0"/>
              <a:t>Hvis elever bliver tildelt en intervention i “klynger” (fx klasser eller skoler), så behøver både effektstørrelser og, særlig, effektstørrelsens standardafvigelse justeres.</a:t>
            </a:r>
          </a:p>
          <a:p>
            <a:endParaRPr lang="da-DK" dirty="0" smtClean="0"/>
          </a:p>
          <a:p>
            <a:r>
              <a:rPr lang="da-DK" dirty="0" smtClean="0"/>
              <a:t>Hvis </a:t>
            </a:r>
            <a:r>
              <a:rPr lang="da-DK" dirty="0"/>
              <a:t>der ikke justeres, så overvurderes sandsynligvis det vægtede gennemsnit og den statistiske signifikans/</a:t>
            </a:r>
            <a:r>
              <a:rPr lang="da-DK" dirty="0" err="1"/>
              <a:t>konfidensinterval</a:t>
            </a:r>
            <a:r>
              <a:rPr lang="da-DK" dirty="0"/>
              <a:t> undervurderes. </a:t>
            </a:r>
          </a:p>
          <a:p>
            <a:pPr marL="0" indent="0">
              <a:buNone/>
            </a:pPr>
            <a:endParaRPr lang="da-DK" dirty="0"/>
          </a:p>
        </p:txBody>
      </p:sp>
    </p:spTree>
    <p:extLst>
      <p:ext uri="{BB962C8B-B14F-4D97-AF65-F5344CB8AC3E}">
        <p14:creationId xmlns:p14="http://schemas.microsoft.com/office/powerpoint/2010/main" val="4997388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Vægtning</a:t>
            </a:r>
          </a:p>
        </p:txBody>
      </p:sp>
      <p:sp>
        <p:nvSpPr>
          <p:cNvPr id="3" name="Pladsholder til tekst 2"/>
          <p:cNvSpPr>
            <a:spLocks noGrp="1"/>
          </p:cNvSpPr>
          <p:nvPr>
            <p:ph type="body" sz="quarter" idx="10"/>
          </p:nvPr>
        </p:nvSpPr>
        <p:spPr/>
        <p:txBody>
          <a:bodyPr/>
          <a:lstStyle/>
          <a:p>
            <a:r>
              <a:rPr lang="da-DK" dirty="0"/>
              <a:t>Visse studier er mere informative end andre og vi vil derfor vægte dem højere i analysen.</a:t>
            </a:r>
          </a:p>
          <a:p>
            <a:endParaRPr lang="da-DK" dirty="0" smtClean="0"/>
          </a:p>
          <a:p>
            <a:r>
              <a:rPr lang="da-DK" dirty="0" smtClean="0"/>
              <a:t>Typisk </a:t>
            </a:r>
            <a:r>
              <a:rPr lang="da-DK" dirty="0"/>
              <a:t>bruges estimat af “the inverse </a:t>
            </a:r>
            <a:r>
              <a:rPr lang="da-DK" dirty="0" err="1"/>
              <a:t>variance</a:t>
            </a:r>
            <a:r>
              <a:rPr lang="da-DK" dirty="0"/>
              <a:t>”, dvs. studier med mere præcise effektestimat (typisk fordi de har større stikprøver) gives større vægt.</a:t>
            </a:r>
          </a:p>
          <a:p>
            <a:endParaRPr lang="da-DK" dirty="0" smtClean="0"/>
          </a:p>
          <a:p>
            <a:r>
              <a:rPr lang="da-DK" dirty="0" smtClean="0"/>
              <a:t>Vægter </a:t>
            </a:r>
            <a:r>
              <a:rPr lang="da-DK" dirty="0"/>
              <a:t>baseres generelt </a:t>
            </a:r>
            <a:r>
              <a:rPr lang="da-DK" b="1" dirty="0"/>
              <a:t>ikke</a:t>
            </a:r>
            <a:r>
              <a:rPr lang="da-DK" dirty="0"/>
              <a:t> på yderligere information, fx kvalitetsvurderinger eller kontekstuelle variable. To eksempel på begrundelser</a:t>
            </a:r>
            <a:r>
              <a:rPr lang="da-DK" dirty="0" smtClean="0"/>
              <a:t>:</a:t>
            </a:r>
          </a:p>
          <a:p>
            <a:pPr lvl="1"/>
            <a:r>
              <a:rPr lang="da-DK" dirty="0" smtClean="0"/>
              <a:t>Jo </a:t>
            </a:r>
            <a:r>
              <a:rPr lang="da-DK" dirty="0"/>
              <a:t>mere information som vægten baseres på, jo mindre transparent bliver analysen. Hvis vi tror at konteksten spiller rolle -&gt; lave subgruppe- eller </a:t>
            </a:r>
            <a:r>
              <a:rPr lang="da-DK" dirty="0" err="1"/>
              <a:t>moderator</a:t>
            </a:r>
            <a:r>
              <a:rPr lang="da-DK" dirty="0"/>
              <a:t>-analyse.</a:t>
            </a:r>
          </a:p>
          <a:p>
            <a:pPr lvl="1"/>
            <a:r>
              <a:rPr lang="da-DK" dirty="0" smtClean="0"/>
              <a:t>Kvalitetsvurderinger </a:t>
            </a:r>
            <a:r>
              <a:rPr lang="da-DK" dirty="0"/>
              <a:t>prædikterer ofte resultater dårlig. Fx fordi bias kan både over- og undervurdere effekter.</a:t>
            </a:r>
          </a:p>
          <a:p>
            <a:endParaRPr lang="da-DK" dirty="0"/>
          </a:p>
        </p:txBody>
      </p:sp>
    </p:spTree>
    <p:extLst>
      <p:ext uri="{BB962C8B-B14F-4D97-AF65-F5344CB8AC3E}">
        <p14:creationId xmlns:p14="http://schemas.microsoft.com/office/powerpoint/2010/main" val="35154500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Fixed</a:t>
            </a:r>
            <a:r>
              <a:rPr lang="da-DK" dirty="0"/>
              <a:t> eller </a:t>
            </a:r>
            <a:r>
              <a:rPr lang="da-DK" dirty="0" err="1"/>
              <a:t>random-effects</a:t>
            </a:r>
            <a:r>
              <a:rPr lang="da-DK" dirty="0"/>
              <a:t> modeller?</a:t>
            </a:r>
          </a:p>
        </p:txBody>
      </p:sp>
      <p:sp>
        <p:nvSpPr>
          <p:cNvPr id="3" name="Pladsholder til tekst 2"/>
          <p:cNvSpPr>
            <a:spLocks noGrp="1"/>
          </p:cNvSpPr>
          <p:nvPr>
            <p:ph type="body" sz="quarter" idx="10"/>
          </p:nvPr>
        </p:nvSpPr>
        <p:spPr/>
        <p:txBody>
          <a:bodyPr/>
          <a:lstStyle/>
          <a:p>
            <a:r>
              <a:rPr lang="da-DK" dirty="0"/>
              <a:t>To typer af statistiske modeller er klart mest almindelige:</a:t>
            </a:r>
          </a:p>
          <a:p>
            <a:endParaRPr lang="da-DK" dirty="0" smtClean="0"/>
          </a:p>
          <a:p>
            <a:r>
              <a:rPr lang="da-DK" b="1" dirty="0" err="1" smtClean="0"/>
              <a:t>Fixed</a:t>
            </a:r>
            <a:r>
              <a:rPr lang="da-DK" b="1" dirty="0" smtClean="0"/>
              <a:t> </a:t>
            </a:r>
            <a:r>
              <a:rPr lang="da-DK" b="1" dirty="0" err="1"/>
              <a:t>effects</a:t>
            </a:r>
            <a:r>
              <a:rPr lang="da-DK" dirty="0"/>
              <a:t>: antager at den sande effekt er den samme i alle interventioner. Hvis effektstørrelser varierer er det på grund af tilfældigheder i stikprøve- udvælgelsen (”sampling </a:t>
            </a:r>
            <a:r>
              <a:rPr lang="da-DK" dirty="0" err="1"/>
              <a:t>variability</a:t>
            </a:r>
            <a:r>
              <a:rPr lang="da-DK" dirty="0"/>
              <a:t>”).</a:t>
            </a:r>
          </a:p>
          <a:p>
            <a:endParaRPr lang="da-DK" dirty="0" smtClean="0"/>
          </a:p>
          <a:p>
            <a:r>
              <a:rPr lang="da-DK" b="1" dirty="0" err="1" smtClean="0"/>
              <a:t>Random</a:t>
            </a:r>
            <a:r>
              <a:rPr lang="da-DK" b="1" dirty="0" smtClean="0"/>
              <a:t> </a:t>
            </a:r>
            <a:r>
              <a:rPr lang="da-DK" b="1" dirty="0" err="1"/>
              <a:t>effects</a:t>
            </a:r>
            <a:r>
              <a:rPr lang="da-DK" dirty="0"/>
              <a:t>: antager at den sande effekt kan variere mellem interventioner og at følger en fordeling. Variation på grund af mellem-studie heterogenitet og tilfældigheder i stikprøve-udvælgelsen.</a:t>
            </a:r>
          </a:p>
          <a:p>
            <a:endParaRPr lang="da-DK" dirty="0" smtClean="0"/>
          </a:p>
          <a:p>
            <a:r>
              <a:rPr lang="da-DK" dirty="0" smtClean="0"/>
              <a:t>(Note til økonomer: det er ikke, hvad økonomer plejer at mene med </a:t>
            </a:r>
            <a:r>
              <a:rPr lang="da-DK" dirty="0" err="1" smtClean="0"/>
              <a:t>fixed</a:t>
            </a:r>
            <a:r>
              <a:rPr lang="da-DK" dirty="0" smtClean="0"/>
              <a:t> og </a:t>
            </a:r>
            <a:r>
              <a:rPr lang="da-DK" dirty="0" err="1" smtClean="0"/>
              <a:t>random</a:t>
            </a:r>
            <a:r>
              <a:rPr lang="da-DK" dirty="0" smtClean="0"/>
              <a:t> </a:t>
            </a:r>
            <a:r>
              <a:rPr lang="da-DK" dirty="0" err="1" smtClean="0"/>
              <a:t>effects</a:t>
            </a:r>
            <a:r>
              <a:rPr lang="da-DK" dirty="0" smtClean="0"/>
              <a:t>)</a:t>
            </a:r>
            <a:endParaRPr lang="da-DK" dirty="0"/>
          </a:p>
        </p:txBody>
      </p:sp>
    </p:spTree>
    <p:extLst>
      <p:ext uri="{BB962C8B-B14F-4D97-AF65-F5344CB8AC3E}">
        <p14:creationId xmlns:p14="http://schemas.microsoft.com/office/powerpoint/2010/main" val="5975384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err="1"/>
              <a:t>Fixed</a:t>
            </a:r>
            <a:r>
              <a:rPr lang="da-DK" dirty="0"/>
              <a:t> eller </a:t>
            </a:r>
            <a:r>
              <a:rPr lang="da-DK" dirty="0" err="1"/>
              <a:t>random-effects</a:t>
            </a:r>
            <a:r>
              <a:rPr lang="da-DK" dirty="0"/>
              <a:t> modeller? (forts.)</a:t>
            </a:r>
          </a:p>
        </p:txBody>
      </p:sp>
      <p:sp>
        <p:nvSpPr>
          <p:cNvPr id="3" name="Pladsholder til tekst 2"/>
          <p:cNvSpPr>
            <a:spLocks noGrp="1"/>
          </p:cNvSpPr>
          <p:nvPr>
            <p:ph type="body" sz="quarter" idx="10"/>
          </p:nvPr>
        </p:nvSpPr>
        <p:spPr/>
        <p:txBody>
          <a:bodyPr/>
          <a:lstStyle/>
          <a:p>
            <a:r>
              <a:rPr lang="da-DK" dirty="0"/>
              <a:t>Modellen bør vælges på baggrund af interventionernes egenskaber (og på forhånd), ikke på baggrund af tests af heterogenitet</a:t>
            </a:r>
            <a:r>
              <a:rPr lang="da-DK" dirty="0" smtClean="0"/>
              <a:t>.</a:t>
            </a:r>
          </a:p>
          <a:p>
            <a:endParaRPr lang="da-DK" dirty="0"/>
          </a:p>
          <a:p>
            <a:r>
              <a:rPr lang="da-DK" dirty="0" err="1"/>
              <a:t>Fixed</a:t>
            </a:r>
            <a:r>
              <a:rPr lang="da-DK" dirty="0"/>
              <a:t> </a:t>
            </a:r>
            <a:r>
              <a:rPr lang="da-DK" dirty="0" err="1"/>
              <a:t>effects</a:t>
            </a:r>
            <a:r>
              <a:rPr lang="da-DK" dirty="0"/>
              <a:t> er sjældent en god antagelse, synes jeg, når det </a:t>
            </a:r>
            <a:r>
              <a:rPr lang="da-DK" dirty="0" smtClean="0"/>
              <a:t>gælder samfundsvidenskab.</a:t>
            </a:r>
            <a:endParaRPr lang="da-DK" dirty="0"/>
          </a:p>
          <a:p>
            <a:endParaRPr lang="da-DK" dirty="0" smtClean="0"/>
          </a:p>
          <a:p>
            <a:r>
              <a:rPr lang="da-DK" dirty="0" smtClean="0"/>
              <a:t>I </a:t>
            </a:r>
            <a:r>
              <a:rPr lang="da-DK" dirty="0"/>
              <a:t>praktikken er den store forskel mellem modellerne, at i en </a:t>
            </a:r>
            <a:r>
              <a:rPr lang="da-DK" dirty="0" err="1"/>
              <a:t>random-effects</a:t>
            </a:r>
            <a:r>
              <a:rPr lang="da-DK" dirty="0"/>
              <a:t> model så vægtes effektstørrelserne med både et inverse </a:t>
            </a:r>
            <a:r>
              <a:rPr lang="da-DK" dirty="0" err="1"/>
              <a:t>variance</a:t>
            </a:r>
            <a:r>
              <a:rPr lang="da-DK" dirty="0"/>
              <a:t>-estimat og et estimat af mellem-studie heterogeniteten, mens </a:t>
            </a:r>
            <a:r>
              <a:rPr lang="da-DK" dirty="0" err="1"/>
              <a:t>fixed</a:t>
            </a:r>
            <a:r>
              <a:rPr lang="da-DK" dirty="0"/>
              <a:t> </a:t>
            </a:r>
            <a:r>
              <a:rPr lang="da-DK" dirty="0" err="1"/>
              <a:t>effects</a:t>
            </a:r>
            <a:r>
              <a:rPr lang="da-DK" dirty="0"/>
              <a:t>-modeller kun vægter med et inverse </a:t>
            </a:r>
            <a:r>
              <a:rPr lang="da-DK" dirty="0" err="1"/>
              <a:t>variance</a:t>
            </a:r>
            <a:r>
              <a:rPr lang="da-DK" dirty="0"/>
              <a:t>-estimat. </a:t>
            </a:r>
          </a:p>
          <a:p>
            <a:endParaRPr lang="da-DK" dirty="0" smtClean="0"/>
          </a:p>
          <a:p>
            <a:r>
              <a:rPr lang="da-DK" dirty="0" smtClean="0"/>
              <a:t>Større </a:t>
            </a:r>
            <a:r>
              <a:rPr lang="da-DK" dirty="0"/>
              <a:t>studier får dermed højere vægt i </a:t>
            </a:r>
            <a:r>
              <a:rPr lang="da-DK" dirty="0" err="1"/>
              <a:t>fixed</a:t>
            </a:r>
            <a:r>
              <a:rPr lang="da-DK" dirty="0"/>
              <a:t> </a:t>
            </a:r>
            <a:r>
              <a:rPr lang="da-DK" dirty="0" err="1"/>
              <a:t>effects</a:t>
            </a:r>
            <a:r>
              <a:rPr lang="da-DK" dirty="0"/>
              <a:t>-modeller end i </a:t>
            </a:r>
            <a:r>
              <a:rPr lang="da-DK" dirty="0" err="1"/>
              <a:t>random</a:t>
            </a:r>
            <a:r>
              <a:rPr lang="da-DK" dirty="0"/>
              <a:t>-</a:t>
            </a:r>
            <a:r>
              <a:rPr lang="da-DK" dirty="0" err="1"/>
              <a:t>effects</a:t>
            </a:r>
            <a:r>
              <a:rPr lang="da-DK" dirty="0"/>
              <a:t>-modeller.</a:t>
            </a:r>
          </a:p>
          <a:p>
            <a:endParaRPr lang="da-DK" dirty="0"/>
          </a:p>
        </p:txBody>
      </p:sp>
    </p:spTree>
    <p:extLst>
      <p:ext uri="{BB962C8B-B14F-4D97-AF65-F5344CB8AC3E}">
        <p14:creationId xmlns:p14="http://schemas.microsoft.com/office/powerpoint/2010/main" val="2873363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Afhængighed mellem effektstørrelser</a:t>
            </a:r>
          </a:p>
        </p:txBody>
      </p:sp>
      <p:sp>
        <p:nvSpPr>
          <p:cNvPr id="3" name="Pladsholder til tekst 2"/>
          <p:cNvSpPr>
            <a:spLocks noGrp="1"/>
          </p:cNvSpPr>
          <p:nvPr>
            <p:ph type="body" sz="quarter" idx="10"/>
          </p:nvPr>
        </p:nvSpPr>
        <p:spPr/>
        <p:txBody>
          <a:bodyPr/>
          <a:lstStyle/>
          <a:p>
            <a:r>
              <a:rPr lang="da-DK" dirty="0"/>
              <a:t>Af flere mulige årsager, kan effektstørrelser være afhængige af hinanden.</a:t>
            </a:r>
          </a:p>
          <a:p>
            <a:pPr lvl="1"/>
            <a:r>
              <a:rPr lang="da-DK" dirty="0"/>
              <a:t>Flere relevante udfaldsmål i det samme studie giver afhængighed mellem effektstørrelser, fordi de samme elever bliver målt flere ganger.</a:t>
            </a:r>
          </a:p>
          <a:p>
            <a:pPr lvl="1"/>
            <a:r>
              <a:rPr lang="da-DK" dirty="0"/>
              <a:t>Flere indsatser i det samme studier giver afhængighed, fx fordi konteksten er den samme.</a:t>
            </a:r>
          </a:p>
          <a:p>
            <a:pPr lvl="1"/>
            <a:r>
              <a:rPr lang="da-DK" dirty="0"/>
              <a:t>Flere studier af samme forfattergruppe giver måske afhængighed, fordi de gennemfør og analyserer interventioner på samme måde.</a:t>
            </a:r>
          </a:p>
          <a:p>
            <a:endParaRPr lang="da-DK" dirty="0" smtClean="0"/>
          </a:p>
          <a:p>
            <a:r>
              <a:rPr lang="da-DK" dirty="0" smtClean="0"/>
              <a:t>Fordi </a:t>
            </a:r>
            <a:r>
              <a:rPr lang="da-DK" dirty="0"/>
              <a:t>almindelige statistiske metoder antager at observationer (dvs. effektstørrelser i en </a:t>
            </a:r>
            <a:r>
              <a:rPr lang="da-DK" dirty="0" err="1"/>
              <a:t>meta</a:t>
            </a:r>
            <a:r>
              <a:rPr lang="da-DK" dirty="0"/>
              <a:t>-analyse) er uafhængige, så skal </a:t>
            </a:r>
            <a:r>
              <a:rPr lang="da-DK" dirty="0" err="1"/>
              <a:t>meta</a:t>
            </a:r>
            <a:r>
              <a:rPr lang="da-DK" dirty="0"/>
              <a:t>-analysen tage hensyn til afhængighed ellers bliver den statistiske </a:t>
            </a:r>
            <a:r>
              <a:rPr lang="da-DK" dirty="0" err="1"/>
              <a:t>inferens</a:t>
            </a:r>
            <a:r>
              <a:rPr lang="da-DK" dirty="0"/>
              <a:t> fejl.</a:t>
            </a:r>
          </a:p>
          <a:p>
            <a:endParaRPr lang="da-DK" dirty="0" smtClean="0"/>
          </a:p>
          <a:p>
            <a:r>
              <a:rPr lang="da-DK" dirty="0" smtClean="0"/>
              <a:t>Robust-</a:t>
            </a:r>
            <a:r>
              <a:rPr lang="da-DK" dirty="0" err="1" smtClean="0"/>
              <a:t>variance</a:t>
            </a:r>
            <a:r>
              <a:rPr lang="da-DK" dirty="0" smtClean="0"/>
              <a:t> </a:t>
            </a:r>
            <a:r>
              <a:rPr lang="da-DK" dirty="0" err="1"/>
              <a:t>estimation</a:t>
            </a:r>
            <a:r>
              <a:rPr lang="da-DK" dirty="0"/>
              <a:t> eller hierarkiske/</a:t>
            </a:r>
            <a:r>
              <a:rPr lang="da-DK" dirty="0" err="1"/>
              <a:t>multi</a:t>
            </a:r>
            <a:r>
              <a:rPr lang="da-DK" dirty="0"/>
              <a:t>-niveau </a:t>
            </a:r>
            <a:r>
              <a:rPr lang="da-DK" dirty="0" smtClean="0"/>
              <a:t>modeller, eller kombinationer af de to, er </a:t>
            </a:r>
            <a:r>
              <a:rPr lang="da-DK" dirty="0"/>
              <a:t>metoder, som gør det mulig at tage hensyn til afhængighed.</a:t>
            </a:r>
          </a:p>
          <a:p>
            <a:endParaRPr lang="da-DK" dirty="0"/>
          </a:p>
        </p:txBody>
      </p:sp>
    </p:spTree>
    <p:extLst>
      <p:ext uri="{BB962C8B-B14F-4D97-AF65-F5344CB8AC3E}">
        <p14:creationId xmlns:p14="http://schemas.microsoft.com/office/powerpoint/2010/main" val="488454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tekst 1"/>
          <p:cNvSpPr>
            <a:spLocks noGrp="1"/>
          </p:cNvSpPr>
          <p:nvPr>
            <p:ph type="body" sz="quarter" idx="14"/>
          </p:nvPr>
        </p:nvSpPr>
        <p:spPr/>
        <p:txBody>
          <a:bodyPr/>
          <a:lstStyle/>
          <a:p>
            <a:endParaRPr lang="da-DK"/>
          </a:p>
        </p:txBody>
      </p:sp>
      <p:sp>
        <p:nvSpPr>
          <p:cNvPr id="3" name="Titel 2"/>
          <p:cNvSpPr>
            <a:spLocks noGrp="1"/>
          </p:cNvSpPr>
          <p:nvPr>
            <p:ph type="title"/>
          </p:nvPr>
        </p:nvSpPr>
        <p:spPr/>
        <p:txBody>
          <a:bodyPr/>
          <a:lstStyle/>
          <a:p>
            <a:r>
              <a:rPr lang="da-DK" dirty="0" smtClean="0"/>
              <a:t>Kvalitative metoder i systematiske </a:t>
            </a:r>
            <a:r>
              <a:rPr lang="da-DK" dirty="0" err="1" smtClean="0"/>
              <a:t>reviews</a:t>
            </a:r>
            <a:endParaRPr lang="da-DK" dirty="0"/>
          </a:p>
        </p:txBody>
      </p:sp>
    </p:spTree>
    <p:extLst>
      <p:ext uri="{BB962C8B-B14F-4D97-AF65-F5344CB8AC3E}">
        <p14:creationId xmlns:p14="http://schemas.microsoft.com/office/powerpoint/2010/main" val="380163819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Heterogenitet</a:t>
            </a:r>
          </a:p>
        </p:txBody>
      </p:sp>
      <p:sp>
        <p:nvSpPr>
          <p:cNvPr id="3" name="Pladsholder til tekst 2"/>
          <p:cNvSpPr>
            <a:spLocks noGrp="1"/>
          </p:cNvSpPr>
          <p:nvPr>
            <p:ph type="body" sz="quarter" idx="10"/>
          </p:nvPr>
        </p:nvSpPr>
        <p:spPr/>
        <p:txBody>
          <a:bodyPr/>
          <a:lstStyle/>
          <a:p>
            <a:r>
              <a:rPr lang="da-DK" dirty="0"/>
              <a:t>Heterogenitet, dvs. hvor meget effektstørrelserne varierer, undersøges typisk med: </a:t>
            </a:r>
          </a:p>
          <a:p>
            <a:r>
              <a:rPr lang="da-DK" dirty="0"/>
              <a:t>Q: den vægtede sum af de individuelle afvigelser fra den gennemsnitlige effektstørrelse i anden. Q er </a:t>
            </a:r>
            <a:r>
              <a:rPr lang="da-DK" dirty="0" err="1"/>
              <a:t>chi-squared</a:t>
            </a:r>
            <a:r>
              <a:rPr lang="da-DK" dirty="0"/>
              <a:t> fordelt, hvilket gør at det er muligt at teste om Q er større end forventet.  </a:t>
            </a:r>
          </a:p>
          <a:p>
            <a:r>
              <a:rPr lang="da-DK" dirty="0"/>
              <a:t>I2: interval mellem 0 og 100%, som svarer på hvor meget af variationen som er systematisk (variation af effekten mellem populationer) og hvor meget som beror af tilfældigheder i stikprøve-udvælgelsen .</a:t>
            </a:r>
          </a:p>
          <a:p>
            <a:r>
              <a:rPr lang="da-DK" dirty="0"/>
              <a:t>τ2 eller τ: mellem-studie variansen eller mellem-studie standardafvigelsen.</a:t>
            </a:r>
          </a:p>
          <a:p>
            <a:r>
              <a:rPr lang="da-DK" dirty="0" err="1"/>
              <a:t>Prediktionsinterval</a:t>
            </a:r>
            <a:r>
              <a:rPr lang="da-DK" dirty="0"/>
              <a:t>: indeks over hvor meget effekten varierer over populationer. Et 95% </a:t>
            </a:r>
            <a:r>
              <a:rPr lang="da-DK" dirty="0" err="1"/>
              <a:t>prediktionsinterval</a:t>
            </a:r>
            <a:r>
              <a:rPr lang="da-DK" dirty="0"/>
              <a:t> giver en spændvidde, indenfor hvilken vi forventer at effekten vil være i 95% af populationerne.</a:t>
            </a:r>
          </a:p>
          <a:p>
            <a:endParaRPr lang="da-DK" dirty="0"/>
          </a:p>
        </p:txBody>
      </p:sp>
    </p:spTree>
    <p:extLst>
      <p:ext uri="{BB962C8B-B14F-4D97-AF65-F5344CB8AC3E}">
        <p14:creationId xmlns:p14="http://schemas.microsoft.com/office/powerpoint/2010/main" val="352462623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Forest plots</a:t>
            </a:r>
          </a:p>
        </p:txBody>
      </p:sp>
      <p:sp>
        <p:nvSpPr>
          <p:cNvPr id="3" name="Pladsholder til tekst 2"/>
          <p:cNvSpPr>
            <a:spLocks noGrp="1"/>
          </p:cNvSpPr>
          <p:nvPr>
            <p:ph type="body" sz="quarter" idx="10"/>
          </p:nvPr>
        </p:nvSpPr>
        <p:spPr/>
        <p:txBody>
          <a:bodyPr/>
          <a:lstStyle/>
          <a:p>
            <a:r>
              <a:rPr lang="da-DK" dirty="0"/>
              <a:t>Forest plots viser både det vægtede gennemsnit og fordelingen af effektstørrelser.</a:t>
            </a:r>
          </a:p>
          <a:p>
            <a:endParaRPr lang="da-DK" dirty="0" smtClean="0"/>
          </a:p>
          <a:p>
            <a:r>
              <a:rPr lang="da-DK" dirty="0" smtClean="0"/>
              <a:t>Sammen </a:t>
            </a:r>
            <a:r>
              <a:rPr lang="da-DK" dirty="0"/>
              <a:t>med forskellige mål på heterogenitet, er sådanne plots en god udgangspunkt for en resultatdiskussion.</a:t>
            </a:r>
          </a:p>
          <a:p>
            <a:endParaRPr lang="da-DK" dirty="0" smtClean="0"/>
          </a:p>
          <a:p>
            <a:r>
              <a:rPr lang="da-DK" dirty="0" smtClean="0"/>
              <a:t>Ulempe</a:t>
            </a:r>
            <a:r>
              <a:rPr lang="da-DK" dirty="0"/>
              <a:t>: svært at lave læsbare </a:t>
            </a:r>
            <a:r>
              <a:rPr lang="da-DK" dirty="0" err="1"/>
              <a:t>forest</a:t>
            </a:r>
            <a:r>
              <a:rPr lang="da-DK" dirty="0"/>
              <a:t> plots med mange studier.</a:t>
            </a:r>
          </a:p>
          <a:p>
            <a:endParaRPr lang="da-DK" dirty="0" smtClean="0"/>
          </a:p>
          <a:p>
            <a:r>
              <a:rPr lang="da-DK" dirty="0" smtClean="0"/>
              <a:t>Eksempel</a:t>
            </a:r>
            <a:r>
              <a:rPr lang="da-DK" dirty="0"/>
              <a:t>: Tabel A16 her.</a:t>
            </a:r>
          </a:p>
          <a:p>
            <a:pPr marL="0" indent="0">
              <a:buNone/>
            </a:pPr>
            <a:endParaRPr lang="da-DK" dirty="0" smtClean="0"/>
          </a:p>
        </p:txBody>
      </p:sp>
    </p:spTree>
    <p:extLst>
      <p:ext uri="{BB962C8B-B14F-4D97-AF65-F5344CB8AC3E}">
        <p14:creationId xmlns:p14="http://schemas.microsoft.com/office/powerpoint/2010/main" val="1462631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Rapporterings- og publikationsbias</a:t>
            </a:r>
          </a:p>
        </p:txBody>
      </p:sp>
      <p:sp>
        <p:nvSpPr>
          <p:cNvPr id="3" name="Pladsholder til tekst 2"/>
          <p:cNvSpPr>
            <a:spLocks noGrp="1"/>
          </p:cNvSpPr>
          <p:nvPr>
            <p:ph type="body" sz="quarter" idx="10"/>
          </p:nvPr>
        </p:nvSpPr>
        <p:spPr/>
        <p:txBody>
          <a:bodyPr/>
          <a:lstStyle/>
          <a:p>
            <a:r>
              <a:rPr lang="da-DK" dirty="0"/>
              <a:t>Rapporteringsbias indebær, at studier ikke rapporterer resultater for alle udfald som de har målt. </a:t>
            </a:r>
          </a:p>
          <a:p>
            <a:r>
              <a:rPr lang="da-DK" dirty="0"/>
              <a:t>Publikationsbias indebær, at ikke alle studier bliver publiceret eller ens rapporteret.</a:t>
            </a:r>
          </a:p>
          <a:p>
            <a:r>
              <a:rPr lang="da-DK" dirty="0"/>
              <a:t>Rapporterings- og publikationsbias har lignende effekter på det vægtede gennemsnit (resulterer typisk i en overvurdering).</a:t>
            </a:r>
          </a:p>
          <a:p>
            <a:r>
              <a:rPr lang="da-DK" dirty="0"/>
              <a:t>Rapporteringsbias undersøges i risiko for bias-vurderingen.</a:t>
            </a:r>
          </a:p>
          <a:p>
            <a:r>
              <a:rPr lang="da-DK" dirty="0"/>
              <a:t>Publikationsbias kan undersøges med en række metoder (</a:t>
            </a:r>
            <a:r>
              <a:rPr lang="da-DK" dirty="0" err="1"/>
              <a:t>funnel</a:t>
            </a:r>
            <a:r>
              <a:rPr lang="da-DK" dirty="0"/>
              <a:t> plots, </a:t>
            </a:r>
            <a:r>
              <a:rPr lang="da-DK" dirty="0" err="1"/>
              <a:t>Egger’s</a:t>
            </a:r>
            <a:r>
              <a:rPr lang="da-DK" dirty="0"/>
              <a:t> test, selektionsmodeller, p-</a:t>
            </a:r>
            <a:r>
              <a:rPr lang="da-DK" dirty="0" err="1"/>
              <a:t>curves</a:t>
            </a:r>
            <a:r>
              <a:rPr lang="da-DK" dirty="0"/>
              <a:t> </a:t>
            </a:r>
            <a:r>
              <a:rPr lang="da-DK" dirty="0" err="1"/>
              <a:t>etc</a:t>
            </a:r>
            <a:r>
              <a:rPr lang="da-DK" dirty="0"/>
              <a:t>).</a:t>
            </a:r>
          </a:p>
          <a:p>
            <a:r>
              <a:rPr lang="da-DK" dirty="0"/>
              <a:t>Dog svært at adskille publikationsbias fra anden heterogenitet, særlig heterogenitet over stikprøve-størrelser.</a:t>
            </a:r>
          </a:p>
          <a:p>
            <a:endParaRPr lang="da-DK" dirty="0"/>
          </a:p>
        </p:txBody>
      </p:sp>
    </p:spTree>
    <p:extLst>
      <p:ext uri="{BB962C8B-B14F-4D97-AF65-F5344CB8AC3E}">
        <p14:creationId xmlns:p14="http://schemas.microsoft.com/office/powerpoint/2010/main" val="28317968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Subgruppe- eller </a:t>
            </a:r>
            <a:r>
              <a:rPr lang="da-DK" dirty="0" err="1"/>
              <a:t>moderator</a:t>
            </a:r>
            <a:r>
              <a:rPr lang="da-DK" dirty="0"/>
              <a:t>-analyser</a:t>
            </a:r>
          </a:p>
        </p:txBody>
      </p:sp>
      <p:sp>
        <p:nvSpPr>
          <p:cNvPr id="3" name="Pladsholder til tekst 2"/>
          <p:cNvSpPr>
            <a:spLocks noGrp="1"/>
          </p:cNvSpPr>
          <p:nvPr>
            <p:ph type="body" sz="quarter" idx="10"/>
          </p:nvPr>
        </p:nvSpPr>
        <p:spPr/>
        <p:txBody>
          <a:bodyPr/>
          <a:lstStyle/>
          <a:p>
            <a:r>
              <a:rPr lang="da-DK" dirty="0"/>
              <a:t>Subgruppe-analyser deler op </a:t>
            </a:r>
            <a:r>
              <a:rPr lang="da-DK" dirty="0" err="1"/>
              <a:t>meta</a:t>
            </a:r>
            <a:r>
              <a:rPr lang="da-DK" dirty="0"/>
              <a:t>-analysen i mindre grupper. </a:t>
            </a:r>
          </a:p>
          <a:p>
            <a:pPr lvl="1"/>
            <a:r>
              <a:rPr lang="da-DK" dirty="0" smtClean="0"/>
              <a:t>Fx: </a:t>
            </a:r>
            <a:r>
              <a:rPr lang="da-DK" dirty="0"/>
              <a:t>lave en separat analyse for test af læseforståelse, afkodning og ordforråd i sted for en samlet analyse af læsetests.</a:t>
            </a:r>
          </a:p>
          <a:p>
            <a:endParaRPr lang="da-DK" dirty="0" smtClean="0"/>
          </a:p>
          <a:p>
            <a:r>
              <a:rPr lang="da-DK" dirty="0" smtClean="0"/>
              <a:t>En </a:t>
            </a:r>
            <a:r>
              <a:rPr lang="da-DK" dirty="0" err="1"/>
              <a:t>moderator</a:t>
            </a:r>
            <a:r>
              <a:rPr lang="da-DK" dirty="0"/>
              <a:t>-analyse bruger typisk </a:t>
            </a:r>
            <a:r>
              <a:rPr lang="da-DK" dirty="0" err="1"/>
              <a:t>meta</a:t>
            </a:r>
            <a:r>
              <a:rPr lang="da-DK" dirty="0"/>
              <a:t>-regressionsmetoder. </a:t>
            </a:r>
          </a:p>
          <a:p>
            <a:pPr lvl="1"/>
            <a:r>
              <a:rPr lang="da-DK" dirty="0" smtClean="0"/>
              <a:t>Fx </a:t>
            </a:r>
            <a:r>
              <a:rPr lang="da-DK" dirty="0"/>
              <a:t>så kan man inkludere alle effektstørrelser fra læseinterventioner i en regression og så bruge indikatorer for læseforståelse-, afkodning- og ordforråds-test som </a:t>
            </a:r>
            <a:r>
              <a:rPr lang="da-DK" dirty="0" err="1"/>
              <a:t>moderator</a:t>
            </a:r>
            <a:r>
              <a:rPr lang="da-DK" dirty="0"/>
              <a:t>-variable. </a:t>
            </a:r>
          </a:p>
          <a:p>
            <a:endParaRPr lang="da-DK" dirty="0" smtClean="0"/>
          </a:p>
          <a:p>
            <a:r>
              <a:rPr lang="da-DK" dirty="0" smtClean="0"/>
              <a:t>Subgruppe- </a:t>
            </a:r>
            <a:r>
              <a:rPr lang="da-DK" dirty="0"/>
              <a:t>eller </a:t>
            </a:r>
            <a:r>
              <a:rPr lang="da-DK" dirty="0" err="1"/>
              <a:t>moderator</a:t>
            </a:r>
            <a:r>
              <a:rPr lang="da-DK" dirty="0"/>
              <a:t>-analyse er ofte svære at fortolke kausalt, fordi mens interventionen er fordelt (</a:t>
            </a:r>
            <a:r>
              <a:rPr lang="da-DK" dirty="0" err="1"/>
              <a:t>kvasi</a:t>
            </a:r>
            <a:r>
              <a:rPr lang="da-DK" dirty="0"/>
              <a:t>-)tilfældigt mellem interventions- og kontrolgruppen, så er subgrupper/</a:t>
            </a:r>
            <a:r>
              <a:rPr lang="da-DK" dirty="0" err="1"/>
              <a:t>moderator</a:t>
            </a:r>
            <a:r>
              <a:rPr lang="da-DK" dirty="0"/>
              <a:t>-variable typisk ikke tilfældigt fordelt mellem studier.</a:t>
            </a:r>
          </a:p>
          <a:p>
            <a:endParaRPr lang="da-DK" dirty="0"/>
          </a:p>
        </p:txBody>
      </p:sp>
    </p:spTree>
    <p:extLst>
      <p:ext uri="{BB962C8B-B14F-4D97-AF65-F5344CB8AC3E}">
        <p14:creationId xmlns:p14="http://schemas.microsoft.com/office/powerpoint/2010/main" val="2226008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Meta-analyse i praktikken</a:t>
            </a:r>
          </a:p>
        </p:txBody>
      </p:sp>
      <p:sp>
        <p:nvSpPr>
          <p:cNvPr id="3" name="Pladsholder til tekst 2"/>
          <p:cNvSpPr>
            <a:spLocks noGrp="1"/>
          </p:cNvSpPr>
          <p:nvPr>
            <p:ph type="body" sz="quarter" idx="10"/>
          </p:nvPr>
        </p:nvSpPr>
        <p:spPr/>
        <p:txBody>
          <a:bodyPr/>
          <a:lstStyle/>
          <a:p>
            <a:r>
              <a:rPr lang="da-DK" dirty="0"/>
              <a:t>Der er specifikke software for </a:t>
            </a:r>
            <a:r>
              <a:rPr lang="da-DK" dirty="0" err="1"/>
              <a:t>meta</a:t>
            </a:r>
            <a:r>
              <a:rPr lang="da-DK" dirty="0"/>
              <a:t>-analyse (fx </a:t>
            </a:r>
            <a:r>
              <a:rPr lang="da-DK" dirty="0" err="1"/>
              <a:t>RevMan</a:t>
            </a:r>
            <a:r>
              <a:rPr lang="da-DK" dirty="0"/>
              <a:t>, Comprehensive Meta-Analysis).</a:t>
            </a:r>
          </a:p>
          <a:p>
            <a:endParaRPr lang="da-DK" dirty="0" smtClean="0"/>
          </a:p>
          <a:p>
            <a:r>
              <a:rPr lang="da-DK" dirty="0" smtClean="0"/>
              <a:t>Disse </a:t>
            </a:r>
            <a:r>
              <a:rPr lang="da-DK" dirty="0"/>
              <a:t>indeholder typisk ikke de seneste </a:t>
            </a:r>
            <a:r>
              <a:rPr lang="da-DK" dirty="0" smtClean="0"/>
              <a:t>modeller/</a:t>
            </a:r>
            <a:r>
              <a:rPr lang="da-DK" dirty="0" err="1" smtClean="0"/>
              <a:t>estimatorer</a:t>
            </a:r>
            <a:r>
              <a:rPr lang="da-DK" dirty="0" smtClean="0"/>
              <a:t> og er ikke transparente eller </a:t>
            </a:r>
            <a:r>
              <a:rPr lang="da-DK" dirty="0" err="1" smtClean="0"/>
              <a:t>replikerbare</a:t>
            </a:r>
            <a:r>
              <a:rPr lang="da-DK" dirty="0" smtClean="0"/>
              <a:t>.</a:t>
            </a:r>
            <a:endParaRPr lang="da-DK" dirty="0"/>
          </a:p>
          <a:p>
            <a:endParaRPr lang="da-DK" dirty="0" smtClean="0"/>
          </a:p>
          <a:p>
            <a:r>
              <a:rPr lang="da-DK" dirty="0" smtClean="0"/>
              <a:t>R </a:t>
            </a:r>
            <a:r>
              <a:rPr lang="da-DK" dirty="0"/>
              <a:t>er det dominerende software for nyere </a:t>
            </a:r>
            <a:r>
              <a:rPr lang="da-DK" dirty="0" err="1"/>
              <a:t>meta</a:t>
            </a:r>
            <a:r>
              <a:rPr lang="da-DK" dirty="0"/>
              <a:t>-analyse modeller/</a:t>
            </a:r>
            <a:r>
              <a:rPr lang="da-DK" dirty="0" err="1"/>
              <a:t>estimatorer</a:t>
            </a:r>
            <a:r>
              <a:rPr lang="da-DK" dirty="0"/>
              <a:t>.</a:t>
            </a:r>
          </a:p>
          <a:p>
            <a:endParaRPr lang="da-DK" dirty="0" smtClean="0"/>
          </a:p>
          <a:p>
            <a:r>
              <a:rPr lang="da-DK" dirty="0" err="1" smtClean="0"/>
              <a:t>Python</a:t>
            </a:r>
            <a:r>
              <a:rPr lang="da-DK" dirty="0" smtClean="0"/>
              <a:t> </a:t>
            </a:r>
            <a:r>
              <a:rPr lang="da-DK" dirty="0"/>
              <a:t>og </a:t>
            </a:r>
            <a:r>
              <a:rPr lang="da-DK" dirty="0" err="1"/>
              <a:t>Stata</a:t>
            </a:r>
            <a:r>
              <a:rPr lang="da-DK" dirty="0"/>
              <a:t> har en del </a:t>
            </a:r>
            <a:r>
              <a:rPr lang="da-DK" dirty="0" err="1"/>
              <a:t>meta</a:t>
            </a:r>
            <a:r>
              <a:rPr lang="da-DK" dirty="0"/>
              <a:t>-analyse kommandoen/pakker. </a:t>
            </a:r>
          </a:p>
          <a:p>
            <a:endParaRPr lang="da-DK" dirty="0" smtClean="0"/>
          </a:p>
          <a:p>
            <a:r>
              <a:rPr lang="da-DK" dirty="0" smtClean="0"/>
              <a:t>SPSS </a:t>
            </a:r>
            <a:r>
              <a:rPr lang="da-DK" dirty="0"/>
              <a:t>og SAS?</a:t>
            </a:r>
          </a:p>
          <a:p>
            <a:endParaRPr lang="da-DK" dirty="0"/>
          </a:p>
        </p:txBody>
      </p:sp>
    </p:spTree>
    <p:extLst>
      <p:ext uri="{BB962C8B-B14F-4D97-AF65-F5344CB8AC3E}">
        <p14:creationId xmlns:p14="http://schemas.microsoft.com/office/powerpoint/2010/main" val="31638575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Best </a:t>
            </a:r>
            <a:r>
              <a:rPr lang="da-DK" dirty="0" err="1"/>
              <a:t>practice</a:t>
            </a:r>
            <a:r>
              <a:rPr lang="da-DK" dirty="0"/>
              <a:t>, </a:t>
            </a:r>
            <a:r>
              <a:rPr lang="da-DK" dirty="0" err="1"/>
              <a:t>meta</a:t>
            </a:r>
            <a:r>
              <a:rPr lang="da-DK" dirty="0"/>
              <a:t>-analyse</a:t>
            </a:r>
          </a:p>
        </p:txBody>
      </p:sp>
      <p:sp>
        <p:nvSpPr>
          <p:cNvPr id="3" name="Pladsholder til tekst 2"/>
          <p:cNvSpPr>
            <a:spLocks noGrp="1"/>
          </p:cNvSpPr>
          <p:nvPr>
            <p:ph type="body" sz="quarter" idx="10"/>
          </p:nvPr>
        </p:nvSpPr>
        <p:spPr/>
        <p:txBody>
          <a:bodyPr/>
          <a:lstStyle/>
          <a:p>
            <a:r>
              <a:rPr lang="da-DK" dirty="0"/>
              <a:t>Bruge en statistisk </a:t>
            </a:r>
            <a:r>
              <a:rPr lang="da-DK" dirty="0" err="1"/>
              <a:t>modell</a:t>
            </a:r>
            <a:r>
              <a:rPr lang="da-DK" dirty="0"/>
              <a:t> (</a:t>
            </a:r>
            <a:r>
              <a:rPr lang="da-DK" dirty="0" err="1"/>
              <a:t>fixed</a:t>
            </a:r>
            <a:r>
              <a:rPr lang="da-DK" dirty="0"/>
              <a:t> eller </a:t>
            </a:r>
            <a:r>
              <a:rPr lang="da-DK" dirty="0" err="1"/>
              <a:t>random-effects</a:t>
            </a:r>
            <a:r>
              <a:rPr lang="da-DK" dirty="0"/>
              <a:t>) som passer de interventioner, som undersøges.</a:t>
            </a:r>
          </a:p>
          <a:p>
            <a:r>
              <a:rPr lang="da-DK" dirty="0"/>
              <a:t>Bruge robust </a:t>
            </a:r>
            <a:r>
              <a:rPr lang="da-DK" dirty="0" err="1"/>
              <a:t>variance</a:t>
            </a:r>
            <a:r>
              <a:rPr lang="da-DK" dirty="0"/>
              <a:t> </a:t>
            </a:r>
            <a:r>
              <a:rPr lang="da-DK" dirty="0" err="1"/>
              <a:t>estimation</a:t>
            </a:r>
            <a:r>
              <a:rPr lang="da-DK" dirty="0"/>
              <a:t> eller en hierarkisk </a:t>
            </a:r>
            <a:r>
              <a:rPr lang="da-DK" dirty="0" err="1" smtClean="0"/>
              <a:t>modell</a:t>
            </a:r>
            <a:r>
              <a:rPr lang="da-DK" dirty="0" smtClean="0"/>
              <a:t>, eller endnu bedre en kombination af de to, </a:t>
            </a:r>
            <a:r>
              <a:rPr lang="da-DK" dirty="0"/>
              <a:t>for, at tage højde for afhængige effektstørrelser.</a:t>
            </a:r>
          </a:p>
          <a:p>
            <a:r>
              <a:rPr lang="da-DK" dirty="0"/>
              <a:t>Justere effektstørrelser og standardafvigelser for </a:t>
            </a:r>
            <a:r>
              <a:rPr lang="da-DK" dirty="0" err="1"/>
              <a:t>clustering</a:t>
            </a:r>
            <a:r>
              <a:rPr lang="da-DK" dirty="0"/>
              <a:t>.</a:t>
            </a:r>
          </a:p>
          <a:p>
            <a:r>
              <a:rPr lang="da-DK" dirty="0"/>
              <a:t>Rapportere mål for heterogenitet (Q, I2, </a:t>
            </a:r>
            <a:r>
              <a:rPr lang="el-GR" dirty="0"/>
              <a:t>τ2,  </a:t>
            </a:r>
            <a:r>
              <a:rPr lang="da-DK" dirty="0" err="1"/>
              <a:t>prediktionsinterval</a:t>
            </a:r>
            <a:r>
              <a:rPr lang="da-DK" dirty="0"/>
              <a:t>).</a:t>
            </a:r>
          </a:p>
          <a:p>
            <a:r>
              <a:rPr lang="da-DK" dirty="0"/>
              <a:t>Hvis der er nok studier, undersøg eventuel heterogenitet med subgruppe-analyse eller </a:t>
            </a:r>
            <a:r>
              <a:rPr lang="da-DK" dirty="0" err="1"/>
              <a:t>moderator</a:t>
            </a:r>
            <a:r>
              <a:rPr lang="da-DK" dirty="0"/>
              <a:t>-analyse.</a:t>
            </a:r>
          </a:p>
          <a:p>
            <a:r>
              <a:rPr lang="da-DK" dirty="0"/>
              <a:t>Undersøg rapporterings- og publikationsbias.</a:t>
            </a:r>
          </a:p>
          <a:p>
            <a:endParaRPr lang="da-DK" dirty="0"/>
          </a:p>
        </p:txBody>
      </p:sp>
    </p:spTree>
    <p:extLst>
      <p:ext uri="{BB962C8B-B14F-4D97-AF65-F5344CB8AC3E}">
        <p14:creationId xmlns:p14="http://schemas.microsoft.com/office/powerpoint/2010/main" val="4029282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Hvis tiden er knap eller ressourcerne få… </a:t>
            </a:r>
          </a:p>
        </p:txBody>
      </p:sp>
      <p:sp>
        <p:nvSpPr>
          <p:cNvPr id="3" name="Pladsholder til tekst 2"/>
          <p:cNvSpPr>
            <a:spLocks noGrp="1"/>
          </p:cNvSpPr>
          <p:nvPr>
            <p:ph type="body" sz="quarter" idx="10"/>
          </p:nvPr>
        </p:nvSpPr>
        <p:spPr/>
        <p:txBody>
          <a:bodyPr/>
          <a:lstStyle/>
          <a:p>
            <a:r>
              <a:rPr lang="da-DK" dirty="0"/>
              <a:t>… så er det typisk forberedelserne for </a:t>
            </a:r>
            <a:r>
              <a:rPr lang="da-DK" dirty="0" err="1"/>
              <a:t>meta</a:t>
            </a:r>
            <a:r>
              <a:rPr lang="da-DK" dirty="0"/>
              <a:t>-analysen (screening, kodning og risiko for bias-vurdering) som tager lang tid, ikke selve analysen</a:t>
            </a:r>
            <a:r>
              <a:rPr lang="da-DK" dirty="0" smtClean="0"/>
              <a:t>.</a:t>
            </a:r>
          </a:p>
          <a:p>
            <a:endParaRPr lang="da-DK" dirty="0"/>
          </a:p>
          <a:p>
            <a:r>
              <a:rPr lang="da-DK" dirty="0"/>
              <a:t>Eftersom meget af kodningen skal laves også i en narrativ analyse så kan </a:t>
            </a:r>
            <a:r>
              <a:rPr lang="da-DK" dirty="0" err="1"/>
              <a:t>meta</a:t>
            </a:r>
            <a:r>
              <a:rPr lang="da-DK" dirty="0"/>
              <a:t>-analyse være hurtigere end en narrativ analyse, fordi den typisk er mindre fokuseret på det enkelte studie. Dermed kan beskrivelsen af studierne være kortere og diskussionen bliver nemmere at skrive. </a:t>
            </a:r>
          </a:p>
          <a:p>
            <a:endParaRPr lang="da-DK" dirty="0" smtClean="0"/>
          </a:p>
          <a:p>
            <a:r>
              <a:rPr lang="da-DK" dirty="0" smtClean="0"/>
              <a:t>En </a:t>
            </a:r>
            <a:r>
              <a:rPr lang="da-DK" dirty="0"/>
              <a:t>fuld systematisk </a:t>
            </a:r>
            <a:r>
              <a:rPr lang="da-DK" dirty="0" err="1"/>
              <a:t>review</a:t>
            </a:r>
            <a:r>
              <a:rPr lang="da-DK" dirty="0"/>
              <a:t> indeholder dog ofte både </a:t>
            </a:r>
            <a:r>
              <a:rPr lang="da-DK" dirty="0" err="1"/>
              <a:t>meta</a:t>
            </a:r>
            <a:r>
              <a:rPr lang="da-DK" dirty="0"/>
              <a:t>-analyse og en grundig beskrivelse af hver studie.</a:t>
            </a:r>
          </a:p>
          <a:p>
            <a:endParaRPr lang="da-DK" dirty="0"/>
          </a:p>
        </p:txBody>
      </p:sp>
    </p:spTree>
    <p:extLst>
      <p:ext uri="{BB962C8B-B14F-4D97-AF65-F5344CB8AC3E}">
        <p14:creationId xmlns:p14="http://schemas.microsoft.com/office/powerpoint/2010/main" val="3752637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13520" y="1012924"/>
            <a:ext cx="10158611" cy="697889"/>
          </a:xfrm>
        </p:spPr>
        <p:txBody>
          <a:bodyPr/>
          <a:lstStyle/>
          <a:p>
            <a:r>
              <a:rPr lang="da-DK" dirty="0" smtClean="0"/>
              <a:t>Kvalitativ </a:t>
            </a:r>
            <a:r>
              <a:rPr lang="da-DK" dirty="0"/>
              <a:t>forskning i </a:t>
            </a:r>
            <a:r>
              <a:rPr lang="da-DK" dirty="0" smtClean="0"/>
              <a:t>systematiske </a:t>
            </a:r>
            <a:r>
              <a:rPr lang="da-DK" dirty="0" err="1" smtClean="0"/>
              <a:t>reviews</a:t>
            </a:r>
            <a:r>
              <a:rPr lang="da-DK" dirty="0" smtClean="0"/>
              <a:t> </a:t>
            </a:r>
            <a:endParaRPr lang="da-DK" dirty="0"/>
          </a:p>
        </p:txBody>
      </p:sp>
      <p:sp>
        <p:nvSpPr>
          <p:cNvPr id="3" name="Pladsholder til tekst 2"/>
          <p:cNvSpPr>
            <a:spLocks noGrp="1"/>
          </p:cNvSpPr>
          <p:nvPr>
            <p:ph type="body" sz="quarter" idx="10"/>
          </p:nvPr>
        </p:nvSpPr>
        <p:spPr>
          <a:xfrm>
            <a:off x="1013520" y="1828800"/>
            <a:ext cx="10158611" cy="4586748"/>
          </a:xfrm>
        </p:spPr>
        <p:txBody>
          <a:bodyPr/>
          <a:lstStyle/>
          <a:p>
            <a:r>
              <a:rPr lang="da-DK" dirty="0"/>
              <a:t>Øget brug af kvalitative studier og kvalitative analysemetoder i systematiske </a:t>
            </a:r>
            <a:r>
              <a:rPr lang="da-DK" dirty="0" err="1"/>
              <a:t>reviews</a:t>
            </a:r>
            <a:r>
              <a:rPr lang="da-DK" dirty="0"/>
              <a:t>, også inden for </a:t>
            </a:r>
            <a:r>
              <a:rPr lang="da-DK" dirty="0" err="1"/>
              <a:t>Cochrane</a:t>
            </a:r>
            <a:r>
              <a:rPr lang="da-DK" dirty="0"/>
              <a:t> og Campbell. </a:t>
            </a:r>
          </a:p>
          <a:p>
            <a:endParaRPr lang="da-DK" dirty="0" smtClean="0"/>
          </a:p>
          <a:p>
            <a:r>
              <a:rPr lang="da-DK" dirty="0" smtClean="0"/>
              <a:t>At inddrage kvalitativ forskning i et </a:t>
            </a:r>
            <a:r>
              <a:rPr lang="da-DK" dirty="0" err="1" smtClean="0"/>
              <a:t>effektreview</a:t>
            </a:r>
            <a:r>
              <a:rPr lang="da-DK" dirty="0" smtClean="0"/>
              <a:t> (mixed-</a:t>
            </a:r>
            <a:r>
              <a:rPr lang="da-DK" dirty="0" err="1" smtClean="0"/>
              <a:t>methods</a:t>
            </a:r>
            <a:r>
              <a:rPr lang="da-DK" dirty="0" smtClean="0"/>
              <a:t> </a:t>
            </a:r>
            <a:r>
              <a:rPr lang="da-DK" dirty="0" err="1" smtClean="0"/>
              <a:t>review</a:t>
            </a:r>
            <a:r>
              <a:rPr lang="da-DK" dirty="0" smtClean="0"/>
              <a:t>) kan bidrage til et mere dybdegående indblik i fx.  </a:t>
            </a:r>
            <a:endParaRPr lang="da-DK" dirty="0"/>
          </a:p>
          <a:p>
            <a:pPr lvl="2"/>
            <a:r>
              <a:rPr lang="da-DK" sz="1800" dirty="0"/>
              <a:t>Brugeroplevelser</a:t>
            </a:r>
          </a:p>
          <a:p>
            <a:pPr lvl="2"/>
            <a:r>
              <a:rPr lang="da-DK" sz="1800" dirty="0"/>
              <a:t>Implementeringsforhold </a:t>
            </a:r>
          </a:p>
          <a:p>
            <a:pPr lvl="2"/>
            <a:r>
              <a:rPr lang="da-DK" sz="1800" dirty="0"/>
              <a:t>Forskelle </a:t>
            </a:r>
            <a:r>
              <a:rPr lang="da-DK" sz="1800" dirty="0" smtClean="0"/>
              <a:t>i effekt mellem </a:t>
            </a:r>
            <a:r>
              <a:rPr lang="da-DK" sz="1800" dirty="0"/>
              <a:t>mennesker og kontekster </a:t>
            </a:r>
            <a:endParaRPr lang="da-DK" sz="1800" dirty="0" smtClean="0"/>
          </a:p>
          <a:p>
            <a:pPr marL="635000" lvl="2" indent="0">
              <a:buNone/>
            </a:pPr>
            <a:endParaRPr lang="da-DK" dirty="0"/>
          </a:p>
          <a:p>
            <a:r>
              <a:rPr lang="da-DK" dirty="0" smtClean="0"/>
              <a:t>Eksempel</a:t>
            </a:r>
            <a:r>
              <a:rPr lang="da-DK" dirty="0"/>
              <a:t>: Bondebjerg, A., Dalgaard, </a:t>
            </a:r>
            <a:r>
              <a:rPr lang="da-DK" dirty="0" smtClean="0"/>
              <a:t>N.T., Filges</a:t>
            </a:r>
            <a:r>
              <a:rPr lang="da-DK" dirty="0"/>
              <a:t>, T., &amp; Viinholt, </a:t>
            </a:r>
            <a:r>
              <a:rPr lang="da-DK" dirty="0" smtClean="0"/>
              <a:t>B.C.A</a:t>
            </a:r>
            <a:r>
              <a:rPr lang="da-DK" dirty="0"/>
              <a:t>. (2023). The </a:t>
            </a:r>
            <a:r>
              <a:rPr lang="da-DK" dirty="0" err="1"/>
              <a:t>effects</a:t>
            </a:r>
            <a:r>
              <a:rPr lang="da-DK" dirty="0"/>
              <a:t> of small </a:t>
            </a:r>
            <a:r>
              <a:rPr lang="da-DK" dirty="0" err="1" smtClean="0"/>
              <a:t>class</a:t>
            </a:r>
            <a:r>
              <a:rPr lang="da-DK" dirty="0" smtClean="0"/>
              <a:t> </a:t>
            </a:r>
            <a:r>
              <a:rPr lang="da-DK" dirty="0" err="1" smtClean="0"/>
              <a:t>sizes</a:t>
            </a:r>
            <a:r>
              <a:rPr lang="da-DK" dirty="0" smtClean="0"/>
              <a:t> </a:t>
            </a:r>
            <a:r>
              <a:rPr lang="da-DK" dirty="0"/>
              <a:t>on students' </a:t>
            </a:r>
            <a:r>
              <a:rPr lang="da-DK" dirty="0" err="1"/>
              <a:t>academic</a:t>
            </a:r>
            <a:r>
              <a:rPr lang="da-DK" dirty="0"/>
              <a:t> </a:t>
            </a:r>
            <a:r>
              <a:rPr lang="da-DK" dirty="0" err="1"/>
              <a:t>achievement</a:t>
            </a:r>
            <a:r>
              <a:rPr lang="da-DK" dirty="0"/>
              <a:t>, </a:t>
            </a:r>
            <a:r>
              <a:rPr lang="da-DK" dirty="0" err="1" smtClean="0"/>
              <a:t>socioemotional</a:t>
            </a:r>
            <a:r>
              <a:rPr lang="da-DK" dirty="0" smtClean="0"/>
              <a:t> </a:t>
            </a:r>
            <a:r>
              <a:rPr lang="da-DK" dirty="0" err="1" smtClean="0"/>
              <a:t>development</a:t>
            </a:r>
            <a:r>
              <a:rPr lang="da-DK" dirty="0" smtClean="0"/>
              <a:t> </a:t>
            </a:r>
            <a:r>
              <a:rPr lang="da-DK" dirty="0"/>
              <a:t>and </a:t>
            </a:r>
            <a:r>
              <a:rPr lang="da-DK" dirty="0" err="1"/>
              <a:t>well‐being</a:t>
            </a:r>
            <a:r>
              <a:rPr lang="da-DK" dirty="0"/>
              <a:t> in </a:t>
            </a:r>
            <a:r>
              <a:rPr lang="da-DK" dirty="0" err="1"/>
              <a:t>special</a:t>
            </a:r>
            <a:r>
              <a:rPr lang="da-DK" dirty="0"/>
              <a:t> </a:t>
            </a:r>
            <a:r>
              <a:rPr lang="da-DK" dirty="0" err="1"/>
              <a:t>education</a:t>
            </a:r>
            <a:r>
              <a:rPr lang="da-DK" dirty="0"/>
              <a:t>: </a:t>
            </a:r>
            <a:r>
              <a:rPr lang="da-DK" dirty="0" smtClean="0"/>
              <a:t>A </a:t>
            </a:r>
            <a:r>
              <a:rPr lang="da-DK" dirty="0" err="1" smtClean="0"/>
              <a:t>systematic</a:t>
            </a:r>
            <a:r>
              <a:rPr lang="da-DK" dirty="0" smtClean="0"/>
              <a:t> </a:t>
            </a:r>
            <a:r>
              <a:rPr lang="da-DK" dirty="0" err="1" smtClean="0"/>
              <a:t>review</a:t>
            </a:r>
            <a:r>
              <a:rPr lang="da-DK" dirty="0" smtClean="0"/>
              <a:t>. </a:t>
            </a:r>
            <a:r>
              <a:rPr lang="da-DK" i="1" dirty="0" smtClean="0"/>
              <a:t>Campbell </a:t>
            </a:r>
            <a:r>
              <a:rPr lang="da-DK" i="1" dirty="0" err="1"/>
              <a:t>Systematic</a:t>
            </a:r>
            <a:r>
              <a:rPr lang="da-DK" i="1" dirty="0"/>
              <a:t> </a:t>
            </a:r>
            <a:r>
              <a:rPr lang="da-DK" i="1" dirty="0" err="1" smtClean="0"/>
              <a:t>Reviews</a:t>
            </a:r>
            <a:r>
              <a:rPr lang="da-DK" i="1" dirty="0" smtClean="0"/>
              <a:t>.</a:t>
            </a:r>
            <a:endParaRPr lang="da-DK" dirty="0"/>
          </a:p>
        </p:txBody>
      </p:sp>
    </p:spTree>
    <p:extLst>
      <p:ext uri="{BB962C8B-B14F-4D97-AF65-F5344CB8AC3E}">
        <p14:creationId xmlns:p14="http://schemas.microsoft.com/office/powerpoint/2010/main" val="88043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sz="3200" dirty="0" smtClean="0"/>
              <a:t>Kvalitativ </a:t>
            </a:r>
            <a:r>
              <a:rPr lang="da-DK" sz="3200" dirty="0"/>
              <a:t>forskning i systematiske </a:t>
            </a:r>
            <a:r>
              <a:rPr lang="da-DK" sz="3200" dirty="0" err="1" smtClean="0"/>
              <a:t>reviews</a:t>
            </a:r>
            <a:r>
              <a:rPr lang="da-DK" sz="3200" dirty="0" smtClean="0"/>
              <a:t>, fortsat </a:t>
            </a:r>
            <a:endParaRPr lang="da-DK" sz="3200" dirty="0"/>
          </a:p>
        </p:txBody>
      </p:sp>
      <p:sp>
        <p:nvSpPr>
          <p:cNvPr id="3" name="Pladsholder til tekst 2"/>
          <p:cNvSpPr>
            <a:spLocks noGrp="1"/>
          </p:cNvSpPr>
          <p:nvPr>
            <p:ph type="body" sz="quarter" idx="10"/>
          </p:nvPr>
        </p:nvSpPr>
        <p:spPr>
          <a:xfrm>
            <a:off x="1013520" y="1904307"/>
            <a:ext cx="10158611" cy="4142532"/>
          </a:xfrm>
        </p:spPr>
        <p:txBody>
          <a:bodyPr/>
          <a:lstStyle/>
          <a:p>
            <a:r>
              <a:rPr lang="da-DK" dirty="0" smtClean="0"/>
              <a:t>Kvalitative </a:t>
            </a:r>
            <a:r>
              <a:rPr lang="da-DK" dirty="0" err="1" smtClean="0"/>
              <a:t>reviews</a:t>
            </a:r>
            <a:r>
              <a:rPr lang="da-DK" dirty="0" smtClean="0"/>
              <a:t> kan naturligvis også udføres som selvstændige publikationer, hvor der udelukkende inddrages kvalitativ litteratur og anvendes kvalitative analysemetoder. </a:t>
            </a:r>
          </a:p>
          <a:p>
            <a:pPr marL="0" indent="0">
              <a:buNone/>
            </a:pPr>
            <a:endParaRPr lang="da-DK" dirty="0"/>
          </a:p>
          <a:p>
            <a:r>
              <a:rPr lang="da-DK" dirty="0" smtClean="0"/>
              <a:t>Et eksempel på et kvalitativt </a:t>
            </a:r>
            <a:r>
              <a:rPr lang="da-DK" dirty="0" err="1" smtClean="0"/>
              <a:t>review</a:t>
            </a:r>
            <a:r>
              <a:rPr lang="da-DK" dirty="0" smtClean="0"/>
              <a:t>: </a:t>
            </a:r>
          </a:p>
          <a:p>
            <a:pPr marL="0" indent="0">
              <a:buNone/>
            </a:pPr>
            <a:r>
              <a:rPr lang="en-US" dirty="0" smtClean="0"/>
              <a:t>	Dalgaard, N.T., Bondebjerg, A., &amp;</a:t>
            </a:r>
            <a:r>
              <a:rPr lang="en-US" dirty="0"/>
              <a:t> </a:t>
            </a:r>
            <a:r>
              <a:rPr lang="en-US" dirty="0" smtClean="0"/>
              <a:t>Svinth, L.</a:t>
            </a:r>
            <a:r>
              <a:rPr lang="en-US" dirty="0"/>
              <a:t> (2022</a:t>
            </a:r>
            <a:r>
              <a:rPr lang="en-US" dirty="0" smtClean="0"/>
              <a:t>).</a:t>
            </a:r>
            <a:r>
              <a:rPr lang="en-US" dirty="0"/>
              <a:t> Caregiver/child ratio and </a:t>
            </a:r>
            <a:r>
              <a:rPr lang="en-US" dirty="0" smtClean="0"/>
              <a:t>group </a:t>
            </a:r>
            <a:r>
              <a:rPr lang="en-US" dirty="0"/>
              <a:t>size in </a:t>
            </a:r>
            <a:r>
              <a:rPr lang="en-US" dirty="0" smtClean="0"/>
              <a:t>	Scandinavian </a:t>
            </a:r>
            <a:r>
              <a:rPr lang="en-US" dirty="0"/>
              <a:t>Early Childhood Education and Care (ECEC): a systematic </a:t>
            </a:r>
            <a:r>
              <a:rPr lang="en-US" dirty="0" smtClean="0"/>
              <a:t>review </a:t>
            </a:r>
            <a:r>
              <a:rPr lang="en-US" dirty="0"/>
              <a:t>of </a:t>
            </a:r>
            <a:r>
              <a:rPr lang="en-US" dirty="0" smtClean="0"/>
              <a:t>	qualitative research.</a:t>
            </a:r>
            <a:r>
              <a:rPr lang="en-US" dirty="0"/>
              <a:t> </a:t>
            </a:r>
            <a:r>
              <a:rPr lang="en-US" i="1" dirty="0"/>
              <a:t>Nordic </a:t>
            </a:r>
            <a:r>
              <a:rPr lang="en-US" i="1" dirty="0" smtClean="0"/>
              <a:t>Psychology.</a:t>
            </a:r>
            <a:endParaRPr lang="da-DK" i="1" dirty="0" smtClean="0"/>
          </a:p>
          <a:p>
            <a:pPr marL="0" indent="0">
              <a:buNone/>
            </a:pPr>
            <a:endParaRPr lang="da-DK" dirty="0"/>
          </a:p>
          <a:p>
            <a:pPr marL="0" indent="0">
              <a:buNone/>
            </a:pPr>
            <a:endParaRPr lang="da-DK" dirty="0"/>
          </a:p>
        </p:txBody>
      </p:sp>
    </p:spTree>
    <p:extLst>
      <p:ext uri="{BB962C8B-B14F-4D97-AF65-F5344CB8AC3E}">
        <p14:creationId xmlns:p14="http://schemas.microsoft.com/office/powerpoint/2010/main" val="3630558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Søgning efter kvalitative studier </a:t>
            </a:r>
          </a:p>
        </p:txBody>
      </p:sp>
      <p:sp>
        <p:nvSpPr>
          <p:cNvPr id="3" name="Pladsholder til tekst 2"/>
          <p:cNvSpPr>
            <a:spLocks noGrp="1"/>
          </p:cNvSpPr>
          <p:nvPr>
            <p:ph type="body" sz="quarter" idx="10"/>
          </p:nvPr>
        </p:nvSpPr>
        <p:spPr>
          <a:xfrm>
            <a:off x="1013520" y="2194671"/>
            <a:ext cx="10158611" cy="3940657"/>
          </a:xfrm>
        </p:spPr>
        <p:txBody>
          <a:bodyPr/>
          <a:lstStyle/>
          <a:p>
            <a:r>
              <a:rPr lang="da-DK" dirty="0" smtClean="0"/>
              <a:t>Hvis man ønsker at inddrage kvalitativ forskning i et </a:t>
            </a:r>
            <a:r>
              <a:rPr lang="da-DK" dirty="0" err="1" smtClean="0"/>
              <a:t>review</a:t>
            </a:r>
            <a:r>
              <a:rPr lang="da-DK" dirty="0" smtClean="0"/>
              <a:t>, bør man gøre sig nogle overvejelser omkring søgestrategi. </a:t>
            </a:r>
          </a:p>
          <a:p>
            <a:endParaRPr lang="da-DK" dirty="0"/>
          </a:p>
          <a:p>
            <a:r>
              <a:rPr lang="da-DK" dirty="0" smtClean="0"/>
              <a:t>Eksisterende søgestrategier og forskningsdatabaser er udviklet til og afprøvet mest med </a:t>
            </a:r>
            <a:r>
              <a:rPr lang="da-DK" dirty="0"/>
              <a:t>kvantitativ </a:t>
            </a:r>
            <a:r>
              <a:rPr lang="da-DK" dirty="0" smtClean="0"/>
              <a:t>forskning.</a:t>
            </a:r>
          </a:p>
          <a:p>
            <a:pPr marL="0" indent="0">
              <a:buNone/>
            </a:pPr>
            <a:endParaRPr lang="da-DK" dirty="0" smtClean="0"/>
          </a:p>
          <a:p>
            <a:r>
              <a:rPr lang="da-DK" dirty="0" smtClean="0"/>
              <a:t>Kvalitativ </a:t>
            </a:r>
            <a:r>
              <a:rPr lang="da-DK" dirty="0"/>
              <a:t>forskning </a:t>
            </a:r>
            <a:r>
              <a:rPr lang="da-DK" dirty="0" smtClean="0"/>
              <a:t>kan være rapporteret </a:t>
            </a:r>
            <a:r>
              <a:rPr lang="da-DK" dirty="0"/>
              <a:t>anderledes end kvantitativ </a:t>
            </a:r>
            <a:r>
              <a:rPr lang="da-DK" dirty="0" smtClean="0"/>
              <a:t>litteratur</a:t>
            </a:r>
            <a:r>
              <a:rPr lang="da-DK" dirty="0"/>
              <a:t> </a:t>
            </a:r>
            <a:r>
              <a:rPr lang="da-DK" dirty="0" smtClean="0"/>
              <a:t>– fx indeholder titel/abstracts i kvalitative studier ikke nødvendigvis information om metode. </a:t>
            </a:r>
          </a:p>
          <a:p>
            <a:pPr marL="0" indent="0">
              <a:buNone/>
            </a:pPr>
            <a:endParaRPr lang="da-DK" dirty="0" smtClean="0"/>
          </a:p>
          <a:p>
            <a:r>
              <a:rPr lang="da-DK" dirty="0"/>
              <a:t>F</a:t>
            </a:r>
            <a:r>
              <a:rPr lang="da-DK" dirty="0" smtClean="0"/>
              <a:t>orsøg på at udvikle kvalitative værktøjer svarende </a:t>
            </a:r>
            <a:r>
              <a:rPr lang="da-DK" dirty="0"/>
              <a:t>til </a:t>
            </a:r>
            <a:r>
              <a:rPr lang="da-DK" dirty="0" smtClean="0"/>
              <a:t>PICO(s)-modellen</a:t>
            </a:r>
            <a:r>
              <a:rPr lang="da-DK" dirty="0"/>
              <a:t>, fx. </a:t>
            </a:r>
            <a:r>
              <a:rPr lang="da-DK" dirty="0" smtClean="0"/>
              <a:t>SPIDER </a:t>
            </a:r>
            <a:r>
              <a:rPr lang="da-DK" dirty="0"/>
              <a:t>(Sample, </a:t>
            </a:r>
            <a:r>
              <a:rPr lang="da-DK" dirty="0" err="1"/>
              <a:t>Phenomenon</a:t>
            </a:r>
            <a:r>
              <a:rPr lang="da-DK" dirty="0"/>
              <a:t> </a:t>
            </a:r>
            <a:r>
              <a:rPr lang="da-DK" dirty="0" smtClean="0"/>
              <a:t>of </a:t>
            </a:r>
            <a:r>
              <a:rPr lang="da-DK" dirty="0" err="1"/>
              <a:t>Interest</a:t>
            </a:r>
            <a:r>
              <a:rPr lang="da-DK" dirty="0"/>
              <a:t>, Design, Evaluation, and Research </a:t>
            </a:r>
            <a:r>
              <a:rPr lang="da-DK" dirty="0" smtClean="0"/>
              <a:t>type, se næste slide for uddybning). </a:t>
            </a:r>
            <a:r>
              <a:rPr lang="da-DK" dirty="0"/>
              <a:t>							</a:t>
            </a:r>
            <a:r>
              <a:rPr lang="da-DK" dirty="0" smtClean="0"/>
              <a:t>			</a:t>
            </a:r>
            <a:endParaRPr lang="da-DK" dirty="0"/>
          </a:p>
        </p:txBody>
      </p:sp>
    </p:spTree>
    <p:extLst>
      <p:ext uri="{BB962C8B-B14F-4D97-AF65-F5344CB8AC3E}">
        <p14:creationId xmlns:p14="http://schemas.microsoft.com/office/powerpoint/2010/main" val="1099748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61473" y="1028966"/>
            <a:ext cx="10610658" cy="552283"/>
          </a:xfrm>
        </p:spPr>
        <p:txBody>
          <a:bodyPr/>
          <a:lstStyle/>
          <a:p>
            <a:r>
              <a:rPr lang="en-US" sz="1600" dirty="0"/>
              <a:t>The construction of the SPIDER search tool from the PICO search </a:t>
            </a:r>
            <a:r>
              <a:rPr lang="en-US" sz="1600" dirty="0" smtClean="0"/>
              <a:t>tool. Cooke, A., Smith, D., &amp; Booth, </a:t>
            </a:r>
            <a:r>
              <a:rPr lang="en-US" sz="1600" dirty="0"/>
              <a:t>A</a:t>
            </a:r>
            <a:r>
              <a:rPr lang="en-US" sz="1600" dirty="0" smtClean="0"/>
              <a:t>. (2012) </a:t>
            </a:r>
            <a:r>
              <a:rPr lang="en-US" sz="1600" dirty="0"/>
              <a:t>Beyond PICO: the SPIDER tool for qualitative evidence synthesis. </a:t>
            </a:r>
            <a:r>
              <a:rPr lang="en-US" sz="1600" i="1" dirty="0" err="1"/>
              <a:t>Qual</a:t>
            </a:r>
            <a:r>
              <a:rPr lang="en-US" sz="1600" i="1" dirty="0"/>
              <a:t> Health </a:t>
            </a:r>
            <a:r>
              <a:rPr lang="en-US" sz="1600" i="1" dirty="0" smtClean="0"/>
              <a:t>Res. </a:t>
            </a:r>
            <a:r>
              <a:rPr lang="en-US" sz="1600" dirty="0"/>
              <a:t/>
            </a:r>
            <a:br>
              <a:rPr lang="en-US" sz="1600" dirty="0"/>
            </a:br>
            <a:endParaRPr lang="da-DK" sz="1600" dirty="0"/>
          </a:p>
        </p:txBody>
      </p:sp>
      <p:sp>
        <p:nvSpPr>
          <p:cNvPr id="3" name="Pladsholder til tekst 2"/>
          <p:cNvSpPr>
            <a:spLocks noGrp="1"/>
          </p:cNvSpPr>
          <p:nvPr>
            <p:ph type="body" sz="quarter" idx="10"/>
          </p:nvPr>
        </p:nvSpPr>
        <p:spPr>
          <a:xfrm>
            <a:off x="1013521" y="2194672"/>
            <a:ext cx="9574268" cy="3650404"/>
          </a:xfrm>
        </p:spPr>
        <p:txBody>
          <a:bodyPr/>
          <a:lstStyle/>
          <a:p>
            <a:pPr marL="0" indent="0">
              <a:buNone/>
            </a:pPr>
            <a:endParaRPr lang="en-US" dirty="0"/>
          </a:p>
          <a:p>
            <a:pPr marL="0" indent="0">
              <a:buNone/>
            </a:pPr>
            <a:r>
              <a:rPr lang="en-US" dirty="0"/>
              <a:t>			</a:t>
            </a:r>
            <a:endParaRPr lang="da-DK" dirty="0"/>
          </a:p>
        </p:txBody>
      </p:sp>
      <p:graphicFrame>
        <p:nvGraphicFramePr>
          <p:cNvPr id="12" name="Tabel 11"/>
          <p:cNvGraphicFramePr>
            <a:graphicFrameLocks noGrp="1"/>
          </p:cNvGraphicFramePr>
          <p:nvPr>
            <p:extLst>
              <p:ext uri="{D42A27DB-BD31-4B8C-83A1-F6EECF244321}">
                <p14:modId xmlns:p14="http://schemas.microsoft.com/office/powerpoint/2010/main" val="1020737692"/>
              </p:ext>
            </p:extLst>
          </p:nvPr>
        </p:nvGraphicFramePr>
        <p:xfrm>
          <a:off x="561473" y="1732547"/>
          <a:ext cx="10026316" cy="4713807"/>
        </p:xfrm>
        <a:graphic>
          <a:graphicData uri="http://schemas.openxmlformats.org/drawingml/2006/table">
            <a:tbl>
              <a:tblPr firstRow="1" firstCol="1" bandRow="1">
                <a:tableStyleId>{5C22544A-7EE6-4342-B048-85BDC9FD1C3A}</a:tableStyleId>
              </a:tblPr>
              <a:tblGrid>
                <a:gridCol w="1828801">
                  <a:extLst>
                    <a:ext uri="{9D8B030D-6E8A-4147-A177-3AD203B41FA5}">
                      <a16:colId xmlns:a16="http://schemas.microsoft.com/office/drawing/2014/main" val="1692294290"/>
                    </a:ext>
                  </a:extLst>
                </a:gridCol>
                <a:gridCol w="1251284">
                  <a:extLst>
                    <a:ext uri="{9D8B030D-6E8A-4147-A177-3AD203B41FA5}">
                      <a16:colId xmlns:a16="http://schemas.microsoft.com/office/drawing/2014/main" val="2199977222"/>
                    </a:ext>
                  </a:extLst>
                </a:gridCol>
                <a:gridCol w="6946231">
                  <a:extLst>
                    <a:ext uri="{9D8B030D-6E8A-4147-A177-3AD203B41FA5}">
                      <a16:colId xmlns:a16="http://schemas.microsoft.com/office/drawing/2014/main" val="3684656150"/>
                    </a:ext>
                  </a:extLst>
                </a:gridCol>
              </a:tblGrid>
              <a:tr h="226038">
                <a:tc>
                  <a:txBody>
                    <a:bodyPr/>
                    <a:lstStyle/>
                    <a:p>
                      <a:pPr>
                        <a:lnSpc>
                          <a:spcPct val="107000"/>
                        </a:lnSpc>
                        <a:spcAft>
                          <a:spcPts val="0"/>
                        </a:spcAft>
                      </a:pPr>
                      <a:r>
                        <a:rPr lang="en-US" sz="1400" b="1" i="0" dirty="0">
                          <a:solidFill>
                            <a:schemeClr val="tx1"/>
                          </a:solidFill>
                          <a:effectLst/>
                        </a:rPr>
                        <a:t>PICO(s)</a:t>
                      </a:r>
                      <a:endParaRPr lang="da-DK" sz="1400" b="1"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75000"/>
                      </a:schemeClr>
                    </a:solidFill>
                  </a:tcPr>
                </a:tc>
                <a:tc>
                  <a:txBody>
                    <a:bodyPr/>
                    <a:lstStyle/>
                    <a:p>
                      <a:pPr>
                        <a:lnSpc>
                          <a:spcPct val="107000"/>
                        </a:lnSpc>
                        <a:spcAft>
                          <a:spcPts val="0"/>
                        </a:spcAft>
                      </a:pPr>
                      <a:r>
                        <a:rPr lang="en-US" sz="1400" b="1" i="0" dirty="0">
                          <a:solidFill>
                            <a:schemeClr val="tx1"/>
                          </a:solidFill>
                          <a:effectLst/>
                        </a:rPr>
                        <a:t>SPIDER</a:t>
                      </a:r>
                      <a:endParaRPr lang="da-DK" sz="1400" b="1"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75000"/>
                      </a:schemeClr>
                    </a:solidFill>
                  </a:tcPr>
                </a:tc>
                <a:tc>
                  <a:txBody>
                    <a:bodyPr/>
                    <a:lstStyle/>
                    <a:p>
                      <a:pPr>
                        <a:lnSpc>
                          <a:spcPct val="107000"/>
                        </a:lnSpc>
                        <a:spcAft>
                          <a:spcPts val="0"/>
                        </a:spcAft>
                      </a:pPr>
                      <a:r>
                        <a:rPr lang="en-US" sz="1400" b="1" i="0" dirty="0">
                          <a:solidFill>
                            <a:schemeClr val="tx1"/>
                          </a:solidFill>
                          <a:effectLst/>
                        </a:rPr>
                        <a:t>Justification</a:t>
                      </a:r>
                      <a:endParaRPr lang="da-DK" sz="1400" b="1"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75000"/>
                      </a:schemeClr>
                    </a:solidFill>
                  </a:tcPr>
                </a:tc>
                <a:extLst>
                  <a:ext uri="{0D108BD9-81ED-4DB2-BD59-A6C34878D82A}">
                    <a16:rowId xmlns:a16="http://schemas.microsoft.com/office/drawing/2014/main" val="1329210102"/>
                  </a:ext>
                </a:extLst>
              </a:tr>
              <a:tr h="678113">
                <a:tc>
                  <a:txBody>
                    <a:bodyPr/>
                    <a:lstStyle/>
                    <a:p>
                      <a:pPr>
                        <a:lnSpc>
                          <a:spcPct val="107000"/>
                        </a:lnSpc>
                        <a:spcAft>
                          <a:spcPts val="0"/>
                        </a:spcAft>
                      </a:pPr>
                      <a:r>
                        <a:rPr lang="en-US" sz="1400" b="0" i="0" dirty="0">
                          <a:solidFill>
                            <a:schemeClr val="tx1"/>
                          </a:solidFill>
                          <a:effectLst/>
                        </a:rPr>
                        <a:t>P – Population/problem</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tc>
                  <a:txBody>
                    <a:bodyPr/>
                    <a:lstStyle/>
                    <a:p>
                      <a:pPr>
                        <a:lnSpc>
                          <a:spcPct val="107000"/>
                        </a:lnSpc>
                        <a:spcAft>
                          <a:spcPts val="0"/>
                        </a:spcAft>
                      </a:pPr>
                      <a:r>
                        <a:rPr lang="en-US" sz="1400" b="0" i="0" dirty="0">
                          <a:solidFill>
                            <a:schemeClr val="tx1"/>
                          </a:solidFill>
                          <a:effectLst/>
                        </a:rPr>
                        <a:t>S – Sample</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tc>
                  <a:txBody>
                    <a:bodyPr/>
                    <a:lstStyle/>
                    <a:p>
                      <a:pPr>
                        <a:lnSpc>
                          <a:spcPct val="107000"/>
                        </a:lnSpc>
                        <a:spcAft>
                          <a:spcPts val="0"/>
                        </a:spcAft>
                      </a:pPr>
                      <a:r>
                        <a:rPr lang="en-US" sz="1400" b="0" i="0" dirty="0">
                          <a:solidFill>
                            <a:schemeClr val="tx1"/>
                          </a:solidFill>
                          <a:effectLst/>
                        </a:rPr>
                        <a:t>Smaller groups of participants tend to be used in qualitative research than quantitative research, so this term was deemed more appropriate.</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extLst>
                  <a:ext uri="{0D108BD9-81ED-4DB2-BD59-A6C34878D82A}">
                    <a16:rowId xmlns:a16="http://schemas.microsoft.com/office/drawing/2014/main" val="1143363492"/>
                  </a:ext>
                </a:extLst>
              </a:tr>
              <a:tr h="722867">
                <a:tc>
                  <a:txBody>
                    <a:bodyPr/>
                    <a:lstStyle/>
                    <a:p>
                      <a:pPr>
                        <a:lnSpc>
                          <a:spcPct val="107000"/>
                        </a:lnSpc>
                        <a:spcAft>
                          <a:spcPts val="0"/>
                        </a:spcAft>
                      </a:pPr>
                      <a:r>
                        <a:rPr lang="en-US" sz="1400" b="0" i="0" dirty="0">
                          <a:solidFill>
                            <a:schemeClr val="tx1"/>
                          </a:solidFill>
                          <a:effectLst/>
                        </a:rPr>
                        <a:t>I – Intervention/exposure</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40000"/>
                        <a:lumOff val="60000"/>
                      </a:schemeClr>
                    </a:solidFill>
                  </a:tcPr>
                </a:tc>
                <a:tc>
                  <a:txBody>
                    <a:bodyPr/>
                    <a:lstStyle/>
                    <a:p>
                      <a:pPr>
                        <a:lnSpc>
                          <a:spcPct val="107000"/>
                        </a:lnSpc>
                        <a:spcAft>
                          <a:spcPts val="0"/>
                        </a:spcAft>
                      </a:pPr>
                      <a:r>
                        <a:rPr lang="en-US" sz="1400" b="0" i="0" dirty="0">
                          <a:solidFill>
                            <a:schemeClr val="tx1"/>
                          </a:solidFill>
                          <a:effectLst/>
                        </a:rPr>
                        <a:t>PI – Phenomenon of Interest</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40000"/>
                        <a:lumOff val="60000"/>
                      </a:schemeClr>
                    </a:solidFill>
                  </a:tcPr>
                </a:tc>
                <a:tc>
                  <a:txBody>
                    <a:bodyPr/>
                    <a:lstStyle/>
                    <a:p>
                      <a:pPr>
                        <a:lnSpc>
                          <a:spcPct val="107000"/>
                        </a:lnSpc>
                        <a:spcAft>
                          <a:spcPts val="0"/>
                        </a:spcAft>
                      </a:pPr>
                      <a:r>
                        <a:rPr lang="en-US" sz="1400" b="0" i="0" dirty="0">
                          <a:solidFill>
                            <a:schemeClr val="tx1"/>
                          </a:solidFill>
                          <a:effectLst/>
                        </a:rPr>
                        <a:t>Qualitative research aims to understand the how and why of certain </a:t>
                      </a:r>
                      <a:r>
                        <a:rPr lang="en-US" sz="1400" b="0" i="0" dirty="0" err="1">
                          <a:solidFill>
                            <a:schemeClr val="tx1"/>
                          </a:solidFill>
                          <a:effectLst/>
                        </a:rPr>
                        <a:t>behaviours</a:t>
                      </a:r>
                      <a:r>
                        <a:rPr lang="en-US" sz="1400" b="0" i="0" dirty="0">
                          <a:solidFill>
                            <a:schemeClr val="tx1"/>
                          </a:solidFill>
                          <a:effectLst/>
                        </a:rPr>
                        <a:t>, decisions, and individual experiences. Therefore, an intervention/ exposure per se is not always evident in qualitative research questions.</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40000"/>
                        <a:lumOff val="60000"/>
                      </a:schemeClr>
                    </a:solidFill>
                  </a:tcPr>
                </a:tc>
                <a:extLst>
                  <a:ext uri="{0D108BD9-81ED-4DB2-BD59-A6C34878D82A}">
                    <a16:rowId xmlns:a16="http://schemas.microsoft.com/office/drawing/2014/main" val="2255284255"/>
                  </a:ext>
                </a:extLst>
              </a:tr>
              <a:tr h="1265018">
                <a:tc>
                  <a:txBody>
                    <a:bodyPr/>
                    <a:lstStyle/>
                    <a:p>
                      <a:pPr>
                        <a:lnSpc>
                          <a:spcPct val="107000"/>
                        </a:lnSpc>
                        <a:spcAft>
                          <a:spcPts val="0"/>
                        </a:spcAft>
                      </a:pPr>
                      <a:r>
                        <a:rPr lang="en-US" sz="1400" b="0" i="0" dirty="0">
                          <a:solidFill>
                            <a:schemeClr val="tx1"/>
                          </a:solidFill>
                          <a:effectLst/>
                        </a:rPr>
                        <a:t>C – Comparison</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tc>
                  <a:txBody>
                    <a:bodyPr/>
                    <a:lstStyle/>
                    <a:p>
                      <a:pPr>
                        <a:lnSpc>
                          <a:spcPct val="107000"/>
                        </a:lnSpc>
                        <a:spcAft>
                          <a:spcPts val="0"/>
                        </a:spcAft>
                      </a:pPr>
                      <a:r>
                        <a:rPr lang="en-US" sz="1400" b="0" i="0" dirty="0">
                          <a:solidFill>
                            <a:schemeClr val="tx1"/>
                          </a:solidFill>
                          <a:effectLst/>
                        </a:rPr>
                        <a:t>D – Design</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tc>
                  <a:txBody>
                    <a:bodyPr/>
                    <a:lstStyle/>
                    <a:p>
                      <a:pPr>
                        <a:lnSpc>
                          <a:spcPct val="107000"/>
                        </a:lnSpc>
                        <a:spcAft>
                          <a:spcPts val="0"/>
                        </a:spcAft>
                      </a:pPr>
                      <a:r>
                        <a:rPr lang="en-US" sz="1400" b="0" i="0" dirty="0">
                          <a:solidFill>
                            <a:schemeClr val="tx1"/>
                          </a:solidFill>
                          <a:effectLst/>
                        </a:rPr>
                        <a:t>The theoretical framework used in qualitative research will determine the research method that is used. As inferential statistics are not used in qualitative research, details of the study design will help to make decisions about the robustness of the study and analysis. In addition, this might increase the detection of qualitative studies in the databases in which titles and abstracts are unstructured</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extLst>
                  <a:ext uri="{0D108BD9-81ED-4DB2-BD59-A6C34878D82A}">
                    <a16:rowId xmlns:a16="http://schemas.microsoft.com/office/drawing/2014/main" val="108590106"/>
                  </a:ext>
                </a:extLst>
              </a:tr>
              <a:tr h="1130187">
                <a:tc>
                  <a:txBody>
                    <a:bodyPr/>
                    <a:lstStyle/>
                    <a:p>
                      <a:pPr>
                        <a:lnSpc>
                          <a:spcPct val="107000"/>
                        </a:lnSpc>
                        <a:spcAft>
                          <a:spcPts val="0"/>
                        </a:spcAft>
                      </a:pPr>
                      <a:r>
                        <a:rPr lang="en-US" sz="1400" b="0" i="0" dirty="0">
                          <a:solidFill>
                            <a:schemeClr val="tx1"/>
                          </a:solidFill>
                          <a:effectLst/>
                        </a:rPr>
                        <a:t>O – Outcomes</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40000"/>
                        <a:lumOff val="60000"/>
                      </a:schemeClr>
                    </a:solidFill>
                  </a:tcPr>
                </a:tc>
                <a:tc>
                  <a:txBody>
                    <a:bodyPr/>
                    <a:lstStyle/>
                    <a:p>
                      <a:pPr>
                        <a:lnSpc>
                          <a:spcPct val="107000"/>
                        </a:lnSpc>
                        <a:spcAft>
                          <a:spcPts val="0"/>
                        </a:spcAft>
                      </a:pPr>
                      <a:r>
                        <a:rPr lang="en-US" sz="1400" b="0" i="0">
                          <a:solidFill>
                            <a:schemeClr val="tx1"/>
                          </a:solidFill>
                          <a:effectLst/>
                        </a:rPr>
                        <a:t>E – Evaluation</a:t>
                      </a:r>
                      <a:endParaRPr lang="da-DK" sz="1400" b="0" i="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40000"/>
                        <a:lumOff val="60000"/>
                      </a:schemeClr>
                    </a:solidFill>
                  </a:tcPr>
                </a:tc>
                <a:tc>
                  <a:txBody>
                    <a:bodyPr/>
                    <a:lstStyle/>
                    <a:p>
                      <a:pPr>
                        <a:lnSpc>
                          <a:spcPct val="107000"/>
                        </a:lnSpc>
                        <a:spcAft>
                          <a:spcPts val="0"/>
                        </a:spcAft>
                      </a:pPr>
                      <a:r>
                        <a:rPr lang="en-US" sz="1400" b="0" i="0" dirty="0">
                          <a:solidFill>
                            <a:schemeClr val="tx1"/>
                          </a:solidFill>
                          <a:effectLst/>
                        </a:rPr>
                        <a:t>Qualitative research has the same end result as quantitative research methods: outcome measures. These differ depending on the research question and might contain more unobservable and subjective constructs when compared to quantitative research (e.g., attitudes and views and so forth), so evaluation was deemed more suitable.</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40000"/>
                        <a:lumOff val="60000"/>
                      </a:schemeClr>
                    </a:solidFill>
                  </a:tcPr>
                </a:tc>
                <a:extLst>
                  <a:ext uri="{0D108BD9-81ED-4DB2-BD59-A6C34878D82A}">
                    <a16:rowId xmlns:a16="http://schemas.microsoft.com/office/drawing/2014/main" val="1845901855"/>
                  </a:ext>
                </a:extLst>
              </a:tr>
              <a:tr h="678113">
                <a:tc>
                  <a:txBody>
                    <a:bodyPr/>
                    <a:lstStyle/>
                    <a:p>
                      <a:pPr>
                        <a:lnSpc>
                          <a:spcPct val="107000"/>
                        </a:lnSpc>
                        <a:spcAft>
                          <a:spcPts val="0"/>
                        </a:spcAft>
                      </a:pPr>
                      <a:r>
                        <a:rPr lang="en-US" sz="1400" b="0" i="0" dirty="0">
                          <a:solidFill>
                            <a:schemeClr val="tx1"/>
                          </a:solidFill>
                          <a:effectLst/>
                        </a:rPr>
                        <a:t>S – Study design and type</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tc>
                  <a:txBody>
                    <a:bodyPr/>
                    <a:lstStyle/>
                    <a:p>
                      <a:pPr>
                        <a:lnSpc>
                          <a:spcPct val="107000"/>
                        </a:lnSpc>
                        <a:spcAft>
                          <a:spcPts val="0"/>
                        </a:spcAft>
                      </a:pPr>
                      <a:r>
                        <a:rPr lang="en-US" sz="1400" b="0" i="0" dirty="0">
                          <a:solidFill>
                            <a:schemeClr val="tx1"/>
                          </a:solidFill>
                          <a:effectLst/>
                        </a:rPr>
                        <a:t>R – Research type</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tc>
                  <a:txBody>
                    <a:bodyPr/>
                    <a:lstStyle/>
                    <a:p>
                      <a:pPr>
                        <a:lnSpc>
                          <a:spcPct val="107000"/>
                        </a:lnSpc>
                        <a:spcAft>
                          <a:spcPts val="0"/>
                        </a:spcAft>
                      </a:pPr>
                      <a:r>
                        <a:rPr lang="en-US" sz="1400" b="0" i="0" dirty="0">
                          <a:solidFill>
                            <a:schemeClr val="tx1"/>
                          </a:solidFill>
                          <a:effectLst/>
                        </a:rPr>
                        <a:t>E.g. qualitative and mixed methods</a:t>
                      </a:r>
                      <a:endParaRPr lang="da-DK" sz="1400" b="0" i="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0453" marR="60453" marT="0" marB="0">
                    <a:solidFill>
                      <a:schemeClr val="accent2">
                        <a:lumMod val="60000"/>
                        <a:lumOff val="40000"/>
                      </a:schemeClr>
                    </a:solidFill>
                  </a:tcPr>
                </a:tc>
                <a:extLst>
                  <a:ext uri="{0D108BD9-81ED-4DB2-BD59-A6C34878D82A}">
                    <a16:rowId xmlns:a16="http://schemas.microsoft.com/office/drawing/2014/main" val="2017373107"/>
                  </a:ext>
                </a:extLst>
              </a:tr>
            </a:tbl>
          </a:graphicData>
        </a:graphic>
      </p:graphicFrame>
    </p:spTree>
    <p:extLst>
      <p:ext uri="{BB962C8B-B14F-4D97-AF65-F5344CB8AC3E}">
        <p14:creationId xmlns:p14="http://schemas.microsoft.com/office/powerpoint/2010/main" val="2604745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Kvalitetsvurdering af kvalitative studier </a:t>
            </a:r>
          </a:p>
        </p:txBody>
      </p:sp>
      <p:sp>
        <p:nvSpPr>
          <p:cNvPr id="3" name="Pladsholder til tekst 2"/>
          <p:cNvSpPr>
            <a:spLocks noGrp="1"/>
          </p:cNvSpPr>
          <p:nvPr>
            <p:ph type="body" sz="quarter" idx="10"/>
          </p:nvPr>
        </p:nvSpPr>
        <p:spPr>
          <a:xfrm>
            <a:off x="1155032" y="1904307"/>
            <a:ext cx="10017099" cy="4143567"/>
          </a:xfrm>
        </p:spPr>
        <p:txBody>
          <a:bodyPr/>
          <a:lstStyle/>
          <a:p>
            <a:r>
              <a:rPr lang="da-DK" dirty="0"/>
              <a:t>I lighed med “</a:t>
            </a:r>
            <a:r>
              <a:rPr lang="da-DK" dirty="0" err="1"/>
              <a:t>risk</a:t>
            </a:r>
            <a:r>
              <a:rPr lang="da-DK" dirty="0"/>
              <a:t> of bias” vurderinger af kvantitative studier </a:t>
            </a:r>
            <a:r>
              <a:rPr lang="da-DK" dirty="0" smtClean="0"/>
              <a:t>findes </a:t>
            </a:r>
            <a:r>
              <a:rPr lang="da-DK" dirty="0"/>
              <a:t>der værktøjer til at vurdere den metodiske kvalitet af kvalitative studier. </a:t>
            </a:r>
          </a:p>
          <a:p>
            <a:pPr marL="0" indent="0">
              <a:buNone/>
            </a:pPr>
            <a:endParaRPr lang="da-DK" dirty="0" smtClean="0"/>
          </a:p>
          <a:p>
            <a:r>
              <a:rPr lang="da-DK" dirty="0" smtClean="0"/>
              <a:t>Sådanne </a:t>
            </a:r>
            <a:r>
              <a:rPr lang="da-DK" dirty="0"/>
              <a:t>værktøjer tager udgangspunkt i den kvalitative forsknings egne præmisser for validitet, </a:t>
            </a:r>
            <a:r>
              <a:rPr lang="da-DK" dirty="0" err="1"/>
              <a:t>reliabilitet</a:t>
            </a:r>
            <a:r>
              <a:rPr lang="da-DK" dirty="0"/>
              <a:t> og </a:t>
            </a:r>
            <a:r>
              <a:rPr lang="da-DK" dirty="0" err="1"/>
              <a:t>overførbarhed</a:t>
            </a:r>
            <a:r>
              <a:rPr lang="da-DK" dirty="0"/>
              <a:t>. </a:t>
            </a:r>
          </a:p>
          <a:p>
            <a:endParaRPr lang="da-DK" dirty="0" smtClean="0"/>
          </a:p>
          <a:p>
            <a:r>
              <a:rPr lang="da-DK" dirty="0" smtClean="0"/>
              <a:t>Eksempel</a:t>
            </a:r>
            <a:r>
              <a:rPr lang="da-DK" dirty="0"/>
              <a:t>: </a:t>
            </a:r>
            <a:r>
              <a:rPr lang="da-DK" i="1" dirty="0"/>
              <a:t>JBI Critical </a:t>
            </a:r>
            <a:r>
              <a:rPr lang="da-DK" i="1" dirty="0" err="1"/>
              <a:t>Appraisal</a:t>
            </a:r>
            <a:r>
              <a:rPr lang="da-DK" i="1" dirty="0"/>
              <a:t> Checklist for </a:t>
            </a:r>
            <a:r>
              <a:rPr lang="da-DK" i="1" dirty="0" err="1"/>
              <a:t>Qualitative</a:t>
            </a:r>
            <a:r>
              <a:rPr lang="da-DK" i="1" dirty="0"/>
              <a:t> </a:t>
            </a:r>
            <a:r>
              <a:rPr lang="da-DK" i="1" dirty="0" smtClean="0"/>
              <a:t>Research </a:t>
            </a:r>
            <a:r>
              <a:rPr lang="da-DK" dirty="0" smtClean="0"/>
              <a:t>(Joanna </a:t>
            </a:r>
            <a:r>
              <a:rPr lang="da-DK" dirty="0" err="1" smtClean="0"/>
              <a:t>Briggs</a:t>
            </a:r>
            <a:r>
              <a:rPr lang="da-DK" dirty="0" smtClean="0"/>
              <a:t> </a:t>
            </a:r>
            <a:r>
              <a:rPr lang="da-DK" dirty="0" err="1" smtClean="0"/>
              <a:t>Institute</a:t>
            </a:r>
            <a:r>
              <a:rPr lang="da-DK" dirty="0"/>
              <a:t>, </a:t>
            </a:r>
            <a:r>
              <a:rPr lang="da-DK" dirty="0" smtClean="0"/>
              <a:t>2020; </a:t>
            </a:r>
            <a:r>
              <a:rPr lang="da-DK" dirty="0" err="1" smtClean="0"/>
              <a:t>Lockwood</a:t>
            </a:r>
            <a:r>
              <a:rPr lang="da-DK" dirty="0" smtClean="0"/>
              <a:t>, C., </a:t>
            </a:r>
            <a:r>
              <a:rPr lang="da-DK" dirty="0" err="1" smtClean="0"/>
              <a:t>Munn</a:t>
            </a:r>
            <a:r>
              <a:rPr lang="da-DK" dirty="0" smtClean="0"/>
              <a:t>, Z., &amp; </a:t>
            </a:r>
            <a:r>
              <a:rPr lang="da-DK" dirty="0" err="1" smtClean="0"/>
              <a:t>Porritt</a:t>
            </a:r>
            <a:r>
              <a:rPr lang="da-DK" dirty="0" smtClean="0"/>
              <a:t>, K., 2015). Indeholder 10 spørgsmål, fx:  </a:t>
            </a:r>
          </a:p>
          <a:p>
            <a:pPr lvl="1"/>
            <a:r>
              <a:rPr lang="da-DK" sz="1800" dirty="0" smtClean="0"/>
              <a:t>sammenhæng mellem formål, teori og metoder </a:t>
            </a:r>
          </a:p>
          <a:p>
            <a:pPr lvl="1"/>
            <a:r>
              <a:rPr lang="da-DK" sz="1800" dirty="0" smtClean="0"/>
              <a:t>overvejelser </a:t>
            </a:r>
            <a:r>
              <a:rPr lang="da-DK" sz="1800" dirty="0"/>
              <a:t>over forskerens indflydelse på forskningsfeltet </a:t>
            </a:r>
          </a:p>
          <a:p>
            <a:pPr lvl="1"/>
            <a:r>
              <a:rPr lang="da-DK" sz="1800" dirty="0"/>
              <a:t>rød tråd fra analyse af empiriske data til studiets konklusioner</a:t>
            </a:r>
          </a:p>
          <a:p>
            <a:pPr marL="0" indent="0">
              <a:buNone/>
            </a:pPr>
            <a:endParaRPr lang="da-DK" dirty="0"/>
          </a:p>
        </p:txBody>
      </p:sp>
    </p:spTree>
    <p:extLst>
      <p:ext uri="{BB962C8B-B14F-4D97-AF65-F5344CB8AC3E}">
        <p14:creationId xmlns:p14="http://schemas.microsoft.com/office/powerpoint/2010/main" val="558799045"/>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Y_VIVE præsentation.potx" id="{C00A9D2A-6F7E-4A61-8CB2-026892BDFB4E}" vid="{F38D6E2F-5A9D-4206-BD53-4DBE90E78A96}"/>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VIVE præsentation</Template>
  <TotalTime>674</TotalTime>
  <Words>5318</Words>
  <Application>Microsoft Office PowerPoint</Application>
  <PresentationFormat>Widescreen</PresentationFormat>
  <Paragraphs>386</Paragraphs>
  <Slides>46</Slides>
  <Notes>13</Notes>
  <HiddenSlides>0</HiddenSlides>
  <MMClips>0</MMClips>
  <ScaleCrop>false</ScaleCrop>
  <HeadingPairs>
    <vt:vector size="6" baseType="variant">
      <vt:variant>
        <vt:lpstr>Benyttede skrifttyper</vt:lpstr>
      </vt:variant>
      <vt:variant>
        <vt:i4>6</vt:i4>
      </vt:variant>
      <vt:variant>
        <vt:lpstr>Tema</vt:lpstr>
      </vt:variant>
      <vt:variant>
        <vt:i4>1</vt:i4>
      </vt:variant>
      <vt:variant>
        <vt:lpstr>Slidetitler</vt:lpstr>
      </vt:variant>
      <vt:variant>
        <vt:i4>46</vt:i4>
      </vt:variant>
    </vt:vector>
  </HeadingPairs>
  <TitlesOfParts>
    <vt:vector size="53" baseType="lpstr">
      <vt:lpstr>Arial</vt:lpstr>
      <vt:lpstr>Calibri</vt:lpstr>
      <vt:lpstr>Cambria Math</vt:lpstr>
      <vt:lpstr>Inter</vt:lpstr>
      <vt:lpstr>Times New Roman</vt:lpstr>
      <vt:lpstr>Wingdings</vt:lpstr>
      <vt:lpstr>VIVE</vt:lpstr>
      <vt:lpstr>Seminar 3: syntese-metoder</vt:lpstr>
      <vt:lpstr>Outline seminar 3</vt:lpstr>
      <vt:lpstr>Review-processen</vt:lpstr>
      <vt:lpstr>Kvalitative metoder i systematiske reviews</vt:lpstr>
      <vt:lpstr>Kvalitativ forskning i systematiske reviews </vt:lpstr>
      <vt:lpstr>Kvalitativ forskning i systematiske reviews, fortsat </vt:lpstr>
      <vt:lpstr>Søgning efter kvalitative studier </vt:lpstr>
      <vt:lpstr>The construction of the SPIDER search tool from the PICO search tool. Cooke, A., Smith, D., &amp; Booth, A. (2012) Beyond PICO: the SPIDER tool for qualitative evidence synthesis. Qual Health Res.  </vt:lpstr>
      <vt:lpstr>Kvalitetsvurdering af kvalitative studier </vt:lpstr>
      <vt:lpstr>JBI Critical Appraisal Checklist for Qualitative Research</vt:lpstr>
      <vt:lpstr>Syntesemetoder i kvalitative reviews</vt:lpstr>
      <vt:lpstr>Eksempel på en kvalitativ syntese </vt:lpstr>
      <vt:lpstr>Eksempel på en kvalitativ syntese, fortsat </vt:lpstr>
      <vt:lpstr>Best practice, kvalitativ forskning i reviews</vt:lpstr>
      <vt:lpstr>Spørgsmål? </vt:lpstr>
      <vt:lpstr>Referencer</vt:lpstr>
      <vt:lpstr>Narrative synteser</vt:lpstr>
      <vt:lpstr>Narrativ analyse og syntese </vt:lpstr>
      <vt:lpstr>Hvorfor lave narrativ analyse, eller argument mod meta-analyser </vt:lpstr>
      <vt:lpstr>4 dele af en narrativ analyse/syntese</vt:lpstr>
      <vt:lpstr>Analyseteknikker</vt:lpstr>
      <vt:lpstr>Eksempel, narrativ analyse</vt:lpstr>
      <vt:lpstr>Brugte analyseteknikker</vt:lpstr>
      <vt:lpstr>Brugte analyseteknikker (forts.)</vt:lpstr>
      <vt:lpstr>Problemer med narrativ syntese af kvantitative studier</vt:lpstr>
      <vt:lpstr>Best practice, narrativ analyse og syntese</vt:lpstr>
      <vt:lpstr>Meta-analyse</vt:lpstr>
      <vt:lpstr>Meta-analyse</vt:lpstr>
      <vt:lpstr>Hvornår skal man bruge meta-analyse?</vt:lpstr>
      <vt:lpstr>Meta-analyse af interventionsstudier</vt:lpstr>
      <vt:lpstr>Effektstørrelser</vt:lpstr>
      <vt:lpstr>Eksempler på typer af standardiserede effektstørrelser</vt:lpstr>
      <vt:lpstr>Effektstørrelser baseret på standardized mean differences</vt:lpstr>
      <vt:lpstr>Eksempler på standardized mean differences</vt:lpstr>
      <vt:lpstr>Clustering</vt:lpstr>
      <vt:lpstr>Vægtning</vt:lpstr>
      <vt:lpstr>Fixed eller random-effects modeller?</vt:lpstr>
      <vt:lpstr>Fixed eller random-effects modeller? (forts.)</vt:lpstr>
      <vt:lpstr>Afhængighed mellem effektstørrelser</vt:lpstr>
      <vt:lpstr>Heterogenitet</vt:lpstr>
      <vt:lpstr>Forest plots</vt:lpstr>
      <vt:lpstr>Rapporterings- og publikationsbias</vt:lpstr>
      <vt:lpstr>Subgruppe- eller moderator-analyser</vt:lpstr>
      <vt:lpstr>Meta-analyse i praktikken</vt:lpstr>
      <vt:lpstr>Best practice, meta-analyse</vt:lpstr>
      <vt:lpstr>Hvis tiden er knap eller ressourcerne få… </vt:lpstr>
    </vt:vector>
  </TitlesOfParts>
  <Company>Statens 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VIVEs PowerPoint-skabelon Sådan bruger du skabelonen (slet dette slide, før gemmer)</dc:title>
  <dc:creator>Jens Dietrichson</dc:creator>
  <dc:description>Skabelon udarbejdet af Word Specialisten v/Helle M. Nielsen</dc:description>
  <cp:lastModifiedBy>Anja Bondebjerg</cp:lastModifiedBy>
  <cp:revision>81</cp:revision>
  <cp:lastPrinted>2023-09-07T06:03:15Z</cp:lastPrinted>
  <dcterms:created xsi:type="dcterms:W3CDTF">2023-09-03T20:55:57Z</dcterms:created>
  <dcterms:modified xsi:type="dcterms:W3CDTF">2023-11-03T12:22:41Z</dcterms:modified>
</cp:coreProperties>
</file>