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B92F7-7DB1-45B4-AD77-CE4E22AEB660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A4D5229-F025-47A9-8E5E-CF0A4AEE1725}">
      <dgm:prSet/>
      <dgm:spPr/>
      <dgm:t>
        <a:bodyPr/>
        <a:lstStyle/>
        <a:p>
          <a:r>
            <a:rPr lang="en-US"/>
            <a:t>A study was conducted among the parks’ Sheep on Foot and Mouth Disease.</a:t>
          </a:r>
        </a:p>
      </dgm:t>
    </dgm:pt>
    <dgm:pt modelId="{7A644A91-CEED-4AAD-AFFA-490B3922C549}" type="parTrans" cxnId="{E605C405-F711-4594-8E12-0171F1A07FD2}">
      <dgm:prSet/>
      <dgm:spPr/>
      <dgm:t>
        <a:bodyPr/>
        <a:lstStyle/>
        <a:p>
          <a:endParaRPr lang="en-US"/>
        </a:p>
      </dgm:t>
    </dgm:pt>
    <dgm:pt modelId="{6DBE6DBF-577C-4C67-B1C6-4C935EFEE636}" type="sibTrans" cxnId="{E605C405-F711-4594-8E12-0171F1A07FD2}">
      <dgm:prSet/>
      <dgm:spPr/>
      <dgm:t>
        <a:bodyPr/>
        <a:lstStyle/>
        <a:p>
          <a:endParaRPr lang="en-US"/>
        </a:p>
      </dgm:t>
    </dgm:pt>
    <dgm:pt modelId="{0EE8ECD1-EBC2-44DA-A477-C6658A21591D}">
      <dgm:prSet/>
      <dgm:spPr/>
      <dgm:t>
        <a:bodyPr/>
        <a:lstStyle/>
        <a:p>
          <a:r>
            <a:rPr lang="en-US"/>
            <a:t>Last year it was recorded that 15% of the sheep at Bryce National Park had Foot and Mouth disease.</a:t>
          </a:r>
        </a:p>
      </dgm:t>
    </dgm:pt>
    <dgm:pt modelId="{4F7DCF60-2566-4789-B045-BC8A072C0F4C}" type="parTrans" cxnId="{4BA4468C-C531-416F-87BC-94EFEFB1CABD}">
      <dgm:prSet/>
      <dgm:spPr/>
      <dgm:t>
        <a:bodyPr/>
        <a:lstStyle/>
        <a:p>
          <a:endParaRPr lang="en-US"/>
        </a:p>
      </dgm:t>
    </dgm:pt>
    <dgm:pt modelId="{7E3F9531-7F62-4A0E-BBBC-1E51E47B401C}" type="sibTrans" cxnId="{4BA4468C-C531-416F-87BC-94EFEFB1CABD}">
      <dgm:prSet/>
      <dgm:spPr/>
      <dgm:t>
        <a:bodyPr/>
        <a:lstStyle/>
        <a:p>
          <a:endParaRPr lang="en-US"/>
        </a:p>
      </dgm:t>
    </dgm:pt>
    <dgm:pt modelId="{D67C5656-44A5-4964-8DAB-F7AC8306CC26}">
      <dgm:prSet/>
      <dgm:spPr/>
      <dgm:t>
        <a:bodyPr/>
        <a:lstStyle/>
        <a:p>
          <a:r>
            <a:rPr lang="en-US"/>
            <a:t>Yellowstone National Park has been running a program to help reduce the rate of Foot and Mouth Disease and want to know if the program is working with a 5 percentage point reduction.</a:t>
          </a:r>
        </a:p>
      </dgm:t>
    </dgm:pt>
    <dgm:pt modelId="{9ED6ABEE-5994-4CA8-ACE4-CD0167237485}" type="parTrans" cxnId="{66C71C8A-4E4E-4A8A-A002-06EE92E12BC0}">
      <dgm:prSet/>
      <dgm:spPr/>
      <dgm:t>
        <a:bodyPr/>
        <a:lstStyle/>
        <a:p>
          <a:endParaRPr lang="en-US"/>
        </a:p>
      </dgm:t>
    </dgm:pt>
    <dgm:pt modelId="{14387A0D-7747-4A0E-AFDB-79C3B8677ED7}" type="sibTrans" cxnId="{66C71C8A-4E4E-4A8A-A002-06EE92E12BC0}">
      <dgm:prSet/>
      <dgm:spPr/>
      <dgm:t>
        <a:bodyPr/>
        <a:lstStyle/>
        <a:p>
          <a:endParaRPr lang="en-US"/>
        </a:p>
      </dgm:t>
    </dgm:pt>
    <dgm:pt modelId="{8D1FD6DF-5847-4A37-AFB4-E3E9DD0389CE}" type="pres">
      <dgm:prSet presAssocID="{6E5B92F7-7DB1-45B4-AD77-CE4E22AEB6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C0A11C-297A-4AB3-A481-7BE70884CF3A}" type="pres">
      <dgm:prSet presAssocID="{DA4D5229-F025-47A9-8E5E-CF0A4AEE1725}" presName="hierRoot1" presStyleCnt="0"/>
      <dgm:spPr/>
    </dgm:pt>
    <dgm:pt modelId="{74CB27C9-B436-4EEB-BCE0-F457DF709DB2}" type="pres">
      <dgm:prSet presAssocID="{DA4D5229-F025-47A9-8E5E-CF0A4AEE1725}" presName="composite" presStyleCnt="0"/>
      <dgm:spPr/>
    </dgm:pt>
    <dgm:pt modelId="{2E4C5510-A69C-434A-AB45-F8F2DC26135E}" type="pres">
      <dgm:prSet presAssocID="{DA4D5229-F025-47A9-8E5E-CF0A4AEE1725}" presName="background" presStyleLbl="node0" presStyleIdx="0" presStyleCnt="3"/>
      <dgm:spPr/>
    </dgm:pt>
    <dgm:pt modelId="{67A4E96F-86DE-4E64-B4D4-9FF5D08606AF}" type="pres">
      <dgm:prSet presAssocID="{DA4D5229-F025-47A9-8E5E-CF0A4AEE1725}" presName="text" presStyleLbl="fgAcc0" presStyleIdx="0" presStyleCnt="3">
        <dgm:presLayoutVars>
          <dgm:chPref val="3"/>
        </dgm:presLayoutVars>
      </dgm:prSet>
      <dgm:spPr/>
    </dgm:pt>
    <dgm:pt modelId="{B47EE815-0B4F-4177-8E0F-56EAA0008D48}" type="pres">
      <dgm:prSet presAssocID="{DA4D5229-F025-47A9-8E5E-CF0A4AEE1725}" presName="hierChild2" presStyleCnt="0"/>
      <dgm:spPr/>
    </dgm:pt>
    <dgm:pt modelId="{2BCDDB0B-4F81-4CEB-9239-1692F881214D}" type="pres">
      <dgm:prSet presAssocID="{0EE8ECD1-EBC2-44DA-A477-C6658A21591D}" presName="hierRoot1" presStyleCnt="0"/>
      <dgm:spPr/>
    </dgm:pt>
    <dgm:pt modelId="{5ACCB95E-F06C-4975-BE76-C0ABC5A825D5}" type="pres">
      <dgm:prSet presAssocID="{0EE8ECD1-EBC2-44DA-A477-C6658A21591D}" presName="composite" presStyleCnt="0"/>
      <dgm:spPr/>
    </dgm:pt>
    <dgm:pt modelId="{824F9962-01B1-45DA-8B50-B6357A037579}" type="pres">
      <dgm:prSet presAssocID="{0EE8ECD1-EBC2-44DA-A477-C6658A21591D}" presName="background" presStyleLbl="node0" presStyleIdx="1" presStyleCnt="3"/>
      <dgm:spPr/>
    </dgm:pt>
    <dgm:pt modelId="{1E5440AE-536B-41F2-97DF-AF4F25735F5E}" type="pres">
      <dgm:prSet presAssocID="{0EE8ECD1-EBC2-44DA-A477-C6658A21591D}" presName="text" presStyleLbl="fgAcc0" presStyleIdx="1" presStyleCnt="3">
        <dgm:presLayoutVars>
          <dgm:chPref val="3"/>
        </dgm:presLayoutVars>
      </dgm:prSet>
      <dgm:spPr/>
    </dgm:pt>
    <dgm:pt modelId="{E3FD32EE-A1BB-42F3-9ED0-A4A29E5F5551}" type="pres">
      <dgm:prSet presAssocID="{0EE8ECD1-EBC2-44DA-A477-C6658A21591D}" presName="hierChild2" presStyleCnt="0"/>
      <dgm:spPr/>
    </dgm:pt>
    <dgm:pt modelId="{F6CC57C7-6D05-4578-9964-08C0409BFB2D}" type="pres">
      <dgm:prSet presAssocID="{D67C5656-44A5-4964-8DAB-F7AC8306CC26}" presName="hierRoot1" presStyleCnt="0"/>
      <dgm:spPr/>
    </dgm:pt>
    <dgm:pt modelId="{D90C9865-0A56-4CEA-82BC-4E3417F0A56B}" type="pres">
      <dgm:prSet presAssocID="{D67C5656-44A5-4964-8DAB-F7AC8306CC26}" presName="composite" presStyleCnt="0"/>
      <dgm:spPr/>
    </dgm:pt>
    <dgm:pt modelId="{DA214880-FD72-40CD-AB97-D22D690E78C3}" type="pres">
      <dgm:prSet presAssocID="{D67C5656-44A5-4964-8DAB-F7AC8306CC26}" presName="background" presStyleLbl="node0" presStyleIdx="2" presStyleCnt="3"/>
      <dgm:spPr/>
    </dgm:pt>
    <dgm:pt modelId="{1C354783-335E-4B78-B30F-1131BD4043AC}" type="pres">
      <dgm:prSet presAssocID="{D67C5656-44A5-4964-8DAB-F7AC8306CC26}" presName="text" presStyleLbl="fgAcc0" presStyleIdx="2" presStyleCnt="3">
        <dgm:presLayoutVars>
          <dgm:chPref val="3"/>
        </dgm:presLayoutVars>
      </dgm:prSet>
      <dgm:spPr/>
    </dgm:pt>
    <dgm:pt modelId="{1EA3FE52-8AB8-4CEC-9E16-289CF3FC1744}" type="pres">
      <dgm:prSet presAssocID="{D67C5656-44A5-4964-8DAB-F7AC8306CC26}" presName="hierChild2" presStyleCnt="0"/>
      <dgm:spPr/>
    </dgm:pt>
  </dgm:ptLst>
  <dgm:cxnLst>
    <dgm:cxn modelId="{E605C405-F711-4594-8E12-0171F1A07FD2}" srcId="{6E5B92F7-7DB1-45B4-AD77-CE4E22AEB660}" destId="{DA4D5229-F025-47A9-8E5E-CF0A4AEE1725}" srcOrd="0" destOrd="0" parTransId="{7A644A91-CEED-4AAD-AFFA-490B3922C549}" sibTransId="{6DBE6DBF-577C-4C67-B1C6-4C935EFEE636}"/>
    <dgm:cxn modelId="{4AC5DF1F-0C76-4C4C-8133-7579BD8DD525}" type="presOf" srcId="{6E5B92F7-7DB1-45B4-AD77-CE4E22AEB660}" destId="{8D1FD6DF-5847-4A37-AFB4-E3E9DD0389CE}" srcOrd="0" destOrd="0" presId="urn:microsoft.com/office/officeart/2005/8/layout/hierarchy1"/>
    <dgm:cxn modelId="{A964CC5F-DA8F-4D8C-92B6-C87211CBA0F5}" type="presOf" srcId="{DA4D5229-F025-47A9-8E5E-CF0A4AEE1725}" destId="{67A4E96F-86DE-4E64-B4D4-9FF5D08606AF}" srcOrd="0" destOrd="0" presId="urn:microsoft.com/office/officeart/2005/8/layout/hierarchy1"/>
    <dgm:cxn modelId="{66C71C8A-4E4E-4A8A-A002-06EE92E12BC0}" srcId="{6E5B92F7-7DB1-45B4-AD77-CE4E22AEB660}" destId="{D67C5656-44A5-4964-8DAB-F7AC8306CC26}" srcOrd="2" destOrd="0" parTransId="{9ED6ABEE-5994-4CA8-ACE4-CD0167237485}" sibTransId="{14387A0D-7747-4A0E-AFDB-79C3B8677ED7}"/>
    <dgm:cxn modelId="{4BA4468C-C531-416F-87BC-94EFEFB1CABD}" srcId="{6E5B92F7-7DB1-45B4-AD77-CE4E22AEB660}" destId="{0EE8ECD1-EBC2-44DA-A477-C6658A21591D}" srcOrd="1" destOrd="0" parTransId="{4F7DCF60-2566-4789-B045-BC8A072C0F4C}" sibTransId="{7E3F9531-7F62-4A0E-BBBC-1E51E47B401C}"/>
    <dgm:cxn modelId="{173CC4BF-CD67-455E-B53E-644F9FD33908}" type="presOf" srcId="{0EE8ECD1-EBC2-44DA-A477-C6658A21591D}" destId="{1E5440AE-536B-41F2-97DF-AF4F25735F5E}" srcOrd="0" destOrd="0" presId="urn:microsoft.com/office/officeart/2005/8/layout/hierarchy1"/>
    <dgm:cxn modelId="{2C306DF4-3962-4592-B2C9-D56B465DF1E7}" type="presOf" srcId="{D67C5656-44A5-4964-8DAB-F7AC8306CC26}" destId="{1C354783-335E-4B78-B30F-1131BD4043AC}" srcOrd="0" destOrd="0" presId="urn:microsoft.com/office/officeart/2005/8/layout/hierarchy1"/>
    <dgm:cxn modelId="{E01AF9B2-96B3-4010-9642-72B3D788F9BB}" type="presParOf" srcId="{8D1FD6DF-5847-4A37-AFB4-E3E9DD0389CE}" destId="{8FC0A11C-297A-4AB3-A481-7BE70884CF3A}" srcOrd="0" destOrd="0" presId="urn:microsoft.com/office/officeart/2005/8/layout/hierarchy1"/>
    <dgm:cxn modelId="{9630FBD6-9AE7-4082-97DF-E2599DED95C4}" type="presParOf" srcId="{8FC0A11C-297A-4AB3-A481-7BE70884CF3A}" destId="{74CB27C9-B436-4EEB-BCE0-F457DF709DB2}" srcOrd="0" destOrd="0" presId="urn:microsoft.com/office/officeart/2005/8/layout/hierarchy1"/>
    <dgm:cxn modelId="{063BE62A-BA7E-48E3-91D7-2F37BB12AA53}" type="presParOf" srcId="{74CB27C9-B436-4EEB-BCE0-F457DF709DB2}" destId="{2E4C5510-A69C-434A-AB45-F8F2DC26135E}" srcOrd="0" destOrd="0" presId="urn:microsoft.com/office/officeart/2005/8/layout/hierarchy1"/>
    <dgm:cxn modelId="{2671AB58-05A9-4416-A462-6C4579B485A6}" type="presParOf" srcId="{74CB27C9-B436-4EEB-BCE0-F457DF709DB2}" destId="{67A4E96F-86DE-4E64-B4D4-9FF5D08606AF}" srcOrd="1" destOrd="0" presId="urn:microsoft.com/office/officeart/2005/8/layout/hierarchy1"/>
    <dgm:cxn modelId="{8C383F5A-A3E7-4D84-A026-527E1AF10F84}" type="presParOf" srcId="{8FC0A11C-297A-4AB3-A481-7BE70884CF3A}" destId="{B47EE815-0B4F-4177-8E0F-56EAA0008D48}" srcOrd="1" destOrd="0" presId="urn:microsoft.com/office/officeart/2005/8/layout/hierarchy1"/>
    <dgm:cxn modelId="{C66008D6-C296-4EE1-921C-435162EFA8BC}" type="presParOf" srcId="{8D1FD6DF-5847-4A37-AFB4-E3E9DD0389CE}" destId="{2BCDDB0B-4F81-4CEB-9239-1692F881214D}" srcOrd="1" destOrd="0" presId="urn:microsoft.com/office/officeart/2005/8/layout/hierarchy1"/>
    <dgm:cxn modelId="{768209C5-E66D-4388-8A1D-17F92FBBB757}" type="presParOf" srcId="{2BCDDB0B-4F81-4CEB-9239-1692F881214D}" destId="{5ACCB95E-F06C-4975-BE76-C0ABC5A825D5}" srcOrd="0" destOrd="0" presId="urn:microsoft.com/office/officeart/2005/8/layout/hierarchy1"/>
    <dgm:cxn modelId="{6794D80C-63C6-46F7-9703-2644869E1C1C}" type="presParOf" srcId="{5ACCB95E-F06C-4975-BE76-C0ABC5A825D5}" destId="{824F9962-01B1-45DA-8B50-B6357A037579}" srcOrd="0" destOrd="0" presId="urn:microsoft.com/office/officeart/2005/8/layout/hierarchy1"/>
    <dgm:cxn modelId="{AF3FCF4B-168E-4AD9-99F1-2B2E9708C4E6}" type="presParOf" srcId="{5ACCB95E-F06C-4975-BE76-C0ABC5A825D5}" destId="{1E5440AE-536B-41F2-97DF-AF4F25735F5E}" srcOrd="1" destOrd="0" presId="urn:microsoft.com/office/officeart/2005/8/layout/hierarchy1"/>
    <dgm:cxn modelId="{7446EC2C-71A1-4C7F-A08A-EFF9F30C0F05}" type="presParOf" srcId="{2BCDDB0B-4F81-4CEB-9239-1692F881214D}" destId="{E3FD32EE-A1BB-42F3-9ED0-A4A29E5F5551}" srcOrd="1" destOrd="0" presId="urn:microsoft.com/office/officeart/2005/8/layout/hierarchy1"/>
    <dgm:cxn modelId="{0CEC4571-44C1-458C-B634-21F6472E8794}" type="presParOf" srcId="{8D1FD6DF-5847-4A37-AFB4-E3E9DD0389CE}" destId="{F6CC57C7-6D05-4578-9964-08C0409BFB2D}" srcOrd="2" destOrd="0" presId="urn:microsoft.com/office/officeart/2005/8/layout/hierarchy1"/>
    <dgm:cxn modelId="{C0A6CE74-6833-4AF8-9AED-BFFBE6BA035B}" type="presParOf" srcId="{F6CC57C7-6D05-4578-9964-08C0409BFB2D}" destId="{D90C9865-0A56-4CEA-82BC-4E3417F0A56B}" srcOrd="0" destOrd="0" presId="urn:microsoft.com/office/officeart/2005/8/layout/hierarchy1"/>
    <dgm:cxn modelId="{39F25B4B-986D-4720-8827-CBB5D35F9379}" type="presParOf" srcId="{D90C9865-0A56-4CEA-82BC-4E3417F0A56B}" destId="{DA214880-FD72-40CD-AB97-D22D690E78C3}" srcOrd="0" destOrd="0" presId="urn:microsoft.com/office/officeart/2005/8/layout/hierarchy1"/>
    <dgm:cxn modelId="{885550A1-7B93-4E15-9403-8AFBF7F35030}" type="presParOf" srcId="{D90C9865-0A56-4CEA-82BC-4E3417F0A56B}" destId="{1C354783-335E-4B78-B30F-1131BD4043AC}" srcOrd="1" destOrd="0" presId="urn:microsoft.com/office/officeart/2005/8/layout/hierarchy1"/>
    <dgm:cxn modelId="{1618DF64-EAA8-4251-8AE6-0E2B00D2AB17}" type="presParOf" srcId="{F6CC57C7-6D05-4578-9964-08C0409BFB2D}" destId="{1EA3FE52-8AB8-4CEC-9E16-289CF3FC17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C5510-A69C-434A-AB45-F8F2DC26135E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A4E96F-86DE-4E64-B4D4-9FF5D08606AF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study was conducted among the parks’ Sheep on Foot and Mouth Disease.</a:t>
          </a:r>
        </a:p>
      </dsp:txBody>
      <dsp:txXfrm>
        <a:off x="374504" y="770377"/>
        <a:ext cx="2779854" cy="1726007"/>
      </dsp:txXfrm>
    </dsp:sp>
    <dsp:sp modelId="{824F9962-01B1-45DA-8B50-B6357A037579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5440AE-536B-41F2-97DF-AF4F25735F5E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Last year it was recorded that 15% of the sheep at Bryce National Park had Foot and Mouth disease.</a:t>
          </a:r>
        </a:p>
      </dsp:txBody>
      <dsp:txXfrm>
        <a:off x="3903368" y="770377"/>
        <a:ext cx="2779854" cy="1726007"/>
      </dsp:txXfrm>
    </dsp:sp>
    <dsp:sp modelId="{DA214880-FD72-40CD-AB97-D22D690E78C3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354783-335E-4B78-B30F-1131BD4043AC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Yellowstone National Park has been running a program to help reduce the rate of Foot and Mouth Disease and want to know if the program is working with a 5 percentage point reduction.</a:t>
          </a:r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7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36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9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55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5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27EC-B1AB-4AC8-ADD1-2140CF21DF0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028996-E000-4C16-B408-DB0733E3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2AE46-274B-41F5-8C31-FC843849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Biodiversity for the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DD5E4-0DEE-437C-AD31-0F8D9621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 Michelle DeWald</a:t>
            </a:r>
          </a:p>
        </p:txBody>
      </p:sp>
    </p:spTree>
    <p:extLst>
      <p:ext uri="{BB962C8B-B14F-4D97-AF65-F5344CB8AC3E}">
        <p14:creationId xmlns:p14="http://schemas.microsoft.com/office/powerpoint/2010/main" val="17996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4A51-383E-48F2-B9E6-46BA76F7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4722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en-US" dirty="0"/>
              <a:t>Conservation Status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BD7B15-0072-4D81-AACC-5E2335A0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36" y="4174396"/>
            <a:ext cx="5182323" cy="25149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98508-F218-4856-8264-40EFB037B506}"/>
              </a:ext>
            </a:extLst>
          </p:cNvPr>
          <p:cNvSpPr txBox="1"/>
          <p:nvPr/>
        </p:nvSpPr>
        <p:spPr>
          <a:xfrm>
            <a:off x="2592925" y="1081459"/>
            <a:ext cx="8959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Species: 5,541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Categories: Mammal, Bird, Reptile, Amphibian, Fish, Vascular Plant, Nonvascular Plant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Conservation Statuses: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1C6893-B4C2-45BF-9C2F-C2B36BD6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04557"/>
            <a:ext cx="5611008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DB86D-4680-4E01-97A5-E27B10A6DBD9}"/>
              </a:ext>
            </a:extLst>
          </p:cNvPr>
          <p:cNvSpPr txBox="1"/>
          <p:nvPr/>
        </p:nvSpPr>
        <p:spPr>
          <a:xfrm>
            <a:off x="1638914" y="4759171"/>
            <a:ext cx="4705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species requires no protection (5,363), while only 4 are in recovery. There are 151 species that are in need of conservation, and 25 that are close to extinction.</a:t>
            </a:r>
          </a:p>
        </p:txBody>
      </p:sp>
    </p:spTree>
    <p:extLst>
      <p:ext uri="{BB962C8B-B14F-4D97-AF65-F5344CB8AC3E}">
        <p14:creationId xmlns:p14="http://schemas.microsoft.com/office/powerpoint/2010/main" val="15510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5CA7-FD71-4998-8C69-9D1ADD2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Percent of Protected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87C669-4287-459B-B5CA-6B430BD73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71043"/>
              </p:ext>
            </p:extLst>
          </p:nvPr>
        </p:nvGraphicFramePr>
        <p:xfrm>
          <a:off x="2589116" y="2930805"/>
          <a:ext cx="7009576" cy="29619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394">
                  <a:extLst>
                    <a:ext uri="{9D8B030D-6E8A-4147-A177-3AD203B41FA5}">
                      <a16:colId xmlns:a16="http://schemas.microsoft.com/office/drawing/2014/main" val="82795786"/>
                    </a:ext>
                  </a:extLst>
                </a:gridCol>
                <a:gridCol w="1752394">
                  <a:extLst>
                    <a:ext uri="{9D8B030D-6E8A-4147-A177-3AD203B41FA5}">
                      <a16:colId xmlns:a16="http://schemas.microsoft.com/office/drawing/2014/main" val="3905310054"/>
                    </a:ext>
                  </a:extLst>
                </a:gridCol>
                <a:gridCol w="1752394">
                  <a:extLst>
                    <a:ext uri="{9D8B030D-6E8A-4147-A177-3AD203B41FA5}">
                      <a16:colId xmlns:a16="http://schemas.microsoft.com/office/drawing/2014/main" val="2274602542"/>
                    </a:ext>
                  </a:extLst>
                </a:gridCol>
                <a:gridCol w="1752394">
                  <a:extLst>
                    <a:ext uri="{9D8B030D-6E8A-4147-A177-3AD203B41FA5}">
                      <a16:colId xmlns:a16="http://schemas.microsoft.com/office/drawing/2014/main" val="906354245"/>
                    </a:ext>
                  </a:extLst>
                </a:gridCol>
              </a:tblGrid>
              <a:tr h="53200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Category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Number of Not Protected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Number of Protected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Percent of Protected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744931370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Mammal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146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30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17.05%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1848072573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Bird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413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75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15.37%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849332473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Reptile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73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6.41%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4065719439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Amphibian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72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8.86%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4115739695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Fish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115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8.73%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3339165600"/>
                  </a:ext>
                </a:extLst>
              </a:tr>
              <a:tr h="316329">
                <a:tc>
                  <a:txBody>
                    <a:bodyPr/>
                    <a:lstStyle/>
                    <a:p>
                      <a:r>
                        <a:rPr lang="en-US" sz="1400"/>
                        <a:t>Vascular Plant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4216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46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1.08%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1297483425"/>
                  </a:ext>
                </a:extLst>
              </a:tr>
              <a:tr h="532008">
                <a:tc>
                  <a:txBody>
                    <a:bodyPr/>
                    <a:lstStyle/>
                    <a:p>
                      <a:r>
                        <a:rPr lang="en-US" sz="1400"/>
                        <a:t>Nonvascular Plant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328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1893" marR="71893" marT="35947" marB="35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1.50%</a:t>
                      </a:r>
                    </a:p>
                  </a:txBody>
                  <a:tcPr marL="71893" marR="71893" marT="35947" marB="35947"/>
                </a:tc>
                <a:extLst>
                  <a:ext uri="{0D108BD9-81ED-4DB2-BD59-A6C34878D82A}">
                    <a16:rowId xmlns:a16="http://schemas.microsoft.com/office/drawing/2014/main" val="283028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94A50-F06F-4797-AD1E-9F07AF92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Comparing Species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BB10-5A8E-4EA1-BD99-D611F43B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To compare differences in categorical data, we conducted two chi squared tests:</a:t>
            </a:r>
          </a:p>
          <a:p>
            <a:endParaRPr lang="en-US" dirty="0"/>
          </a:p>
          <a:p>
            <a:r>
              <a:rPr lang="en-US" b="1" dirty="0"/>
              <a:t>Test 1</a:t>
            </a:r>
          </a:p>
          <a:p>
            <a:pPr lvl="1"/>
            <a:r>
              <a:rPr lang="en-US" dirty="0"/>
              <a:t>The P-value of the difference between the percentages of protected </a:t>
            </a:r>
            <a:r>
              <a:rPr lang="en-US" b="1" dirty="0"/>
              <a:t>Birds and Mammals</a:t>
            </a:r>
            <a:r>
              <a:rPr lang="en-US" dirty="0"/>
              <a:t>: 68.76%</a:t>
            </a:r>
          </a:p>
          <a:p>
            <a:r>
              <a:rPr lang="en-US" b="1" dirty="0"/>
              <a:t>Test 2</a:t>
            </a:r>
          </a:p>
          <a:p>
            <a:pPr lvl="1"/>
            <a:r>
              <a:rPr lang="en-US" dirty="0"/>
              <a:t>The P-value of the difference between the percentages of protected </a:t>
            </a:r>
            <a:r>
              <a:rPr lang="en-US" b="1" dirty="0"/>
              <a:t>Reptiles and Mammals</a:t>
            </a:r>
            <a:r>
              <a:rPr lang="en-US" dirty="0"/>
              <a:t>: 3.84%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: Birds and Mammals are more likely to become endangered than the other species. Conservationists should place their focus on these species next.</a:t>
            </a:r>
          </a:p>
        </p:txBody>
      </p:sp>
    </p:spTree>
    <p:extLst>
      <p:ext uri="{BB962C8B-B14F-4D97-AF65-F5344CB8AC3E}">
        <p14:creationId xmlns:p14="http://schemas.microsoft.com/office/powerpoint/2010/main" val="289649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3AB7-8BB1-45B7-B842-3A905E2B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of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2E3F-7AFD-4E4A-AE1C-9D746DBE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67" y="1648408"/>
            <a:ext cx="8915400" cy="3777622"/>
          </a:xfrm>
        </p:spPr>
        <p:txBody>
          <a:bodyPr/>
          <a:lstStyle/>
          <a:p>
            <a:r>
              <a:rPr lang="en-US" dirty="0"/>
              <a:t>According to our observations file it has been recorded that different species at several national parks  have been sighted over the past 7 days.</a:t>
            </a:r>
          </a:p>
          <a:p>
            <a:r>
              <a:rPr lang="en-US" dirty="0"/>
              <a:t>The data has been added to only include mammal sheep species.</a:t>
            </a:r>
          </a:p>
          <a:p>
            <a:r>
              <a:rPr lang="en-US" dirty="0"/>
              <a:t>The observation data was then merged with the species data and grouped by National Park: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383147-A754-436C-822E-427693CD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22" y="3800055"/>
            <a:ext cx="7043689" cy="18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CC92A7C-6A58-4E58-B13D-BD8BAEA6D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28EF24-9AAC-46CE-915B-C3513A97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2A4915C-5BAE-4EF1-98D9-80B7ACCC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4633A4E-2C66-4250-AAF4-88BFB271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D946C36C-F30A-469F-9887-FD626B58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53195CD-75B2-44EB-AE90-2F3CB86B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D358E0A7-46FF-4777-8BB6-7F869F3A6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448C2A2-1FD8-456F-B43C-10C95E72F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8CFDE0C-EB8B-4A76-AA76-E37E285A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638037C-E45E-431C-B053-DA572B44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B62D87FA-4675-41EE-96E5-5F7D9A809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8584ED54-D08D-4121-A2D6-90AD77B2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5B0EDA2-D009-4AAE-BC70-2B8183AF8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0DABB3EA-C682-4AB4-89E3-F738C3BFC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AD17B-B3F7-4D05-8FA5-6493F2CB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B96F8D32-B863-4FAD-974E-FEC8D8752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992A048B-63EE-41EA-91CF-68B186A91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BAB9D9BE-A169-4344-B592-657BA18C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F0D83F40-BD05-4F3B-A67A-0E390727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F6DF37C0-E9F2-4D87-B6DC-A5C02510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D1A4E04D-137A-40D0-97B2-CCD94E38E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DE9DA00-36D7-45AF-BFE3-6B2407BB2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CD78AA11-D71F-4734-97DD-EAABD61E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231073E1-6D36-4D35-9574-BFF0BE32C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9FF5CEF9-5243-4286-BBFD-C6D18F70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3987C798-9007-4905-A4D2-F6B7778E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914CF9AC-68D2-4433-9A54-DD1C15C34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B73365D6-A648-4720-8CD8-4C4EAECA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4AF2B90-5C54-4C6B-A15C-8C529D82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950976"/>
            <a:ext cx="8791070" cy="2505456"/>
          </a:xfrm>
          <a:prstGeom prst="rect">
            <a:avLst/>
          </a:prstGeom>
        </p:spPr>
      </p:pic>
      <p:sp>
        <p:nvSpPr>
          <p:cNvPr id="76" name="Freeform 33">
            <a:extLst>
              <a:ext uri="{FF2B5EF4-FFF2-40B4-BE49-F238E27FC236}">
                <a16:creationId xmlns:a16="http://schemas.microsoft.com/office/drawing/2014/main" id="{186DB3B2-CEAC-4F62-A76F-B1FA7671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598A3-F1AF-47DB-AEF9-285159CEF9C4}"/>
              </a:ext>
            </a:extLst>
          </p:cNvPr>
          <p:cNvSpPr txBox="1"/>
          <p:nvPr/>
        </p:nvSpPr>
        <p:spPr>
          <a:xfrm>
            <a:off x="2589213" y="3767328"/>
            <a:ext cx="8915399" cy="1924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Yellowstone National Park saw the most sheep observations with 507 sightings out of the four parks.</a:t>
            </a:r>
          </a:p>
        </p:txBody>
      </p:sp>
    </p:spTree>
    <p:extLst>
      <p:ext uri="{BB962C8B-B14F-4D97-AF65-F5344CB8AC3E}">
        <p14:creationId xmlns:p14="http://schemas.microsoft.com/office/powerpoint/2010/main" val="696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D1A3D-B8BA-4F41-82D5-9DA92F46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Foot and Mouth Disease Study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FF59692-F760-4796-8DEC-15ED187CE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5694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68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973DF-DB1C-465E-9C17-7A43975D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2696589"/>
            <a:ext cx="6062952" cy="1903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B1EF-C15E-4FD6-B20B-B921E663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Foot and Mouth Disease A/B Test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2F7E-BFF2-41B1-97C4-B16B83D4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9" y="3076839"/>
            <a:ext cx="3787538" cy="1523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Observing in </a:t>
            </a:r>
            <a:r>
              <a:rPr lang="en-US" b="1" dirty="0">
                <a:solidFill>
                  <a:srgbClr val="002060"/>
                </a:solidFill>
              </a:rPr>
              <a:t>Yellowstone</a:t>
            </a:r>
            <a:r>
              <a:rPr lang="en-US" dirty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870/507 = 1.72 weeks</a:t>
            </a:r>
          </a:p>
          <a:p>
            <a:r>
              <a:rPr lang="en-US" dirty="0">
                <a:solidFill>
                  <a:srgbClr val="002060"/>
                </a:solidFill>
              </a:rPr>
              <a:t>Observing in </a:t>
            </a:r>
            <a:r>
              <a:rPr lang="en-US" b="1" dirty="0">
                <a:solidFill>
                  <a:srgbClr val="002060"/>
                </a:solidFill>
              </a:rPr>
              <a:t>Bryce</a:t>
            </a:r>
            <a:r>
              <a:rPr lang="en-US" dirty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870/250 = 3.48 weeks</a:t>
            </a:r>
          </a:p>
        </p:txBody>
      </p:sp>
    </p:spTree>
    <p:extLst>
      <p:ext uri="{BB962C8B-B14F-4D97-AF65-F5344CB8AC3E}">
        <p14:creationId xmlns:p14="http://schemas.microsoft.com/office/powerpoint/2010/main" val="505669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162</TotalTime>
  <Words>375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Biodiversity for the National Parks</vt:lpstr>
      <vt:lpstr>Conservation Status</vt:lpstr>
      <vt:lpstr>Percent of Protected</vt:lpstr>
      <vt:lpstr>Comparing Species Categories</vt:lpstr>
      <vt:lpstr>Observations of Sheep</vt:lpstr>
      <vt:lpstr>PowerPoint Presentation</vt:lpstr>
      <vt:lpstr>Foot and Mouth Disease Study</vt:lpstr>
      <vt:lpstr>Foot and Mouth Disease A/B Test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Michelle</dc:creator>
  <cp:lastModifiedBy>Michelle</cp:lastModifiedBy>
  <cp:revision>15</cp:revision>
  <dcterms:created xsi:type="dcterms:W3CDTF">2018-05-31T01:29:07Z</dcterms:created>
  <dcterms:modified xsi:type="dcterms:W3CDTF">2018-06-04T01:29:36Z</dcterms:modified>
</cp:coreProperties>
</file>