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1F99-1A8F-4626-A48D-E8E82B38C4D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289204A-B6C4-4F72-833D-F6B704026422}">
      <dgm:prSet phldrT="[Text]" custT="1"/>
      <dgm:spPr/>
      <dgm:t>
        <a:bodyPr/>
        <a:lstStyle/>
        <a:p>
          <a:r>
            <a:rPr lang="en-PH" sz="1200" b="1" dirty="0"/>
            <a:t>Results:</a:t>
          </a:r>
        </a:p>
        <a:p>
          <a:r>
            <a:rPr lang="en-US" sz="1200" dirty="0"/>
            <a:t>Average MAE: 0.24 (Mean Absolute Error) on the testing set.</a:t>
          </a:r>
        </a:p>
        <a:p>
          <a:br>
            <a:rPr lang="en-US" sz="1200" dirty="0"/>
          </a:br>
          <a:r>
            <a:rPr lang="en-PH" sz="1200" b="1" dirty="0"/>
            <a:t>Feature Importance:</a:t>
          </a:r>
        </a:p>
        <a:p>
          <a:r>
            <a:rPr lang="en-US" sz="1200" dirty="0"/>
            <a:t>- The product categories were not that important</a:t>
          </a:r>
          <a:endParaRPr lang="en-PH" sz="1200" dirty="0"/>
        </a:p>
        <a:p>
          <a:r>
            <a:rPr lang="en-US" sz="1200" dirty="0"/>
            <a:t>- The unit price and temperature were important in predicting stock</a:t>
          </a:r>
          <a:endParaRPr lang="en-PH" sz="1200" dirty="0"/>
        </a:p>
        <a:p>
          <a:r>
            <a:rPr lang="en-US" sz="1200" dirty="0"/>
            <a:t>- The hour of day was also important for predicting stock</a:t>
          </a:r>
          <a:endParaRPr lang="en-PH" sz="1200" dirty="0"/>
        </a:p>
        <a:p>
          <a:endParaRPr lang="en-PH" sz="900" dirty="0"/>
        </a:p>
      </dgm:t>
    </dgm:pt>
    <dgm:pt modelId="{705D19CA-480E-41CA-A520-F856365CC2A3}" type="parTrans" cxnId="{5BB90CD8-38CB-4BF8-B905-D050F5776ED0}">
      <dgm:prSet/>
      <dgm:spPr/>
      <dgm:t>
        <a:bodyPr/>
        <a:lstStyle/>
        <a:p>
          <a:endParaRPr lang="en-PH"/>
        </a:p>
      </dgm:t>
    </dgm:pt>
    <dgm:pt modelId="{38863BA8-7238-485E-8B56-05B524398E83}" type="sibTrans" cxnId="{5BB90CD8-38CB-4BF8-B905-D050F5776ED0}">
      <dgm:prSet/>
      <dgm:spPr/>
      <dgm:t>
        <a:bodyPr/>
        <a:lstStyle/>
        <a:p>
          <a:endParaRPr lang="en-PH"/>
        </a:p>
      </dgm:t>
    </dgm:pt>
    <dgm:pt modelId="{CDA441D6-B917-4425-9FDA-257DA6E7BAD6}">
      <dgm:prSet phldrT="[Text]" custT="1"/>
      <dgm:spPr/>
      <dgm:t>
        <a:bodyPr/>
        <a:lstStyle/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</a:p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1. Data Setup and Loading: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Imported required libraries and mounted Google Drive.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Loaded three tables: sales data, </a:t>
          </a:r>
        </a:p>
        <a:p>
          <a:pPr algn="l"/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sensor_stock_levels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sensor_storage_temperature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Performed data cleaning and converted </a:t>
          </a: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timestamps to datetime.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EC804A-9F9B-421F-BE78-A7CF96C94D67}" type="parTrans" cxnId="{10B826B6-969C-47EE-A385-22CADD4D8237}">
      <dgm:prSet/>
      <dgm:spPr/>
      <dgm:t>
        <a:bodyPr/>
        <a:lstStyle/>
        <a:p>
          <a:endParaRPr lang="en-PH"/>
        </a:p>
      </dgm:t>
    </dgm:pt>
    <dgm:pt modelId="{D775952B-F060-41C6-9E26-DFEC5257F5E2}" type="sibTrans" cxnId="{10B826B6-969C-47EE-A385-22CADD4D8237}">
      <dgm:prSet/>
      <dgm:spPr/>
      <dgm:t>
        <a:bodyPr/>
        <a:lstStyle/>
        <a:p>
          <a:endParaRPr lang="en-PH"/>
        </a:p>
      </dgm:t>
    </dgm:pt>
    <dgm:pt modelId="{B6410D52-F66F-4782-AD99-061A1B191415}">
      <dgm:prSet phldrT="[Text]" custT="1"/>
      <dgm:spPr/>
      <dgm:t>
        <a:bodyPr/>
        <a:lstStyle/>
        <a:p>
          <a:pPr algn="r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2. Data Aggregation and Merge: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sales quantity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estimated stock percentage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Aggregated temperature on an hourly basis.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Merged the data into a single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E3A83-4648-4A9A-930D-9AAA3210C5AC}" type="parTrans" cxnId="{8DF0A995-5566-40D0-B5C4-9704B3F41906}">
      <dgm:prSet/>
      <dgm:spPr/>
      <dgm:t>
        <a:bodyPr/>
        <a:lstStyle/>
        <a:p>
          <a:endParaRPr lang="en-PH"/>
        </a:p>
      </dgm:t>
    </dgm:pt>
    <dgm:pt modelId="{EC4F8F90-9C68-4B2E-B746-F00AC54D2A7F}" type="sibTrans" cxnId="{8DF0A995-5566-40D0-B5C4-9704B3F41906}">
      <dgm:prSet/>
      <dgm:spPr/>
      <dgm:t>
        <a:bodyPr/>
        <a:lstStyle/>
        <a:p>
          <a:endParaRPr lang="en-PH"/>
        </a:p>
      </dgm:t>
    </dgm:pt>
    <dgm:pt modelId="{5A80A266-D5AF-4469-9768-EE8803781A49}">
      <dgm:prSet phldrT="[Text]" custT="1"/>
      <dgm:spPr/>
      <dgm:t>
        <a:bodyPr/>
        <a:lstStyle/>
        <a:p>
          <a:pPr algn="l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3. Feature Engineering:</a:t>
          </a:r>
        </a:p>
        <a:p>
          <a:pPr algn="l"/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Engineered timestamp features: day of the month, day of the week, and hour.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Encoded categorical features into numerical using dummy variables.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8CEAAE-6E84-436E-9448-40C3C5E772A6}" type="parTrans" cxnId="{20FF8651-EFE9-40B3-A076-CFECBB5D6219}">
      <dgm:prSet/>
      <dgm:spPr/>
      <dgm:t>
        <a:bodyPr/>
        <a:lstStyle/>
        <a:p>
          <a:endParaRPr lang="en-PH"/>
        </a:p>
      </dgm:t>
    </dgm:pt>
    <dgm:pt modelId="{FF057876-C387-426F-BDAB-ACFDED74F599}" type="sibTrans" cxnId="{20FF8651-EFE9-40B3-A076-CFECBB5D6219}">
      <dgm:prSet/>
      <dgm:spPr/>
      <dgm:t>
        <a:bodyPr/>
        <a:lstStyle/>
        <a:p>
          <a:endParaRPr lang="en-PH"/>
        </a:p>
      </dgm:t>
    </dgm:pt>
    <dgm:pt modelId="{9421F1C6-40BA-4863-A651-5337C6F9A0B3}">
      <dgm:prSet phldrT="[Text]" custT="1"/>
      <dgm:spPr/>
      <dgm:t>
        <a:bodyPr/>
        <a:lstStyle/>
        <a:p>
          <a:pPr algn="r"/>
          <a:r>
            <a:rPr lang="en-PH" sz="1400" dirty="0">
              <a:latin typeface="Arial" panose="020B0604020202020204" pitchFamily="34" charset="0"/>
              <a:cs typeface="Arial" panose="020B0604020202020204" pitchFamily="34" charset="0"/>
            </a:rPr>
            <a:t>4. Modeling: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Utilized the Random Forest Regressor for 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supervised machine learning.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Performed K-fold cross-validation (K=10) with </a:t>
          </a: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75% training and 25% testing data split.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* Average Mean Absolute Error (MAE) was computed as the evaluation metric</a:t>
          </a:r>
          <a:r>
            <a:rPr lang="en-US" sz="1400" dirty="0"/>
            <a:t>.</a:t>
          </a:r>
          <a:endParaRPr lang="en-PH" sz="1400" dirty="0"/>
        </a:p>
      </dgm:t>
    </dgm:pt>
    <dgm:pt modelId="{D22680EF-2329-4DD0-BE81-402D036C9083}" type="parTrans" cxnId="{0F77A11B-4D4D-4803-80A8-E133B83DFA27}">
      <dgm:prSet/>
      <dgm:spPr/>
      <dgm:t>
        <a:bodyPr/>
        <a:lstStyle/>
        <a:p>
          <a:endParaRPr lang="en-PH"/>
        </a:p>
      </dgm:t>
    </dgm:pt>
    <dgm:pt modelId="{2C90CE62-1D50-4317-A6C6-E898402182A1}" type="sibTrans" cxnId="{0F77A11B-4D4D-4803-80A8-E133B83DFA27}">
      <dgm:prSet/>
      <dgm:spPr/>
      <dgm:t>
        <a:bodyPr/>
        <a:lstStyle/>
        <a:p>
          <a:endParaRPr lang="en-PH"/>
        </a:p>
      </dgm:t>
    </dgm:pt>
    <dgm:pt modelId="{D7E7882E-04F4-40CD-BB34-16B2AED0E7BA}" type="pres">
      <dgm:prSet presAssocID="{2EC01F99-1A8F-4626-A48D-E8E82B38C4D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E3E464-08F8-4E1F-B134-6E95FD24243A}" type="pres">
      <dgm:prSet presAssocID="{2EC01F99-1A8F-4626-A48D-E8E82B38C4D0}" presName="matrix" presStyleCnt="0"/>
      <dgm:spPr/>
    </dgm:pt>
    <dgm:pt modelId="{4E7EBCBC-F23A-4FFA-9C81-7081E9576D26}" type="pres">
      <dgm:prSet presAssocID="{2EC01F99-1A8F-4626-A48D-E8E82B38C4D0}" presName="tile1" presStyleLbl="node1" presStyleIdx="0" presStyleCnt="4" custLinFactNeighborX="-62941" custLinFactNeighborY="-35970"/>
      <dgm:spPr/>
    </dgm:pt>
    <dgm:pt modelId="{39F59AEB-C659-4EE2-94A1-B46EC2C6873B}" type="pres">
      <dgm:prSet presAssocID="{2EC01F99-1A8F-4626-A48D-E8E82B38C4D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19DE57-E792-4820-B202-AD04981F9072}" type="pres">
      <dgm:prSet presAssocID="{2EC01F99-1A8F-4626-A48D-E8E82B38C4D0}" presName="tile2" presStyleLbl="node1" presStyleIdx="1" presStyleCnt="4"/>
      <dgm:spPr/>
    </dgm:pt>
    <dgm:pt modelId="{85D2B530-C991-4AEC-A96E-3A7DA9C989F2}" type="pres">
      <dgm:prSet presAssocID="{2EC01F99-1A8F-4626-A48D-E8E82B38C4D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087A50-9AA9-4360-A0DE-B11EF276F9B0}" type="pres">
      <dgm:prSet presAssocID="{2EC01F99-1A8F-4626-A48D-E8E82B38C4D0}" presName="tile3" presStyleLbl="node1" presStyleIdx="2" presStyleCnt="4"/>
      <dgm:spPr/>
    </dgm:pt>
    <dgm:pt modelId="{08DCE55F-4FB4-40A0-8995-7FA9C921569E}" type="pres">
      <dgm:prSet presAssocID="{2EC01F99-1A8F-4626-A48D-E8E82B38C4D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EDA084-7979-4126-87B4-B92303520F74}" type="pres">
      <dgm:prSet presAssocID="{2EC01F99-1A8F-4626-A48D-E8E82B38C4D0}" presName="tile4" presStyleLbl="node1" presStyleIdx="3" presStyleCnt="4"/>
      <dgm:spPr/>
    </dgm:pt>
    <dgm:pt modelId="{37D24C46-8EBD-4013-B79A-77AE4E804E4C}" type="pres">
      <dgm:prSet presAssocID="{2EC01F99-1A8F-4626-A48D-E8E82B38C4D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6AE5AE1-0443-4F7B-A8F6-9D3562ECEE90}" type="pres">
      <dgm:prSet presAssocID="{2EC01F99-1A8F-4626-A48D-E8E82B38C4D0}" presName="centerTile" presStyleLbl="fgShp" presStyleIdx="0" presStyleCnt="1" custScaleX="89251" custScaleY="216882" custLinFactNeighborX="0" custLinFactNeighborY="-23707">
        <dgm:presLayoutVars>
          <dgm:chMax val="0"/>
          <dgm:chPref val="0"/>
        </dgm:presLayoutVars>
      </dgm:prSet>
      <dgm:spPr/>
    </dgm:pt>
  </dgm:ptLst>
  <dgm:cxnLst>
    <dgm:cxn modelId="{0F77A11B-4D4D-4803-80A8-E133B83DFA27}" srcId="{4289204A-B6C4-4F72-833D-F6B704026422}" destId="{9421F1C6-40BA-4863-A651-5337C6F9A0B3}" srcOrd="3" destOrd="0" parTransId="{D22680EF-2329-4DD0-BE81-402D036C9083}" sibTransId="{2C90CE62-1D50-4317-A6C6-E898402182A1}"/>
    <dgm:cxn modelId="{D2F10730-F0E6-4424-86FF-9B4DBCE23875}" type="presOf" srcId="{CDA441D6-B917-4425-9FDA-257DA6E7BAD6}" destId="{4E7EBCBC-F23A-4FFA-9C81-7081E9576D26}" srcOrd="0" destOrd="0" presId="urn:microsoft.com/office/officeart/2005/8/layout/matrix1"/>
    <dgm:cxn modelId="{C1FA4E33-3A7A-4B8B-BAC6-BB75AC8B9426}" type="presOf" srcId="{5A80A266-D5AF-4469-9768-EE8803781A49}" destId="{08DCE55F-4FB4-40A0-8995-7FA9C921569E}" srcOrd="1" destOrd="0" presId="urn:microsoft.com/office/officeart/2005/8/layout/matrix1"/>
    <dgm:cxn modelId="{FAA1DB38-13CF-4F8D-9F86-1F7AA5E0C48A}" type="presOf" srcId="{CDA441D6-B917-4425-9FDA-257DA6E7BAD6}" destId="{39F59AEB-C659-4EE2-94A1-B46EC2C6873B}" srcOrd="1" destOrd="0" presId="urn:microsoft.com/office/officeart/2005/8/layout/matrix1"/>
    <dgm:cxn modelId="{8E20DD3F-6501-444B-BF83-9E60E65B822D}" type="presOf" srcId="{2EC01F99-1A8F-4626-A48D-E8E82B38C4D0}" destId="{D7E7882E-04F4-40CD-BB34-16B2AED0E7BA}" srcOrd="0" destOrd="0" presId="urn:microsoft.com/office/officeart/2005/8/layout/matrix1"/>
    <dgm:cxn modelId="{DB13A741-3E66-44CA-A3BD-33B361623B95}" type="presOf" srcId="{9421F1C6-40BA-4863-A651-5337C6F9A0B3}" destId="{37D24C46-8EBD-4013-B79A-77AE4E804E4C}" srcOrd="1" destOrd="0" presId="urn:microsoft.com/office/officeart/2005/8/layout/matrix1"/>
    <dgm:cxn modelId="{20FF8651-EFE9-40B3-A076-CFECBB5D6219}" srcId="{4289204A-B6C4-4F72-833D-F6B704026422}" destId="{5A80A266-D5AF-4469-9768-EE8803781A49}" srcOrd="2" destOrd="0" parTransId="{6E8CEAAE-6E84-436E-9448-40C3C5E772A6}" sibTransId="{FF057876-C387-426F-BDAB-ACFDED74F599}"/>
    <dgm:cxn modelId="{6284D394-AB9F-4F02-8F29-1E5848FAA5D5}" type="presOf" srcId="{B6410D52-F66F-4782-AD99-061A1B191415}" destId="{85D2B530-C991-4AEC-A96E-3A7DA9C989F2}" srcOrd="1" destOrd="0" presId="urn:microsoft.com/office/officeart/2005/8/layout/matrix1"/>
    <dgm:cxn modelId="{8DF0A995-5566-40D0-B5C4-9704B3F41906}" srcId="{4289204A-B6C4-4F72-833D-F6B704026422}" destId="{B6410D52-F66F-4782-AD99-061A1B191415}" srcOrd="1" destOrd="0" parTransId="{02BE3A83-4648-4A9A-930D-9AAA3210C5AC}" sibTransId="{EC4F8F90-9C68-4B2E-B746-F00AC54D2A7F}"/>
    <dgm:cxn modelId="{52B1C69C-2B5D-4E4E-B72B-6E6083B304AE}" type="presOf" srcId="{4289204A-B6C4-4F72-833D-F6B704026422}" destId="{F6AE5AE1-0443-4F7B-A8F6-9D3562ECEE90}" srcOrd="0" destOrd="0" presId="urn:microsoft.com/office/officeart/2005/8/layout/matrix1"/>
    <dgm:cxn modelId="{10B826B6-969C-47EE-A385-22CADD4D8237}" srcId="{4289204A-B6C4-4F72-833D-F6B704026422}" destId="{CDA441D6-B917-4425-9FDA-257DA6E7BAD6}" srcOrd="0" destOrd="0" parTransId="{A1EC804A-9F9B-421F-BE78-A7CF96C94D67}" sibTransId="{D775952B-F060-41C6-9E26-DFEC5257F5E2}"/>
    <dgm:cxn modelId="{5BB90CD8-38CB-4BF8-B905-D050F5776ED0}" srcId="{2EC01F99-1A8F-4626-A48D-E8E82B38C4D0}" destId="{4289204A-B6C4-4F72-833D-F6B704026422}" srcOrd="0" destOrd="0" parTransId="{705D19CA-480E-41CA-A520-F856365CC2A3}" sibTransId="{38863BA8-7238-485E-8B56-05B524398E83}"/>
    <dgm:cxn modelId="{6800E3DD-A34A-45A1-9E8D-77836CEDEB77}" type="presOf" srcId="{B6410D52-F66F-4782-AD99-061A1B191415}" destId="{B619DE57-E792-4820-B202-AD04981F9072}" srcOrd="0" destOrd="0" presId="urn:microsoft.com/office/officeart/2005/8/layout/matrix1"/>
    <dgm:cxn modelId="{C82453DF-DA24-4D9F-BC5E-C6E4F2F905D6}" type="presOf" srcId="{9421F1C6-40BA-4863-A651-5337C6F9A0B3}" destId="{9FEDA084-7979-4126-87B4-B92303520F74}" srcOrd="0" destOrd="0" presId="urn:microsoft.com/office/officeart/2005/8/layout/matrix1"/>
    <dgm:cxn modelId="{97C167EE-6D90-4C5E-B546-B383F4CA4E9B}" type="presOf" srcId="{5A80A266-D5AF-4469-9768-EE8803781A49}" destId="{07087A50-9AA9-4360-A0DE-B11EF276F9B0}" srcOrd="0" destOrd="0" presId="urn:microsoft.com/office/officeart/2005/8/layout/matrix1"/>
    <dgm:cxn modelId="{1A7F980C-3728-49D4-842B-C1899040E46F}" type="presParOf" srcId="{D7E7882E-04F4-40CD-BB34-16B2AED0E7BA}" destId="{63E3E464-08F8-4E1F-B134-6E95FD24243A}" srcOrd="0" destOrd="0" presId="urn:microsoft.com/office/officeart/2005/8/layout/matrix1"/>
    <dgm:cxn modelId="{84FB5DFC-0B9B-4967-8D57-55856A937DF5}" type="presParOf" srcId="{63E3E464-08F8-4E1F-B134-6E95FD24243A}" destId="{4E7EBCBC-F23A-4FFA-9C81-7081E9576D26}" srcOrd="0" destOrd="0" presId="urn:microsoft.com/office/officeart/2005/8/layout/matrix1"/>
    <dgm:cxn modelId="{971DB983-DF91-47C5-9EBD-00A58A4EAA85}" type="presParOf" srcId="{63E3E464-08F8-4E1F-B134-6E95FD24243A}" destId="{39F59AEB-C659-4EE2-94A1-B46EC2C6873B}" srcOrd="1" destOrd="0" presId="urn:microsoft.com/office/officeart/2005/8/layout/matrix1"/>
    <dgm:cxn modelId="{AB05AA24-7399-45D6-94FA-52A348A5E853}" type="presParOf" srcId="{63E3E464-08F8-4E1F-B134-6E95FD24243A}" destId="{B619DE57-E792-4820-B202-AD04981F9072}" srcOrd="2" destOrd="0" presId="urn:microsoft.com/office/officeart/2005/8/layout/matrix1"/>
    <dgm:cxn modelId="{AA543058-9F82-4833-A865-11946F683E0F}" type="presParOf" srcId="{63E3E464-08F8-4E1F-B134-6E95FD24243A}" destId="{85D2B530-C991-4AEC-A96E-3A7DA9C989F2}" srcOrd="3" destOrd="0" presId="urn:microsoft.com/office/officeart/2005/8/layout/matrix1"/>
    <dgm:cxn modelId="{9429410E-8AAA-4B69-8E5B-05B885F22D28}" type="presParOf" srcId="{63E3E464-08F8-4E1F-B134-6E95FD24243A}" destId="{07087A50-9AA9-4360-A0DE-B11EF276F9B0}" srcOrd="4" destOrd="0" presId="urn:microsoft.com/office/officeart/2005/8/layout/matrix1"/>
    <dgm:cxn modelId="{C6A2708B-6CED-4A87-A4F8-325F18FE7572}" type="presParOf" srcId="{63E3E464-08F8-4E1F-B134-6E95FD24243A}" destId="{08DCE55F-4FB4-40A0-8995-7FA9C921569E}" srcOrd="5" destOrd="0" presId="urn:microsoft.com/office/officeart/2005/8/layout/matrix1"/>
    <dgm:cxn modelId="{CDD112B5-9B33-4F78-95C2-EEA8D3EAFB19}" type="presParOf" srcId="{63E3E464-08F8-4E1F-B134-6E95FD24243A}" destId="{9FEDA084-7979-4126-87B4-B92303520F74}" srcOrd="6" destOrd="0" presId="urn:microsoft.com/office/officeart/2005/8/layout/matrix1"/>
    <dgm:cxn modelId="{431B62A5-9DD2-4427-AB58-195AA25D7F84}" type="presParOf" srcId="{63E3E464-08F8-4E1F-B134-6E95FD24243A}" destId="{37D24C46-8EBD-4013-B79A-77AE4E804E4C}" srcOrd="7" destOrd="0" presId="urn:microsoft.com/office/officeart/2005/8/layout/matrix1"/>
    <dgm:cxn modelId="{0B0F666C-98FF-424E-8D6B-DD32457D3B07}" type="presParOf" srcId="{D7E7882E-04F4-40CD-BB34-16B2AED0E7BA}" destId="{F6AE5AE1-0443-4F7B-A8F6-9D3562ECEE9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EBCBC-F23A-4FFA-9C81-7081E9576D26}">
      <dsp:nvSpPr>
        <dsp:cNvPr id="0" name=""/>
        <dsp:cNvSpPr/>
      </dsp:nvSpPr>
      <dsp:spPr>
        <a:xfrm rot="16200000">
          <a:off x="1671521" y="-1671521"/>
          <a:ext cx="2171931" cy="55149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1. Data Setup and Loading: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Imported required libraries and mounted Google Drive.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Loaded three tables: sales data,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sensor_stock_levels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sensor_storage_temperature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Performed data cleaning and converted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timestamps to datetime.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0"/>
        <a:ext cx="5514975" cy="1628948"/>
      </dsp:txXfrm>
    </dsp:sp>
    <dsp:sp modelId="{B619DE57-E792-4820-B202-AD04981F9072}">
      <dsp:nvSpPr>
        <dsp:cNvPr id="0" name=""/>
        <dsp:cNvSpPr/>
      </dsp:nvSpPr>
      <dsp:spPr>
        <a:xfrm>
          <a:off x="5514975" y="0"/>
          <a:ext cx="5514975" cy="2171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2. Data Aggregation and Merge: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sales quantity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estimated stock percentage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Aggregated temperature on an hourly basis.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Merged the data into a single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14975" y="0"/>
        <a:ext cx="5514975" cy="1628948"/>
      </dsp:txXfrm>
    </dsp:sp>
    <dsp:sp modelId="{07087A50-9AA9-4360-A0DE-B11EF276F9B0}">
      <dsp:nvSpPr>
        <dsp:cNvPr id="0" name=""/>
        <dsp:cNvSpPr/>
      </dsp:nvSpPr>
      <dsp:spPr>
        <a:xfrm rot="10800000">
          <a:off x="0" y="2171931"/>
          <a:ext cx="5514975" cy="2171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3. Feature Engineering: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Engineered timestamp features: day of the month, day of the week, and hour.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Encoded categorical features into numerical using dummy variables.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2714913"/>
        <a:ext cx="5514975" cy="1628948"/>
      </dsp:txXfrm>
    </dsp:sp>
    <dsp:sp modelId="{9FEDA084-7979-4126-87B4-B92303520F74}">
      <dsp:nvSpPr>
        <dsp:cNvPr id="0" name=""/>
        <dsp:cNvSpPr/>
      </dsp:nvSpPr>
      <dsp:spPr>
        <a:xfrm rot="5400000">
          <a:off x="7186497" y="500409"/>
          <a:ext cx="2171931" cy="55149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Arial" panose="020B0604020202020204" pitchFamily="34" charset="0"/>
              <a:cs typeface="Arial" panose="020B0604020202020204" pitchFamily="34" charset="0"/>
            </a:rPr>
            <a:t>4. Modeling: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Utilized the Random Forest Regressor for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supervised machine learning.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Performed K-fold cross-validation (K=10) with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75% training and 25% testing data split.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* Average Mean Absolute Error (MAE) was computed as the evaluation metric</a:t>
          </a:r>
          <a:r>
            <a:rPr lang="en-US" sz="1400" kern="1200" dirty="0"/>
            <a:t>.</a:t>
          </a:r>
          <a:endParaRPr lang="en-PH" sz="1400" kern="1200" dirty="0"/>
        </a:p>
      </dsp:txBody>
      <dsp:txXfrm rot="-5400000">
        <a:off x="5514975" y="2714913"/>
        <a:ext cx="5514975" cy="1628948"/>
      </dsp:txXfrm>
    </dsp:sp>
    <dsp:sp modelId="{F6AE5AE1-0443-4F7B-A8F6-9D3562ECEE90}">
      <dsp:nvSpPr>
        <dsp:cNvPr id="0" name=""/>
        <dsp:cNvSpPr/>
      </dsp:nvSpPr>
      <dsp:spPr>
        <a:xfrm>
          <a:off x="4038323" y="736849"/>
          <a:ext cx="2953302" cy="235526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200" b="1" kern="1200" dirty="0"/>
            <a:t>Results: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MAE: 0.24 (Mean Absolute Error) on the testing set.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200" kern="1200" dirty="0"/>
          </a:br>
          <a:r>
            <a:rPr lang="en-PH" sz="1200" b="1" kern="1200" dirty="0"/>
            <a:t>Feature Importance: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product categories were not that important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unit price and temperature were important in predicting stock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hour of day was also important for predicting stock</a:t>
          </a:r>
          <a:endParaRPr lang="en-PH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900" kern="1200" dirty="0"/>
        </a:p>
      </dsp:txBody>
      <dsp:txXfrm>
        <a:off x="4153297" y="851823"/>
        <a:ext cx="2723354" cy="212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A6FA-BD10-45F5-980F-BA8A3D1C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Predicting Stock Levels using AI and Machine Learning</a:t>
            </a:r>
            <a:endParaRPr lang="en-P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F0D13D-710D-868F-4D3F-D14693960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34374"/>
              </p:ext>
            </p:extLst>
          </p:nvPr>
        </p:nvGraphicFramePr>
        <p:xfrm>
          <a:off x="581025" y="2181225"/>
          <a:ext cx="11029950" cy="434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420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222</TotalTime>
  <Words>233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</vt:lpstr>
      <vt:lpstr>Predicting Stock Levels using AI and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Levels using AI and Machine LearniNG</dc:title>
  <dc:creator>Mikko De Torres</dc:creator>
  <cp:lastModifiedBy>Mikko De Torres</cp:lastModifiedBy>
  <cp:revision>3</cp:revision>
  <dcterms:created xsi:type="dcterms:W3CDTF">2023-07-30T13:58:49Z</dcterms:created>
  <dcterms:modified xsi:type="dcterms:W3CDTF">2024-10-02T09:50:03Z</dcterms:modified>
</cp:coreProperties>
</file>