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31"/>
  </p:notesMasterIdLst>
  <p:handoutMasterIdLst>
    <p:handoutMasterId r:id="rId32"/>
  </p:handoutMasterIdLst>
  <p:sldIdLst>
    <p:sldId id="257" r:id="rId2"/>
    <p:sldId id="268" r:id="rId3"/>
    <p:sldId id="269" r:id="rId4"/>
    <p:sldId id="267" r:id="rId5"/>
    <p:sldId id="258" r:id="rId6"/>
    <p:sldId id="270" r:id="rId7"/>
    <p:sldId id="297" r:id="rId8"/>
    <p:sldId id="298"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7" r:id="rId22"/>
    <p:sldId id="289" r:id="rId23"/>
    <p:sldId id="290" r:id="rId24"/>
    <p:sldId id="291" r:id="rId25"/>
    <p:sldId id="292" r:id="rId26"/>
    <p:sldId id="293" r:id="rId27"/>
    <p:sldId id="294" r:id="rId28"/>
    <p:sldId id="295" r:id="rId29"/>
    <p:sldId id="296"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6182" autoAdjust="0"/>
  </p:normalViewPr>
  <p:slideViewPr>
    <p:cSldViewPr showGuides="1">
      <p:cViewPr varScale="1">
        <p:scale>
          <a:sx n="74" d="100"/>
          <a:sy n="74" d="100"/>
        </p:scale>
        <p:origin x="540" y="72"/>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8/28/2019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8/28/2019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534976C5-9C5A-46F5-A107-7792B711EE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a:extLst>
              <a:ext uri="{FF2B5EF4-FFF2-40B4-BE49-F238E27FC236}">
                <a16:creationId xmlns:a16="http://schemas.microsoft.com/office/drawing/2014/main" xmlns="" id="{0EC95A1E-8789-404A-9897-8E1844F3E9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1540337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4BCF78B5-9196-408A-AE29-52D03B9038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xmlns="" id="{9F1CECE0-780C-4454-9DF2-46D90D62B8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4040577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128480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411163" eaLnBrk="1" hangingPunct="1">
              <a:buFont typeface="Franklin Gothic Medium" panose="020B0603020102020204" pitchFamily="34" charset="0"/>
              <a:buAutoNum type="romanLcPeriod"/>
            </a:pPr>
            <a:r>
              <a:rPr lang="en-US" altLang="en-US" sz="2400" dirty="0"/>
              <a:t>Power Amplification (Gain)</a:t>
            </a:r>
          </a:p>
          <a:p>
            <a:pPr lvl="1" eaLnBrk="1" hangingPunct="1"/>
            <a:r>
              <a:rPr lang="en-US" altLang="en-US" sz="2200" dirty="0">
                <a:solidFill>
                  <a:srgbClr val="FF0000"/>
                </a:solidFill>
              </a:rPr>
              <a:t>Positioning of a large radar antenna by low-power rotation of a knob</a:t>
            </a:r>
          </a:p>
          <a:p>
            <a:pPr marL="0" indent="-411163" eaLnBrk="1" hangingPunct="1">
              <a:buFont typeface="Franklin Gothic Medium" panose="020B0603020102020204" pitchFamily="34" charset="0"/>
              <a:buAutoNum type="romanLcPeriod"/>
            </a:pPr>
            <a:r>
              <a:rPr lang="en-US" altLang="en-US" sz="2400" dirty="0"/>
              <a:t>Remote Control</a:t>
            </a:r>
          </a:p>
          <a:p>
            <a:pPr lvl="1" eaLnBrk="1" hangingPunct="1"/>
            <a:r>
              <a:rPr lang="en-US" altLang="en-US" sz="2200" dirty="0">
                <a:solidFill>
                  <a:srgbClr val="FF0000"/>
                </a:solidFill>
              </a:rPr>
              <a:t>Robotic arm used to pick up radioactive materials</a:t>
            </a:r>
          </a:p>
          <a:p>
            <a:pPr marL="0" indent="-411163" eaLnBrk="1" hangingPunct="1">
              <a:buFont typeface="Franklin Gothic Medium" panose="020B0603020102020204" pitchFamily="34" charset="0"/>
              <a:buAutoNum type="romanLcPeriod"/>
            </a:pPr>
            <a:r>
              <a:rPr lang="en-US" altLang="en-US" sz="2400" dirty="0"/>
              <a:t>Convenience of Input Form</a:t>
            </a:r>
          </a:p>
          <a:p>
            <a:pPr lvl="1" eaLnBrk="1" hangingPunct="1"/>
            <a:r>
              <a:rPr lang="en-US" altLang="en-US" sz="2200" dirty="0">
                <a:solidFill>
                  <a:srgbClr val="FF0000"/>
                </a:solidFill>
              </a:rPr>
              <a:t>Changing room temperature by thermostat position</a:t>
            </a:r>
          </a:p>
          <a:p>
            <a:pPr marL="0" indent="-411163" eaLnBrk="1" hangingPunct="1">
              <a:buFont typeface="Franklin Gothic Medium" panose="020B0603020102020204" pitchFamily="34" charset="0"/>
              <a:buAutoNum type="romanLcPeriod" startAt="4"/>
            </a:pPr>
            <a:r>
              <a:rPr lang="en-US" altLang="en-US" sz="2400" dirty="0"/>
              <a:t>Compensation for Disturbances</a:t>
            </a:r>
          </a:p>
          <a:p>
            <a:pPr lvl="1" eaLnBrk="1" hangingPunct="1"/>
            <a:r>
              <a:rPr lang="en-US" altLang="en-US" sz="2200" dirty="0">
                <a:solidFill>
                  <a:srgbClr val="FF0000"/>
                </a:solidFill>
              </a:rPr>
              <a:t>Controlling antenna position in the presence of large wind disturbance torque</a:t>
            </a:r>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28</a:t>
            </a:fld>
            <a:endParaRPr lang="en-US"/>
          </a:p>
        </p:txBody>
      </p:sp>
    </p:spTree>
    <p:extLst>
      <p:ext uri="{BB962C8B-B14F-4D97-AF65-F5344CB8AC3E}">
        <p14:creationId xmlns:p14="http://schemas.microsoft.com/office/powerpoint/2010/main" val="1975929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8/28/2019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8/28/2019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8/28/2019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8/28/2019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8/28/2019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8/28/2019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8/28/2019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8/28/2019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8/28/2019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8/28/2019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8/28/2019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8/28/2019</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Feedback and Control System</a:t>
            </a:r>
          </a:p>
        </p:txBody>
      </p:sp>
      <p:sp>
        <p:nvSpPr>
          <p:cNvPr id="5" name="Subtitle 4"/>
          <p:cNvSpPr>
            <a:spLocks noGrp="1"/>
          </p:cNvSpPr>
          <p:nvPr>
            <p:ph type="subTitle" idx="1"/>
          </p:nvPr>
        </p:nvSpPr>
        <p:spPr/>
        <p:txBody>
          <a:bodyPr/>
          <a:lstStyle/>
          <a:p>
            <a:r>
              <a:rPr lang="en-US"/>
              <a:t>Lecture </a:t>
            </a:r>
            <a:r>
              <a:rPr lang="en-US" dirty="0"/>
              <a:t>2 </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xmlns="" id="{4688ED9A-42DB-40A0-AEF6-FF679D74C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1524001"/>
            <a:ext cx="83820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xmlns="" id="{37046429-C2AA-4E91-9924-A7781DEBA3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213" y="4648200"/>
            <a:ext cx="60102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5">
            <a:extLst>
              <a:ext uri="{FF2B5EF4-FFF2-40B4-BE49-F238E27FC236}">
                <a16:creationId xmlns:a16="http://schemas.microsoft.com/office/drawing/2014/main" xmlns="" id="{E2E0C3EA-206A-46EB-9A21-3A0481B02D09}"/>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56439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xmlns="" id="{C6C3DDB8-0F2D-4637-BC88-1FCDBEC86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013" y="1676401"/>
            <a:ext cx="4867275"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3">
            <a:extLst>
              <a:ext uri="{FF2B5EF4-FFF2-40B4-BE49-F238E27FC236}">
                <a16:creationId xmlns:a16="http://schemas.microsoft.com/office/drawing/2014/main" xmlns="" id="{D0FE4DFB-0CCC-45C2-B7BA-4961AA1DF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4648201"/>
            <a:ext cx="67818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5">
            <a:extLst>
              <a:ext uri="{FF2B5EF4-FFF2-40B4-BE49-F238E27FC236}">
                <a16:creationId xmlns:a16="http://schemas.microsoft.com/office/drawing/2014/main" xmlns="" id="{E3A8A554-81BB-47F0-8471-78726950349C}"/>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20918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xmlns="" id="{C6FFF633-60D2-4005-A272-46E239B9B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295401"/>
            <a:ext cx="60960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a:extLst>
              <a:ext uri="{FF2B5EF4-FFF2-40B4-BE49-F238E27FC236}">
                <a16:creationId xmlns:a16="http://schemas.microsoft.com/office/drawing/2014/main" xmlns="" id="{C874A209-E05C-4750-A41F-397769559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212" y="5029200"/>
            <a:ext cx="4876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6">
            <a:extLst>
              <a:ext uri="{FF2B5EF4-FFF2-40B4-BE49-F238E27FC236}">
                <a16:creationId xmlns:a16="http://schemas.microsoft.com/office/drawing/2014/main" xmlns="" id="{5373FE8A-2927-4B9E-990A-67B47D36DE7C}"/>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151456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xmlns="" id="{0176F0A8-F850-4C41-AA76-F8D97B630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1100138"/>
            <a:ext cx="65532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a:extLst>
              <a:ext uri="{FF2B5EF4-FFF2-40B4-BE49-F238E27FC236}">
                <a16:creationId xmlns:a16="http://schemas.microsoft.com/office/drawing/2014/main" xmlns="" id="{19CCD536-4A4F-45D9-80DA-BBD5AE98E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812" y="5791201"/>
            <a:ext cx="472440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a:extLst>
              <a:ext uri="{FF2B5EF4-FFF2-40B4-BE49-F238E27FC236}">
                <a16:creationId xmlns:a16="http://schemas.microsoft.com/office/drawing/2014/main" xmlns="" id="{7D55DDF6-DD94-4385-8BAD-8AC0EEC3EA92}"/>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172412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xmlns="" id="{2037C7EB-07C6-44C2-B0AF-48CA38055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905000"/>
            <a:ext cx="73914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3">
            <a:extLst>
              <a:ext uri="{FF2B5EF4-FFF2-40B4-BE49-F238E27FC236}">
                <a16:creationId xmlns:a16="http://schemas.microsoft.com/office/drawing/2014/main" xmlns="" id="{B6E66BD7-2ADD-4511-893F-4B0F0E3AC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12" y="4419600"/>
            <a:ext cx="3200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5">
            <a:extLst>
              <a:ext uri="{FF2B5EF4-FFF2-40B4-BE49-F238E27FC236}">
                <a16:creationId xmlns:a16="http://schemas.microsoft.com/office/drawing/2014/main" xmlns="" id="{7FF2067A-A426-46AA-A33B-D9C9D22D44C2}"/>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383177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xmlns="" id="{B25165B0-27F7-4D94-BCE3-80CD9FB84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212" y="838200"/>
            <a:ext cx="563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a:extLst>
              <a:ext uri="{FF2B5EF4-FFF2-40B4-BE49-F238E27FC236}">
                <a16:creationId xmlns:a16="http://schemas.microsoft.com/office/drawing/2014/main" xmlns="" id="{E46DF42D-14DB-48D9-9A58-DABE8B79F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412" y="4876801"/>
            <a:ext cx="64008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5">
            <a:extLst>
              <a:ext uri="{FF2B5EF4-FFF2-40B4-BE49-F238E27FC236}">
                <a16:creationId xmlns:a16="http://schemas.microsoft.com/office/drawing/2014/main" xmlns="" id="{ACABC08E-BBDC-4DE1-8917-FAE692E11DE9}"/>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50061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xmlns="" id="{47DE4B62-6B87-4E2A-81F4-0974C3A8A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219200"/>
            <a:ext cx="678180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a:extLst>
              <a:ext uri="{FF2B5EF4-FFF2-40B4-BE49-F238E27FC236}">
                <a16:creationId xmlns:a16="http://schemas.microsoft.com/office/drawing/2014/main" xmlns="" id="{5FC4616D-7A47-453E-843A-06EAC9EF0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412" y="5105401"/>
            <a:ext cx="48006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5">
            <a:extLst>
              <a:ext uri="{FF2B5EF4-FFF2-40B4-BE49-F238E27FC236}">
                <a16:creationId xmlns:a16="http://schemas.microsoft.com/office/drawing/2014/main" xmlns="" id="{E402EBA6-C54D-42D8-8E19-A29A021CC44D}"/>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159244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xmlns="" id="{91BA7E01-3457-41DD-AC19-C5E638F06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012" y="1066800"/>
            <a:ext cx="38227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3">
            <a:extLst>
              <a:ext uri="{FF2B5EF4-FFF2-40B4-BE49-F238E27FC236}">
                <a16:creationId xmlns:a16="http://schemas.microsoft.com/office/drawing/2014/main" xmlns="" id="{8B49CDCA-8412-4174-9BD1-FE86B023F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2" y="5334000"/>
            <a:ext cx="57912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4">
            <a:extLst>
              <a:ext uri="{FF2B5EF4-FFF2-40B4-BE49-F238E27FC236}">
                <a16:creationId xmlns:a16="http://schemas.microsoft.com/office/drawing/2014/main" xmlns="" id="{4C591FAA-8CBB-45D2-A55E-663F45079229}"/>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42148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xmlns="" id="{9B5E39F8-5E93-4D99-98CE-6FE629125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1066800"/>
            <a:ext cx="2590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3">
            <a:extLst>
              <a:ext uri="{FF2B5EF4-FFF2-40B4-BE49-F238E27FC236}">
                <a16:creationId xmlns:a16="http://schemas.microsoft.com/office/drawing/2014/main" xmlns="" id="{AB08225B-CF8D-4723-AC4F-3F4339C8F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5562600"/>
            <a:ext cx="47244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4">
            <a:extLst>
              <a:ext uri="{FF2B5EF4-FFF2-40B4-BE49-F238E27FC236}">
                <a16:creationId xmlns:a16="http://schemas.microsoft.com/office/drawing/2014/main" xmlns="" id="{0184495E-9814-451E-B066-5927C4600493}"/>
              </a:ext>
            </a:extLst>
          </p:cNvPr>
          <p:cNvSpPr txBox="1">
            <a:spLocks noChangeArrowheads="1"/>
          </p:cNvSpPr>
          <p:nvPr/>
        </p:nvSpPr>
        <p:spPr bwMode="auto">
          <a:xfrm>
            <a:off x="2039938" y="447676"/>
            <a:ext cx="4887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The Future of Control Systems</a:t>
            </a:r>
          </a:p>
        </p:txBody>
      </p:sp>
    </p:spTree>
    <p:extLst>
      <p:ext uri="{BB962C8B-B14F-4D97-AF65-F5344CB8AC3E}">
        <p14:creationId xmlns:p14="http://schemas.microsoft.com/office/powerpoint/2010/main" val="119576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xmlns="" id="{55DB8365-4345-4B5C-98AF-1E9DA569A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2" y="1150939"/>
            <a:ext cx="65532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a:extLst>
              <a:ext uri="{FF2B5EF4-FFF2-40B4-BE49-F238E27FC236}">
                <a16:creationId xmlns:a16="http://schemas.microsoft.com/office/drawing/2014/main" xmlns="" id="{CEAE3EEC-7D32-47C6-8FD2-843FD934D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812" y="5638800"/>
            <a:ext cx="48006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a:extLst>
              <a:ext uri="{FF2B5EF4-FFF2-40B4-BE49-F238E27FC236}">
                <a16:creationId xmlns:a16="http://schemas.microsoft.com/office/drawing/2014/main" xmlns="" id="{B0A32C56-1AD3-4627-8276-5741EBCB7320}"/>
              </a:ext>
            </a:extLst>
          </p:cNvPr>
          <p:cNvSpPr txBox="1">
            <a:spLocks noChangeArrowheads="1"/>
          </p:cNvSpPr>
          <p:nvPr/>
        </p:nvSpPr>
        <p:spPr bwMode="auto">
          <a:xfrm>
            <a:off x="2039938" y="447676"/>
            <a:ext cx="4887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The Future of Control Systems</a:t>
            </a:r>
          </a:p>
        </p:txBody>
      </p:sp>
    </p:spTree>
    <p:extLst>
      <p:ext uri="{BB962C8B-B14F-4D97-AF65-F5344CB8AC3E}">
        <p14:creationId xmlns:p14="http://schemas.microsoft.com/office/powerpoint/2010/main" val="259318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9BCF1-4C79-4367-B9E0-43B12E19B67C}"/>
              </a:ext>
            </a:extLst>
          </p:cNvPr>
          <p:cNvSpPr>
            <a:spLocks noGrp="1"/>
          </p:cNvSpPr>
          <p:nvPr>
            <p:ph type="title"/>
          </p:nvPr>
        </p:nvSpPr>
        <p:spPr/>
        <p:txBody>
          <a:bodyPr/>
          <a:lstStyle/>
          <a:p>
            <a:pPr>
              <a:defRPr/>
            </a:pPr>
            <a:r>
              <a:rPr lang="en-US" sz="2800" b="1" dirty="0">
                <a:solidFill>
                  <a:schemeClr val="tx1"/>
                </a:solidFill>
                <a:ea typeface="+mn-ea"/>
                <a:cs typeface="+mn-cs"/>
              </a:rPr>
              <a:t>Human System</a:t>
            </a:r>
          </a:p>
        </p:txBody>
      </p:sp>
      <p:pic>
        <p:nvPicPr>
          <p:cNvPr id="4" name="Content Placeholder 3" descr="Da_Vinci_Vitruve_Luc_Viatour.jpg">
            <a:extLst>
              <a:ext uri="{FF2B5EF4-FFF2-40B4-BE49-F238E27FC236}">
                <a16:creationId xmlns:a16="http://schemas.microsoft.com/office/drawing/2014/main" xmlns="" id="{CD6B6880-2924-475E-8A47-B9D42F6B75BD}"/>
              </a:ext>
            </a:extLst>
          </p:cNvPr>
          <p:cNvPicPr>
            <a:picLocks noGrp="1" noChangeAspect="1"/>
          </p:cNvPicPr>
          <p:nvPr>
            <p:ph idx="1"/>
          </p:nvPr>
        </p:nvPicPr>
        <p:blipFill>
          <a:blip r:embed="rId3"/>
          <a:stretch>
            <a:fillRect/>
          </a:stretch>
        </p:blipFill>
        <p:spPr>
          <a:xfrm>
            <a:off x="4506912" y="1447801"/>
            <a:ext cx="3327400" cy="4525963"/>
          </a:xfrm>
          <a:effectLst>
            <a:outerShdw blurRad="292100" dist="139700" dir="2700000" algn="tl" rotWithShape="0">
              <a:srgbClr val="333333">
                <a:alpha val="65000"/>
              </a:srgbClr>
            </a:outerShdw>
          </a:effectLst>
        </p:spPr>
      </p:pic>
      <p:sp>
        <p:nvSpPr>
          <p:cNvPr id="16388" name="TextBox 4">
            <a:extLst>
              <a:ext uri="{FF2B5EF4-FFF2-40B4-BE49-F238E27FC236}">
                <a16:creationId xmlns:a16="http://schemas.microsoft.com/office/drawing/2014/main" xmlns="" id="{F57925CC-B768-43B5-A29E-5DDF44EBF1FE}"/>
              </a:ext>
            </a:extLst>
          </p:cNvPr>
          <p:cNvSpPr txBox="1">
            <a:spLocks noChangeArrowheads="1"/>
          </p:cNvSpPr>
          <p:nvPr/>
        </p:nvSpPr>
        <p:spPr bwMode="auto">
          <a:xfrm>
            <a:off x="5027612" y="6030913"/>
            <a:ext cx="236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a:latin typeface="Franklin Gothic Book" panose="020B0503020102020204" pitchFamily="34" charset="0"/>
              </a:rPr>
              <a:t>The Vetruvian Man</a:t>
            </a:r>
          </a:p>
        </p:txBody>
      </p:sp>
    </p:spTree>
    <p:extLst>
      <p:ext uri="{BB962C8B-B14F-4D97-AF65-F5344CB8AC3E}">
        <p14:creationId xmlns:p14="http://schemas.microsoft.com/office/powerpoint/2010/main" val="43947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xmlns="" id="{B56B37E5-6468-44DF-BBA1-53FE27000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212" y="1600200"/>
            <a:ext cx="472440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4819" name="Text Box 5">
            <a:extLst>
              <a:ext uri="{FF2B5EF4-FFF2-40B4-BE49-F238E27FC236}">
                <a16:creationId xmlns:a16="http://schemas.microsoft.com/office/drawing/2014/main" xmlns="" id="{216FF1A8-2525-419E-9E66-DF3EC53FFEDF}"/>
              </a:ext>
            </a:extLst>
          </p:cNvPr>
          <p:cNvSpPr txBox="1">
            <a:spLocks noChangeArrowheads="1"/>
          </p:cNvSpPr>
          <p:nvPr/>
        </p:nvSpPr>
        <p:spPr bwMode="auto">
          <a:xfrm>
            <a:off x="2039937" y="447676"/>
            <a:ext cx="264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Design Example</a:t>
            </a:r>
          </a:p>
        </p:txBody>
      </p:sp>
    </p:spTree>
    <p:extLst>
      <p:ext uri="{BB962C8B-B14F-4D97-AF65-F5344CB8AC3E}">
        <p14:creationId xmlns:p14="http://schemas.microsoft.com/office/powerpoint/2010/main" val="392983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a:extLst>
              <a:ext uri="{FF2B5EF4-FFF2-40B4-BE49-F238E27FC236}">
                <a16:creationId xmlns:a16="http://schemas.microsoft.com/office/drawing/2014/main" xmlns="" id="{4E59DF87-66CF-443D-AF56-E5569926C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412" y="2514600"/>
            <a:ext cx="5486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7891" name="Text Box 5">
            <a:extLst>
              <a:ext uri="{FF2B5EF4-FFF2-40B4-BE49-F238E27FC236}">
                <a16:creationId xmlns:a16="http://schemas.microsoft.com/office/drawing/2014/main" xmlns="" id="{E914B791-48DE-48B6-AE62-FAF8D271B054}"/>
              </a:ext>
            </a:extLst>
          </p:cNvPr>
          <p:cNvSpPr txBox="1">
            <a:spLocks noChangeArrowheads="1"/>
          </p:cNvSpPr>
          <p:nvPr/>
        </p:nvSpPr>
        <p:spPr bwMode="auto">
          <a:xfrm>
            <a:off x="2039937" y="447676"/>
            <a:ext cx="264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Design Example</a:t>
            </a:r>
          </a:p>
        </p:txBody>
      </p:sp>
    </p:spTree>
    <p:extLst>
      <p:ext uri="{BB962C8B-B14F-4D97-AF65-F5344CB8AC3E}">
        <p14:creationId xmlns:p14="http://schemas.microsoft.com/office/powerpoint/2010/main" val="269587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xmlns="" id="{1AF4D6CF-E7FD-4E63-9D85-0AE1F4608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295401"/>
            <a:ext cx="6400800"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3">
            <a:extLst>
              <a:ext uri="{FF2B5EF4-FFF2-40B4-BE49-F238E27FC236}">
                <a16:creationId xmlns:a16="http://schemas.microsoft.com/office/drawing/2014/main" xmlns="" id="{C426607C-88A4-434E-A753-3509A009C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412" y="4953001"/>
            <a:ext cx="56388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5">
            <a:extLst>
              <a:ext uri="{FF2B5EF4-FFF2-40B4-BE49-F238E27FC236}">
                <a16:creationId xmlns:a16="http://schemas.microsoft.com/office/drawing/2014/main" xmlns="" id="{D3E3A097-CDB0-4F62-96BD-906280DF3428}"/>
              </a:ext>
            </a:extLst>
          </p:cNvPr>
          <p:cNvSpPr txBox="1">
            <a:spLocks noChangeArrowheads="1"/>
          </p:cNvSpPr>
          <p:nvPr/>
        </p:nvSpPr>
        <p:spPr bwMode="auto">
          <a:xfrm>
            <a:off x="2039937" y="447676"/>
            <a:ext cx="264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Design Example</a:t>
            </a:r>
          </a:p>
        </p:txBody>
      </p:sp>
    </p:spTree>
    <p:extLst>
      <p:ext uri="{BB962C8B-B14F-4D97-AF65-F5344CB8AC3E}">
        <p14:creationId xmlns:p14="http://schemas.microsoft.com/office/powerpoint/2010/main" val="292886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xmlns="" id="{3EE198F8-D3E4-4930-B7D8-C2E2961D0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411164"/>
            <a:ext cx="914400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a:extLst>
              <a:ext uri="{FF2B5EF4-FFF2-40B4-BE49-F238E27FC236}">
                <a16:creationId xmlns:a16="http://schemas.microsoft.com/office/drawing/2014/main" xmlns="" id="{26B83F83-9C5C-43A6-AD66-DBBA6513A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812" y="6083300"/>
            <a:ext cx="4953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4">
            <a:extLst>
              <a:ext uri="{FF2B5EF4-FFF2-40B4-BE49-F238E27FC236}">
                <a16:creationId xmlns:a16="http://schemas.microsoft.com/office/drawing/2014/main" xmlns="" id="{B91CE7A8-7762-4734-B3E3-68418D8132A3}"/>
              </a:ext>
            </a:extLst>
          </p:cNvPr>
          <p:cNvSpPr txBox="1">
            <a:spLocks noChangeArrowheads="1"/>
          </p:cNvSpPr>
          <p:nvPr/>
        </p:nvSpPr>
        <p:spPr bwMode="auto">
          <a:xfrm>
            <a:off x="2039937" y="447676"/>
            <a:ext cx="264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Design Example</a:t>
            </a:r>
          </a:p>
        </p:txBody>
      </p:sp>
    </p:spTree>
    <p:extLst>
      <p:ext uri="{BB962C8B-B14F-4D97-AF65-F5344CB8AC3E}">
        <p14:creationId xmlns:p14="http://schemas.microsoft.com/office/powerpoint/2010/main" val="191184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xmlns="" id="{5347359D-5767-458B-B99B-22B3D29BA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742951"/>
            <a:ext cx="86106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xmlns="" id="{BE694C9B-E38B-46F7-8918-55808D8BC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533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54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xmlns="" id="{890BBFED-5ADC-4240-8AF5-343A17FA5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412" y="1219200"/>
            <a:ext cx="51625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3">
            <a:extLst>
              <a:ext uri="{FF2B5EF4-FFF2-40B4-BE49-F238E27FC236}">
                <a16:creationId xmlns:a16="http://schemas.microsoft.com/office/drawing/2014/main" xmlns="" id="{25BCC45C-66A3-47A3-9B6B-5C8C1AA10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2" y="5181600"/>
            <a:ext cx="4724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a:extLst>
              <a:ext uri="{FF2B5EF4-FFF2-40B4-BE49-F238E27FC236}">
                <a16:creationId xmlns:a16="http://schemas.microsoft.com/office/drawing/2014/main" xmlns="" id="{06750640-E9D2-4D27-AF4E-490617B8544B}"/>
              </a:ext>
            </a:extLst>
          </p:cNvPr>
          <p:cNvSpPr txBox="1">
            <a:spLocks noChangeArrowheads="1"/>
          </p:cNvSpPr>
          <p:nvPr/>
        </p:nvSpPr>
        <p:spPr bwMode="auto">
          <a:xfrm>
            <a:off x="2039937" y="447676"/>
            <a:ext cx="264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Design Example</a:t>
            </a:r>
          </a:p>
        </p:txBody>
      </p:sp>
    </p:spTree>
    <p:extLst>
      <p:ext uri="{BB962C8B-B14F-4D97-AF65-F5344CB8AC3E}">
        <p14:creationId xmlns:p14="http://schemas.microsoft.com/office/powerpoint/2010/main" val="284439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xmlns="" id="{3FBB0889-A90B-496F-9221-F989A74D7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990600"/>
            <a:ext cx="7162800"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a:extLst>
              <a:ext uri="{FF2B5EF4-FFF2-40B4-BE49-F238E27FC236}">
                <a16:creationId xmlns:a16="http://schemas.microsoft.com/office/drawing/2014/main" xmlns="" id="{8E5734F8-F9C6-445E-9786-7128DB888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612" y="5257801"/>
            <a:ext cx="4953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4">
            <a:extLst>
              <a:ext uri="{FF2B5EF4-FFF2-40B4-BE49-F238E27FC236}">
                <a16:creationId xmlns:a16="http://schemas.microsoft.com/office/drawing/2014/main" xmlns="" id="{7D42A98F-25E5-4AF9-9C61-56259CBD1DA2}"/>
              </a:ext>
            </a:extLst>
          </p:cNvPr>
          <p:cNvSpPr txBox="1">
            <a:spLocks noChangeArrowheads="1"/>
          </p:cNvSpPr>
          <p:nvPr/>
        </p:nvSpPr>
        <p:spPr bwMode="auto">
          <a:xfrm>
            <a:off x="2039937" y="447676"/>
            <a:ext cx="264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Design Example</a:t>
            </a:r>
          </a:p>
        </p:txBody>
      </p:sp>
    </p:spTree>
    <p:extLst>
      <p:ext uri="{BB962C8B-B14F-4D97-AF65-F5344CB8AC3E}">
        <p14:creationId xmlns:p14="http://schemas.microsoft.com/office/powerpoint/2010/main" val="35060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93436" y="8465"/>
            <a:ext cx="8186737" cy="914400"/>
          </a:xfrm>
        </p:spPr>
        <p:txBody>
          <a:bodyPr/>
          <a:lstStyle/>
          <a:p>
            <a:pPr algn="ctr" eaLnBrk="1" hangingPunct="1"/>
            <a:r>
              <a:rPr lang="en-US" sz="2500" b="1" dirty="0"/>
              <a:t>FOUR PRIMARY REASONS FOR CONTROL SYSTEM</a:t>
            </a:r>
          </a:p>
        </p:txBody>
      </p:sp>
      <p:sp>
        <p:nvSpPr>
          <p:cNvPr id="17411" name="Rectangle 3"/>
          <p:cNvSpPr>
            <a:spLocks noGrp="1" noChangeArrowheads="1"/>
          </p:cNvSpPr>
          <p:nvPr>
            <p:ph type="body" idx="1"/>
          </p:nvPr>
        </p:nvSpPr>
        <p:spPr>
          <a:xfrm>
            <a:off x="1593436" y="1142999"/>
            <a:ext cx="9782801" cy="5213351"/>
          </a:xfrm>
        </p:spPr>
        <p:txBody>
          <a:bodyPr>
            <a:normAutofit fontScale="85000" lnSpcReduction="20000"/>
          </a:bodyPr>
          <a:lstStyle/>
          <a:p>
            <a:pPr algn="just" eaLnBrk="1" hangingPunct="1"/>
            <a:r>
              <a:rPr lang="en-US" b="1" dirty="0">
                <a:solidFill>
                  <a:srgbClr val="FF0000"/>
                </a:solidFill>
              </a:rPr>
              <a:t>Power amplifier</a:t>
            </a:r>
          </a:p>
          <a:p>
            <a:pPr lvl="1" algn="just" eaLnBrk="1" hangingPunct="1"/>
            <a:r>
              <a:rPr lang="en-US" b="1" dirty="0"/>
              <a:t>For example, a radar antenna, positioned by  the low-power rotation of a knob at the input, requires a large amount of power for its output rotation.</a:t>
            </a:r>
          </a:p>
          <a:p>
            <a:pPr algn="just" eaLnBrk="1" hangingPunct="1"/>
            <a:r>
              <a:rPr lang="en-US" b="1" dirty="0">
                <a:solidFill>
                  <a:srgbClr val="FF0000"/>
                </a:solidFill>
              </a:rPr>
              <a:t>Remote control</a:t>
            </a:r>
          </a:p>
          <a:p>
            <a:pPr lvl="1" algn="just" eaLnBrk="1" hangingPunct="1"/>
            <a:r>
              <a:rPr lang="en-US" b="1" dirty="0"/>
              <a:t>For example, a remote-controlled robot arm can be used to pick-up material in a radioactive environment.</a:t>
            </a:r>
          </a:p>
          <a:p>
            <a:pPr algn="just"/>
            <a:r>
              <a:rPr lang="en-US" sz="2500" b="1" dirty="0">
                <a:solidFill>
                  <a:srgbClr val="FF0000"/>
                </a:solidFill>
              </a:rPr>
              <a:t>Convenience of input form</a:t>
            </a:r>
          </a:p>
          <a:p>
            <a:pPr lvl="1" algn="just"/>
            <a:r>
              <a:rPr lang="en-US" sz="2500" b="1" dirty="0"/>
              <a:t>For example, in a temperature control system, the input is a position on a thermostat and the output is a heat. Thus, a convenient position input yield a desired thermal output.</a:t>
            </a:r>
          </a:p>
          <a:p>
            <a:pPr lvl="1" algn="just"/>
            <a:endParaRPr lang="en-US" sz="2500" b="1" dirty="0"/>
          </a:p>
          <a:p>
            <a:pPr algn="just"/>
            <a:r>
              <a:rPr lang="en-US" sz="2500" b="1" dirty="0">
                <a:solidFill>
                  <a:srgbClr val="FF0000"/>
                </a:solidFill>
              </a:rPr>
              <a:t>Compensate for disturbances</a:t>
            </a:r>
          </a:p>
          <a:p>
            <a:pPr lvl="1" algn="just"/>
            <a:r>
              <a:rPr lang="en-US" sz="2500" b="1" dirty="0"/>
              <a:t>Typically, we control variables as temperature in thermal systems, position and velocity in mechanical systems, and voltage, current, or frequency in electrical system. </a:t>
            </a:r>
          </a:p>
          <a:p>
            <a:pPr marL="365760" lvl="1" indent="0" algn="just" eaLnBrk="1" hangingPunct="1">
              <a:buNone/>
            </a:pPr>
            <a:endParaRPr lang="en-US" b="1" dirty="0"/>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545143-E1AF-455E-AAE5-AAA8180945F9}" type="slidenum">
              <a:rPr lang="en-US" smtClean="0">
                <a:latin typeface="Arial Black" pitchFamily="34" charset="0"/>
              </a:rPr>
              <a:pPr/>
              <a:t>28</a:t>
            </a:fld>
            <a:endParaRPr lang="en-US">
              <a:latin typeface="Arial Black" pitchFamily="34" charset="0"/>
            </a:endParaRPr>
          </a:p>
        </p:txBody>
      </p:sp>
    </p:spTree>
    <p:extLst>
      <p:ext uri="{BB962C8B-B14F-4D97-AF65-F5344CB8AC3E}">
        <p14:creationId xmlns:p14="http://schemas.microsoft.com/office/powerpoint/2010/main" val="2303248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to="" calcmode="lin" valueType="num">
                                      <p:cBhvr>
                                        <p:cTn id="7" dur="1" fill="hold"/>
                                        <p:tgtEl>
                                          <p:spTgt spid="1741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to="" calcmode="lin" valueType="num">
                                      <p:cBhvr>
                                        <p:cTn id="12" dur="1" fill="hold"/>
                                        <p:tgtEl>
                                          <p:spTgt spid="1741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to="" calcmode="lin" valueType="num">
                                      <p:cBhvr>
                                        <p:cTn id="17" dur="1" fill="hold"/>
                                        <p:tgtEl>
                                          <p:spTgt spid="1741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to="" calcmode="lin" valueType="num">
                                      <p:cBhvr>
                                        <p:cTn id="22" dur="1" fill="hold"/>
                                        <p:tgtEl>
                                          <p:spTgt spid="17411">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 to="" calcmode="lin" valueType="num">
                                      <p:cBhvr>
                                        <p:cTn id="27" dur="1" fill="hold"/>
                                        <p:tgtEl>
                                          <p:spTgt spid="17411">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 to="" calcmode="lin" valueType="num">
                                      <p:cBhvr>
                                        <p:cTn id="32" dur="1" fill="hold"/>
                                        <p:tgtEl>
                                          <p:spTgt spid="17411">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7411">
                                            <p:txEl>
                                              <p:pRg st="7" end="7"/>
                                            </p:txEl>
                                          </p:spTgt>
                                        </p:tgtEl>
                                        <p:attrNameLst>
                                          <p:attrName>style.visibility</p:attrName>
                                        </p:attrNameLst>
                                      </p:cBhvr>
                                      <p:to>
                                        <p:strVal val="visible"/>
                                      </p:to>
                                    </p:set>
                                    <p:anim to="" calcmode="lin" valueType="num">
                                      <p:cBhvr>
                                        <p:cTn id="37" dur="1" fill="hold"/>
                                        <p:tgtEl>
                                          <p:spTgt spid="17411">
                                            <p:txEl>
                                              <p:pRg st="7" end="7"/>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7411">
                                            <p:txEl>
                                              <p:pRg st="8" end="8"/>
                                            </p:txEl>
                                          </p:spTgt>
                                        </p:tgtEl>
                                        <p:attrNameLst>
                                          <p:attrName>style.visibility</p:attrName>
                                        </p:attrNameLst>
                                      </p:cBhvr>
                                      <p:to>
                                        <p:strVal val="visible"/>
                                      </p:to>
                                    </p:set>
                                    <p:anim to="" calcmode="lin" valueType="num">
                                      <p:cBhvr>
                                        <p:cTn id="42" dur="1" fill="hold"/>
                                        <p:tgtEl>
                                          <p:spTgt spid="17411">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17676" y="228600"/>
            <a:ext cx="8186737" cy="914400"/>
          </a:xfrm>
        </p:spPr>
        <p:txBody>
          <a:bodyPr/>
          <a:lstStyle/>
          <a:p>
            <a:pPr algn="ctr" eaLnBrk="1" hangingPunct="1"/>
            <a:r>
              <a:rPr lang="en-US" sz="2400" b="1"/>
              <a:t>THE CONTROL SYSTEMS ENGINEERING PROBLEM</a:t>
            </a:r>
          </a:p>
        </p:txBody>
      </p:sp>
      <p:sp>
        <p:nvSpPr>
          <p:cNvPr id="24579" name="Rectangle 3"/>
          <p:cNvSpPr>
            <a:spLocks noGrp="1" noChangeArrowheads="1"/>
          </p:cNvSpPr>
          <p:nvPr>
            <p:ph type="body" idx="1"/>
          </p:nvPr>
        </p:nvSpPr>
        <p:spPr>
          <a:xfrm>
            <a:off x="2132011" y="1523999"/>
            <a:ext cx="9244225" cy="4832351"/>
          </a:xfrm>
        </p:spPr>
        <p:txBody>
          <a:bodyPr>
            <a:normAutofit fontScale="77500" lnSpcReduction="20000"/>
          </a:bodyPr>
          <a:lstStyle/>
          <a:p>
            <a:pPr marL="0" indent="0" algn="just" eaLnBrk="1" hangingPunct="1">
              <a:buNone/>
            </a:pPr>
            <a:r>
              <a:rPr lang="en-US" sz="2600" b="1" dirty="0"/>
              <a:t>Control systems engineering consists of </a:t>
            </a:r>
            <a:r>
              <a:rPr lang="en-US" sz="2600" b="1" i="1" dirty="0"/>
              <a:t>analysis </a:t>
            </a:r>
            <a:r>
              <a:rPr lang="en-US" sz="2600" b="1" dirty="0"/>
              <a:t>and </a:t>
            </a:r>
            <a:r>
              <a:rPr lang="en-US" sz="2600" b="1" i="1" dirty="0"/>
              <a:t>design</a:t>
            </a:r>
            <a:r>
              <a:rPr lang="en-US" sz="2600" b="1" dirty="0"/>
              <a:t> of control systems configurations.</a:t>
            </a:r>
          </a:p>
          <a:p>
            <a:pPr algn="just" eaLnBrk="1" hangingPunct="1"/>
            <a:r>
              <a:rPr lang="en-US" sz="2600" b="1" dirty="0">
                <a:solidFill>
                  <a:srgbClr val="FF0000"/>
                </a:solidFill>
              </a:rPr>
              <a:t>Analysis</a:t>
            </a:r>
          </a:p>
          <a:p>
            <a:pPr lvl="1" algn="just" eaLnBrk="1" hangingPunct="1"/>
            <a:r>
              <a:rPr lang="en-US" sz="2600" b="1" dirty="0"/>
              <a:t>It is the investigation of the properties of an existing system.</a:t>
            </a:r>
          </a:p>
          <a:p>
            <a:pPr algn="just" eaLnBrk="1" hangingPunct="1"/>
            <a:r>
              <a:rPr lang="en-US" sz="2600" b="1" dirty="0">
                <a:solidFill>
                  <a:srgbClr val="FF0000"/>
                </a:solidFill>
              </a:rPr>
              <a:t>Design</a:t>
            </a:r>
          </a:p>
          <a:p>
            <a:pPr lvl="1" algn="just" eaLnBrk="1" hangingPunct="1"/>
            <a:r>
              <a:rPr lang="en-US" sz="2600" b="1" dirty="0"/>
              <a:t>It is the choice and arrangement of system components to perform a specific task.</a:t>
            </a:r>
          </a:p>
          <a:p>
            <a:pPr algn="just"/>
            <a:r>
              <a:rPr lang="en-US" sz="2600" b="1" dirty="0">
                <a:solidFill>
                  <a:srgbClr val="FF0000"/>
                </a:solidFill>
              </a:rPr>
              <a:t>Design by Analysis</a:t>
            </a:r>
          </a:p>
          <a:p>
            <a:pPr lvl="1" algn="just"/>
            <a:r>
              <a:rPr lang="en-US" sz="2600" b="1" dirty="0"/>
              <a:t>It is accomplished by modifying the characteristics of an existing or standard system configuration.</a:t>
            </a:r>
          </a:p>
          <a:p>
            <a:pPr algn="just"/>
            <a:r>
              <a:rPr lang="en-US" sz="2600" b="1" dirty="0">
                <a:solidFill>
                  <a:srgbClr val="FF0000"/>
                </a:solidFill>
              </a:rPr>
              <a:t>Design by Synthesis</a:t>
            </a:r>
          </a:p>
          <a:p>
            <a:pPr lvl="1" algn="just"/>
            <a:r>
              <a:rPr lang="en-US" sz="2600" b="1" dirty="0"/>
              <a:t>It is by defining the form of the system directly from its specifications.</a:t>
            </a:r>
          </a:p>
          <a:p>
            <a:pPr marL="365760" lvl="1" indent="0" algn="just" eaLnBrk="1" hangingPunct="1">
              <a:buNone/>
            </a:pPr>
            <a:endParaRPr lang="en-US" b="1" dirty="0"/>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B92350-61A7-48C0-B3D0-F2CF1CFE4DBF}" type="slidenum">
              <a:rPr lang="en-US" smtClean="0">
                <a:latin typeface="Arial Black" pitchFamily="34" charset="0"/>
              </a:rPr>
              <a:pPr/>
              <a:t>29</a:t>
            </a:fld>
            <a:endParaRPr lang="en-US">
              <a:latin typeface="Arial Black" pitchFamily="34" charset="0"/>
            </a:endParaRPr>
          </a:p>
        </p:txBody>
      </p:sp>
    </p:spTree>
    <p:extLst>
      <p:ext uri="{BB962C8B-B14F-4D97-AF65-F5344CB8AC3E}">
        <p14:creationId xmlns:p14="http://schemas.microsoft.com/office/powerpoint/2010/main" val="3078527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to="" calcmode="lin" valueType="num">
                                      <p:cBhvr>
                                        <p:cTn id="7" dur="1" fill="hold"/>
                                        <p:tgtEl>
                                          <p:spTgt spid="245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 to="" calcmode="lin" valueType="num">
                                      <p:cBhvr>
                                        <p:cTn id="12" dur="1" fill="hold"/>
                                        <p:tgtEl>
                                          <p:spTgt spid="2457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 to="" calcmode="lin" valueType="num">
                                      <p:cBhvr>
                                        <p:cTn id="17" dur="1" fill="hold"/>
                                        <p:tgtEl>
                                          <p:spTgt spid="2457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 to="" calcmode="lin" valueType="num">
                                      <p:cBhvr>
                                        <p:cTn id="22" dur="1" fill="hold"/>
                                        <p:tgtEl>
                                          <p:spTgt spid="24579">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 to="" calcmode="lin" valueType="num">
                                      <p:cBhvr>
                                        <p:cTn id="27" dur="1" fill="hold"/>
                                        <p:tgtEl>
                                          <p:spTgt spid="24579">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 to="" calcmode="lin" valueType="num">
                                      <p:cBhvr>
                                        <p:cTn id="32" dur="1" fill="hold"/>
                                        <p:tgtEl>
                                          <p:spTgt spid="24579">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 to="" calcmode="lin" valueType="num">
                                      <p:cBhvr>
                                        <p:cTn id="37" dur="1" fill="hold"/>
                                        <p:tgtEl>
                                          <p:spTgt spid="24579">
                                            <p:txEl>
                                              <p:pRg st="6" end="6"/>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24579">
                                            <p:txEl>
                                              <p:pRg st="7" end="7"/>
                                            </p:txEl>
                                          </p:spTgt>
                                        </p:tgtEl>
                                        <p:attrNameLst>
                                          <p:attrName>style.visibility</p:attrName>
                                        </p:attrNameLst>
                                      </p:cBhvr>
                                      <p:to>
                                        <p:strVal val="visible"/>
                                      </p:to>
                                    </p:set>
                                    <p:anim to="" calcmode="lin" valueType="num">
                                      <p:cBhvr>
                                        <p:cTn id="42" dur="1" fill="hold"/>
                                        <p:tgtEl>
                                          <p:spTgt spid="24579">
                                            <p:txEl>
                                              <p:pRg st="7" end="7"/>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24579">
                                            <p:txEl>
                                              <p:pRg st="8" end="8"/>
                                            </p:txEl>
                                          </p:spTgt>
                                        </p:tgtEl>
                                        <p:attrNameLst>
                                          <p:attrName>style.visibility</p:attrName>
                                        </p:attrNameLst>
                                      </p:cBhvr>
                                      <p:to>
                                        <p:strVal val="visible"/>
                                      </p:to>
                                    </p:set>
                                    <p:anim to="" calcmode="lin" valueType="num">
                                      <p:cBhvr>
                                        <p:cTn id="47" dur="1" fill="hold"/>
                                        <p:tgtEl>
                                          <p:spTgt spid="2457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6DAD3B-6ECA-4E0F-AE8E-659FEFF37EA8}"/>
              </a:ext>
            </a:extLst>
          </p:cNvPr>
          <p:cNvSpPr>
            <a:spLocks noGrp="1"/>
          </p:cNvSpPr>
          <p:nvPr>
            <p:ph type="title"/>
          </p:nvPr>
        </p:nvSpPr>
        <p:spPr/>
        <p:txBody>
          <a:bodyPr/>
          <a:lstStyle/>
          <a:p>
            <a:pPr>
              <a:defRPr/>
            </a:pPr>
            <a:r>
              <a:rPr lang="en-US" sz="2800" b="1" dirty="0">
                <a:solidFill>
                  <a:schemeClr val="tx1"/>
                </a:solidFill>
                <a:ea typeface="+mn-ea"/>
                <a:cs typeface="+mn-cs"/>
              </a:rPr>
              <a:t>Human System</a:t>
            </a:r>
          </a:p>
        </p:txBody>
      </p:sp>
      <p:sp>
        <p:nvSpPr>
          <p:cNvPr id="3" name="Content Placeholder 2">
            <a:extLst>
              <a:ext uri="{FF2B5EF4-FFF2-40B4-BE49-F238E27FC236}">
                <a16:creationId xmlns:a16="http://schemas.microsoft.com/office/drawing/2014/main" xmlns="" id="{C817762A-9380-42B2-9465-26883049622D}"/>
              </a:ext>
            </a:extLst>
          </p:cNvPr>
          <p:cNvSpPr>
            <a:spLocks noGrp="1"/>
          </p:cNvSpPr>
          <p:nvPr>
            <p:ph idx="1"/>
          </p:nvPr>
        </p:nvSpPr>
        <p:spPr>
          <a:xfrm>
            <a:off x="1827212" y="1447801"/>
            <a:ext cx="8686800" cy="4525963"/>
          </a:xfrm>
        </p:spPr>
        <p:txBody>
          <a:bodyPr>
            <a:normAutofit fontScale="92500" lnSpcReduction="20000"/>
          </a:bodyPr>
          <a:lstStyle/>
          <a:p>
            <a:pPr marL="0" indent="-411480">
              <a:buFont typeface="+mj-lt"/>
              <a:buAutoNum type="romanLcPeriod"/>
              <a:defRPr/>
            </a:pPr>
            <a:r>
              <a:rPr lang="en-US" sz="2600" dirty="0"/>
              <a:t>Pancreas</a:t>
            </a:r>
          </a:p>
          <a:p>
            <a:pPr lvl="1">
              <a:buFont typeface="Wingdings 2"/>
              <a:buChar char=""/>
              <a:defRPr/>
            </a:pPr>
            <a:r>
              <a:rPr lang="en-US" sz="2200" dirty="0">
                <a:solidFill>
                  <a:srgbClr val="FF0000"/>
                </a:solidFill>
              </a:rPr>
              <a:t>Regulates blood glucose level</a:t>
            </a:r>
          </a:p>
          <a:p>
            <a:pPr marL="0" indent="-411480">
              <a:buFont typeface="+mj-lt"/>
              <a:buAutoNum type="romanLcPeriod"/>
              <a:defRPr/>
            </a:pPr>
            <a:r>
              <a:rPr lang="en-US" dirty="0"/>
              <a:t>Adrenaline</a:t>
            </a:r>
          </a:p>
          <a:p>
            <a:pPr lvl="1">
              <a:buFont typeface="Wingdings 2"/>
              <a:buChar char=""/>
              <a:defRPr/>
            </a:pPr>
            <a:r>
              <a:rPr lang="en-US" sz="2200" dirty="0">
                <a:solidFill>
                  <a:srgbClr val="FF0000"/>
                </a:solidFill>
              </a:rPr>
              <a:t>Automatically generated to increase the heart rate and oxygen in times of flight</a:t>
            </a:r>
          </a:p>
          <a:p>
            <a:pPr marL="0" indent="-411480">
              <a:buFont typeface="+mj-lt"/>
              <a:buAutoNum type="romanLcPeriod"/>
              <a:defRPr/>
            </a:pPr>
            <a:r>
              <a:rPr lang="en-US" dirty="0"/>
              <a:t>Eye</a:t>
            </a:r>
          </a:p>
          <a:p>
            <a:pPr lvl="1">
              <a:buFont typeface="Wingdings 2"/>
              <a:buChar char=""/>
              <a:defRPr/>
            </a:pPr>
            <a:r>
              <a:rPr lang="en-US" sz="2200" dirty="0">
                <a:solidFill>
                  <a:srgbClr val="FF0000"/>
                </a:solidFill>
              </a:rPr>
              <a:t>Follow moving object</a:t>
            </a:r>
          </a:p>
          <a:p>
            <a:pPr marL="0" indent="-411480">
              <a:buFont typeface="+mj-lt"/>
              <a:buAutoNum type="romanLcPeriod"/>
              <a:defRPr/>
            </a:pPr>
            <a:r>
              <a:rPr lang="en-US" sz="2200" dirty="0"/>
              <a:t>Hand</a:t>
            </a:r>
          </a:p>
          <a:p>
            <a:pPr lvl="1">
              <a:buFont typeface="Wingdings 2"/>
              <a:buChar char=""/>
              <a:defRPr/>
            </a:pPr>
            <a:r>
              <a:rPr lang="en-US" sz="2200" dirty="0">
                <a:solidFill>
                  <a:srgbClr val="FF0000"/>
                </a:solidFill>
              </a:rPr>
              <a:t>Pick up an object and place it at a predetermined location</a:t>
            </a:r>
          </a:p>
          <a:p>
            <a:pPr marL="0" indent="-411480">
              <a:buFont typeface="+mj-lt"/>
              <a:buAutoNum type="romanLcPeriod"/>
              <a:defRPr/>
            </a:pPr>
            <a:r>
              <a:rPr lang="en-US" dirty="0"/>
              <a:t>Temperature</a:t>
            </a:r>
          </a:p>
          <a:p>
            <a:pPr lvl="1">
              <a:buFont typeface="Wingdings 2"/>
              <a:buChar char=""/>
              <a:defRPr/>
            </a:pPr>
            <a:r>
              <a:rPr lang="en-US" sz="2200" dirty="0">
                <a:solidFill>
                  <a:srgbClr val="FF0000"/>
                </a:solidFill>
              </a:rPr>
              <a:t>Regulated temperature of 36°C to 37°C</a:t>
            </a:r>
          </a:p>
          <a:p>
            <a:pPr lvl="1">
              <a:buFont typeface="Wingdings 2"/>
              <a:buChar char=""/>
              <a:defRPr/>
            </a:pPr>
            <a:endParaRPr lang="en-US" sz="2400" dirty="0">
              <a:solidFill>
                <a:srgbClr val="FF0000"/>
              </a:solidFill>
            </a:endParaRPr>
          </a:p>
        </p:txBody>
      </p:sp>
    </p:spTree>
    <p:extLst>
      <p:ext uri="{BB962C8B-B14F-4D97-AF65-F5344CB8AC3E}">
        <p14:creationId xmlns:p14="http://schemas.microsoft.com/office/powerpoint/2010/main" val="7680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E9F02-54DC-4ACB-A50D-0E7C3FBE4421}"/>
              </a:ext>
            </a:extLst>
          </p:cNvPr>
          <p:cNvSpPr>
            <a:spLocks noGrp="1"/>
          </p:cNvSpPr>
          <p:nvPr>
            <p:ph type="title"/>
          </p:nvPr>
        </p:nvSpPr>
        <p:spPr/>
        <p:txBody>
          <a:bodyPr/>
          <a:lstStyle/>
          <a:p>
            <a:r>
              <a:rPr lang="fil-PH" dirty="0"/>
              <a:t>History of Control System</a:t>
            </a:r>
            <a:endParaRPr lang="en-US" dirty="0"/>
          </a:p>
        </p:txBody>
      </p:sp>
      <p:pic>
        <p:nvPicPr>
          <p:cNvPr id="4" name="Content Placeholder 3">
            <a:extLst>
              <a:ext uri="{FF2B5EF4-FFF2-40B4-BE49-F238E27FC236}">
                <a16:creationId xmlns:a16="http://schemas.microsoft.com/office/drawing/2014/main" xmlns="" id="{EFD356BD-877E-4862-A1E9-7FD11CF41371}"/>
              </a:ext>
            </a:extLst>
          </p:cNvPr>
          <p:cNvPicPr>
            <a:picLocks noGrp="1" noChangeAspect="1"/>
          </p:cNvPicPr>
          <p:nvPr>
            <p:ph idx="1"/>
          </p:nvPr>
        </p:nvPicPr>
        <p:blipFill>
          <a:blip r:embed="rId2"/>
          <a:stretch>
            <a:fillRect/>
          </a:stretch>
        </p:blipFill>
        <p:spPr>
          <a:xfrm>
            <a:off x="531812" y="1905000"/>
            <a:ext cx="2634420" cy="4092043"/>
          </a:xfrm>
          <a:prstGeom prst="rect">
            <a:avLst/>
          </a:prstGeom>
        </p:spPr>
      </p:pic>
      <p:pic>
        <p:nvPicPr>
          <p:cNvPr id="5" name="Picture 4">
            <a:extLst>
              <a:ext uri="{FF2B5EF4-FFF2-40B4-BE49-F238E27FC236}">
                <a16:creationId xmlns:a16="http://schemas.microsoft.com/office/drawing/2014/main" xmlns="" id="{E2844544-A92F-4651-82EF-6039DFE017B2}"/>
              </a:ext>
            </a:extLst>
          </p:cNvPr>
          <p:cNvPicPr>
            <a:picLocks noChangeAspect="1"/>
          </p:cNvPicPr>
          <p:nvPr/>
        </p:nvPicPr>
        <p:blipFill>
          <a:blip r:embed="rId3"/>
          <a:stretch>
            <a:fillRect/>
          </a:stretch>
        </p:blipFill>
        <p:spPr>
          <a:xfrm>
            <a:off x="3503612" y="1904999"/>
            <a:ext cx="2362200" cy="4126903"/>
          </a:xfrm>
          <a:prstGeom prst="rect">
            <a:avLst/>
          </a:prstGeom>
        </p:spPr>
      </p:pic>
      <p:pic>
        <p:nvPicPr>
          <p:cNvPr id="6" name="Picture 5">
            <a:extLst>
              <a:ext uri="{FF2B5EF4-FFF2-40B4-BE49-F238E27FC236}">
                <a16:creationId xmlns:a16="http://schemas.microsoft.com/office/drawing/2014/main" xmlns="" id="{3ED716A8-AA04-442B-9063-3CA885D82BD3}"/>
              </a:ext>
            </a:extLst>
          </p:cNvPr>
          <p:cNvPicPr>
            <a:picLocks noChangeAspect="1"/>
          </p:cNvPicPr>
          <p:nvPr/>
        </p:nvPicPr>
        <p:blipFill>
          <a:blip r:embed="rId4"/>
          <a:stretch>
            <a:fillRect/>
          </a:stretch>
        </p:blipFill>
        <p:spPr>
          <a:xfrm>
            <a:off x="6395615" y="1758458"/>
            <a:ext cx="5185197" cy="4629640"/>
          </a:xfrm>
          <a:prstGeom prst="rect">
            <a:avLst/>
          </a:prstGeom>
        </p:spPr>
      </p:pic>
    </p:spTree>
    <p:extLst>
      <p:ext uri="{BB962C8B-B14F-4D97-AF65-F5344CB8AC3E}">
        <p14:creationId xmlns:p14="http://schemas.microsoft.com/office/powerpoint/2010/main" val="355480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dirty="0"/>
              <a:t>Historical Developments in Control System</a:t>
            </a:r>
            <a:endParaRPr lang="en-US" dirty="0"/>
          </a:p>
        </p:txBody>
      </p:sp>
      <p:sp>
        <p:nvSpPr>
          <p:cNvPr id="3" name="Content Placeholder 2"/>
          <p:cNvSpPr>
            <a:spLocks noGrp="1"/>
          </p:cNvSpPr>
          <p:nvPr>
            <p:ph idx="1"/>
          </p:nvPr>
        </p:nvSpPr>
        <p:spPr/>
        <p:txBody>
          <a:bodyPr/>
          <a:lstStyle/>
          <a:p>
            <a:pPr marL="0" indent="-411163">
              <a:buFont typeface="Franklin Gothic Medium" panose="020B0603020102020204" pitchFamily="34" charset="0"/>
              <a:buAutoNum type="romanLcPeriod"/>
            </a:pPr>
            <a:r>
              <a:rPr lang="en-US" altLang="ja-JP" dirty="0">
                <a:ea typeface="MS PGothic" panose="020B0600070205080204" pitchFamily="34" charset="-128"/>
              </a:rPr>
              <a:t>Ancient Greece (1 to 300 BC)</a:t>
            </a:r>
          </a:p>
          <a:p>
            <a:pPr lvl="1"/>
            <a:r>
              <a:rPr lang="en-US" altLang="en-US" sz="2200" dirty="0">
                <a:solidFill>
                  <a:srgbClr val="FF0000"/>
                </a:solidFill>
                <a:ea typeface="MS PGothic" panose="020B0600070205080204" pitchFamily="34" charset="-128"/>
              </a:rPr>
              <a:t>Water float regulation, water clock, automatic oil lamp</a:t>
            </a:r>
          </a:p>
          <a:p>
            <a:pPr marL="0" indent="-411163">
              <a:buFont typeface="Franklin Gothic Medium" panose="020B0603020102020204" pitchFamily="34" charset="0"/>
              <a:buAutoNum type="romanLcPeriod"/>
            </a:pPr>
            <a:r>
              <a:rPr lang="en-US" altLang="en-US" dirty="0" err="1">
                <a:ea typeface="MS PGothic" panose="020B0600070205080204" pitchFamily="34" charset="-128"/>
              </a:rPr>
              <a:t>Cornellis</a:t>
            </a:r>
            <a:r>
              <a:rPr lang="en-US" altLang="en-US" dirty="0">
                <a:ea typeface="MS PGothic" panose="020B0600070205080204" pitchFamily="34" charset="-128"/>
              </a:rPr>
              <a:t> </a:t>
            </a:r>
            <a:r>
              <a:rPr lang="en-US" altLang="en-US" dirty="0" err="1">
                <a:ea typeface="MS PGothic" panose="020B0600070205080204" pitchFamily="34" charset="-128"/>
              </a:rPr>
              <a:t>Drebbel</a:t>
            </a:r>
            <a:r>
              <a:rPr lang="en-US" altLang="en-US" dirty="0">
                <a:ea typeface="MS PGothic" panose="020B0600070205080204" pitchFamily="34" charset="-128"/>
              </a:rPr>
              <a:t> (17</a:t>
            </a:r>
            <a:r>
              <a:rPr lang="en-US" altLang="en-US" baseline="30000" dirty="0">
                <a:ea typeface="MS PGothic" panose="020B0600070205080204" pitchFamily="34" charset="-128"/>
              </a:rPr>
              <a:t>th</a:t>
            </a:r>
            <a:r>
              <a:rPr lang="en-US" altLang="en-US" dirty="0">
                <a:ea typeface="MS PGothic" panose="020B0600070205080204" pitchFamily="34" charset="-128"/>
              </a:rPr>
              <a:t> century)</a:t>
            </a:r>
          </a:p>
          <a:p>
            <a:pPr lvl="1"/>
            <a:r>
              <a:rPr lang="en-US" altLang="en-US" sz="2200" dirty="0">
                <a:solidFill>
                  <a:srgbClr val="FF0000"/>
                </a:solidFill>
                <a:ea typeface="MS PGothic" panose="020B0600070205080204" pitchFamily="34" charset="-128"/>
              </a:rPr>
              <a:t>Temperature control</a:t>
            </a:r>
          </a:p>
          <a:p>
            <a:pPr marL="0" indent="-411163">
              <a:buFont typeface="Franklin Gothic Medium" panose="020B0603020102020204" pitchFamily="34" charset="0"/>
              <a:buAutoNum type="romanLcPeriod"/>
            </a:pPr>
            <a:r>
              <a:rPr lang="en-US" altLang="en-US" dirty="0">
                <a:ea typeface="MS PGothic" panose="020B0600070205080204" pitchFamily="34" charset="-128"/>
              </a:rPr>
              <a:t>James Watt (18</a:t>
            </a:r>
            <a:r>
              <a:rPr lang="en-US" altLang="en-US" baseline="30000" dirty="0">
                <a:ea typeface="MS PGothic" panose="020B0600070205080204" pitchFamily="34" charset="-128"/>
              </a:rPr>
              <a:t>th</a:t>
            </a:r>
            <a:r>
              <a:rPr lang="en-US" altLang="en-US" dirty="0">
                <a:ea typeface="MS PGothic" panose="020B0600070205080204" pitchFamily="34" charset="-128"/>
              </a:rPr>
              <a:t> century)</a:t>
            </a:r>
          </a:p>
          <a:p>
            <a:pPr lvl="1"/>
            <a:r>
              <a:rPr lang="en-US" altLang="en-US" sz="2200" dirty="0">
                <a:solidFill>
                  <a:srgbClr val="FF0000"/>
                </a:solidFill>
                <a:ea typeface="MS PGothic" panose="020B0600070205080204" pitchFamily="34" charset="-128"/>
              </a:rPr>
              <a:t>Flyball governor</a:t>
            </a:r>
          </a:p>
          <a:p>
            <a:pPr marL="0" indent="-411163">
              <a:buFont typeface="Franklin Gothic Medium" panose="020B0603020102020204" pitchFamily="34" charset="0"/>
              <a:buAutoNum type="romanLcPeriod"/>
            </a:pPr>
            <a:r>
              <a:rPr lang="en-US" altLang="en-US" dirty="0">
                <a:ea typeface="MS PGothic" panose="020B0600070205080204" pitchFamily="34" charset="-128"/>
              </a:rPr>
              <a:t>Late 19</a:t>
            </a:r>
            <a:r>
              <a:rPr lang="en-US" altLang="en-US" baseline="30000" dirty="0">
                <a:ea typeface="MS PGothic" panose="020B0600070205080204" pitchFamily="34" charset="-128"/>
              </a:rPr>
              <a:t>th</a:t>
            </a:r>
            <a:r>
              <a:rPr lang="en-US" altLang="en-US" dirty="0">
                <a:ea typeface="MS PGothic" panose="020B0600070205080204" pitchFamily="34" charset="-128"/>
              </a:rPr>
              <a:t> to mid 20</a:t>
            </a:r>
            <a:r>
              <a:rPr lang="en-US" altLang="en-US" baseline="30000" dirty="0">
                <a:ea typeface="MS PGothic" panose="020B0600070205080204" pitchFamily="34" charset="-128"/>
              </a:rPr>
              <a:t>th</a:t>
            </a:r>
            <a:r>
              <a:rPr lang="en-US" altLang="en-US" dirty="0">
                <a:ea typeface="MS PGothic" panose="020B0600070205080204" pitchFamily="34" charset="-128"/>
              </a:rPr>
              <a:t> century</a:t>
            </a:r>
          </a:p>
          <a:p>
            <a:pPr lvl="1"/>
            <a:r>
              <a:rPr lang="en-US" altLang="en-US" sz="2200" dirty="0">
                <a:solidFill>
                  <a:srgbClr val="FF0000"/>
                </a:solidFill>
              </a:rPr>
              <a:t>Modern control theory</a:t>
            </a:r>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xmlns="" id="{6A5C3C00-84B3-4E89-BFF1-5F3C3011FD58}"/>
              </a:ext>
            </a:extLst>
          </p:cNvPr>
          <p:cNvSpPr txBox="1">
            <a:spLocks noChangeArrowheads="1"/>
          </p:cNvSpPr>
          <p:nvPr/>
        </p:nvSpPr>
        <p:spPr bwMode="auto">
          <a:xfrm>
            <a:off x="2039937" y="447676"/>
            <a:ext cx="1328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History</a:t>
            </a:r>
          </a:p>
        </p:txBody>
      </p:sp>
      <p:sp>
        <p:nvSpPr>
          <p:cNvPr id="18435" name="Rectangle 3">
            <a:extLst>
              <a:ext uri="{FF2B5EF4-FFF2-40B4-BE49-F238E27FC236}">
                <a16:creationId xmlns:a16="http://schemas.microsoft.com/office/drawing/2014/main" xmlns="" id="{9F8AD0FA-C4DE-4CFF-BD08-4979C8FF565F}"/>
              </a:ext>
            </a:extLst>
          </p:cNvPr>
          <p:cNvSpPr>
            <a:spLocks noChangeArrowheads="1"/>
          </p:cNvSpPr>
          <p:nvPr/>
        </p:nvSpPr>
        <p:spPr bwMode="auto">
          <a:xfrm>
            <a:off x="2132012" y="1219200"/>
            <a:ext cx="8153400"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1800" b="1" dirty="0"/>
              <a:t>18th Century </a:t>
            </a:r>
            <a:r>
              <a:rPr lang="en-US" altLang="en-US" sz="1800" dirty="0"/>
              <a:t>James Watt’s centrifugal governor for the speed control of a</a:t>
            </a:r>
            <a:r>
              <a:rPr lang="en-US" altLang="en-US" sz="1800" b="1" dirty="0"/>
              <a:t> </a:t>
            </a:r>
            <a:r>
              <a:rPr lang="en-US" altLang="en-US" sz="1800" dirty="0"/>
              <a:t>steam engine.</a:t>
            </a:r>
          </a:p>
          <a:p>
            <a:pPr eaLnBrk="1" hangingPunct="1">
              <a:spcBef>
                <a:spcPct val="50000"/>
              </a:spcBef>
            </a:pPr>
            <a:r>
              <a:rPr lang="en-US" altLang="en-US" sz="1800" b="1" dirty="0"/>
              <a:t>1920s </a:t>
            </a:r>
            <a:r>
              <a:rPr lang="en-US" altLang="en-US" sz="1800" dirty="0" err="1"/>
              <a:t>Minorsky</a:t>
            </a:r>
            <a:r>
              <a:rPr lang="en-US" altLang="en-US" sz="1800" dirty="0"/>
              <a:t> worked on automatic controllers for steering ships.</a:t>
            </a:r>
          </a:p>
          <a:p>
            <a:pPr eaLnBrk="1" hangingPunct="1">
              <a:spcBef>
                <a:spcPct val="50000"/>
              </a:spcBef>
            </a:pPr>
            <a:r>
              <a:rPr lang="en-US" altLang="en-US" sz="1800" b="1" dirty="0"/>
              <a:t>1930s </a:t>
            </a:r>
            <a:r>
              <a:rPr lang="en-US" altLang="en-US" sz="1800" dirty="0"/>
              <a:t>Nyquist developed a method for analyzing the stability of controlled systems</a:t>
            </a:r>
          </a:p>
          <a:p>
            <a:pPr eaLnBrk="1" hangingPunct="1">
              <a:spcBef>
                <a:spcPct val="50000"/>
              </a:spcBef>
            </a:pPr>
            <a:r>
              <a:rPr lang="en-US" altLang="en-US" sz="1800" b="1" dirty="0"/>
              <a:t>1940s </a:t>
            </a:r>
            <a:r>
              <a:rPr lang="en-US" altLang="en-US" sz="1800" dirty="0"/>
              <a:t>Frequency response methods made it possible to design linear closed-loop control systems</a:t>
            </a:r>
          </a:p>
          <a:p>
            <a:pPr eaLnBrk="1" hangingPunct="1">
              <a:spcBef>
                <a:spcPct val="50000"/>
              </a:spcBef>
            </a:pPr>
            <a:r>
              <a:rPr lang="en-US" altLang="en-US" sz="1800" b="1" dirty="0"/>
              <a:t>1950s </a:t>
            </a:r>
            <a:r>
              <a:rPr lang="en-US" altLang="en-US" sz="1800" dirty="0"/>
              <a:t>Root-locus method due to Evans was fully developed</a:t>
            </a:r>
          </a:p>
          <a:p>
            <a:pPr eaLnBrk="1" hangingPunct="1">
              <a:spcBef>
                <a:spcPct val="50000"/>
              </a:spcBef>
            </a:pPr>
            <a:r>
              <a:rPr lang="en-US" altLang="en-US" sz="1800" b="1" dirty="0"/>
              <a:t>1960s </a:t>
            </a:r>
            <a:r>
              <a:rPr lang="en-US" altLang="en-US" sz="1800" dirty="0"/>
              <a:t>State space methods, optimal control, adaptive control and</a:t>
            </a:r>
          </a:p>
          <a:p>
            <a:pPr eaLnBrk="1" hangingPunct="1">
              <a:spcBef>
                <a:spcPct val="50000"/>
              </a:spcBef>
            </a:pPr>
            <a:r>
              <a:rPr lang="en-US" altLang="en-US" sz="1800" b="1" dirty="0"/>
              <a:t>1980s  </a:t>
            </a:r>
            <a:r>
              <a:rPr lang="en-US" altLang="en-US" sz="1800" dirty="0"/>
              <a:t>Learning controls are begun to investigated and developed.</a:t>
            </a:r>
          </a:p>
          <a:p>
            <a:pPr eaLnBrk="1" hangingPunct="1">
              <a:spcBef>
                <a:spcPct val="50000"/>
              </a:spcBef>
            </a:pPr>
            <a:r>
              <a:rPr lang="en-US" altLang="en-US" sz="1800" b="1" dirty="0"/>
              <a:t>Present </a:t>
            </a:r>
            <a:r>
              <a:rPr lang="en-US" altLang="en-US" sz="1800" dirty="0"/>
              <a:t>and on-going research fields. Recent application of modern control theory includes such non-engineering systems such as biological, biomedical, economic and socio-economic systems</a:t>
            </a:r>
          </a:p>
        </p:txBody>
      </p:sp>
    </p:spTree>
    <p:extLst>
      <p:ext uri="{BB962C8B-B14F-4D97-AF65-F5344CB8AC3E}">
        <p14:creationId xmlns:p14="http://schemas.microsoft.com/office/powerpoint/2010/main" val="375897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C9568B08-ADE7-41F4-BB9B-03C0BC956B24}"/>
              </a:ext>
            </a:extLst>
          </p:cNvPr>
          <p:cNvGraphicFramePr>
            <a:graphicFrameLocks noGrp="1"/>
          </p:cNvGraphicFramePr>
          <p:nvPr>
            <p:extLst>
              <p:ext uri="{D42A27DB-BD31-4B8C-83A1-F6EECF244321}">
                <p14:modId xmlns:p14="http://schemas.microsoft.com/office/powerpoint/2010/main" val="3188189279"/>
              </p:ext>
            </p:extLst>
          </p:nvPr>
        </p:nvGraphicFramePr>
        <p:xfrm>
          <a:off x="150812" y="8021"/>
          <a:ext cx="11811000" cy="6906259"/>
        </p:xfrm>
        <a:graphic>
          <a:graphicData uri="http://schemas.openxmlformats.org/drawingml/2006/table">
            <a:tbl>
              <a:tblPr>
                <a:tableStyleId>{BDBED569-4797-4DF1-A0F4-6AAB3CD982D8}</a:tableStyleId>
              </a:tblPr>
              <a:tblGrid>
                <a:gridCol w="1143000">
                  <a:extLst>
                    <a:ext uri="{9D8B030D-6E8A-4147-A177-3AD203B41FA5}">
                      <a16:colId xmlns:a16="http://schemas.microsoft.com/office/drawing/2014/main" xmlns="" val="2715605231"/>
                    </a:ext>
                  </a:extLst>
                </a:gridCol>
                <a:gridCol w="10668000">
                  <a:extLst>
                    <a:ext uri="{9D8B030D-6E8A-4147-A177-3AD203B41FA5}">
                      <a16:colId xmlns:a16="http://schemas.microsoft.com/office/drawing/2014/main" xmlns="" val="1483112473"/>
                    </a:ext>
                  </a:extLst>
                </a:gridCol>
              </a:tblGrid>
              <a:tr h="752953">
                <a:tc>
                  <a:txBody>
                    <a:bodyPr/>
                    <a:lstStyle/>
                    <a:p>
                      <a:pPr algn="ctr" fontAlgn="ctr"/>
                      <a:r>
                        <a:rPr lang="en-US" sz="1600" u="none" strike="noStrike" dirty="0">
                          <a:effectLst/>
                        </a:rPr>
                        <a:t>1769</a:t>
                      </a:r>
                      <a:endParaRPr lang="en-US" sz="1600" b="1" i="0" u="none" strike="noStrike" dirty="0">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James Watts's steam engine and governor deployed. The Watt steam engine is often used to mark the beginning of the Industrial Revolution in Great Britain. During the Industrial Revolution, great strides were made in the development of mechanization, a technology preceding automation</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1873048700"/>
                  </a:ext>
                </a:extLst>
              </a:tr>
              <a:tr h="603941">
                <a:tc>
                  <a:txBody>
                    <a:bodyPr/>
                    <a:lstStyle/>
                    <a:p>
                      <a:pPr algn="ctr" fontAlgn="ctr"/>
                      <a:r>
                        <a:rPr lang="en-US" sz="1600" u="none" strike="noStrike">
                          <a:effectLst/>
                        </a:rPr>
                        <a:t>1800</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Eli Whitney's concept of interchangeable parts manufacturing demonstrated in the production of muskets. Whitney's development is often considered to be the beginning of mas production</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3909479614"/>
                  </a:ext>
                </a:extLst>
              </a:tr>
              <a:tr h="331615">
                <a:tc>
                  <a:txBody>
                    <a:bodyPr/>
                    <a:lstStyle/>
                    <a:p>
                      <a:pPr algn="ctr" fontAlgn="ctr"/>
                      <a:r>
                        <a:rPr lang="en-US" sz="1600" u="none" strike="noStrike">
                          <a:effectLst/>
                        </a:rPr>
                        <a:t>1868</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a:effectLst/>
                        </a:rPr>
                        <a:t>J.C. Maxwell formulates a mathematical model for a governor control of a steam engine</a:t>
                      </a:r>
                      <a:endParaRPr lang="en-US" sz="1600" b="0" i="0" u="none" strike="noStrike">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1483873991"/>
                  </a:ext>
                </a:extLst>
              </a:tr>
              <a:tr h="331615">
                <a:tc>
                  <a:txBody>
                    <a:bodyPr/>
                    <a:lstStyle/>
                    <a:p>
                      <a:pPr algn="ctr" fontAlgn="ctr"/>
                      <a:r>
                        <a:rPr lang="en-US" sz="1600" u="none" strike="noStrike">
                          <a:effectLst/>
                        </a:rPr>
                        <a:t>1913</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Henry Ford's mechanized assembly machine introduced for automobile production</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3596108556"/>
                  </a:ext>
                </a:extLst>
              </a:tr>
              <a:tr h="331615">
                <a:tc>
                  <a:txBody>
                    <a:bodyPr/>
                    <a:lstStyle/>
                    <a:p>
                      <a:pPr algn="ctr" fontAlgn="ctr"/>
                      <a:r>
                        <a:rPr lang="en-US" sz="1600" u="none" strike="noStrike">
                          <a:effectLst/>
                        </a:rPr>
                        <a:t>1927</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H.S Black conceives of the negative feedback amplifier and H.W. Bode analyzes feedback amplifiers</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1228958002"/>
                  </a:ext>
                </a:extLst>
              </a:tr>
              <a:tr h="165807">
                <a:tc>
                  <a:txBody>
                    <a:bodyPr/>
                    <a:lstStyle/>
                    <a:p>
                      <a:pPr algn="ctr" fontAlgn="ctr"/>
                      <a:r>
                        <a:rPr lang="en-US" sz="1600" u="none" strike="noStrike">
                          <a:effectLst/>
                        </a:rPr>
                        <a:t>1932</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H. Nyquist develops a method for analyzing the stability systems</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371276773"/>
                  </a:ext>
                </a:extLst>
              </a:tr>
              <a:tr h="165807">
                <a:tc>
                  <a:txBody>
                    <a:bodyPr/>
                    <a:lstStyle/>
                    <a:p>
                      <a:pPr algn="ctr" fontAlgn="ctr"/>
                      <a:r>
                        <a:rPr lang="en-US" sz="1600" u="none" strike="noStrike">
                          <a:effectLst/>
                        </a:rPr>
                        <a:t>1941</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Creation of first antiaircraft gun with active control</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2455576747"/>
                  </a:ext>
                </a:extLst>
              </a:tr>
              <a:tr h="331615">
                <a:tc>
                  <a:txBody>
                    <a:bodyPr/>
                    <a:lstStyle/>
                    <a:p>
                      <a:pPr algn="ctr" fontAlgn="ctr"/>
                      <a:r>
                        <a:rPr lang="en-US" sz="1600" u="none" strike="noStrike">
                          <a:effectLst/>
                        </a:rPr>
                        <a:t>1952</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Numerical control (NC) developed at Massachusetts Institute of Technology for control of machine-tool axes</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1544616787"/>
                  </a:ext>
                </a:extLst>
              </a:tr>
              <a:tr h="331615">
                <a:tc>
                  <a:txBody>
                    <a:bodyPr/>
                    <a:lstStyle/>
                    <a:p>
                      <a:pPr algn="ctr" fontAlgn="ctr"/>
                      <a:r>
                        <a:rPr lang="en-US" sz="1600" u="none" strike="noStrike">
                          <a:effectLst/>
                        </a:rPr>
                        <a:t>1954</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a:effectLst/>
                        </a:rPr>
                        <a:t>George Devol develops "programmed article transfer" considered to be the first industrial robot design</a:t>
                      </a:r>
                      <a:endParaRPr lang="en-US" sz="1600" b="0" i="0" u="none" strike="noStrike">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807240687"/>
                  </a:ext>
                </a:extLst>
              </a:tr>
              <a:tr h="331615">
                <a:tc>
                  <a:txBody>
                    <a:bodyPr/>
                    <a:lstStyle/>
                    <a:p>
                      <a:pPr algn="ctr" fontAlgn="ctr"/>
                      <a:r>
                        <a:rPr lang="en-US" sz="1600" u="none" strike="noStrike">
                          <a:effectLst/>
                        </a:rPr>
                        <a:t>1957</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a:effectLst/>
                        </a:rPr>
                        <a:t>Soutnik launches the space age leading, in time, to miniaturization of computers and advances in automatic control theory</a:t>
                      </a:r>
                      <a:endParaRPr lang="en-US" sz="1600" b="0" i="0" u="none" strike="noStrike">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2384852831"/>
                  </a:ext>
                </a:extLst>
              </a:tr>
              <a:tr h="331615">
                <a:tc>
                  <a:txBody>
                    <a:bodyPr/>
                    <a:lstStyle/>
                    <a:p>
                      <a:pPr algn="ctr" fontAlgn="ctr"/>
                      <a:r>
                        <a:rPr lang="en-US" sz="1600" u="none" strike="noStrike">
                          <a:effectLst/>
                        </a:rPr>
                        <a:t>1960</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First </a:t>
                      </a:r>
                      <a:r>
                        <a:rPr lang="en-US" sz="1600" u="none" strike="noStrike" dirty="0" err="1">
                          <a:effectLst/>
                        </a:rPr>
                        <a:t>Unimate</a:t>
                      </a:r>
                      <a:r>
                        <a:rPr lang="en-US" sz="1600" u="none" strike="noStrike" dirty="0">
                          <a:effectLst/>
                        </a:rPr>
                        <a:t> robot introduced, based on </a:t>
                      </a:r>
                      <a:r>
                        <a:rPr lang="en-US" sz="1600" u="none" strike="noStrike" dirty="0" err="1">
                          <a:effectLst/>
                        </a:rPr>
                        <a:t>Devol's</a:t>
                      </a:r>
                      <a:r>
                        <a:rPr lang="en-US" sz="1600" u="none" strike="noStrike" dirty="0">
                          <a:effectLst/>
                        </a:rPr>
                        <a:t> design. </a:t>
                      </a:r>
                      <a:r>
                        <a:rPr lang="en-US" sz="1600" u="none" strike="noStrike" dirty="0" err="1">
                          <a:effectLst/>
                        </a:rPr>
                        <a:t>Unimate</a:t>
                      </a:r>
                      <a:r>
                        <a:rPr lang="en-US" sz="1600" u="none" strike="noStrike" dirty="0">
                          <a:effectLst/>
                        </a:rPr>
                        <a:t> installed in 1961 for tending die-casting machine</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3523402"/>
                  </a:ext>
                </a:extLst>
              </a:tr>
              <a:tr h="165807">
                <a:tc>
                  <a:txBody>
                    <a:bodyPr/>
                    <a:lstStyle/>
                    <a:p>
                      <a:pPr algn="ctr" fontAlgn="ctr"/>
                      <a:r>
                        <a:rPr lang="en-US" sz="1600" u="none" strike="noStrike">
                          <a:effectLst/>
                        </a:rPr>
                        <a:t>1970</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a:effectLst/>
                        </a:rPr>
                        <a:t>State-variable models and optimal control developed</a:t>
                      </a:r>
                      <a:endParaRPr lang="en-US" sz="1600" b="0" i="0" u="none" strike="noStrike">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2370995318"/>
                  </a:ext>
                </a:extLst>
              </a:tr>
              <a:tr h="165807">
                <a:tc>
                  <a:txBody>
                    <a:bodyPr/>
                    <a:lstStyle/>
                    <a:p>
                      <a:pPr algn="ctr" fontAlgn="ctr"/>
                      <a:r>
                        <a:rPr lang="en-US" sz="1600" u="none" strike="noStrike">
                          <a:effectLst/>
                        </a:rPr>
                        <a:t>1980</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a:effectLst/>
                        </a:rPr>
                        <a:t>Robust control system design widely studied</a:t>
                      </a:r>
                      <a:endParaRPr lang="en-US" sz="1600" b="0" i="0" u="none" strike="noStrike">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594348781"/>
                  </a:ext>
                </a:extLst>
              </a:tr>
              <a:tr h="454930">
                <a:tc>
                  <a:txBody>
                    <a:bodyPr/>
                    <a:lstStyle/>
                    <a:p>
                      <a:pPr algn="ctr" fontAlgn="ctr"/>
                      <a:r>
                        <a:rPr lang="en-US" sz="1600" u="none" strike="noStrike">
                          <a:effectLst/>
                        </a:rPr>
                        <a:t>1983</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Introduction of the personal computer (and control design software soon there after) brought the tools of design to the engineer's desktop</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4102927122"/>
                  </a:ext>
                </a:extLst>
              </a:tr>
              <a:tr h="165807">
                <a:tc>
                  <a:txBody>
                    <a:bodyPr/>
                    <a:lstStyle/>
                    <a:p>
                      <a:pPr algn="ctr" fontAlgn="ctr"/>
                      <a:r>
                        <a:rPr lang="en-US" sz="1600" u="none" strike="noStrike">
                          <a:effectLst/>
                        </a:rPr>
                        <a:t>1990</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Export oriented manufacturing companies emphasize automation</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2036408427"/>
                  </a:ext>
                </a:extLst>
              </a:tr>
              <a:tr h="331615">
                <a:tc>
                  <a:txBody>
                    <a:bodyPr/>
                    <a:lstStyle/>
                    <a:p>
                      <a:pPr algn="ctr" fontAlgn="ctr"/>
                      <a:r>
                        <a:rPr lang="en-US" sz="1600" u="none" strike="noStrike">
                          <a:effectLst/>
                        </a:rPr>
                        <a:t>1994</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Feedback control widely used in automobiles. Reliable, robust systems demanded in manufacturing</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4136016669"/>
                  </a:ext>
                </a:extLst>
              </a:tr>
              <a:tr h="331615">
                <a:tc>
                  <a:txBody>
                    <a:bodyPr/>
                    <a:lstStyle/>
                    <a:p>
                      <a:pPr algn="ctr" fontAlgn="ctr"/>
                      <a:r>
                        <a:rPr lang="en-US" sz="1600" u="none" strike="noStrike">
                          <a:effectLst/>
                        </a:rPr>
                        <a:t>1997</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First ever autonomous rover vehicle, known as Sojourner, explores the Martian surface</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826514958"/>
                  </a:ext>
                </a:extLst>
              </a:tr>
              <a:tr h="165807">
                <a:tc>
                  <a:txBody>
                    <a:bodyPr/>
                    <a:lstStyle/>
                    <a:p>
                      <a:pPr algn="ctr" fontAlgn="ctr"/>
                      <a:r>
                        <a:rPr lang="en-US" sz="1600" u="none" strike="noStrike">
                          <a:effectLst/>
                        </a:rPr>
                        <a:t>1998-2003</a:t>
                      </a:r>
                      <a:endParaRPr lang="en-US" sz="1600" b="1" i="0" u="none" strike="noStrike">
                        <a:solidFill>
                          <a:srgbClr val="000000"/>
                        </a:solidFill>
                        <a:effectLst/>
                        <a:latin typeface="Calibri" panose="020F0502020204030204" pitchFamily="34" charset="0"/>
                      </a:endParaRPr>
                    </a:p>
                  </a:txBody>
                  <a:tcPr marL="6460" marR="6460" marT="6460" marB="0" anchor="ctr"/>
                </a:tc>
                <a:tc>
                  <a:txBody>
                    <a:bodyPr/>
                    <a:lstStyle/>
                    <a:p>
                      <a:pPr algn="l" fontAlgn="b"/>
                      <a:r>
                        <a:rPr lang="en-US" sz="1600" u="none" strike="noStrike" dirty="0">
                          <a:effectLst/>
                        </a:rPr>
                        <a:t>Advances in micro- and nanotechnology. First intelligent micromachines are developed and </a:t>
                      </a:r>
                      <a:r>
                        <a:rPr lang="en-US" sz="1600" u="none" strike="noStrike" dirty="0" err="1">
                          <a:effectLst/>
                        </a:rPr>
                        <a:t>fuctioning</a:t>
                      </a:r>
                      <a:r>
                        <a:rPr lang="en-US" sz="1600" u="none" strike="noStrike" dirty="0">
                          <a:effectLst/>
                        </a:rPr>
                        <a:t> nanomachines are created</a:t>
                      </a:r>
                      <a:endParaRPr lang="en-US" sz="1600" b="0" i="0" u="none" strike="noStrike" dirty="0">
                        <a:solidFill>
                          <a:srgbClr val="000000"/>
                        </a:solidFill>
                        <a:effectLst/>
                        <a:latin typeface="Calibri" panose="020F0502020204030204" pitchFamily="34" charset="0"/>
                      </a:endParaRPr>
                    </a:p>
                  </a:txBody>
                  <a:tcPr marL="6460" marR="6460" marT="6460" marB="0" anchor="b"/>
                </a:tc>
                <a:extLst>
                  <a:ext uri="{0D108BD9-81ED-4DB2-BD59-A6C34878D82A}">
                    <a16:rowId xmlns:a16="http://schemas.microsoft.com/office/drawing/2014/main" xmlns="" val="654293508"/>
                  </a:ext>
                </a:extLst>
              </a:tr>
            </a:tbl>
          </a:graphicData>
        </a:graphic>
      </p:graphicFrame>
    </p:spTree>
    <p:extLst>
      <p:ext uri="{BB962C8B-B14F-4D97-AF65-F5344CB8AC3E}">
        <p14:creationId xmlns:p14="http://schemas.microsoft.com/office/powerpoint/2010/main" val="197419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698F6-46C8-4F93-84FA-D921B38403EA}"/>
              </a:ext>
            </a:extLst>
          </p:cNvPr>
          <p:cNvSpPr>
            <a:spLocks noGrp="1"/>
          </p:cNvSpPr>
          <p:nvPr>
            <p:ph type="title"/>
          </p:nvPr>
        </p:nvSpPr>
        <p:spPr/>
        <p:txBody>
          <a:bodyPr/>
          <a:lstStyle/>
          <a:p>
            <a:r>
              <a:rPr lang="fil-PH" dirty="0"/>
              <a:t>Design of Feedback Control System</a:t>
            </a:r>
            <a:endParaRPr lang="en-US" dirty="0"/>
          </a:p>
        </p:txBody>
      </p:sp>
      <p:sp>
        <p:nvSpPr>
          <p:cNvPr id="3" name="Content Placeholder 2">
            <a:extLst>
              <a:ext uri="{FF2B5EF4-FFF2-40B4-BE49-F238E27FC236}">
                <a16:creationId xmlns:a16="http://schemas.microsoft.com/office/drawing/2014/main" xmlns="" id="{4A0BBA1F-AB21-4D29-B9F0-612A2C4BF600}"/>
              </a:ext>
            </a:extLst>
          </p:cNvPr>
          <p:cNvSpPr>
            <a:spLocks noGrp="1"/>
          </p:cNvSpPr>
          <p:nvPr>
            <p:ph idx="1"/>
          </p:nvPr>
        </p:nvSpPr>
        <p:spPr/>
        <p:txBody>
          <a:bodyPr/>
          <a:lstStyle/>
          <a:p>
            <a:r>
              <a:rPr lang="fil-PH" dirty="0"/>
              <a:t>Step 1. Transform requirements into a physical system</a:t>
            </a:r>
          </a:p>
          <a:p>
            <a:r>
              <a:rPr lang="fil-PH" dirty="0"/>
              <a:t>Step 2. Draw a functional block diagram</a:t>
            </a:r>
          </a:p>
          <a:p>
            <a:r>
              <a:rPr lang="fil-PH" dirty="0"/>
              <a:t>Step 3. Create a schematic</a:t>
            </a:r>
          </a:p>
          <a:p>
            <a:r>
              <a:rPr lang="fil-PH" dirty="0"/>
              <a:t>Step 4. Develop a mathematical model</a:t>
            </a:r>
          </a:p>
          <a:p>
            <a:r>
              <a:rPr lang="fil-PH" dirty="0"/>
              <a:t>Step 5. Reduce the block diagram</a:t>
            </a:r>
          </a:p>
          <a:p>
            <a:r>
              <a:rPr lang="fil-PH" dirty="0"/>
              <a:t>Step 6. </a:t>
            </a:r>
            <a:r>
              <a:rPr lang="fil-PH"/>
              <a:t>Analyze and design</a:t>
            </a:r>
          </a:p>
        </p:txBody>
      </p:sp>
    </p:spTree>
    <p:extLst>
      <p:ext uri="{BB962C8B-B14F-4D97-AF65-F5344CB8AC3E}">
        <p14:creationId xmlns:p14="http://schemas.microsoft.com/office/powerpoint/2010/main" val="125552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xmlns="" id="{987F4715-1442-481C-8D3C-DE8760A85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3" y="990600"/>
            <a:ext cx="5781675"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4">
            <a:extLst>
              <a:ext uri="{FF2B5EF4-FFF2-40B4-BE49-F238E27FC236}">
                <a16:creationId xmlns:a16="http://schemas.microsoft.com/office/drawing/2014/main" xmlns="" id="{F6C5CBA5-825C-4BFE-A7CF-9414D753D9E2}"/>
              </a:ext>
            </a:extLst>
          </p:cNvPr>
          <p:cNvSpPr>
            <a:spLocks noChangeArrowheads="1"/>
          </p:cNvSpPr>
          <p:nvPr/>
        </p:nvSpPr>
        <p:spPr bwMode="auto">
          <a:xfrm>
            <a:off x="8151812" y="2057401"/>
            <a:ext cx="2133600"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1600">
                <a:latin typeface="Times-Roman" charset="0"/>
              </a:rPr>
              <a:t>(a) Automobile steering control system.</a:t>
            </a:r>
          </a:p>
          <a:p>
            <a:pPr eaLnBrk="1" hangingPunct="1">
              <a:spcBef>
                <a:spcPct val="50000"/>
              </a:spcBef>
            </a:pPr>
            <a:r>
              <a:rPr lang="en-US" altLang="en-US" sz="1600">
                <a:latin typeface="Times-Roman" charset="0"/>
              </a:rPr>
              <a:t>(b) The driver uses the difference between the actual and the desired direction of travel</a:t>
            </a:r>
          </a:p>
          <a:p>
            <a:pPr eaLnBrk="1" hangingPunct="1">
              <a:spcBef>
                <a:spcPct val="50000"/>
              </a:spcBef>
            </a:pPr>
            <a:r>
              <a:rPr lang="en-US" altLang="en-US" sz="1600">
                <a:latin typeface="Times-Roman" charset="0"/>
              </a:rPr>
              <a:t>to generate a controlled adjustment of the steering wheel.</a:t>
            </a:r>
          </a:p>
          <a:p>
            <a:pPr eaLnBrk="1" hangingPunct="1">
              <a:spcBef>
                <a:spcPct val="50000"/>
              </a:spcBef>
            </a:pPr>
            <a:r>
              <a:rPr lang="en-US" altLang="en-US" sz="1600">
                <a:latin typeface="Times-Roman" charset="0"/>
              </a:rPr>
              <a:t>(c) Typical direction-of-travel response.</a:t>
            </a:r>
          </a:p>
        </p:txBody>
      </p:sp>
      <p:sp>
        <p:nvSpPr>
          <p:cNvPr id="23556" name="Text Box 6">
            <a:extLst>
              <a:ext uri="{FF2B5EF4-FFF2-40B4-BE49-F238E27FC236}">
                <a16:creationId xmlns:a16="http://schemas.microsoft.com/office/drawing/2014/main" xmlns="" id="{D4661050-5FDA-461D-A4FB-9ECB90D9F38F}"/>
              </a:ext>
            </a:extLst>
          </p:cNvPr>
          <p:cNvSpPr txBox="1">
            <a:spLocks noChangeArrowheads="1"/>
          </p:cNvSpPr>
          <p:nvPr/>
        </p:nvSpPr>
        <p:spPr bwMode="auto">
          <a:xfrm>
            <a:off x="2055813" y="457201"/>
            <a:ext cx="595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2800" b="1"/>
              <a:t>Examples of Modern Control Systems</a:t>
            </a:r>
          </a:p>
        </p:txBody>
      </p:sp>
    </p:spTree>
    <p:extLst>
      <p:ext uri="{BB962C8B-B14F-4D97-AF65-F5344CB8AC3E}">
        <p14:creationId xmlns:p14="http://schemas.microsoft.com/office/powerpoint/2010/main" val="373621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672</TotalTime>
  <Words>942</Words>
  <Application>Microsoft Office PowerPoint</Application>
  <PresentationFormat>Custom</PresentationFormat>
  <Paragraphs>131</Paragraphs>
  <Slides>29</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MS PGothic</vt:lpstr>
      <vt:lpstr>Arial</vt:lpstr>
      <vt:lpstr>Arial Black</vt:lpstr>
      <vt:lpstr>Calibri</vt:lpstr>
      <vt:lpstr>Century Gothic</vt:lpstr>
      <vt:lpstr>Franklin Gothic Book</vt:lpstr>
      <vt:lpstr>Franklin Gothic Medium</vt:lpstr>
      <vt:lpstr>Times New Roman</vt:lpstr>
      <vt:lpstr>Times-Roman</vt:lpstr>
      <vt:lpstr>Wingdings 2</vt:lpstr>
      <vt:lpstr>Class open house presentation</vt:lpstr>
      <vt:lpstr>Feedback and Control System</vt:lpstr>
      <vt:lpstr>Human System</vt:lpstr>
      <vt:lpstr>Human System</vt:lpstr>
      <vt:lpstr>History of Control System</vt:lpstr>
      <vt:lpstr>Historical Developments in Control System</vt:lpstr>
      <vt:lpstr>PowerPoint Presentation</vt:lpstr>
      <vt:lpstr>PowerPoint Presentation</vt:lpstr>
      <vt:lpstr>Design of Feedback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 PRIMARY REASONS FOR CONTROL SYSTEM</vt:lpstr>
      <vt:lpstr>THE CONTROL SYSTEMS ENGINEERING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and Control System</dc:title>
  <dc:creator>CJ</dc:creator>
  <cp:lastModifiedBy>User</cp:lastModifiedBy>
  <cp:revision>14</cp:revision>
  <dcterms:created xsi:type="dcterms:W3CDTF">2017-08-13T00:09:54Z</dcterms:created>
  <dcterms:modified xsi:type="dcterms:W3CDTF">2019-08-28T13:34:12Z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