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38"/>
  </p:notesMasterIdLst>
  <p:handoutMasterIdLst>
    <p:handoutMasterId r:id="rId39"/>
  </p:handoutMasterIdLst>
  <p:sldIdLst>
    <p:sldId id="289" r:id="rId2"/>
    <p:sldId id="267" r:id="rId3"/>
    <p:sldId id="290" r:id="rId4"/>
    <p:sldId id="291" r:id="rId5"/>
    <p:sldId id="292" r:id="rId6"/>
    <p:sldId id="293" r:id="rId7"/>
    <p:sldId id="294" r:id="rId8"/>
    <p:sldId id="343" r:id="rId9"/>
    <p:sldId id="344" r:id="rId10"/>
    <p:sldId id="345" r:id="rId11"/>
    <p:sldId id="347" r:id="rId12"/>
    <p:sldId id="349" r:id="rId13"/>
    <p:sldId id="348"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21" r:id="rId32"/>
    <p:sldId id="322" r:id="rId33"/>
    <p:sldId id="323" r:id="rId34"/>
    <p:sldId id="324" r:id="rId35"/>
    <p:sldId id="325" r:id="rId36"/>
    <p:sldId id="326"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8413" autoAdjust="0"/>
  </p:normalViewPr>
  <p:slideViewPr>
    <p:cSldViewPr showGuides="1">
      <p:cViewPr>
        <p:scale>
          <a:sx n="63" d="100"/>
          <a:sy n="63" d="100"/>
        </p:scale>
        <p:origin x="-978"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1/20/2019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15F739-3095-43D8-8E09-17D886075B96}" type="slidenum">
              <a:rPr lang="en-US" smtClean="0"/>
              <a:pPr/>
              <a:t>3</a:t>
            </a:fld>
            <a:endParaRPr lang="en-US"/>
          </a:p>
        </p:txBody>
      </p:sp>
    </p:spTree>
    <p:extLst>
      <p:ext uri="{BB962C8B-B14F-4D97-AF65-F5344CB8AC3E}">
        <p14:creationId xmlns:p14="http://schemas.microsoft.com/office/powerpoint/2010/main" val="236505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7FDFCF0-69CB-40E7-BFA3-43987EE4E953}" type="slidenum">
              <a:rPr lang="en-US" smtClean="0"/>
              <a:pPr/>
              <a:t>4</a:t>
            </a:fld>
            <a:endParaRPr lang="en-US"/>
          </a:p>
        </p:txBody>
      </p:sp>
    </p:spTree>
    <p:extLst>
      <p:ext uri="{BB962C8B-B14F-4D97-AF65-F5344CB8AC3E}">
        <p14:creationId xmlns:p14="http://schemas.microsoft.com/office/powerpoint/2010/main" val="177838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335353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ACC34-6A0B-4FFB-8B46-B57FD38D71E2}" type="slidenum">
              <a:rPr lang="en-US" smtClean="0"/>
              <a:pPr/>
              <a:t>11</a:t>
            </a:fld>
            <a:endParaRPr lang="en-US"/>
          </a:p>
        </p:txBody>
      </p:sp>
    </p:spTree>
    <p:extLst>
      <p:ext uri="{BB962C8B-B14F-4D97-AF65-F5344CB8AC3E}">
        <p14:creationId xmlns:p14="http://schemas.microsoft.com/office/powerpoint/2010/main" val="3697668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l-PH" dirty="0"/>
              <a:t>Determine whether the system is open loop or closed loop system</a:t>
            </a:r>
          </a:p>
          <a:p>
            <a:pPr marL="0" indent="0" algn="just" eaLnBrk="1" hangingPunct="1">
              <a:buNone/>
            </a:pPr>
            <a:r>
              <a:rPr lang="en-US" sz="1200" b="1" dirty="0"/>
              <a:t>1. An </a:t>
            </a:r>
            <a:r>
              <a:rPr lang="en-US" sz="1200" b="1" dirty="0">
                <a:solidFill>
                  <a:srgbClr val="FF3300"/>
                </a:solidFill>
              </a:rPr>
              <a:t>electric switch </a:t>
            </a:r>
            <a:r>
              <a:rPr lang="en-US" sz="1200" b="1" dirty="0"/>
              <a:t>is a manufactured control system, controlling the flow of electricity. By definition, the apparatus or person flipping the switch is not a part of this control system.</a:t>
            </a:r>
          </a:p>
          <a:p>
            <a:pPr algn="just" eaLnBrk="1" hangingPunct="1"/>
            <a:r>
              <a:rPr lang="en-US" sz="1200" b="1" dirty="0"/>
              <a:t>The </a:t>
            </a:r>
            <a:r>
              <a:rPr lang="en-US" sz="1200" b="1" dirty="0">
                <a:solidFill>
                  <a:srgbClr val="FF3300"/>
                </a:solidFill>
              </a:rPr>
              <a:t>input</a:t>
            </a:r>
            <a:r>
              <a:rPr lang="en-US" sz="1200" b="1" dirty="0"/>
              <a:t> to this system is the flipping of the switch On or Off.</a:t>
            </a:r>
          </a:p>
          <a:p>
            <a:pPr algn="just" eaLnBrk="1" hangingPunct="1"/>
            <a:r>
              <a:rPr lang="en-US" sz="1200" b="1" dirty="0"/>
              <a:t>The</a:t>
            </a:r>
            <a:r>
              <a:rPr lang="en-US" sz="1200" b="1" dirty="0">
                <a:solidFill>
                  <a:srgbClr val="FF3300"/>
                </a:solidFill>
              </a:rPr>
              <a:t> output</a:t>
            </a:r>
            <a:r>
              <a:rPr lang="en-US" sz="1200" b="1" dirty="0"/>
              <a:t> is the flow or nonflow of electricity.</a:t>
            </a:r>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14</a:t>
            </a:fld>
            <a:endParaRPr lang="en-US"/>
          </a:p>
        </p:txBody>
      </p:sp>
    </p:spTree>
    <p:extLst>
      <p:ext uri="{BB962C8B-B14F-4D97-AF65-F5344CB8AC3E}">
        <p14:creationId xmlns:p14="http://schemas.microsoft.com/office/powerpoint/2010/main" val="365075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35D4BE-8AA0-4E9B-8E77-29794D9C0D65}" type="slidenum">
              <a:rPr lang="en-US" smtClean="0"/>
              <a:pPr/>
              <a:t>22</a:t>
            </a:fld>
            <a:endParaRPr lang="en-US"/>
          </a:p>
        </p:txBody>
      </p:sp>
    </p:spTree>
    <p:extLst>
      <p:ext uri="{BB962C8B-B14F-4D97-AF65-F5344CB8AC3E}">
        <p14:creationId xmlns:p14="http://schemas.microsoft.com/office/powerpoint/2010/main" val="15682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l-PH" dirty="0"/>
              <a:t>Do activity 1.0</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25</a:t>
            </a:fld>
            <a:endParaRPr lang="en-US"/>
          </a:p>
        </p:txBody>
      </p:sp>
    </p:spTree>
    <p:extLst>
      <p:ext uri="{BB962C8B-B14F-4D97-AF65-F5344CB8AC3E}">
        <p14:creationId xmlns:p14="http://schemas.microsoft.com/office/powerpoint/2010/main" val="4014382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411163" eaLnBrk="1" hangingPunct="1">
              <a:buFont typeface="Franklin Gothic Medium" panose="020B0603020102020204" pitchFamily="34" charset="0"/>
              <a:buAutoNum type="romanLcPeriod"/>
            </a:pPr>
            <a:r>
              <a:rPr lang="en-US" altLang="en-US" sz="2400" dirty="0" smtClean="0"/>
              <a:t>Power Amplification (Gain)</a:t>
            </a:r>
          </a:p>
          <a:p>
            <a:pPr lvl="1" eaLnBrk="1" hangingPunct="1"/>
            <a:r>
              <a:rPr lang="en-US" altLang="en-US" sz="2200" dirty="0" smtClean="0">
                <a:solidFill>
                  <a:srgbClr val="FF0000"/>
                </a:solidFill>
              </a:rPr>
              <a:t>Positioning of a large radar antenna by low-power rotation of a knob</a:t>
            </a:r>
          </a:p>
          <a:p>
            <a:pPr marL="0" indent="-411163" eaLnBrk="1" hangingPunct="1">
              <a:buFont typeface="Franklin Gothic Medium" panose="020B0603020102020204" pitchFamily="34" charset="0"/>
              <a:buAutoNum type="romanLcPeriod"/>
            </a:pPr>
            <a:r>
              <a:rPr lang="en-US" altLang="en-US" sz="2400" dirty="0" smtClean="0"/>
              <a:t>Remote Control</a:t>
            </a:r>
          </a:p>
          <a:p>
            <a:pPr lvl="1" eaLnBrk="1" hangingPunct="1"/>
            <a:r>
              <a:rPr lang="en-US" altLang="en-US" sz="2200" dirty="0" smtClean="0">
                <a:solidFill>
                  <a:srgbClr val="FF0000"/>
                </a:solidFill>
              </a:rPr>
              <a:t>Robotic arm used to pick up radioactive materials</a:t>
            </a:r>
          </a:p>
          <a:p>
            <a:endParaRPr lang="en-US" dirty="0" smtClean="0"/>
          </a:p>
          <a:p>
            <a:endParaRPr lang="en-PH"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26</a:t>
            </a:fld>
            <a:endParaRPr lang="en-US"/>
          </a:p>
        </p:txBody>
      </p:sp>
    </p:spTree>
    <p:extLst>
      <p:ext uri="{BB962C8B-B14F-4D97-AF65-F5344CB8AC3E}">
        <p14:creationId xmlns:p14="http://schemas.microsoft.com/office/powerpoint/2010/main" val="111886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411163" eaLnBrk="1" hangingPunct="1">
              <a:buFont typeface="Franklin Gothic Medium" panose="020B0603020102020204" pitchFamily="34" charset="0"/>
              <a:buAutoNum type="romanLcPeriod"/>
            </a:pPr>
            <a:r>
              <a:rPr lang="en-US" altLang="en-US" sz="2400" dirty="0" smtClean="0"/>
              <a:t>Convenience of Input Form</a:t>
            </a:r>
          </a:p>
          <a:p>
            <a:pPr lvl="1" eaLnBrk="1" hangingPunct="1"/>
            <a:r>
              <a:rPr lang="en-US" altLang="en-US" sz="2200" dirty="0" smtClean="0">
                <a:solidFill>
                  <a:srgbClr val="FF0000"/>
                </a:solidFill>
              </a:rPr>
              <a:t>Changing room temperature by thermostat position</a:t>
            </a:r>
          </a:p>
          <a:p>
            <a:pPr marL="0" indent="-411163" eaLnBrk="1" hangingPunct="1">
              <a:buFont typeface="Franklin Gothic Medium" panose="020B0603020102020204" pitchFamily="34" charset="0"/>
              <a:buAutoNum type="romanLcPeriod" startAt="4"/>
            </a:pPr>
            <a:r>
              <a:rPr lang="en-US" altLang="en-US" sz="2400" dirty="0" smtClean="0"/>
              <a:t>Compensation for Disturbances</a:t>
            </a:r>
          </a:p>
          <a:p>
            <a:pPr lvl="1" eaLnBrk="1" hangingPunct="1"/>
            <a:r>
              <a:rPr lang="en-US" altLang="en-US" sz="2200" dirty="0" smtClean="0">
                <a:solidFill>
                  <a:srgbClr val="FF0000"/>
                </a:solidFill>
              </a:rPr>
              <a:t>Controlling antenna position in the presence of large wind disturbance torque</a:t>
            </a:r>
          </a:p>
          <a:p>
            <a:endParaRPr lang="en-US" dirty="0" smtClean="0"/>
          </a:p>
          <a:p>
            <a:endParaRPr lang="en-PH"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29</a:t>
            </a:fld>
            <a:endParaRPr lang="en-US"/>
          </a:p>
        </p:txBody>
      </p:sp>
    </p:spTree>
    <p:extLst>
      <p:ext uri="{BB962C8B-B14F-4D97-AF65-F5344CB8AC3E}">
        <p14:creationId xmlns:p14="http://schemas.microsoft.com/office/powerpoint/2010/main" val="205681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1/20/2019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1/20/2019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1/20/2019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1/20/2019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1/20/2019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1/20/2019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1/20/2019</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1/20/2019</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1/20/2019</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1/20/2019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1/20/2019</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1/20/2019</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51012" y="1427164"/>
            <a:ext cx="8610600" cy="1609725"/>
          </a:xfrm>
        </p:spPr>
        <p:txBody>
          <a:bodyPr/>
          <a:lstStyle/>
          <a:p>
            <a:pPr eaLnBrk="1" hangingPunct="1"/>
            <a:r>
              <a:rPr lang="en-US" sz="4200" b="1"/>
              <a:t>Introduction to Control Systems</a:t>
            </a:r>
            <a:endParaRPr lang="en-US" sz="4200"/>
          </a:p>
        </p:txBody>
      </p:sp>
      <p:sp>
        <p:nvSpPr>
          <p:cNvPr id="2" name="Slide Number Placeholder 1"/>
          <p:cNvSpPr>
            <a:spLocks noGrp="1"/>
          </p:cNvSpPr>
          <p:nvPr>
            <p:ph type="sldNum" sz="quarter" idx="12"/>
          </p:nvPr>
        </p:nvSpPr>
        <p:spPr/>
        <p:txBody>
          <a:bodyPr/>
          <a:lstStyle/>
          <a:p>
            <a:fld id="{CD6F7018-DCAF-4FC7-95A6-D1609BF39E14}" type="slidenum">
              <a:rPr lang="en-US" smtClean="0"/>
              <a:t>1</a:t>
            </a:fld>
            <a:endParaRPr lang="en-US"/>
          </a:p>
        </p:txBody>
      </p:sp>
      <p:sp>
        <p:nvSpPr>
          <p:cNvPr id="4" name="Subtitle 3">
            <a:extLst>
              <a:ext uri="{FF2B5EF4-FFF2-40B4-BE49-F238E27FC236}">
                <a16:creationId xmlns="" xmlns:a16="http://schemas.microsoft.com/office/drawing/2014/main" id="{18C2E8F6-8389-4235-B494-AF02834818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941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2132012" y="685800"/>
            <a:ext cx="8915400" cy="5334000"/>
          </a:xfrm>
        </p:spPr>
        <p:txBody>
          <a:bodyPr>
            <a:normAutofit/>
          </a:bodyPr>
          <a:lstStyle/>
          <a:p>
            <a:pPr algn="just" eaLnBrk="1" hangingPunct="1"/>
            <a:r>
              <a:rPr lang="en-US" sz="2100" b="1" dirty="0">
                <a:solidFill>
                  <a:srgbClr val="FF3300"/>
                </a:solidFill>
              </a:rPr>
              <a:t>Two Outstanding Features of Open-Loop Control System</a:t>
            </a:r>
          </a:p>
          <a:p>
            <a:pPr algn="just" eaLnBrk="1" hangingPunct="1">
              <a:buFont typeface="Wingdings" pitchFamily="2" charset="2"/>
              <a:buNone/>
            </a:pPr>
            <a:r>
              <a:rPr lang="en-US" sz="2000" b="1" dirty="0"/>
              <a:t>1. Their ability to perform accurately is determined by their calibration. To </a:t>
            </a:r>
            <a:r>
              <a:rPr lang="en-US" sz="2000" b="1" dirty="0">
                <a:solidFill>
                  <a:srgbClr val="FF0000"/>
                </a:solidFill>
              </a:rPr>
              <a:t>calibrate</a:t>
            </a:r>
            <a:r>
              <a:rPr lang="en-US" sz="2000" b="1" dirty="0"/>
              <a:t> means to establish or reestablish the input-output relation to obtain a desired system accuracy.</a:t>
            </a:r>
          </a:p>
          <a:p>
            <a:pPr algn="just" eaLnBrk="1" hangingPunct="1">
              <a:buFont typeface="Wingdings" pitchFamily="2" charset="2"/>
              <a:buNone/>
            </a:pPr>
            <a:r>
              <a:rPr lang="en-US" sz="2000" b="1" dirty="0"/>
              <a:t>2. They are not usually troubled with problems of instability.</a:t>
            </a:r>
          </a:p>
          <a:p>
            <a:pPr algn="just" eaLnBrk="1" hangingPunct="1">
              <a:buFont typeface="Wingdings" pitchFamily="2" charset="2"/>
              <a:buNone/>
            </a:pPr>
            <a:endParaRPr lang="en-US" b="1" dirty="0"/>
          </a:p>
          <a:p>
            <a:pPr algn="just"/>
            <a:r>
              <a:rPr lang="en-US" sz="2000" b="1" dirty="0">
                <a:solidFill>
                  <a:srgbClr val="FF3300"/>
                </a:solidFill>
              </a:rPr>
              <a:t>Example of Open-Loop Control System</a:t>
            </a:r>
          </a:p>
          <a:p>
            <a:pPr algn="just">
              <a:buNone/>
            </a:pPr>
            <a:r>
              <a:rPr lang="en-US" sz="2000" b="1" dirty="0">
                <a:solidFill>
                  <a:srgbClr val="FF3300"/>
                </a:solidFill>
              </a:rPr>
              <a:t>	</a:t>
            </a:r>
            <a:r>
              <a:rPr lang="en-US" sz="2000" b="1" dirty="0"/>
              <a:t>	Most  automatic toasters are open-loop systems because they are controlled by a timer. The time required to make “good toast” must be estimated by the user, who is not part of the system. Control over the quality of toast (the output) is removed once the time, which is both the input and the control action, has been set. The time is typically set by means of a calibrated dial or switch.</a:t>
            </a:r>
          </a:p>
          <a:p>
            <a:pPr algn="just" eaLnBrk="1" hangingPunct="1">
              <a:buFont typeface="Wingdings" pitchFamily="2" charset="2"/>
              <a:buNone/>
            </a:pPr>
            <a:endParaRPr lang="en-US" sz="2000" b="1" dirty="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A48D2C1-BEF5-41E1-8557-29A0953BEF96}" type="slidenum">
              <a:rPr lang="en-US" smtClean="0">
                <a:latin typeface="Arial Black" pitchFamily="34" charset="0"/>
              </a:rPr>
              <a:pPr/>
              <a:t>10</a:t>
            </a:fld>
            <a:endParaRPr lang="en-US">
              <a:latin typeface="Arial Black" pitchFamily="34" charset="0"/>
            </a:endParaRPr>
          </a:p>
        </p:txBody>
      </p:sp>
    </p:spTree>
    <p:extLst>
      <p:ext uri="{BB962C8B-B14F-4D97-AF65-F5344CB8AC3E}">
        <p14:creationId xmlns:p14="http://schemas.microsoft.com/office/powerpoint/2010/main" val="2663190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to="" calcmode="lin" valueType="num">
                                      <p:cBhvr>
                                        <p:cTn id="7" dur="1" fill="hold"/>
                                        <p:tgtEl>
                                          <p:spTgt spid="2457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 to="" calcmode="lin" valueType="num">
                                      <p:cBhvr>
                                        <p:cTn id="12" dur="1" fill="hold"/>
                                        <p:tgtEl>
                                          <p:spTgt spid="2457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 to="" calcmode="lin" valueType="num">
                                      <p:cBhvr>
                                        <p:cTn id="17" dur="1" fill="hold"/>
                                        <p:tgtEl>
                                          <p:spTgt spid="24579">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4579">
                                            <p:txEl>
                                              <p:pRg st="4" end="4"/>
                                            </p:txEl>
                                          </p:spTgt>
                                        </p:tgtEl>
                                        <p:attrNameLst>
                                          <p:attrName>style.visibility</p:attrName>
                                        </p:attrNameLst>
                                      </p:cBhvr>
                                      <p:to>
                                        <p:strVal val="visible"/>
                                      </p:to>
                                    </p:set>
                                    <p:anim to="" calcmode="lin" valueType="num">
                                      <p:cBhvr>
                                        <p:cTn id="22" dur="1" fill="hold"/>
                                        <p:tgtEl>
                                          <p:spTgt spid="24579">
                                            <p:txEl>
                                              <p:pRg st="4" end="4"/>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anim to="" calcmode="lin" valueType="num">
                                      <p:cBhvr>
                                        <p:cTn id="27" dur="1" fill="hold"/>
                                        <p:tgtEl>
                                          <p:spTgt spid="24579">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7">
            <a:extLst>
              <a:ext uri="{FF2B5EF4-FFF2-40B4-BE49-F238E27FC236}">
                <a16:creationId xmlns="" xmlns:a16="http://schemas.microsoft.com/office/drawing/2014/main" id="{FACD83E3-DA93-4304-B639-870432248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629" y="1719806"/>
            <a:ext cx="8852766" cy="193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3"/>
          <p:cNvSpPr>
            <a:spLocks noGrp="1" noChangeArrowheads="1"/>
          </p:cNvSpPr>
          <p:nvPr>
            <p:ph type="body" idx="1"/>
          </p:nvPr>
        </p:nvSpPr>
        <p:spPr>
          <a:xfrm>
            <a:off x="1522412" y="320675"/>
            <a:ext cx="9777624" cy="5257800"/>
          </a:xfrm>
        </p:spPr>
        <p:txBody>
          <a:bodyPr>
            <a:normAutofit/>
          </a:bodyPr>
          <a:lstStyle/>
          <a:p>
            <a:pPr algn="just" eaLnBrk="1" hangingPunct="1"/>
            <a:r>
              <a:rPr lang="en-US" sz="2200" b="1" dirty="0">
                <a:solidFill>
                  <a:srgbClr val="FF0000"/>
                </a:solidFill>
              </a:rPr>
              <a:t>CLOSED LOOP</a:t>
            </a:r>
          </a:p>
          <a:p>
            <a:pPr lvl="1" algn="just" eaLnBrk="1" hangingPunct="1"/>
            <a:r>
              <a:rPr lang="en-US" sz="2200" b="1" dirty="0"/>
              <a:t>The control action is somehow dependent on the output. It is commonly called </a:t>
            </a:r>
            <a:r>
              <a:rPr lang="en-US" sz="2200" b="1" dirty="0">
                <a:solidFill>
                  <a:srgbClr val="C00000"/>
                </a:solidFill>
              </a:rPr>
              <a:t>feedback</a:t>
            </a:r>
            <a:r>
              <a:rPr lang="en-US" sz="2200" b="1" dirty="0"/>
              <a:t> control system.</a:t>
            </a:r>
          </a:p>
          <a:p>
            <a:pPr lvl="1" algn="just"/>
            <a:r>
              <a:rPr lang="en-US" sz="2200" b="1" dirty="0"/>
              <a:t>utilizes feedback to compare the actual output to the desired output response.</a:t>
            </a:r>
          </a:p>
          <a:p>
            <a:pPr marL="365760" lvl="1" indent="0" algn="just" eaLnBrk="1" hangingPunct="1">
              <a:buNone/>
            </a:pPr>
            <a:endParaRPr lang="fil-PH" sz="1800" b="1" dirty="0"/>
          </a:p>
          <a:p>
            <a:pPr marL="365760" lvl="1" indent="0" algn="just" eaLnBrk="1" hangingPunct="1">
              <a:buNone/>
            </a:pPr>
            <a:endParaRPr lang="fil-PH" sz="1800" b="1" dirty="0"/>
          </a:p>
          <a:p>
            <a:pPr marL="365760" lvl="1" indent="0" algn="just" eaLnBrk="1" hangingPunct="1">
              <a:buNone/>
            </a:pPr>
            <a:endParaRPr lang="fil-PH" sz="1800" b="1" dirty="0"/>
          </a:p>
          <a:p>
            <a:pPr algn="just" eaLnBrk="1" hangingPunct="1"/>
            <a:r>
              <a:rPr lang="en-US" sz="2200" b="1" dirty="0"/>
              <a:t>Functional Block Diagram</a:t>
            </a:r>
          </a:p>
          <a:p>
            <a:pPr marL="0" indent="0" algn="just" eaLnBrk="1" hangingPunct="1">
              <a:buNone/>
            </a:pPr>
            <a:endParaRPr lang="en-US" sz="2200" b="1" dirty="0"/>
          </a:p>
          <a:p>
            <a:pPr algn="just" eaLnBrk="1" hangingPunct="1"/>
            <a:endParaRPr lang="en-US" sz="2200" b="1" dirty="0"/>
          </a:p>
          <a:p>
            <a:pPr algn="just" eaLnBrk="1" hangingPunct="1"/>
            <a:r>
              <a:rPr lang="en-US" sz="2200" b="1" dirty="0"/>
              <a:t>Physical Arrangement</a:t>
            </a:r>
          </a:p>
          <a:p>
            <a:pPr algn="just" eaLnBrk="1" hangingPunct="1"/>
            <a:endParaRPr lang="en-US" sz="2200" b="1" dirty="0"/>
          </a:p>
          <a:p>
            <a:pPr lvl="1" algn="just" eaLnBrk="1" hangingPunct="1"/>
            <a:endParaRPr lang="en-US" sz="1800" b="1" dirty="0"/>
          </a:p>
          <a:p>
            <a:pPr lvl="1" algn="just" eaLnBrk="1" hangingPunct="1"/>
            <a:endParaRPr lang="en-US" sz="1800" b="1" dirty="0"/>
          </a:p>
        </p:txBody>
      </p:sp>
      <p:grpSp>
        <p:nvGrpSpPr>
          <p:cNvPr id="4" name="Group 3">
            <a:extLst>
              <a:ext uri="{FF2B5EF4-FFF2-40B4-BE49-F238E27FC236}">
                <a16:creationId xmlns="" xmlns:a16="http://schemas.microsoft.com/office/drawing/2014/main" id="{F90BA764-C4B0-4485-A9B7-14F79E77FA83}"/>
              </a:ext>
            </a:extLst>
          </p:cNvPr>
          <p:cNvGrpSpPr/>
          <p:nvPr/>
        </p:nvGrpSpPr>
        <p:grpSpPr>
          <a:xfrm>
            <a:off x="2360612" y="3581400"/>
            <a:ext cx="8153400" cy="1447800"/>
            <a:chOff x="1979612" y="3581400"/>
            <a:chExt cx="8153400" cy="1447800"/>
          </a:xfrm>
        </p:grpSpPr>
        <p:sp>
          <p:nvSpPr>
            <p:cNvPr id="25604" name="Rectangle 3"/>
            <p:cNvSpPr>
              <a:spLocks noChangeArrowheads="1"/>
            </p:cNvSpPr>
            <p:nvPr/>
          </p:nvSpPr>
          <p:spPr bwMode="auto">
            <a:xfrm>
              <a:off x="3884612" y="3810000"/>
              <a:ext cx="2209800" cy="533400"/>
            </a:xfrm>
            <a:prstGeom prst="rect">
              <a:avLst/>
            </a:prstGeom>
            <a:solidFill>
              <a:schemeClr val="accent1"/>
            </a:solidFill>
            <a:ln w="9525" algn="ctr">
              <a:solidFill>
                <a:schemeClr val="tx1"/>
              </a:solidFill>
              <a:round/>
              <a:headEnd/>
              <a:tailEnd/>
            </a:ln>
          </p:spPr>
          <p:txBody>
            <a:bodyPr/>
            <a:lstStyle/>
            <a:p>
              <a:endParaRPr lang="en-US"/>
            </a:p>
          </p:txBody>
        </p:sp>
        <p:sp>
          <p:nvSpPr>
            <p:cNvPr id="25605" name="Rectangle 4"/>
            <p:cNvSpPr>
              <a:spLocks noChangeArrowheads="1"/>
            </p:cNvSpPr>
            <p:nvPr/>
          </p:nvSpPr>
          <p:spPr bwMode="auto">
            <a:xfrm>
              <a:off x="6932612" y="3810000"/>
              <a:ext cx="2133600" cy="533400"/>
            </a:xfrm>
            <a:prstGeom prst="rect">
              <a:avLst/>
            </a:prstGeom>
            <a:solidFill>
              <a:schemeClr val="accent1"/>
            </a:solidFill>
            <a:ln w="9525" algn="ctr">
              <a:solidFill>
                <a:schemeClr val="tx1"/>
              </a:solidFill>
              <a:round/>
              <a:headEnd/>
              <a:tailEnd/>
            </a:ln>
          </p:spPr>
          <p:txBody>
            <a:bodyPr/>
            <a:lstStyle/>
            <a:p>
              <a:endParaRPr lang="en-US"/>
            </a:p>
          </p:txBody>
        </p:sp>
        <p:sp>
          <p:nvSpPr>
            <p:cNvPr id="25606" name="TextBox 5"/>
            <p:cNvSpPr txBox="1">
              <a:spLocks noChangeArrowheads="1"/>
            </p:cNvSpPr>
            <p:nvPr/>
          </p:nvSpPr>
          <p:spPr bwMode="auto">
            <a:xfrm>
              <a:off x="1979612" y="35814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Command Input</a:t>
              </a:r>
            </a:p>
          </p:txBody>
        </p:sp>
        <p:sp>
          <p:nvSpPr>
            <p:cNvPr id="25607" name="TextBox 6"/>
            <p:cNvSpPr txBox="1">
              <a:spLocks noChangeArrowheads="1"/>
            </p:cNvSpPr>
            <p:nvPr/>
          </p:nvSpPr>
          <p:spPr bwMode="auto">
            <a:xfrm>
              <a:off x="3884612" y="3886200"/>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Reference Selector</a:t>
              </a:r>
            </a:p>
          </p:txBody>
        </p:sp>
        <p:sp>
          <p:nvSpPr>
            <p:cNvPr id="25608" name="TextBox 7"/>
            <p:cNvSpPr txBox="1">
              <a:spLocks noChangeArrowheads="1"/>
            </p:cNvSpPr>
            <p:nvPr/>
          </p:nvSpPr>
          <p:spPr bwMode="auto">
            <a:xfrm>
              <a:off x="6932612" y="3897314"/>
              <a:ext cx="213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Dynamic Element</a:t>
              </a:r>
            </a:p>
          </p:txBody>
        </p:sp>
        <p:sp>
          <p:nvSpPr>
            <p:cNvPr id="25609" name="TextBox 8"/>
            <p:cNvSpPr txBox="1">
              <a:spLocks noChangeArrowheads="1"/>
            </p:cNvSpPr>
            <p:nvPr/>
          </p:nvSpPr>
          <p:spPr bwMode="auto">
            <a:xfrm>
              <a:off x="9218612" y="35814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Output</a:t>
              </a:r>
            </a:p>
          </p:txBody>
        </p:sp>
        <p:cxnSp>
          <p:nvCxnSpPr>
            <p:cNvPr id="11" name="Straight Arrow Connector 10"/>
            <p:cNvCxnSpPr/>
            <p:nvPr/>
          </p:nvCxnSpPr>
          <p:spPr bwMode="auto">
            <a:xfrm>
              <a:off x="2055812" y="4038600"/>
              <a:ext cx="1828800"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5611" name="Straight Arrow Connector 12"/>
            <p:cNvCxnSpPr>
              <a:cxnSpLocks noChangeShapeType="1"/>
              <a:stCxn id="25608" idx="3"/>
            </p:cNvCxnSpPr>
            <p:nvPr/>
          </p:nvCxnSpPr>
          <p:spPr bwMode="auto">
            <a:xfrm flipV="1">
              <a:off x="9066212" y="4040188"/>
              <a:ext cx="10668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12" name="Straight Arrow Connector 14"/>
            <p:cNvCxnSpPr>
              <a:cxnSpLocks noChangeShapeType="1"/>
              <a:endCxn id="25615" idx="2"/>
            </p:cNvCxnSpPr>
            <p:nvPr/>
          </p:nvCxnSpPr>
          <p:spPr bwMode="auto">
            <a:xfrm>
              <a:off x="6094412" y="4038600"/>
              <a:ext cx="228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13" name="Rectangle 22"/>
            <p:cNvSpPr>
              <a:spLocks noChangeArrowheads="1"/>
            </p:cNvSpPr>
            <p:nvPr/>
          </p:nvSpPr>
          <p:spPr bwMode="auto">
            <a:xfrm>
              <a:off x="6932612" y="4495800"/>
              <a:ext cx="2133600" cy="533400"/>
            </a:xfrm>
            <a:prstGeom prst="rect">
              <a:avLst/>
            </a:prstGeom>
            <a:solidFill>
              <a:schemeClr val="accent1"/>
            </a:solidFill>
            <a:ln w="9525" algn="ctr">
              <a:solidFill>
                <a:schemeClr val="tx1"/>
              </a:solidFill>
              <a:round/>
              <a:headEnd/>
              <a:tailEnd/>
            </a:ln>
          </p:spPr>
          <p:txBody>
            <a:bodyPr/>
            <a:lstStyle/>
            <a:p>
              <a:endParaRPr lang="en-US"/>
            </a:p>
          </p:txBody>
        </p:sp>
        <p:sp>
          <p:nvSpPr>
            <p:cNvPr id="25614" name="TextBox 23"/>
            <p:cNvSpPr txBox="1">
              <a:spLocks noChangeArrowheads="1"/>
            </p:cNvSpPr>
            <p:nvPr/>
          </p:nvSpPr>
          <p:spPr bwMode="auto">
            <a:xfrm>
              <a:off x="6932612" y="457200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Feedback Element</a:t>
              </a:r>
            </a:p>
          </p:txBody>
        </p:sp>
        <p:sp>
          <p:nvSpPr>
            <p:cNvPr id="25615" name="Oval 25"/>
            <p:cNvSpPr>
              <a:spLocks noChangeArrowheads="1"/>
            </p:cNvSpPr>
            <p:nvPr/>
          </p:nvSpPr>
          <p:spPr bwMode="auto">
            <a:xfrm>
              <a:off x="6323012" y="3886200"/>
              <a:ext cx="381000" cy="304800"/>
            </a:xfrm>
            <a:prstGeom prst="ellipse">
              <a:avLst/>
            </a:prstGeom>
            <a:solidFill>
              <a:schemeClr val="accent1"/>
            </a:solidFill>
            <a:ln w="9525" algn="ctr">
              <a:solidFill>
                <a:schemeClr val="tx1"/>
              </a:solidFill>
              <a:round/>
              <a:headEnd/>
              <a:tailEnd/>
            </a:ln>
          </p:spPr>
          <p:txBody>
            <a:bodyPr/>
            <a:lstStyle/>
            <a:p>
              <a:endParaRPr lang="en-US"/>
            </a:p>
          </p:txBody>
        </p:sp>
        <p:cxnSp>
          <p:nvCxnSpPr>
            <p:cNvPr id="25616" name="Straight Arrow Connector 30"/>
            <p:cNvCxnSpPr>
              <a:cxnSpLocks noChangeShapeType="1"/>
            </p:cNvCxnSpPr>
            <p:nvPr/>
          </p:nvCxnSpPr>
          <p:spPr bwMode="auto">
            <a:xfrm>
              <a:off x="6704012" y="4038600"/>
              <a:ext cx="228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17" name="Elbow Connector 42"/>
            <p:cNvCxnSpPr>
              <a:cxnSpLocks noChangeShapeType="1"/>
              <a:endCxn id="25614" idx="3"/>
            </p:cNvCxnSpPr>
            <p:nvPr/>
          </p:nvCxnSpPr>
          <p:spPr bwMode="auto">
            <a:xfrm rot="5400000">
              <a:off x="8974137" y="4130675"/>
              <a:ext cx="717550" cy="5334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18" name="Shape 52"/>
            <p:cNvCxnSpPr>
              <a:cxnSpLocks noChangeShapeType="1"/>
              <a:stCxn id="25614" idx="1"/>
              <a:endCxn id="25615" idx="4"/>
            </p:cNvCxnSpPr>
            <p:nvPr/>
          </p:nvCxnSpPr>
          <p:spPr bwMode="auto">
            <a:xfrm rot="10800000">
              <a:off x="6513512" y="4191000"/>
              <a:ext cx="419100" cy="56515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5" name="Group 4">
            <a:extLst>
              <a:ext uri="{FF2B5EF4-FFF2-40B4-BE49-F238E27FC236}">
                <a16:creationId xmlns="" xmlns:a16="http://schemas.microsoft.com/office/drawing/2014/main" id="{02B04CF2-A768-44D0-946B-7FB3E8EC7E58}"/>
              </a:ext>
            </a:extLst>
          </p:cNvPr>
          <p:cNvGrpSpPr/>
          <p:nvPr/>
        </p:nvGrpSpPr>
        <p:grpSpPr>
          <a:xfrm>
            <a:off x="2284412" y="5105400"/>
            <a:ext cx="8153400" cy="1447800"/>
            <a:chOff x="1979612" y="5029200"/>
            <a:chExt cx="8153400" cy="1447800"/>
          </a:xfrm>
        </p:grpSpPr>
        <p:sp>
          <p:nvSpPr>
            <p:cNvPr id="25619" name="Rectangle 53"/>
            <p:cNvSpPr>
              <a:spLocks noChangeArrowheads="1"/>
            </p:cNvSpPr>
            <p:nvPr/>
          </p:nvSpPr>
          <p:spPr bwMode="auto">
            <a:xfrm>
              <a:off x="2894012" y="5257800"/>
              <a:ext cx="1676400" cy="533400"/>
            </a:xfrm>
            <a:prstGeom prst="rect">
              <a:avLst/>
            </a:prstGeom>
            <a:solidFill>
              <a:schemeClr val="accent1"/>
            </a:solidFill>
            <a:ln w="9525" algn="ctr">
              <a:solidFill>
                <a:schemeClr val="tx1"/>
              </a:solidFill>
              <a:round/>
              <a:headEnd/>
              <a:tailEnd/>
            </a:ln>
          </p:spPr>
          <p:txBody>
            <a:bodyPr/>
            <a:lstStyle/>
            <a:p>
              <a:endParaRPr lang="en-US"/>
            </a:p>
          </p:txBody>
        </p:sp>
        <p:sp>
          <p:nvSpPr>
            <p:cNvPr id="25620" name="Rectangle 54"/>
            <p:cNvSpPr>
              <a:spLocks noChangeArrowheads="1"/>
            </p:cNvSpPr>
            <p:nvPr/>
          </p:nvSpPr>
          <p:spPr bwMode="auto">
            <a:xfrm>
              <a:off x="6932612" y="5257800"/>
              <a:ext cx="2133600" cy="533400"/>
            </a:xfrm>
            <a:prstGeom prst="rect">
              <a:avLst/>
            </a:prstGeom>
            <a:solidFill>
              <a:schemeClr val="accent1"/>
            </a:solidFill>
            <a:ln w="9525" algn="ctr">
              <a:solidFill>
                <a:schemeClr val="tx1"/>
              </a:solidFill>
              <a:round/>
              <a:headEnd/>
              <a:tailEnd/>
            </a:ln>
          </p:spPr>
          <p:txBody>
            <a:bodyPr/>
            <a:lstStyle/>
            <a:p>
              <a:endParaRPr lang="en-US"/>
            </a:p>
          </p:txBody>
        </p:sp>
        <p:sp>
          <p:nvSpPr>
            <p:cNvPr id="25621" name="TextBox 55"/>
            <p:cNvSpPr txBox="1">
              <a:spLocks noChangeArrowheads="1"/>
            </p:cNvSpPr>
            <p:nvPr/>
          </p:nvSpPr>
          <p:spPr bwMode="auto">
            <a:xfrm>
              <a:off x="1979612" y="50292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Input</a:t>
              </a:r>
            </a:p>
          </p:txBody>
        </p:sp>
        <p:sp>
          <p:nvSpPr>
            <p:cNvPr id="25622" name="TextBox 56"/>
            <p:cNvSpPr txBox="1">
              <a:spLocks noChangeArrowheads="1"/>
            </p:cNvSpPr>
            <p:nvPr/>
          </p:nvSpPr>
          <p:spPr bwMode="auto">
            <a:xfrm>
              <a:off x="2894012" y="53340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Error Detector</a:t>
              </a:r>
            </a:p>
          </p:txBody>
        </p:sp>
        <p:sp>
          <p:nvSpPr>
            <p:cNvPr id="25623" name="TextBox 57"/>
            <p:cNvSpPr txBox="1">
              <a:spLocks noChangeArrowheads="1"/>
            </p:cNvSpPr>
            <p:nvPr/>
          </p:nvSpPr>
          <p:spPr bwMode="auto">
            <a:xfrm>
              <a:off x="6932612" y="5345114"/>
              <a:ext cx="213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Powering Device</a:t>
              </a:r>
            </a:p>
          </p:txBody>
        </p:sp>
        <p:sp>
          <p:nvSpPr>
            <p:cNvPr id="25624" name="TextBox 58"/>
            <p:cNvSpPr txBox="1">
              <a:spLocks noChangeArrowheads="1"/>
            </p:cNvSpPr>
            <p:nvPr/>
          </p:nvSpPr>
          <p:spPr bwMode="auto">
            <a:xfrm>
              <a:off x="9218612" y="50292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Output</a:t>
              </a:r>
            </a:p>
          </p:txBody>
        </p:sp>
        <p:cxnSp>
          <p:nvCxnSpPr>
            <p:cNvPr id="60" name="Straight Arrow Connector 59"/>
            <p:cNvCxnSpPr/>
            <p:nvPr/>
          </p:nvCxnSpPr>
          <p:spPr bwMode="auto">
            <a:xfrm>
              <a:off x="2055812" y="5486400"/>
              <a:ext cx="838200"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5626" name="Straight Arrow Connector 60"/>
            <p:cNvCxnSpPr>
              <a:cxnSpLocks noChangeShapeType="1"/>
              <a:stCxn id="25623" idx="3"/>
            </p:cNvCxnSpPr>
            <p:nvPr/>
          </p:nvCxnSpPr>
          <p:spPr bwMode="auto">
            <a:xfrm flipV="1">
              <a:off x="9066212" y="5487988"/>
              <a:ext cx="10668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27" name="Straight Arrow Connector 61"/>
            <p:cNvCxnSpPr>
              <a:cxnSpLocks noChangeShapeType="1"/>
            </p:cNvCxnSpPr>
            <p:nvPr/>
          </p:nvCxnSpPr>
          <p:spPr bwMode="auto">
            <a:xfrm>
              <a:off x="4570412" y="5486400"/>
              <a:ext cx="4572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52" name="Rectangle 62"/>
            <p:cNvSpPr>
              <a:spLocks noChangeArrowheads="1"/>
            </p:cNvSpPr>
            <p:nvPr/>
          </p:nvSpPr>
          <p:spPr bwMode="auto">
            <a:xfrm>
              <a:off x="6932612" y="5943600"/>
              <a:ext cx="2133600" cy="533400"/>
            </a:xfrm>
            <a:prstGeom prst="rect">
              <a:avLst/>
            </a:prstGeom>
            <a:solidFill>
              <a:schemeClr val="accent1"/>
            </a:solidFill>
            <a:ln w="9525" algn="ctr">
              <a:solidFill>
                <a:schemeClr val="tx1"/>
              </a:solidFill>
              <a:round/>
              <a:headEnd/>
              <a:tailEnd/>
            </a:ln>
          </p:spPr>
          <p:txBody>
            <a:bodyPr/>
            <a:lstStyle/>
            <a:p>
              <a:endParaRPr lang="en-US"/>
            </a:p>
          </p:txBody>
        </p:sp>
        <p:sp>
          <p:nvSpPr>
            <p:cNvPr id="25629" name="TextBox 63"/>
            <p:cNvSpPr txBox="1">
              <a:spLocks noChangeArrowheads="1"/>
            </p:cNvSpPr>
            <p:nvPr/>
          </p:nvSpPr>
          <p:spPr bwMode="auto">
            <a:xfrm>
              <a:off x="6932612" y="601980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Output or Load</a:t>
              </a:r>
            </a:p>
          </p:txBody>
        </p:sp>
        <p:cxnSp>
          <p:nvCxnSpPr>
            <p:cNvPr id="25630" name="Elbow Connector 42"/>
            <p:cNvCxnSpPr>
              <a:cxnSpLocks noChangeShapeType="1"/>
              <a:endCxn id="25629" idx="3"/>
            </p:cNvCxnSpPr>
            <p:nvPr/>
          </p:nvCxnSpPr>
          <p:spPr bwMode="auto">
            <a:xfrm rot="5400000">
              <a:off x="8974137" y="5578475"/>
              <a:ext cx="717550" cy="5334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31" name="Shape 67"/>
            <p:cNvCxnSpPr>
              <a:cxnSpLocks noChangeShapeType="1"/>
            </p:cNvCxnSpPr>
            <p:nvPr/>
          </p:nvCxnSpPr>
          <p:spPr bwMode="auto">
            <a:xfrm rot="10800000">
              <a:off x="3351212" y="5791200"/>
              <a:ext cx="304800" cy="41275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32" name="Rectangle 70"/>
            <p:cNvSpPr>
              <a:spLocks noChangeArrowheads="1"/>
            </p:cNvSpPr>
            <p:nvPr/>
          </p:nvSpPr>
          <p:spPr bwMode="auto">
            <a:xfrm>
              <a:off x="5027612" y="5226050"/>
              <a:ext cx="1676400" cy="533400"/>
            </a:xfrm>
            <a:prstGeom prst="rect">
              <a:avLst/>
            </a:prstGeom>
            <a:solidFill>
              <a:schemeClr val="accent1"/>
            </a:solidFill>
            <a:ln w="9525" algn="ctr">
              <a:solidFill>
                <a:schemeClr val="tx1"/>
              </a:solidFill>
              <a:round/>
              <a:headEnd/>
              <a:tailEnd/>
            </a:ln>
          </p:spPr>
          <p:txBody>
            <a:bodyPr/>
            <a:lstStyle/>
            <a:p>
              <a:endParaRPr lang="en-US"/>
            </a:p>
          </p:txBody>
        </p:sp>
        <p:sp>
          <p:nvSpPr>
            <p:cNvPr id="25633" name="TextBox 71"/>
            <p:cNvSpPr txBox="1">
              <a:spLocks noChangeArrowheads="1"/>
            </p:cNvSpPr>
            <p:nvPr/>
          </p:nvSpPr>
          <p:spPr bwMode="auto">
            <a:xfrm>
              <a:off x="5027612" y="5302250"/>
              <a:ext cx="167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Controller</a:t>
              </a:r>
            </a:p>
          </p:txBody>
        </p:sp>
        <p:sp>
          <p:nvSpPr>
            <p:cNvPr id="26658" name="Rectangle 73"/>
            <p:cNvSpPr>
              <a:spLocks noChangeArrowheads="1"/>
            </p:cNvSpPr>
            <p:nvPr/>
          </p:nvSpPr>
          <p:spPr bwMode="auto">
            <a:xfrm>
              <a:off x="3656012" y="5943600"/>
              <a:ext cx="2743200" cy="533400"/>
            </a:xfrm>
            <a:prstGeom prst="rect">
              <a:avLst/>
            </a:prstGeom>
            <a:solidFill>
              <a:schemeClr val="accent1"/>
            </a:solidFill>
            <a:ln w="9525" algn="ctr">
              <a:solidFill>
                <a:schemeClr val="tx1"/>
              </a:solidFill>
              <a:round/>
              <a:headEnd/>
              <a:tailEnd/>
            </a:ln>
          </p:spPr>
          <p:txBody>
            <a:bodyPr/>
            <a:lstStyle/>
            <a:p>
              <a:endParaRPr lang="en-US" dirty="0"/>
            </a:p>
          </p:txBody>
        </p:sp>
        <p:sp>
          <p:nvSpPr>
            <p:cNvPr id="25635" name="TextBox 74"/>
            <p:cNvSpPr txBox="1">
              <a:spLocks noChangeArrowheads="1"/>
            </p:cNvSpPr>
            <p:nvPr/>
          </p:nvSpPr>
          <p:spPr bwMode="auto">
            <a:xfrm>
              <a:off x="3579812" y="6019800"/>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Output Measuring Device</a:t>
              </a:r>
            </a:p>
          </p:txBody>
        </p:sp>
        <p:cxnSp>
          <p:nvCxnSpPr>
            <p:cNvPr id="25636" name="Straight Arrow Connector 81"/>
            <p:cNvCxnSpPr>
              <a:cxnSpLocks noChangeShapeType="1"/>
              <a:endCxn id="25623" idx="1"/>
            </p:cNvCxnSpPr>
            <p:nvPr/>
          </p:nvCxnSpPr>
          <p:spPr bwMode="auto">
            <a:xfrm>
              <a:off x="6704012" y="5486400"/>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37" name="Straight Arrow Connector 86"/>
            <p:cNvCxnSpPr>
              <a:cxnSpLocks noChangeShapeType="1"/>
              <a:stCxn id="25629" idx="1"/>
            </p:cNvCxnSpPr>
            <p:nvPr/>
          </p:nvCxnSpPr>
          <p:spPr bwMode="auto">
            <a:xfrm rot="10800000" flipV="1">
              <a:off x="6399212" y="6248400"/>
              <a:ext cx="5334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1782" name="Slide Number Placeholder 3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4A50763-1481-44EC-B9E4-0137DE099604}" type="slidenum">
              <a:rPr lang="en-US" smtClean="0">
                <a:latin typeface="Arial Black" pitchFamily="34" charset="0"/>
              </a:rPr>
              <a:pPr/>
              <a:t>11</a:t>
            </a:fld>
            <a:endParaRPr lang="en-US">
              <a:latin typeface="Arial Black" pitchFamily="34" charset="0"/>
            </a:endParaRPr>
          </a:p>
        </p:txBody>
      </p:sp>
    </p:spTree>
    <p:extLst>
      <p:ext uri="{BB962C8B-B14F-4D97-AF65-F5344CB8AC3E}">
        <p14:creationId xmlns:p14="http://schemas.microsoft.com/office/powerpoint/2010/main" val="3660610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to="" calcmode="lin" valueType="num">
                                      <p:cBhvr>
                                        <p:cTn id="7" dur="1" fill="hold"/>
                                        <p:tgtEl>
                                          <p:spTgt spid="2560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 to="" calcmode="lin" valueType="num">
                                      <p:cBhvr>
                                        <p:cTn id="12" dur="1" fill="hold"/>
                                        <p:tgtEl>
                                          <p:spTgt spid="2560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 to="" calcmode="lin" valueType="num">
                                      <p:cBhvr>
                                        <p:cTn id="17" dur="1" fill="hold"/>
                                        <p:tgtEl>
                                          <p:spTgt spid="25603">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25603">
                                            <p:txEl>
                                              <p:pRg st="6" end="6"/>
                                            </p:txEl>
                                          </p:spTgt>
                                        </p:tgtEl>
                                        <p:attrNameLst>
                                          <p:attrName>style.visibility</p:attrName>
                                        </p:attrNameLst>
                                      </p:cBhvr>
                                      <p:to>
                                        <p:strVal val="visible"/>
                                      </p:to>
                                    </p:set>
                                    <p:anim to="" calcmode="lin" valueType="num">
                                      <p:cBhvr>
                                        <p:cTn id="28" dur="1" fill="hold"/>
                                        <p:tgtEl>
                                          <p:spTgt spid="25603">
                                            <p:txEl>
                                              <p:pRg st="6" end="6"/>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nodeType="clickEffect">
                                  <p:stCondLst>
                                    <p:cond delay="0"/>
                                  </p:stCondLst>
                                  <p:childTnLst>
                                    <p:set>
                                      <p:cBhvr>
                                        <p:cTn id="38" dur="1" fill="hold">
                                          <p:stCondLst>
                                            <p:cond delay="0"/>
                                          </p:stCondLst>
                                        </p:cTn>
                                        <p:tgtEl>
                                          <p:spTgt spid="25603">
                                            <p:txEl>
                                              <p:pRg st="9" end="9"/>
                                            </p:txEl>
                                          </p:spTgt>
                                        </p:tgtEl>
                                        <p:attrNameLst>
                                          <p:attrName>style.visibility</p:attrName>
                                        </p:attrNameLst>
                                      </p:cBhvr>
                                      <p:to>
                                        <p:strVal val="visible"/>
                                      </p:to>
                                    </p:set>
                                    <p:anim to="" calcmode="lin" valueType="num">
                                      <p:cBhvr>
                                        <p:cTn id="39" dur="1" fill="hold"/>
                                        <p:tgtEl>
                                          <p:spTgt spid="25603">
                                            <p:txEl>
                                              <p:pRg st="9" end="9"/>
                                            </p:txEl>
                                          </p:spTgt>
                                        </p:tgtEl>
                                        <p:attrNameLst>
                                          <p:attrName/>
                                        </p:attrNameLst>
                                      </p:cBhvr>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1979612" y="304799"/>
            <a:ext cx="9220200" cy="6051551"/>
          </a:xfrm>
        </p:spPr>
        <p:txBody>
          <a:bodyPr>
            <a:normAutofit lnSpcReduction="10000"/>
          </a:bodyPr>
          <a:lstStyle/>
          <a:p>
            <a:pPr algn="just"/>
            <a:r>
              <a:rPr lang="en-US" sz="2400" b="1" dirty="0">
                <a:solidFill>
                  <a:srgbClr val="FF3300"/>
                </a:solidFill>
              </a:rPr>
              <a:t>FEEDBACK</a:t>
            </a:r>
          </a:p>
          <a:p>
            <a:pPr lvl="1" algn="just"/>
            <a:r>
              <a:rPr lang="en-US" b="1" dirty="0"/>
              <a:t>It is the property of a closed loop system which permits the output (or some other controlled variable) to be compared with the input to the system (or an input to some other internally situated component or subsystem) so that the appropriate control action may be performed as some function of the output and input.</a:t>
            </a:r>
          </a:p>
          <a:p>
            <a:pPr algn="just" eaLnBrk="1" hangingPunct="1">
              <a:defRPr/>
            </a:pPr>
            <a:r>
              <a:rPr lang="en-US" sz="2200" b="1" dirty="0">
                <a:solidFill>
                  <a:srgbClr val="FF3300"/>
                </a:solidFill>
              </a:rPr>
              <a:t>Characteristics of Feedback</a:t>
            </a:r>
          </a:p>
          <a:p>
            <a:pPr marL="457200" indent="-457200" algn="just">
              <a:buFont typeface="Wingdings" pitchFamily="2" charset="2"/>
              <a:buAutoNum type="arabicPeriod"/>
              <a:defRPr/>
            </a:pPr>
            <a:r>
              <a:rPr lang="en-US" sz="2100" b="1" dirty="0"/>
              <a:t>Increased accuracy.</a:t>
            </a:r>
          </a:p>
          <a:p>
            <a:pPr marL="457200" indent="-457200" algn="just">
              <a:buFont typeface="Wingdings" pitchFamily="2" charset="2"/>
              <a:buAutoNum type="arabicPeriod"/>
              <a:defRPr/>
            </a:pPr>
            <a:r>
              <a:rPr lang="en-US" sz="2100" b="1" dirty="0"/>
              <a:t>Tendency toward oscillation or instability.</a:t>
            </a:r>
          </a:p>
          <a:p>
            <a:pPr marL="457200" indent="-457200" algn="just">
              <a:buFont typeface="Wingdings" pitchFamily="2" charset="2"/>
              <a:buAutoNum type="arabicPeriod"/>
              <a:defRPr/>
            </a:pPr>
            <a:r>
              <a:rPr lang="en-US" sz="2100" b="1" dirty="0"/>
              <a:t>Reduced sensitivity of the ratio of output to input to variations in system parameters and other characteristics.</a:t>
            </a:r>
          </a:p>
          <a:p>
            <a:pPr marL="457200" indent="-457200" algn="just">
              <a:buFont typeface="Wingdings" pitchFamily="2" charset="2"/>
              <a:buAutoNum type="arabicPeriod"/>
              <a:defRPr/>
            </a:pPr>
            <a:r>
              <a:rPr lang="en-US" sz="2100" b="1" dirty="0"/>
              <a:t>Reduced effects of nonlinearities.</a:t>
            </a:r>
          </a:p>
          <a:p>
            <a:pPr marL="457200" indent="-457200" algn="just">
              <a:buFont typeface="Wingdings" pitchFamily="2" charset="2"/>
              <a:buAutoNum type="arabicPeriod"/>
              <a:defRPr/>
            </a:pPr>
            <a:r>
              <a:rPr lang="en-US" sz="2100" b="1" dirty="0"/>
              <a:t>Reduced effects of external disturbances or noise.</a:t>
            </a:r>
          </a:p>
          <a:p>
            <a:pPr marL="457200" indent="-457200" algn="just">
              <a:buFont typeface="Wingdings" pitchFamily="2" charset="2"/>
              <a:buAutoNum type="arabicPeriod"/>
              <a:defRPr/>
            </a:pPr>
            <a:r>
              <a:rPr lang="en-US" sz="2100" b="1" dirty="0"/>
              <a:t>Increased bandwidth. The </a:t>
            </a:r>
            <a:r>
              <a:rPr lang="en-US" sz="2100" b="1" dirty="0">
                <a:solidFill>
                  <a:srgbClr val="FF0000"/>
                </a:solidFill>
              </a:rPr>
              <a:t>bandwidth</a:t>
            </a:r>
            <a:r>
              <a:rPr lang="en-US" sz="2100" b="1" dirty="0"/>
              <a:t> of the system is a frequency response measure of how well the system responds to (or filters) variations (or frequencies) in the input signal.</a:t>
            </a:r>
          </a:p>
          <a:p>
            <a:pPr lvl="1" algn="just" eaLnBrk="1" hangingPunct="1">
              <a:defRPr/>
            </a:pPr>
            <a:endParaRPr lang="en-US" sz="2200" b="1" dirty="0"/>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4B7E9D1-F3F8-4386-B2C4-AD2673DC15B8}" type="slidenum">
              <a:rPr lang="en-US" smtClean="0">
                <a:latin typeface="Arial Black" pitchFamily="34" charset="0"/>
              </a:rPr>
              <a:pPr/>
              <a:t>12</a:t>
            </a:fld>
            <a:endParaRPr lang="en-US">
              <a:latin typeface="Arial Black" pitchFamily="34" charset="0"/>
            </a:endParaRPr>
          </a:p>
        </p:txBody>
      </p:sp>
    </p:spTree>
    <p:extLst>
      <p:ext uri="{BB962C8B-B14F-4D97-AF65-F5344CB8AC3E}">
        <p14:creationId xmlns:p14="http://schemas.microsoft.com/office/powerpoint/2010/main" val="308745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to="" calcmode="lin" valueType="num">
                                      <p:cBhvr>
                                        <p:cTn id="7" dur="1" fill="hold"/>
                                        <p:tgtEl>
                                          <p:spTgt spid="50179">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 to="" calcmode="lin" valueType="num">
                                      <p:cBhvr>
                                        <p:cTn id="12" dur="1" fill="hold"/>
                                        <p:tgtEl>
                                          <p:spTgt spid="50179">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 to="" calcmode="lin" valueType="num">
                                      <p:cBhvr>
                                        <p:cTn id="17" dur="1" fill="hold"/>
                                        <p:tgtEl>
                                          <p:spTgt spid="50179">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 to="" calcmode="lin" valueType="num">
                                      <p:cBhvr>
                                        <p:cTn id="22" dur="1" fill="hold"/>
                                        <p:tgtEl>
                                          <p:spTgt spid="50179">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 to="" calcmode="lin" valueType="num">
                                      <p:cBhvr>
                                        <p:cTn id="27" dur="1" fill="hold"/>
                                        <p:tgtEl>
                                          <p:spTgt spid="50179">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50179">
                                            <p:txEl>
                                              <p:pRg st="5" end="5"/>
                                            </p:txEl>
                                          </p:spTgt>
                                        </p:tgtEl>
                                        <p:attrNameLst>
                                          <p:attrName>style.visibility</p:attrName>
                                        </p:attrNameLst>
                                      </p:cBhvr>
                                      <p:to>
                                        <p:strVal val="visible"/>
                                      </p:to>
                                    </p:set>
                                    <p:anim to="" calcmode="lin" valueType="num">
                                      <p:cBhvr>
                                        <p:cTn id="32" dur="1" fill="hold"/>
                                        <p:tgtEl>
                                          <p:spTgt spid="50179">
                                            <p:txEl>
                                              <p:pRg st="5" end="5"/>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0"/>
                                          </p:stCondLst>
                                        </p:cTn>
                                        <p:tgtEl>
                                          <p:spTgt spid="50179">
                                            <p:txEl>
                                              <p:pRg st="6" end="6"/>
                                            </p:txEl>
                                          </p:spTgt>
                                        </p:tgtEl>
                                        <p:attrNameLst>
                                          <p:attrName>style.visibility</p:attrName>
                                        </p:attrNameLst>
                                      </p:cBhvr>
                                      <p:to>
                                        <p:strVal val="visible"/>
                                      </p:to>
                                    </p:set>
                                    <p:anim to="" calcmode="lin" valueType="num">
                                      <p:cBhvr>
                                        <p:cTn id="37" dur="1" fill="hold"/>
                                        <p:tgtEl>
                                          <p:spTgt spid="50179">
                                            <p:txEl>
                                              <p:pRg st="6" end="6"/>
                                            </p:txEl>
                                          </p:spTgt>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0"/>
                                          </p:stCondLst>
                                        </p:cTn>
                                        <p:tgtEl>
                                          <p:spTgt spid="50179">
                                            <p:txEl>
                                              <p:pRg st="7" end="7"/>
                                            </p:txEl>
                                          </p:spTgt>
                                        </p:tgtEl>
                                        <p:attrNameLst>
                                          <p:attrName>style.visibility</p:attrName>
                                        </p:attrNameLst>
                                      </p:cBhvr>
                                      <p:to>
                                        <p:strVal val="visible"/>
                                      </p:to>
                                    </p:set>
                                    <p:anim to="" calcmode="lin" valueType="num">
                                      <p:cBhvr>
                                        <p:cTn id="42" dur="1" fill="hold"/>
                                        <p:tgtEl>
                                          <p:spTgt spid="50179">
                                            <p:txEl>
                                              <p:pRg st="7" end="7"/>
                                            </p:txEl>
                                          </p:spTgt>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nodeType="clickEffect">
                                  <p:stCondLst>
                                    <p:cond delay="0"/>
                                  </p:stCondLst>
                                  <p:childTnLst>
                                    <p:set>
                                      <p:cBhvr>
                                        <p:cTn id="46" dur="1" fill="hold">
                                          <p:stCondLst>
                                            <p:cond delay="0"/>
                                          </p:stCondLst>
                                        </p:cTn>
                                        <p:tgtEl>
                                          <p:spTgt spid="50179">
                                            <p:txEl>
                                              <p:pRg st="8" end="8"/>
                                            </p:txEl>
                                          </p:spTgt>
                                        </p:tgtEl>
                                        <p:attrNameLst>
                                          <p:attrName>style.visibility</p:attrName>
                                        </p:attrNameLst>
                                      </p:cBhvr>
                                      <p:to>
                                        <p:strVal val="visible"/>
                                      </p:to>
                                    </p:set>
                                    <p:anim to="" calcmode="lin" valueType="num">
                                      <p:cBhvr>
                                        <p:cTn id="47" dur="1" fill="hold"/>
                                        <p:tgtEl>
                                          <p:spTgt spid="5017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a:extLst>
              <a:ext uri="{FF2B5EF4-FFF2-40B4-BE49-F238E27FC236}">
                <a16:creationId xmlns="" xmlns:a16="http://schemas.microsoft.com/office/drawing/2014/main" id="{2DAA226B-D3E0-4336-BD82-4DE6B6F6D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535" y="609600"/>
            <a:ext cx="9196701" cy="345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98EBA9-1C55-475B-AC13-9FC64B641C3E}" type="slidenum">
              <a:rPr lang="en-US" smtClean="0">
                <a:latin typeface="Arial Black" pitchFamily="34" charset="0"/>
              </a:rPr>
              <a:pPr/>
              <a:t>13</a:t>
            </a:fld>
            <a:endParaRPr lang="en-US">
              <a:latin typeface="Arial Black" pitchFamily="34" charset="0"/>
            </a:endParaRPr>
          </a:p>
        </p:txBody>
      </p:sp>
      <p:sp>
        <p:nvSpPr>
          <p:cNvPr id="5" name="Content Placeholder 4">
            <a:extLst>
              <a:ext uri="{FF2B5EF4-FFF2-40B4-BE49-F238E27FC236}">
                <a16:creationId xmlns="" xmlns:a16="http://schemas.microsoft.com/office/drawing/2014/main" id="{B63EC5B3-BA6A-4315-AB16-E00BDEC739BB}"/>
              </a:ext>
            </a:extLst>
          </p:cNvPr>
          <p:cNvSpPr>
            <a:spLocks noGrp="1"/>
          </p:cNvSpPr>
          <p:nvPr>
            <p:ph idx="1"/>
          </p:nvPr>
        </p:nvSpPr>
        <p:spPr>
          <a:xfrm>
            <a:off x="1593437" y="304800"/>
            <a:ext cx="9530176" cy="6248400"/>
          </a:xfrm>
        </p:spPr>
        <p:txBody>
          <a:bodyPr>
            <a:normAutofit fontScale="70000" lnSpcReduction="20000"/>
          </a:bodyPr>
          <a:lstStyle/>
          <a:p>
            <a:r>
              <a:rPr lang="en-US" altLang="en-US" b="1" dirty="0">
                <a:solidFill>
                  <a:srgbClr val="FF0000"/>
                </a:solidFill>
              </a:rPr>
              <a:t>Multivariable Control System</a:t>
            </a:r>
          </a:p>
          <a:p>
            <a:endParaRPr lang="fil-PH" dirty="0"/>
          </a:p>
          <a:p>
            <a:endParaRPr lang="fil-PH" dirty="0"/>
          </a:p>
          <a:p>
            <a:endParaRPr lang="fil-PH" dirty="0"/>
          </a:p>
          <a:p>
            <a:endParaRPr lang="fil-PH" dirty="0"/>
          </a:p>
          <a:p>
            <a:endParaRPr lang="fil-PH" dirty="0"/>
          </a:p>
          <a:p>
            <a:endParaRPr lang="fil-PH" dirty="0"/>
          </a:p>
          <a:p>
            <a:endParaRPr lang="fil-PH" dirty="0"/>
          </a:p>
          <a:p>
            <a:pPr algn="just"/>
            <a:r>
              <a:rPr lang="en-US" b="1" dirty="0">
                <a:solidFill>
                  <a:srgbClr val="FF3300"/>
                </a:solidFill>
              </a:rPr>
              <a:t>Example of Closed-Loop Control System</a:t>
            </a:r>
          </a:p>
          <a:p>
            <a:pPr algn="just">
              <a:lnSpc>
                <a:spcPct val="120000"/>
              </a:lnSpc>
              <a:buNone/>
            </a:pPr>
            <a:r>
              <a:rPr lang="en-US" b="1" dirty="0">
                <a:solidFill>
                  <a:srgbClr val="FF3300"/>
                </a:solidFill>
              </a:rPr>
              <a:t>	</a:t>
            </a:r>
            <a:r>
              <a:rPr lang="en-US" b="1" dirty="0"/>
              <a:t>	An autopilot mechanism and the airplane it controls is a closed-loop (feedback) control system. Its purpose is to maintain a specified airplane heading, despite atmospheric changes. It performs this task by continuously measuring the actual airplane heading, and automatically adjusting the airplane control surfaces (rudder, ailerons, etc.) as to bring the actual airplane heading into correspondence with the specified heading. The human pilot or operator who presets the autopilot is not part of the control system.</a:t>
            </a:r>
          </a:p>
          <a:p>
            <a:endParaRPr lang="fil-PH" dirty="0"/>
          </a:p>
          <a:p>
            <a:pPr marL="0" indent="0">
              <a:buNone/>
            </a:pPr>
            <a:endParaRPr lang="en-US" dirty="0"/>
          </a:p>
        </p:txBody>
      </p:sp>
    </p:spTree>
    <p:extLst>
      <p:ext uri="{BB962C8B-B14F-4D97-AF65-F5344CB8AC3E}">
        <p14:creationId xmlns:p14="http://schemas.microsoft.com/office/powerpoint/2010/main" val="148071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additive="base">
                                        <p:cTn id="1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 calcmode="lin" valueType="num">
                                      <p:cBhvr additive="base">
                                        <p:cTn id="2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17676" y="228600"/>
            <a:ext cx="8186737" cy="914400"/>
          </a:xfrm>
        </p:spPr>
        <p:txBody>
          <a:bodyPr/>
          <a:lstStyle/>
          <a:p>
            <a:r>
              <a:rPr lang="fil-PH" b="1" dirty="0"/>
              <a:t>Brain Exercises</a:t>
            </a:r>
            <a:endParaRPr lang="en-US" b="1" dirty="0"/>
          </a:p>
        </p:txBody>
      </p:sp>
      <p:sp>
        <p:nvSpPr>
          <p:cNvPr id="12291" name="Rectangle 3"/>
          <p:cNvSpPr>
            <a:spLocks noGrp="1" noChangeArrowheads="1"/>
          </p:cNvSpPr>
          <p:nvPr>
            <p:ph type="body" idx="1"/>
          </p:nvPr>
        </p:nvSpPr>
        <p:spPr>
          <a:xfrm>
            <a:off x="2132012" y="1142999"/>
            <a:ext cx="8991600" cy="5213351"/>
          </a:xfrm>
        </p:spPr>
        <p:txBody>
          <a:bodyPr>
            <a:normAutofit fontScale="85000" lnSpcReduction="10000"/>
          </a:bodyPr>
          <a:lstStyle/>
          <a:p>
            <a:pPr marL="0" indent="0" algn="just">
              <a:lnSpc>
                <a:spcPct val="120000"/>
              </a:lnSpc>
              <a:spcBef>
                <a:spcPts val="0"/>
              </a:spcBef>
              <a:buNone/>
            </a:pPr>
            <a:r>
              <a:rPr lang="fil-PH" sz="2400" b="1" dirty="0"/>
              <a:t>Determine whether the system is open loop or closed loop system and identify the INPUT and OUTPUT of the system.</a:t>
            </a:r>
            <a:endParaRPr lang="en-US" sz="2500" b="1" dirty="0"/>
          </a:p>
          <a:p>
            <a:pPr marL="0" indent="0" algn="just" eaLnBrk="1" hangingPunct="1">
              <a:lnSpc>
                <a:spcPct val="120000"/>
              </a:lnSpc>
              <a:spcBef>
                <a:spcPts val="0"/>
              </a:spcBef>
              <a:buNone/>
            </a:pPr>
            <a:endParaRPr lang="en-US" sz="2500" dirty="0"/>
          </a:p>
          <a:p>
            <a:pPr marL="457200" indent="-457200" algn="just" eaLnBrk="1" hangingPunct="1">
              <a:lnSpc>
                <a:spcPct val="120000"/>
              </a:lnSpc>
              <a:spcBef>
                <a:spcPts val="0"/>
              </a:spcBef>
              <a:buAutoNum type="arabicPeriod"/>
            </a:pPr>
            <a:r>
              <a:rPr lang="en-US" sz="2500" dirty="0"/>
              <a:t>An electric switch is a manufactured control system, controlling the flow of electricity. By definition, the apparatus or person flipping the switch is not a part of this control system.</a:t>
            </a:r>
          </a:p>
          <a:p>
            <a:pPr marL="457200" indent="-457200" algn="just">
              <a:lnSpc>
                <a:spcPct val="120000"/>
              </a:lnSpc>
              <a:spcBef>
                <a:spcPts val="0"/>
              </a:spcBef>
              <a:buAutoNum type="arabicPeriod"/>
            </a:pPr>
            <a:r>
              <a:rPr lang="en-US" sz="2500" dirty="0"/>
              <a:t>A thermostatically controlled heater or furnace automatically regulating the temperature of a room or enclosure is a control system.</a:t>
            </a:r>
          </a:p>
          <a:p>
            <a:pPr marL="457200" indent="-457200" algn="just">
              <a:lnSpc>
                <a:spcPct val="120000"/>
              </a:lnSpc>
              <a:spcBef>
                <a:spcPts val="0"/>
              </a:spcBef>
              <a:buAutoNum type="arabicPeriod"/>
            </a:pPr>
            <a:r>
              <a:rPr lang="en-US" sz="2500" dirty="0"/>
              <a:t>A part of the human temperature control system is the perspiration system. When the temperature of the air exterior to the skin becomes too high the sweat glands secrete heavily, inducing cooling of the skin by evaporation. Secretions are reduced when the desired cooling effect is achieved, or when the air temperature falls sufficiently.</a:t>
            </a:r>
          </a:p>
          <a:p>
            <a:pPr marL="457200" indent="-457200" algn="just">
              <a:lnSpc>
                <a:spcPct val="120000"/>
              </a:lnSpc>
              <a:spcBef>
                <a:spcPts val="0"/>
              </a:spcBef>
              <a:buAutoNum type="arabicPeriod"/>
            </a:pPr>
            <a:endParaRPr lang="en-US" sz="2500" dirty="0"/>
          </a:p>
          <a:p>
            <a:pPr marL="457200" indent="-457200" algn="just">
              <a:lnSpc>
                <a:spcPct val="120000"/>
              </a:lnSpc>
              <a:spcBef>
                <a:spcPts val="0"/>
              </a:spcBef>
              <a:buAutoNum type="arabicPeriod"/>
            </a:pPr>
            <a:endParaRPr lang="en-US" sz="2500" dirty="0"/>
          </a:p>
          <a:p>
            <a:pPr marL="457200" indent="-457200" algn="just" eaLnBrk="1" hangingPunct="1">
              <a:lnSpc>
                <a:spcPct val="120000"/>
              </a:lnSpc>
              <a:spcBef>
                <a:spcPts val="0"/>
              </a:spcBef>
              <a:buAutoNum type="arabicPeriod"/>
            </a:pPr>
            <a:endParaRPr lang="en-US" sz="2500" b="1" dirty="0"/>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18DE709-62CA-40E1-A864-E257AFA590DA}" type="slidenum">
              <a:rPr lang="en-US" smtClean="0">
                <a:latin typeface="Arial Black" pitchFamily="34" charset="0"/>
              </a:rPr>
              <a:pPr/>
              <a:t>14</a:t>
            </a:fld>
            <a:endParaRPr lang="en-US">
              <a:latin typeface="Arial Black" pitchFamily="34" charset="0"/>
            </a:endParaRPr>
          </a:p>
        </p:txBody>
      </p:sp>
    </p:spTree>
    <p:extLst>
      <p:ext uri="{BB962C8B-B14F-4D97-AF65-F5344CB8AC3E}">
        <p14:creationId xmlns:p14="http://schemas.microsoft.com/office/powerpoint/2010/main" val="183992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 to="" calcmode="lin" valueType="num">
                                      <p:cBhvr>
                                        <p:cTn id="7" dur="1" fill="hold"/>
                                        <p:tgtEl>
                                          <p:spTgt spid="12291">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 to="" calcmode="lin" valueType="num">
                                      <p:cBhvr>
                                        <p:cTn id="12" dur="1" fill="hold"/>
                                        <p:tgtEl>
                                          <p:spTgt spid="12291">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 to="" calcmode="lin" valueType="num">
                                      <p:cBhvr>
                                        <p:cTn id="17" dur="1" fill="hold"/>
                                        <p:tgtEl>
                                          <p:spTgt spid="12291">
                                            <p:txEl>
                                              <p:pRg st="3" end="3"/>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2291">
                                            <p:txEl>
                                              <p:pRg st="4" end="4"/>
                                            </p:txEl>
                                          </p:spTgt>
                                        </p:tgtEl>
                                        <p:attrNameLst>
                                          <p:attrName>style.visibility</p:attrName>
                                        </p:attrNameLst>
                                      </p:cBhvr>
                                      <p:to>
                                        <p:strVal val="visible"/>
                                      </p:to>
                                    </p:set>
                                    <p:anim to="" calcmode="lin" valueType="num">
                                      <p:cBhvr>
                                        <p:cTn id="22" dur="1" fill="hold"/>
                                        <p:tgtEl>
                                          <p:spTgt spid="1229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17676" y="228600"/>
            <a:ext cx="8186737" cy="914400"/>
          </a:xfrm>
        </p:spPr>
        <p:txBody>
          <a:bodyPr/>
          <a:lstStyle/>
          <a:p>
            <a:r>
              <a:rPr lang="en-US" b="1" dirty="0"/>
              <a:t>Examples of Control Systems</a:t>
            </a:r>
          </a:p>
        </p:txBody>
      </p:sp>
      <p:sp>
        <p:nvSpPr>
          <p:cNvPr id="12291" name="Rectangle 3"/>
          <p:cNvSpPr>
            <a:spLocks noGrp="1" noChangeArrowheads="1"/>
          </p:cNvSpPr>
          <p:nvPr>
            <p:ph type="body" idx="1"/>
          </p:nvPr>
        </p:nvSpPr>
        <p:spPr>
          <a:xfrm>
            <a:off x="2055812" y="1524000"/>
            <a:ext cx="8001000" cy="4419600"/>
          </a:xfrm>
        </p:spPr>
        <p:txBody>
          <a:bodyPr>
            <a:normAutofit lnSpcReduction="10000"/>
          </a:bodyPr>
          <a:lstStyle/>
          <a:p>
            <a:pPr algn="just" eaLnBrk="1" hangingPunct="1"/>
            <a:r>
              <a:rPr lang="en-US" sz="2100" b="1" dirty="0"/>
              <a:t>A </a:t>
            </a:r>
            <a:r>
              <a:rPr lang="en-US" sz="2100" b="1" dirty="0">
                <a:solidFill>
                  <a:srgbClr val="FF3300"/>
                </a:solidFill>
              </a:rPr>
              <a:t>thermostatically controlled heater or furnace automatically regulating the temperature of a room or enclosure</a:t>
            </a:r>
            <a:r>
              <a:rPr lang="en-US" sz="2100" b="1" dirty="0"/>
              <a:t> is a control system.</a:t>
            </a:r>
          </a:p>
          <a:p>
            <a:pPr algn="just" eaLnBrk="1" hangingPunct="1"/>
            <a:r>
              <a:rPr lang="en-US" sz="2100" b="1" dirty="0"/>
              <a:t>The </a:t>
            </a:r>
            <a:r>
              <a:rPr lang="en-US" sz="2100" b="1" dirty="0">
                <a:solidFill>
                  <a:srgbClr val="FF3300"/>
                </a:solidFill>
              </a:rPr>
              <a:t>input</a:t>
            </a:r>
            <a:r>
              <a:rPr lang="en-US" sz="2100" b="1" dirty="0"/>
              <a:t> to this system is a reference temperature, usually specified by appropriately setting a thermostat.</a:t>
            </a:r>
          </a:p>
          <a:p>
            <a:pPr algn="just" eaLnBrk="1" hangingPunct="1"/>
            <a:r>
              <a:rPr lang="en-US" sz="2100" b="1" dirty="0"/>
              <a:t>The </a:t>
            </a:r>
            <a:r>
              <a:rPr lang="en-US" sz="2100" b="1" dirty="0">
                <a:solidFill>
                  <a:srgbClr val="FF3300"/>
                </a:solidFill>
              </a:rPr>
              <a:t>output</a:t>
            </a:r>
            <a:r>
              <a:rPr lang="en-US" sz="2100" b="1" dirty="0"/>
              <a:t> is the actual temperature of the room or enclosure.</a:t>
            </a:r>
          </a:p>
          <a:p>
            <a:pPr algn="just" eaLnBrk="1" hangingPunct="1"/>
            <a:r>
              <a:rPr lang="en-US" sz="2100" b="1" dirty="0"/>
              <a:t>When the thermostat detects that the output is less than the input, the furnace provides heat until the temperature of the enclosure becomes equal to the reference input. Then the furnace is automatically turned off.</a:t>
            </a:r>
          </a:p>
          <a:p>
            <a:pPr algn="just" eaLnBrk="1" hangingPunct="1"/>
            <a:r>
              <a:rPr lang="en-US" sz="2100" b="1" dirty="0"/>
              <a:t>When the temperature falls somewhat below the reference temperature, the furnace is turned on again.</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10CC2D9-9CC1-4E3A-81B5-323316B1C01B}" type="slidenum">
              <a:rPr lang="en-US" smtClean="0">
                <a:latin typeface="Arial Black" pitchFamily="34" charset="0"/>
              </a:rPr>
              <a:pPr/>
              <a:t>15</a:t>
            </a:fld>
            <a:endParaRPr lang="en-US">
              <a:latin typeface="Arial Black" pitchFamily="34" charset="0"/>
            </a:endParaRPr>
          </a:p>
        </p:txBody>
      </p:sp>
    </p:spTree>
    <p:extLst>
      <p:ext uri="{BB962C8B-B14F-4D97-AF65-F5344CB8AC3E}">
        <p14:creationId xmlns:p14="http://schemas.microsoft.com/office/powerpoint/2010/main" val="31624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 to="" calcmode="lin" valueType="num">
                                      <p:cBhvr>
                                        <p:cTn id="12" dur="1" fill="hold"/>
                                        <p:tgtEl>
                                          <p:spTgt spid="1229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 to="" calcmode="lin" valueType="num">
                                      <p:cBhvr>
                                        <p:cTn id="17" dur="1" fill="hold"/>
                                        <p:tgtEl>
                                          <p:spTgt spid="12291">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 to="" calcmode="lin" valueType="num">
                                      <p:cBhvr>
                                        <p:cTn id="22" dur="1" fill="hold"/>
                                        <p:tgtEl>
                                          <p:spTgt spid="12291">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 to="" calcmode="lin" valueType="num">
                                      <p:cBhvr>
                                        <p:cTn id="27" dur="1" fill="hold"/>
                                        <p:tgtEl>
                                          <p:spTgt spid="1229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17676" y="228600"/>
            <a:ext cx="8186737" cy="914400"/>
          </a:xfrm>
        </p:spPr>
        <p:txBody>
          <a:bodyPr/>
          <a:lstStyle/>
          <a:p>
            <a:r>
              <a:rPr lang="en-US" b="1" dirty="0"/>
              <a:t>Examples of Control Systems</a:t>
            </a:r>
          </a:p>
        </p:txBody>
      </p:sp>
      <p:sp>
        <p:nvSpPr>
          <p:cNvPr id="12291" name="Rectangle 3"/>
          <p:cNvSpPr>
            <a:spLocks noGrp="1" noChangeArrowheads="1"/>
          </p:cNvSpPr>
          <p:nvPr>
            <p:ph type="body" idx="1"/>
          </p:nvPr>
        </p:nvSpPr>
        <p:spPr>
          <a:xfrm>
            <a:off x="2055812" y="1524000"/>
            <a:ext cx="8001000" cy="4419600"/>
          </a:xfrm>
        </p:spPr>
        <p:txBody>
          <a:bodyPr/>
          <a:lstStyle/>
          <a:p>
            <a:pPr algn="just"/>
            <a:r>
              <a:rPr lang="en-US" sz="2100" b="1" dirty="0"/>
              <a:t>A part of the human temperature control system is the </a:t>
            </a:r>
            <a:r>
              <a:rPr lang="en-US" sz="2100" b="1" dirty="0">
                <a:solidFill>
                  <a:srgbClr val="FF0000"/>
                </a:solidFill>
              </a:rPr>
              <a:t>perspiration system</a:t>
            </a:r>
            <a:r>
              <a:rPr lang="en-US" sz="2100" b="1" dirty="0"/>
              <a:t>. When the temperature of the air exterior to the skin becomes too high the sweat glands secrete heavily, inducing cooling of the skin by evaporation. Secretions are reduced when the desired cooling effect is achieved, or when the air temperature falls sufficiently.</a:t>
            </a:r>
          </a:p>
          <a:p>
            <a:pPr algn="just"/>
            <a:r>
              <a:rPr lang="en-US" sz="2100" b="1" dirty="0"/>
              <a:t>The </a:t>
            </a:r>
            <a:r>
              <a:rPr lang="en-US" sz="2100" b="1" dirty="0">
                <a:solidFill>
                  <a:srgbClr val="FF0000"/>
                </a:solidFill>
              </a:rPr>
              <a:t>input</a:t>
            </a:r>
            <a:r>
              <a:rPr lang="en-US" sz="2100" b="1" dirty="0"/>
              <a:t> to this system may be “normal” or comfortable skin temperature, a “</a:t>
            </a:r>
            <a:r>
              <a:rPr lang="en-US" sz="2100" b="1" dirty="0" err="1"/>
              <a:t>setpoint</a:t>
            </a:r>
            <a:r>
              <a:rPr lang="en-US" sz="2100" b="1" dirty="0"/>
              <a:t>,” or the air temperature, a physical variable.</a:t>
            </a:r>
          </a:p>
          <a:p>
            <a:pPr algn="just"/>
            <a:r>
              <a:rPr lang="en-US" sz="2100" b="1" dirty="0"/>
              <a:t>The </a:t>
            </a:r>
            <a:r>
              <a:rPr lang="en-US" sz="2100" b="1" dirty="0">
                <a:solidFill>
                  <a:srgbClr val="FF0000"/>
                </a:solidFill>
              </a:rPr>
              <a:t>output</a:t>
            </a:r>
            <a:r>
              <a:rPr lang="en-US" sz="2100" b="1" dirty="0"/>
              <a:t> is the actual skin temperature.</a:t>
            </a:r>
          </a:p>
          <a:p>
            <a:pPr algn="just"/>
            <a:endParaRPr lang="en-US" sz="2100" b="1" dirty="0"/>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10CC2D9-9CC1-4E3A-81B5-323316B1C01B}" type="slidenum">
              <a:rPr lang="en-US" smtClean="0">
                <a:latin typeface="Arial Black" pitchFamily="34" charset="0"/>
              </a:rPr>
              <a:pPr/>
              <a:t>16</a:t>
            </a:fld>
            <a:endParaRPr lang="en-US">
              <a:latin typeface="Arial Black" pitchFamily="34" charset="0"/>
            </a:endParaRPr>
          </a:p>
        </p:txBody>
      </p:sp>
    </p:spTree>
    <p:extLst>
      <p:ext uri="{BB962C8B-B14F-4D97-AF65-F5344CB8AC3E}">
        <p14:creationId xmlns:p14="http://schemas.microsoft.com/office/powerpoint/2010/main" val="294093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 to="" calcmode="lin" valueType="num">
                                      <p:cBhvr>
                                        <p:cTn id="12" dur="1" fill="hold"/>
                                        <p:tgtEl>
                                          <p:spTgt spid="12291">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 to="" calcmode="lin" valueType="num">
                                      <p:cBhvr>
                                        <p:cTn id="17" dur="1" fill="hold"/>
                                        <p:tgtEl>
                                          <p:spTgt spid="1229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7676" y="228600"/>
            <a:ext cx="8186737" cy="914400"/>
          </a:xfrm>
        </p:spPr>
        <p:txBody>
          <a:bodyPr/>
          <a:lstStyle/>
          <a:p>
            <a:r>
              <a:rPr lang="en-US" b="1" dirty="0"/>
              <a:t>Brain Exercises</a:t>
            </a:r>
          </a:p>
        </p:txBody>
      </p:sp>
      <p:sp>
        <p:nvSpPr>
          <p:cNvPr id="12291" name="Rectangle 3"/>
          <p:cNvSpPr>
            <a:spLocks noGrp="1" noChangeArrowheads="1"/>
          </p:cNvSpPr>
          <p:nvPr>
            <p:ph type="body" idx="1"/>
          </p:nvPr>
        </p:nvSpPr>
        <p:spPr>
          <a:xfrm>
            <a:off x="2055812" y="1524000"/>
            <a:ext cx="8001000" cy="609600"/>
          </a:xfrm>
        </p:spPr>
        <p:txBody>
          <a:bodyPr>
            <a:normAutofit fontScale="25000" lnSpcReduction="20000"/>
          </a:bodyPr>
          <a:lstStyle/>
          <a:p>
            <a:pPr algn="just" eaLnBrk="1" hangingPunct="1"/>
            <a:r>
              <a:rPr lang="en-US" sz="9600" b="1" dirty="0">
                <a:solidFill>
                  <a:srgbClr val="FF3300"/>
                </a:solidFill>
              </a:rPr>
              <a:t>TEMPERATURE CONTROL SYSTEM</a:t>
            </a:r>
            <a:endParaRPr lang="en-US" sz="9600" b="1" dirty="0"/>
          </a:p>
          <a:p>
            <a:pPr algn="just" eaLnBrk="1" hangingPunct="1">
              <a:buFont typeface="Wingdings" pitchFamily="2" charset="2"/>
              <a:buNone/>
            </a:pPr>
            <a:r>
              <a:rPr lang="en-US" b="1" dirty="0"/>
              <a:t>		</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D338DBC-63E0-4AEA-8F43-572589247E04}" type="slidenum">
              <a:rPr lang="en-US" smtClean="0">
                <a:latin typeface="Arial Black" pitchFamily="34" charset="0"/>
              </a:rPr>
              <a:pPr/>
              <a:t>17</a:t>
            </a:fld>
            <a:endParaRPr lang="en-US">
              <a:latin typeface="Arial Black" pitchFamily="34" charset="0"/>
            </a:endParaRPr>
          </a:p>
        </p:txBody>
      </p:sp>
      <p:pic>
        <p:nvPicPr>
          <p:cNvPr id="12294" name="Picture 2" descr="C:\Users\ENGR. ROBERT\Deskto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2133600"/>
            <a:ext cx="78486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783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to="" calcmode="lin" valueType="num">
                                      <p:cBhvr>
                                        <p:cTn id="7" dur="1" fill="hold"/>
                                        <p:tgtEl>
                                          <p:spTgt spid="12291">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 to="" calcmode="lin" valueType="num">
                                      <p:cBhvr>
                                        <p:cTn id="12" dur="1" fill="hold"/>
                                        <p:tgtEl>
                                          <p:spTgt spid="12291">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17676" y="228600"/>
            <a:ext cx="8186737" cy="914400"/>
          </a:xfrm>
        </p:spPr>
        <p:txBody>
          <a:bodyPr/>
          <a:lstStyle/>
          <a:p>
            <a:r>
              <a:rPr lang="en-US" b="1" dirty="0"/>
              <a:t>Brain Exercises</a:t>
            </a:r>
          </a:p>
        </p:txBody>
      </p:sp>
      <p:sp>
        <p:nvSpPr>
          <p:cNvPr id="12291" name="Rectangle 3"/>
          <p:cNvSpPr>
            <a:spLocks noGrp="1" noChangeArrowheads="1"/>
          </p:cNvSpPr>
          <p:nvPr>
            <p:ph type="body" idx="1"/>
          </p:nvPr>
        </p:nvSpPr>
        <p:spPr>
          <a:xfrm>
            <a:off x="2055811" y="1524000"/>
            <a:ext cx="9320425" cy="4419600"/>
          </a:xfrm>
        </p:spPr>
        <p:txBody>
          <a:bodyPr/>
          <a:lstStyle/>
          <a:p>
            <a:pPr marL="0" indent="0" algn="just" eaLnBrk="1" hangingPunct="1">
              <a:buNone/>
            </a:pPr>
            <a:r>
              <a:rPr lang="en-US" sz="2400" dirty="0"/>
              <a:t>4. Devise a control system to fill a container with water after it is emptied through a stopcock at the bottom. The system must automatically shut off the water when the container is filled.</a:t>
            </a:r>
          </a:p>
          <a:p>
            <a:pPr marL="0" indent="0" algn="just">
              <a:buNone/>
            </a:pPr>
            <a:r>
              <a:rPr lang="fil-PH" sz="2400" dirty="0"/>
              <a:t>5. </a:t>
            </a:r>
            <a:r>
              <a:rPr lang="en-US" sz="2400" dirty="0"/>
              <a:t>Devise a simple control system which automatically turns on a room lamp at dusk, and turns it off in daylight.</a:t>
            </a:r>
          </a:p>
          <a:p>
            <a:pPr marL="0" indent="0" algn="just" eaLnBrk="1" hangingPunct="1">
              <a:buNone/>
            </a:pPr>
            <a:endParaRPr lang="en-US" b="1" dirty="0"/>
          </a:p>
          <a:p>
            <a:pPr algn="just" eaLnBrk="1" hangingPunct="1"/>
            <a:endParaRPr lang="en-US" b="1" dirty="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25D86-E9AF-469C-BF98-9723C6B18879}" type="slidenum">
              <a:rPr lang="en-US" smtClean="0">
                <a:latin typeface="Arial Black" pitchFamily="34" charset="0"/>
              </a:rPr>
              <a:pPr/>
              <a:t>18</a:t>
            </a:fld>
            <a:endParaRPr lang="en-US">
              <a:latin typeface="Arial Black" pitchFamily="34" charset="0"/>
            </a:endParaRPr>
          </a:p>
        </p:txBody>
      </p:sp>
    </p:spTree>
    <p:extLst>
      <p:ext uri="{BB962C8B-B14F-4D97-AF65-F5344CB8AC3E}">
        <p14:creationId xmlns:p14="http://schemas.microsoft.com/office/powerpoint/2010/main" val="4061415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 to="" calcmode="lin" valueType="num">
                                      <p:cBhvr>
                                        <p:cTn id="12" dur="1" fill="hold"/>
                                        <p:tgtEl>
                                          <p:spTgt spid="12291">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3D1269-BF70-4881-B742-A1131820B5F7}" type="slidenum">
              <a:rPr lang="en-US" smtClean="0">
                <a:latin typeface="Arial Black" pitchFamily="34" charset="0"/>
              </a:rPr>
              <a:pPr/>
              <a:t>19</a:t>
            </a:fld>
            <a:endParaRPr lang="en-US">
              <a:latin typeface="Arial Black" pitchFamily="34" charset="0"/>
            </a:endParaRPr>
          </a:p>
        </p:txBody>
      </p:sp>
      <p:cxnSp>
        <p:nvCxnSpPr>
          <p:cNvPr id="13" name="Straight Connector 12"/>
          <p:cNvCxnSpPr>
            <a:cxnSpLocks noChangeShapeType="1"/>
          </p:cNvCxnSpPr>
          <p:nvPr/>
        </p:nvCxnSpPr>
        <p:spPr bwMode="auto">
          <a:xfrm>
            <a:off x="4113212" y="685800"/>
            <a:ext cx="9144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7" name="Oval 16"/>
          <p:cNvSpPr/>
          <p:nvPr/>
        </p:nvSpPr>
        <p:spPr bwMode="auto">
          <a:xfrm>
            <a:off x="4341812" y="990600"/>
            <a:ext cx="457200" cy="457200"/>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cxnSp>
        <p:nvCxnSpPr>
          <p:cNvPr id="21" name="Straight Connector 20"/>
          <p:cNvCxnSpPr>
            <a:cxnSpLocks noChangeShapeType="1"/>
          </p:cNvCxnSpPr>
          <p:nvPr/>
        </p:nvCxnSpPr>
        <p:spPr bwMode="auto">
          <a:xfrm rot="5400000">
            <a:off x="4303713" y="952501"/>
            <a:ext cx="533400" cy="3175"/>
          </a:xfrm>
          <a:prstGeom prst="line">
            <a:avLst/>
          </a:prstGeom>
          <a:noFill/>
          <a:ln w="38100" algn="ctr">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a:off x="7008812" y="685800"/>
            <a:ext cx="9144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4" name="Oval 23"/>
          <p:cNvSpPr/>
          <p:nvPr/>
        </p:nvSpPr>
        <p:spPr bwMode="auto">
          <a:xfrm>
            <a:off x="7237412" y="990600"/>
            <a:ext cx="457200" cy="457200"/>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cxnSp>
        <p:nvCxnSpPr>
          <p:cNvPr id="25" name="Straight Connector 24"/>
          <p:cNvCxnSpPr>
            <a:cxnSpLocks noChangeShapeType="1"/>
          </p:cNvCxnSpPr>
          <p:nvPr/>
        </p:nvCxnSpPr>
        <p:spPr bwMode="auto">
          <a:xfrm rot="5400000">
            <a:off x="7199313" y="952501"/>
            <a:ext cx="533400" cy="3175"/>
          </a:xfrm>
          <a:prstGeom prst="line">
            <a:avLst/>
          </a:prstGeom>
          <a:noFill/>
          <a:ln w="38100" algn="ctr">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26" name="Straight Connector 25"/>
          <p:cNvCxnSpPr>
            <a:cxnSpLocks noChangeShapeType="1"/>
          </p:cNvCxnSpPr>
          <p:nvPr/>
        </p:nvCxnSpPr>
        <p:spPr bwMode="auto">
          <a:xfrm>
            <a:off x="4646612" y="990600"/>
            <a:ext cx="28194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27"/>
          <p:cNvCxnSpPr>
            <a:cxnSpLocks noChangeShapeType="1"/>
          </p:cNvCxnSpPr>
          <p:nvPr/>
        </p:nvCxnSpPr>
        <p:spPr bwMode="auto">
          <a:xfrm rot="5400000">
            <a:off x="3542506" y="2094706"/>
            <a:ext cx="16002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a:off x="1903412" y="3048000"/>
            <a:ext cx="38862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32" name="Rectangle 31"/>
          <p:cNvSpPr/>
          <p:nvPr/>
        </p:nvSpPr>
        <p:spPr bwMode="auto">
          <a:xfrm>
            <a:off x="4265612" y="2895600"/>
            <a:ext cx="152400" cy="457200"/>
          </a:xfrm>
          <a:prstGeom prst="rect">
            <a:avLst/>
          </a:prstGeom>
          <a:solidFill>
            <a:schemeClr val="bg1">
              <a:lumMod val="65000"/>
            </a:schemeClr>
          </a:solidFill>
          <a:ln w="19050"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cxnSp>
        <p:nvCxnSpPr>
          <p:cNvPr id="35" name="Straight Connector 34"/>
          <p:cNvCxnSpPr>
            <a:cxnSpLocks noChangeShapeType="1"/>
          </p:cNvCxnSpPr>
          <p:nvPr/>
        </p:nvCxnSpPr>
        <p:spPr bwMode="auto">
          <a:xfrm>
            <a:off x="1903412" y="3505200"/>
            <a:ext cx="33528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48" name="Freeform 47"/>
          <p:cNvSpPr>
            <a:spLocks noChangeArrowheads="1"/>
          </p:cNvSpPr>
          <p:nvPr/>
        </p:nvSpPr>
        <p:spPr bwMode="auto">
          <a:xfrm flipH="1">
            <a:off x="1751012" y="3081338"/>
            <a:ext cx="152400" cy="423862"/>
          </a:xfrm>
          <a:custGeom>
            <a:avLst/>
            <a:gdLst>
              <a:gd name="T0" fmla="*/ 152400 w 152400"/>
              <a:gd name="T1" fmla="*/ 416226 h 424376"/>
              <a:gd name="T2" fmla="*/ 152400 w 152400"/>
              <a:gd name="T3" fmla="*/ 416226 h 424376"/>
              <a:gd name="T4" fmla="*/ 0 60000 65536"/>
              <a:gd name="T5" fmla="*/ 0 60000 65536"/>
              <a:gd name="T6" fmla="*/ 0 w 152400"/>
              <a:gd name="T7" fmla="*/ 0 h 424376"/>
              <a:gd name="T8" fmla="*/ 152400 w 152400"/>
              <a:gd name="T9" fmla="*/ 424376 h 424376"/>
            </a:gdLst>
            <a:ahLst/>
            <a:cxnLst>
              <a:cxn ang="T4">
                <a:pos x="T0" y="T1"/>
              </a:cxn>
              <a:cxn ang="T5">
                <a:pos x="T2" y="T3"/>
              </a:cxn>
            </a:cxnLst>
            <a:rect l="T6" t="T7" r="T8" b="T9"/>
            <a:pathLst>
              <a:path w="152400" h="424376">
                <a:moveTo>
                  <a:pt x="0" y="0"/>
                </a:moveTo>
                <a:lnTo>
                  <a:pt x="0" y="0"/>
                </a:lnTo>
              </a:path>
            </a:pathLst>
          </a:custGeom>
          <a:solidFill>
            <a:schemeClr val="accent1"/>
          </a:solidFill>
          <a:ln w="9525" algn="ctr">
            <a:solidFill>
              <a:schemeClr val="tx1"/>
            </a:solidFill>
            <a:round/>
            <a:headEnd/>
            <a:tailEnd/>
          </a:ln>
        </p:spPr>
        <p:txBody>
          <a:bodyPr/>
          <a:lstStyle/>
          <a:p>
            <a:endParaRPr lang="en-US"/>
          </a:p>
        </p:txBody>
      </p:sp>
      <p:cxnSp>
        <p:nvCxnSpPr>
          <p:cNvPr id="52" name="Straight Connector 51"/>
          <p:cNvCxnSpPr>
            <a:cxnSpLocks noChangeShapeType="1"/>
          </p:cNvCxnSpPr>
          <p:nvPr/>
        </p:nvCxnSpPr>
        <p:spPr bwMode="auto">
          <a:xfrm rot="5400000">
            <a:off x="5333206" y="3504406"/>
            <a:ext cx="9144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53"/>
          <p:cNvCxnSpPr>
            <a:cxnSpLocks noChangeShapeType="1"/>
          </p:cNvCxnSpPr>
          <p:nvPr/>
        </p:nvCxnSpPr>
        <p:spPr bwMode="auto">
          <a:xfrm rot="5400000">
            <a:off x="5028406" y="3733006"/>
            <a:ext cx="4572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56" name="Straight Connector 55"/>
          <p:cNvCxnSpPr>
            <a:cxnSpLocks noChangeShapeType="1"/>
          </p:cNvCxnSpPr>
          <p:nvPr/>
        </p:nvCxnSpPr>
        <p:spPr bwMode="auto">
          <a:xfrm rot="5400000">
            <a:off x="3618706" y="4837906"/>
            <a:ext cx="25146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59" name="Straight Connector 58"/>
          <p:cNvCxnSpPr>
            <a:cxnSpLocks noChangeShapeType="1"/>
          </p:cNvCxnSpPr>
          <p:nvPr/>
        </p:nvCxnSpPr>
        <p:spPr bwMode="auto">
          <a:xfrm rot="5400000">
            <a:off x="7579519" y="4837907"/>
            <a:ext cx="251460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60" name="Straight Connector 59"/>
          <p:cNvCxnSpPr>
            <a:cxnSpLocks noChangeShapeType="1"/>
          </p:cNvCxnSpPr>
          <p:nvPr/>
        </p:nvCxnSpPr>
        <p:spPr bwMode="auto">
          <a:xfrm rot="5400000">
            <a:off x="5980906" y="2932906"/>
            <a:ext cx="34290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62" name="Straight Connector 61"/>
          <p:cNvCxnSpPr>
            <a:cxnSpLocks noChangeShapeType="1"/>
          </p:cNvCxnSpPr>
          <p:nvPr/>
        </p:nvCxnSpPr>
        <p:spPr bwMode="auto">
          <a:xfrm>
            <a:off x="4875212" y="6096000"/>
            <a:ext cx="39624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66" name="Straight Connector 65"/>
          <p:cNvCxnSpPr/>
          <p:nvPr/>
        </p:nvCxnSpPr>
        <p:spPr bwMode="auto">
          <a:xfrm>
            <a:off x="4875212" y="4648200"/>
            <a:ext cx="3962400" cy="1588"/>
          </a:xfrm>
          <a:prstGeom prst="line">
            <a:avLst/>
          </a:prstGeom>
          <a:solidFill>
            <a:schemeClr val="accent1"/>
          </a:solidFill>
          <a:ln w="38100" cap="flat" cmpd="sng" algn="ctr">
            <a:solidFill>
              <a:schemeClr val="tx2">
                <a:lumMod val="85000"/>
              </a:schemeClr>
            </a:solidFill>
            <a:prstDash val="solid"/>
            <a:round/>
            <a:headEnd type="none" w="med" len="med"/>
            <a:tailEnd type="none" w="med" len="med"/>
          </a:ln>
          <a:effectLst>
            <a:innerShdw blurRad="114300">
              <a:prstClr val="black"/>
            </a:innerShdw>
          </a:effectLst>
        </p:spPr>
      </p:cxnSp>
      <p:sp>
        <p:nvSpPr>
          <p:cNvPr id="70" name="Oval 69"/>
          <p:cNvSpPr/>
          <p:nvPr/>
        </p:nvSpPr>
        <p:spPr bwMode="auto">
          <a:xfrm>
            <a:off x="7847012" y="4267200"/>
            <a:ext cx="457200" cy="457200"/>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sp>
        <p:nvSpPr>
          <p:cNvPr id="71" name="Rounded Rectangle 70"/>
          <p:cNvSpPr/>
          <p:nvPr/>
        </p:nvSpPr>
        <p:spPr bwMode="auto">
          <a:xfrm rot="20521405">
            <a:off x="5663006" y="4877415"/>
            <a:ext cx="2490343" cy="109847"/>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sp>
        <p:nvSpPr>
          <p:cNvPr id="73" name="Rectangle 72"/>
          <p:cNvSpPr/>
          <p:nvPr/>
        </p:nvSpPr>
        <p:spPr bwMode="auto">
          <a:xfrm>
            <a:off x="5942012" y="4876800"/>
            <a:ext cx="152400" cy="1219200"/>
          </a:xfrm>
          <a:prstGeom prst="rect">
            <a:avLst/>
          </a:prstGeom>
          <a:solidFill>
            <a:schemeClr val="bg1">
              <a:lumMod val="65000"/>
            </a:schemeClr>
          </a:solidFill>
          <a:ln w="19050"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sp>
        <p:nvSpPr>
          <p:cNvPr id="74" name="Oval 73"/>
          <p:cNvSpPr>
            <a:spLocks noChangeArrowheads="1"/>
          </p:cNvSpPr>
          <p:nvPr/>
        </p:nvSpPr>
        <p:spPr bwMode="auto">
          <a:xfrm>
            <a:off x="5942012" y="5105400"/>
            <a:ext cx="152400" cy="152400"/>
          </a:xfrm>
          <a:prstGeom prst="ellipse">
            <a:avLst/>
          </a:prstGeom>
          <a:solidFill>
            <a:schemeClr val="tx1"/>
          </a:solidFill>
          <a:ln w="9525" algn="ctr">
            <a:solidFill>
              <a:schemeClr val="tx1"/>
            </a:solidFill>
            <a:round/>
            <a:headEnd/>
            <a:tailEnd/>
          </a:ln>
        </p:spPr>
        <p:txBody>
          <a:bodyPr/>
          <a:lstStyle/>
          <a:p>
            <a:endParaRPr lang="en-US"/>
          </a:p>
        </p:txBody>
      </p:sp>
      <p:cxnSp>
        <p:nvCxnSpPr>
          <p:cNvPr id="77" name="Straight Connector 76"/>
          <p:cNvCxnSpPr>
            <a:cxnSpLocks noChangeShapeType="1"/>
          </p:cNvCxnSpPr>
          <p:nvPr/>
        </p:nvCxnSpPr>
        <p:spPr bwMode="auto">
          <a:xfrm>
            <a:off x="8837612" y="5562600"/>
            <a:ext cx="2286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80" name="Straight Connector 79"/>
          <p:cNvCxnSpPr>
            <a:cxnSpLocks noChangeShapeType="1"/>
          </p:cNvCxnSpPr>
          <p:nvPr/>
        </p:nvCxnSpPr>
        <p:spPr bwMode="auto">
          <a:xfrm>
            <a:off x="9142412" y="5562600"/>
            <a:ext cx="1524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83" name="Rectangle 82"/>
          <p:cNvSpPr/>
          <p:nvPr/>
        </p:nvSpPr>
        <p:spPr bwMode="auto">
          <a:xfrm>
            <a:off x="9066212" y="5257800"/>
            <a:ext cx="76200" cy="304800"/>
          </a:xfrm>
          <a:prstGeom prst="rect">
            <a:avLst/>
          </a:prstGeom>
          <a:solidFill>
            <a:schemeClr val="bg1">
              <a:lumMod val="65000"/>
            </a:schemeClr>
          </a:solidFill>
          <a:ln w="19050"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sp>
        <p:nvSpPr>
          <p:cNvPr id="84" name="Rounded Rectangle 83"/>
          <p:cNvSpPr/>
          <p:nvPr/>
        </p:nvSpPr>
        <p:spPr bwMode="auto">
          <a:xfrm>
            <a:off x="8990012" y="5410201"/>
            <a:ext cx="228600" cy="45719"/>
          </a:xfrm>
          <a:prstGeom prst="roundRect">
            <a:avLst/>
          </a:prstGeom>
          <a:solidFill>
            <a:schemeClr val="bg1">
              <a:lumMod val="65000"/>
            </a:schemeClr>
          </a:solidFill>
          <a:ln w="19050"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sp>
        <p:nvSpPr>
          <p:cNvPr id="85" name="Rounded Rectangle 84"/>
          <p:cNvSpPr/>
          <p:nvPr/>
        </p:nvSpPr>
        <p:spPr bwMode="auto">
          <a:xfrm>
            <a:off x="8990012" y="5257800"/>
            <a:ext cx="228600" cy="76200"/>
          </a:xfrm>
          <a:prstGeom prst="roundRect">
            <a:avLst/>
          </a:prstGeom>
          <a:solidFill>
            <a:schemeClr val="bg1">
              <a:lumMod val="65000"/>
            </a:schemeClr>
          </a:solidFill>
          <a:ln w="19050"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cxnSp>
        <p:nvCxnSpPr>
          <p:cNvPr id="86" name="Straight Connector 85"/>
          <p:cNvCxnSpPr>
            <a:cxnSpLocks noChangeShapeType="1"/>
          </p:cNvCxnSpPr>
          <p:nvPr/>
        </p:nvCxnSpPr>
        <p:spPr bwMode="auto">
          <a:xfrm rot="5400000">
            <a:off x="9143206" y="5714206"/>
            <a:ext cx="3048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88" name="Straight Connector 87"/>
          <p:cNvCxnSpPr>
            <a:cxnSpLocks noChangeShapeType="1"/>
          </p:cNvCxnSpPr>
          <p:nvPr/>
        </p:nvCxnSpPr>
        <p:spPr bwMode="auto">
          <a:xfrm>
            <a:off x="8837612" y="5713414"/>
            <a:ext cx="30480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92" name="Straight Connector 91"/>
          <p:cNvCxnSpPr>
            <a:cxnSpLocks noChangeShapeType="1"/>
          </p:cNvCxnSpPr>
          <p:nvPr/>
        </p:nvCxnSpPr>
        <p:spPr bwMode="auto">
          <a:xfrm rot="5400000">
            <a:off x="9067006" y="5790406"/>
            <a:ext cx="1524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96" name="TextBox 95"/>
          <p:cNvSpPr txBox="1">
            <a:spLocks noChangeArrowheads="1"/>
          </p:cNvSpPr>
          <p:nvPr/>
        </p:nvSpPr>
        <p:spPr bwMode="auto">
          <a:xfrm>
            <a:off x="2894012" y="3135314"/>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0000"/>
                </a:solidFill>
              </a:rPr>
              <a:t>Water</a:t>
            </a:r>
          </a:p>
        </p:txBody>
      </p:sp>
      <p:cxnSp>
        <p:nvCxnSpPr>
          <p:cNvPr id="103" name="Elbow Connector 102"/>
          <p:cNvCxnSpPr>
            <a:cxnSpLocks noChangeShapeType="1"/>
          </p:cNvCxnSpPr>
          <p:nvPr/>
        </p:nvCxnSpPr>
        <p:spPr bwMode="auto">
          <a:xfrm rot="16200000" flipH="1">
            <a:off x="4608512" y="3314700"/>
            <a:ext cx="914400" cy="838200"/>
          </a:xfrm>
          <a:prstGeom prst="bentConnector3">
            <a:avLst>
              <a:gd name="adj1" fmla="val -76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0" name="TextBox 109"/>
          <p:cNvSpPr txBox="1">
            <a:spLocks noChangeArrowheads="1"/>
          </p:cNvSpPr>
          <p:nvPr/>
        </p:nvSpPr>
        <p:spPr bwMode="auto">
          <a:xfrm>
            <a:off x="2284412" y="22098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0000"/>
                </a:solidFill>
              </a:rPr>
              <a:t>Stopper</a:t>
            </a:r>
          </a:p>
        </p:txBody>
      </p:sp>
      <p:cxnSp>
        <p:nvCxnSpPr>
          <p:cNvPr id="112" name="Curved Connector 111"/>
          <p:cNvCxnSpPr>
            <a:cxnSpLocks noChangeShapeType="1"/>
          </p:cNvCxnSpPr>
          <p:nvPr/>
        </p:nvCxnSpPr>
        <p:spPr bwMode="auto">
          <a:xfrm>
            <a:off x="3427412" y="2438400"/>
            <a:ext cx="685800" cy="457200"/>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7" name="Curved Connector 116"/>
          <p:cNvCxnSpPr>
            <a:cxnSpLocks noChangeShapeType="1"/>
          </p:cNvCxnSpPr>
          <p:nvPr/>
        </p:nvCxnSpPr>
        <p:spPr bwMode="auto">
          <a:xfrm rot="16200000" flipH="1">
            <a:off x="6018212" y="238125"/>
            <a:ext cx="1588" cy="2573338"/>
          </a:xfrm>
          <a:prstGeom prst="curvedConnector3">
            <a:avLst>
              <a:gd name="adj1" fmla="val 18611782"/>
            </a:avLst>
          </a:prstGeom>
          <a:noFill/>
          <a:ln w="9525" algn="ctr">
            <a:solidFill>
              <a:schemeClr val="tx1"/>
            </a:solidFill>
            <a:round/>
            <a:headEnd type="arrow" w="med" len="med"/>
            <a:tailEnd type="stealth" w="med" len="med"/>
          </a:ln>
          <a:extLst>
            <a:ext uri="{909E8E84-426E-40DD-AFC4-6F175D3DCCD1}">
              <a14:hiddenFill xmlns:a14="http://schemas.microsoft.com/office/drawing/2010/main">
                <a:noFill/>
              </a14:hiddenFill>
            </a:ext>
          </a:extLst>
        </p:spPr>
      </p:cxnSp>
      <p:sp>
        <p:nvSpPr>
          <p:cNvPr id="120" name="TextBox 119"/>
          <p:cNvSpPr txBox="1">
            <a:spLocks noChangeArrowheads="1"/>
          </p:cNvSpPr>
          <p:nvPr/>
        </p:nvSpPr>
        <p:spPr bwMode="auto">
          <a:xfrm>
            <a:off x="5561012" y="1458914"/>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0000"/>
                </a:solidFill>
              </a:rPr>
              <a:t>Pulleys</a:t>
            </a:r>
          </a:p>
        </p:txBody>
      </p:sp>
      <p:sp>
        <p:nvSpPr>
          <p:cNvPr id="121" name="TextBox 120"/>
          <p:cNvSpPr txBox="1">
            <a:spLocks noChangeArrowheads="1"/>
          </p:cNvSpPr>
          <p:nvPr/>
        </p:nvSpPr>
        <p:spPr bwMode="auto">
          <a:xfrm>
            <a:off x="8609012" y="1687514"/>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0000"/>
                </a:solidFill>
              </a:rPr>
              <a:t>Cords</a:t>
            </a:r>
          </a:p>
        </p:txBody>
      </p:sp>
      <p:cxnSp>
        <p:nvCxnSpPr>
          <p:cNvPr id="123" name="Curved Connector 122"/>
          <p:cNvCxnSpPr>
            <a:cxnSpLocks noChangeShapeType="1"/>
          </p:cNvCxnSpPr>
          <p:nvPr/>
        </p:nvCxnSpPr>
        <p:spPr bwMode="auto">
          <a:xfrm rot="10800000" flipV="1">
            <a:off x="7770812" y="1905000"/>
            <a:ext cx="838200" cy="533400"/>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9" name="TextBox 128"/>
          <p:cNvSpPr txBox="1">
            <a:spLocks noChangeArrowheads="1"/>
          </p:cNvSpPr>
          <p:nvPr/>
        </p:nvSpPr>
        <p:spPr bwMode="auto">
          <a:xfrm>
            <a:off x="7466012" y="48768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0000"/>
                </a:solidFill>
              </a:rPr>
              <a:t>Ball Float</a:t>
            </a:r>
          </a:p>
        </p:txBody>
      </p:sp>
      <p:sp>
        <p:nvSpPr>
          <p:cNvPr id="130" name="TextBox 129"/>
          <p:cNvSpPr txBox="1">
            <a:spLocks noChangeArrowheads="1"/>
          </p:cNvSpPr>
          <p:nvPr/>
        </p:nvSpPr>
        <p:spPr bwMode="auto">
          <a:xfrm>
            <a:off x="8837612" y="25908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0000"/>
                </a:solidFill>
              </a:rPr>
              <a:t>Container</a:t>
            </a:r>
          </a:p>
        </p:txBody>
      </p:sp>
      <p:cxnSp>
        <p:nvCxnSpPr>
          <p:cNvPr id="131" name="Curved Connector 130"/>
          <p:cNvCxnSpPr>
            <a:cxnSpLocks noChangeShapeType="1"/>
          </p:cNvCxnSpPr>
          <p:nvPr/>
        </p:nvCxnSpPr>
        <p:spPr bwMode="auto">
          <a:xfrm rot="5400000">
            <a:off x="8799512" y="3009900"/>
            <a:ext cx="609600" cy="533400"/>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 name="Curved Connector 132"/>
          <p:cNvCxnSpPr>
            <a:cxnSpLocks noChangeShapeType="1"/>
          </p:cNvCxnSpPr>
          <p:nvPr/>
        </p:nvCxnSpPr>
        <p:spPr bwMode="auto">
          <a:xfrm rot="5400000">
            <a:off x="9256712" y="4762500"/>
            <a:ext cx="457200" cy="381000"/>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 name="TextBox 135"/>
          <p:cNvSpPr txBox="1">
            <a:spLocks noChangeArrowheads="1"/>
          </p:cNvSpPr>
          <p:nvPr/>
        </p:nvSpPr>
        <p:spPr bwMode="auto">
          <a:xfrm>
            <a:off x="9066212" y="4354514"/>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0000"/>
                </a:solidFill>
              </a:rPr>
              <a:t>Stopcock</a:t>
            </a:r>
          </a:p>
        </p:txBody>
      </p:sp>
      <p:cxnSp>
        <p:nvCxnSpPr>
          <p:cNvPr id="138" name="Straight Connector 137"/>
          <p:cNvCxnSpPr>
            <a:cxnSpLocks noChangeShapeType="1"/>
          </p:cNvCxnSpPr>
          <p:nvPr/>
        </p:nvCxnSpPr>
        <p:spPr bwMode="auto">
          <a:xfrm flipV="1">
            <a:off x="41132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39" name="Straight Connector 138"/>
          <p:cNvCxnSpPr>
            <a:cxnSpLocks noChangeShapeType="1"/>
          </p:cNvCxnSpPr>
          <p:nvPr/>
        </p:nvCxnSpPr>
        <p:spPr bwMode="auto">
          <a:xfrm flipV="1">
            <a:off x="42656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0" name="Straight Connector 139"/>
          <p:cNvCxnSpPr>
            <a:cxnSpLocks noChangeShapeType="1"/>
          </p:cNvCxnSpPr>
          <p:nvPr/>
        </p:nvCxnSpPr>
        <p:spPr bwMode="auto">
          <a:xfrm flipV="1">
            <a:off x="44180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1" name="Straight Connector 140"/>
          <p:cNvCxnSpPr>
            <a:cxnSpLocks noChangeShapeType="1"/>
          </p:cNvCxnSpPr>
          <p:nvPr/>
        </p:nvCxnSpPr>
        <p:spPr bwMode="auto">
          <a:xfrm flipV="1">
            <a:off x="45704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2" name="Straight Connector 141"/>
          <p:cNvCxnSpPr>
            <a:cxnSpLocks noChangeShapeType="1"/>
          </p:cNvCxnSpPr>
          <p:nvPr/>
        </p:nvCxnSpPr>
        <p:spPr bwMode="auto">
          <a:xfrm flipV="1">
            <a:off x="47228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3" name="Straight Connector 142"/>
          <p:cNvCxnSpPr>
            <a:cxnSpLocks noChangeShapeType="1"/>
          </p:cNvCxnSpPr>
          <p:nvPr/>
        </p:nvCxnSpPr>
        <p:spPr bwMode="auto">
          <a:xfrm flipV="1">
            <a:off x="48752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4" name="Straight Connector 143"/>
          <p:cNvCxnSpPr>
            <a:cxnSpLocks noChangeShapeType="1"/>
          </p:cNvCxnSpPr>
          <p:nvPr/>
        </p:nvCxnSpPr>
        <p:spPr bwMode="auto">
          <a:xfrm flipV="1">
            <a:off x="50276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5" name="Straight Connector 144"/>
          <p:cNvCxnSpPr>
            <a:cxnSpLocks noChangeShapeType="1"/>
          </p:cNvCxnSpPr>
          <p:nvPr/>
        </p:nvCxnSpPr>
        <p:spPr bwMode="auto">
          <a:xfrm>
            <a:off x="7008812" y="685800"/>
            <a:ext cx="9144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6" name="Straight Connector 145"/>
          <p:cNvCxnSpPr>
            <a:cxnSpLocks noChangeShapeType="1"/>
          </p:cNvCxnSpPr>
          <p:nvPr/>
        </p:nvCxnSpPr>
        <p:spPr bwMode="auto">
          <a:xfrm flipV="1">
            <a:off x="70088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7" name="Straight Connector 146"/>
          <p:cNvCxnSpPr>
            <a:cxnSpLocks noChangeShapeType="1"/>
          </p:cNvCxnSpPr>
          <p:nvPr/>
        </p:nvCxnSpPr>
        <p:spPr bwMode="auto">
          <a:xfrm flipV="1">
            <a:off x="71612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8" name="Straight Connector 147"/>
          <p:cNvCxnSpPr>
            <a:cxnSpLocks noChangeShapeType="1"/>
          </p:cNvCxnSpPr>
          <p:nvPr/>
        </p:nvCxnSpPr>
        <p:spPr bwMode="auto">
          <a:xfrm flipV="1">
            <a:off x="73136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9" name="Straight Connector 148"/>
          <p:cNvCxnSpPr>
            <a:cxnSpLocks noChangeShapeType="1"/>
          </p:cNvCxnSpPr>
          <p:nvPr/>
        </p:nvCxnSpPr>
        <p:spPr bwMode="auto">
          <a:xfrm flipV="1">
            <a:off x="74660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50" name="Straight Connector 149"/>
          <p:cNvCxnSpPr>
            <a:cxnSpLocks noChangeShapeType="1"/>
          </p:cNvCxnSpPr>
          <p:nvPr/>
        </p:nvCxnSpPr>
        <p:spPr bwMode="auto">
          <a:xfrm flipV="1">
            <a:off x="76184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51" name="Straight Connector 150"/>
          <p:cNvCxnSpPr>
            <a:cxnSpLocks noChangeShapeType="1"/>
          </p:cNvCxnSpPr>
          <p:nvPr/>
        </p:nvCxnSpPr>
        <p:spPr bwMode="auto">
          <a:xfrm flipV="1">
            <a:off x="77708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52" name="Straight Connector 151"/>
          <p:cNvCxnSpPr>
            <a:cxnSpLocks noChangeShapeType="1"/>
          </p:cNvCxnSpPr>
          <p:nvPr/>
        </p:nvCxnSpPr>
        <p:spPr bwMode="auto">
          <a:xfrm flipV="1">
            <a:off x="7923212" y="457200"/>
            <a:ext cx="304800" cy="2286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1339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to="" calcmode="lin" valueType="num">
                                      <p:cBhvr>
                                        <p:cTn id="10" dur="1" fill="hold"/>
                                        <p:tgtEl>
                                          <p:spTgt spid="17"/>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to="" calcmode="lin" valueType="num">
                                      <p:cBhvr>
                                        <p:cTn id="13" dur="1" fill="hold"/>
                                        <p:tgtEl>
                                          <p:spTgt spid="21"/>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 to="" calcmode="lin" valueType="num">
                                      <p:cBhvr>
                                        <p:cTn id="16" dur="1" fill="hold"/>
                                        <p:tgtEl>
                                          <p:spTgt spid="23"/>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to="" calcmode="lin" valueType="num">
                                      <p:cBhvr>
                                        <p:cTn id="19" dur="1" fill="hold"/>
                                        <p:tgtEl>
                                          <p:spTgt spid="24"/>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to="" calcmode="lin" valueType="num">
                                      <p:cBhvr>
                                        <p:cTn id="22" dur="1" fill="hold"/>
                                        <p:tgtEl>
                                          <p:spTgt spid="25"/>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to="" calcmode="lin" valueType="num">
                                      <p:cBhvr>
                                        <p:cTn id="25" dur="1" fill="hold"/>
                                        <p:tgtEl>
                                          <p:spTgt spid="26"/>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to="" calcmode="lin" valueType="num">
                                      <p:cBhvr>
                                        <p:cTn id="28" dur="1" fill="hold"/>
                                        <p:tgtEl>
                                          <p:spTgt spid="28"/>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 to="" calcmode="lin" valueType="num">
                                      <p:cBhvr>
                                        <p:cTn id="31" dur="1" fill="hold"/>
                                        <p:tgtEl>
                                          <p:spTgt spid="31"/>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 to="" calcmode="lin" valueType="num">
                                      <p:cBhvr>
                                        <p:cTn id="34" dur="1" fill="hold"/>
                                        <p:tgtEl>
                                          <p:spTgt spid="32"/>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to="" calcmode="lin" valueType="num">
                                      <p:cBhvr>
                                        <p:cTn id="37" dur="1" fill="hold"/>
                                        <p:tgtEl>
                                          <p:spTgt spid="35"/>
                                        </p:tgtEl>
                                        <p:attrNameLst>
                                          <p:attrName/>
                                        </p:attrNameLst>
                                      </p:cBhvr>
                                    </p:anim>
                                  </p:childTnLst>
                                </p:cTn>
                              </p:par>
                              <p:par>
                                <p:cTn id="38" presetID="24"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 to="" calcmode="lin" valueType="num">
                                      <p:cBhvr>
                                        <p:cTn id="40" dur="1" fill="hold"/>
                                        <p:tgtEl>
                                          <p:spTgt spid="48"/>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 to="" calcmode="lin" valueType="num">
                                      <p:cBhvr>
                                        <p:cTn id="43" dur="1" fill="hold"/>
                                        <p:tgtEl>
                                          <p:spTgt spid="52"/>
                                        </p:tgtEl>
                                        <p:attrNameLst>
                                          <p:attrName/>
                                        </p:attrNameLst>
                                      </p:cBhvr>
                                    </p:anim>
                                  </p:childTnLst>
                                </p:cTn>
                              </p:par>
                              <p:par>
                                <p:cTn id="44" presetID="24" presetClass="entr" presetSubtype="0" fill="hold" nodeType="withEffect">
                                  <p:stCondLst>
                                    <p:cond delay="0"/>
                                  </p:stCondLst>
                                  <p:childTnLst>
                                    <p:set>
                                      <p:cBhvr>
                                        <p:cTn id="45" dur="1" fill="hold">
                                          <p:stCondLst>
                                            <p:cond delay="0"/>
                                          </p:stCondLst>
                                        </p:cTn>
                                        <p:tgtEl>
                                          <p:spTgt spid="54"/>
                                        </p:tgtEl>
                                        <p:attrNameLst>
                                          <p:attrName>style.visibility</p:attrName>
                                        </p:attrNameLst>
                                      </p:cBhvr>
                                      <p:to>
                                        <p:strVal val="visible"/>
                                      </p:to>
                                    </p:set>
                                    <p:anim to="" calcmode="lin" valueType="num">
                                      <p:cBhvr>
                                        <p:cTn id="46" dur="1" fill="hold"/>
                                        <p:tgtEl>
                                          <p:spTgt spid="54"/>
                                        </p:tgtEl>
                                        <p:attrNameLst>
                                          <p:attrName/>
                                        </p:attrNameLst>
                                      </p:cBhvr>
                                    </p:anim>
                                  </p:childTnLst>
                                </p:cTn>
                              </p:par>
                              <p:par>
                                <p:cTn id="47" presetID="24"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 to="" calcmode="lin" valueType="num">
                                      <p:cBhvr>
                                        <p:cTn id="49" dur="1" fill="hold"/>
                                        <p:tgtEl>
                                          <p:spTgt spid="56"/>
                                        </p:tgtEl>
                                        <p:attrNameLst>
                                          <p:attrName/>
                                        </p:attrNameLst>
                                      </p:cBhvr>
                                    </p:anim>
                                  </p:childTnLst>
                                </p:cTn>
                              </p:par>
                              <p:par>
                                <p:cTn id="50" presetID="24" presetClass="entr" presetSubtype="0"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 to="" calcmode="lin" valueType="num">
                                      <p:cBhvr>
                                        <p:cTn id="52" dur="1" fill="hold"/>
                                        <p:tgtEl>
                                          <p:spTgt spid="59"/>
                                        </p:tgtEl>
                                        <p:attrNameLst>
                                          <p:attrName/>
                                        </p:attrNameLst>
                                      </p:cBhvr>
                                    </p:anim>
                                  </p:childTnLst>
                                </p:cTn>
                              </p:par>
                              <p:par>
                                <p:cTn id="53" presetID="24"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 to="" calcmode="lin" valueType="num">
                                      <p:cBhvr>
                                        <p:cTn id="55" dur="1" fill="hold"/>
                                        <p:tgtEl>
                                          <p:spTgt spid="60"/>
                                        </p:tgtEl>
                                        <p:attrNameLst>
                                          <p:attrName/>
                                        </p:attrNameLst>
                                      </p:cBhvr>
                                    </p:anim>
                                  </p:childTnLst>
                                </p:cTn>
                              </p:par>
                              <p:par>
                                <p:cTn id="56" presetID="24"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 to="" calcmode="lin" valueType="num">
                                      <p:cBhvr>
                                        <p:cTn id="58" dur="1" fill="hold"/>
                                        <p:tgtEl>
                                          <p:spTgt spid="62"/>
                                        </p:tgtEl>
                                        <p:attrNameLst>
                                          <p:attrName/>
                                        </p:attrNameLst>
                                      </p:cBhvr>
                                    </p:anim>
                                  </p:childTnLst>
                                </p:cTn>
                              </p:par>
                              <p:par>
                                <p:cTn id="59" presetID="24"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1" fill="hold"/>
                                        <p:tgtEl>
                                          <p:spTgt spid="66"/>
                                        </p:tgtEl>
                                        <p:attrNameLst>
                                          <p:attrName/>
                                        </p:attrNameLst>
                                      </p:cBhvr>
                                    </p:anim>
                                  </p:childTnLst>
                                </p:cTn>
                              </p:par>
                              <p:par>
                                <p:cTn id="62" presetID="24" presetClass="entr" presetSubtype="0" fill="hold" nodeType="withEffect">
                                  <p:stCondLst>
                                    <p:cond delay="0"/>
                                  </p:stCondLst>
                                  <p:childTnLst>
                                    <p:set>
                                      <p:cBhvr>
                                        <p:cTn id="63" dur="1" fill="hold">
                                          <p:stCondLst>
                                            <p:cond delay="0"/>
                                          </p:stCondLst>
                                        </p:cTn>
                                        <p:tgtEl>
                                          <p:spTgt spid="70"/>
                                        </p:tgtEl>
                                        <p:attrNameLst>
                                          <p:attrName>style.visibility</p:attrName>
                                        </p:attrNameLst>
                                      </p:cBhvr>
                                      <p:to>
                                        <p:strVal val="visible"/>
                                      </p:to>
                                    </p:set>
                                    <p:anim to="" calcmode="lin" valueType="num">
                                      <p:cBhvr>
                                        <p:cTn id="64" dur="1" fill="hold"/>
                                        <p:tgtEl>
                                          <p:spTgt spid="70"/>
                                        </p:tgtEl>
                                        <p:attrNameLst>
                                          <p:attrName/>
                                        </p:attrNameLst>
                                      </p:cBhvr>
                                    </p:anim>
                                  </p:childTnLst>
                                </p:cTn>
                              </p:par>
                              <p:par>
                                <p:cTn id="65" presetID="24"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anim to="" calcmode="lin" valueType="num">
                                      <p:cBhvr>
                                        <p:cTn id="67" dur="1" fill="hold"/>
                                        <p:tgtEl>
                                          <p:spTgt spid="71"/>
                                        </p:tgtEl>
                                        <p:attrNameLst>
                                          <p:attrName/>
                                        </p:attrNameLst>
                                      </p:cBhvr>
                                    </p:anim>
                                  </p:childTnLst>
                                </p:cTn>
                              </p:par>
                              <p:par>
                                <p:cTn id="68" presetID="24" presetClass="entr" presetSubtype="0" fill="hold" nodeType="withEffect">
                                  <p:stCondLst>
                                    <p:cond delay="0"/>
                                  </p:stCondLst>
                                  <p:childTnLst>
                                    <p:set>
                                      <p:cBhvr>
                                        <p:cTn id="69" dur="1" fill="hold">
                                          <p:stCondLst>
                                            <p:cond delay="0"/>
                                          </p:stCondLst>
                                        </p:cTn>
                                        <p:tgtEl>
                                          <p:spTgt spid="73"/>
                                        </p:tgtEl>
                                        <p:attrNameLst>
                                          <p:attrName>style.visibility</p:attrName>
                                        </p:attrNameLst>
                                      </p:cBhvr>
                                      <p:to>
                                        <p:strVal val="visible"/>
                                      </p:to>
                                    </p:set>
                                    <p:anim to="" calcmode="lin" valueType="num">
                                      <p:cBhvr>
                                        <p:cTn id="70" dur="1" fill="hold"/>
                                        <p:tgtEl>
                                          <p:spTgt spid="73"/>
                                        </p:tgtEl>
                                        <p:attrNameLst>
                                          <p:attrName/>
                                        </p:attrNameLst>
                                      </p:cBhvr>
                                    </p:anim>
                                  </p:childTnLst>
                                </p:cTn>
                              </p:par>
                              <p:par>
                                <p:cTn id="71" presetID="24" presetClass="entr" presetSubtype="0"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anim to="" calcmode="lin" valueType="num">
                                      <p:cBhvr>
                                        <p:cTn id="73" dur="1" fill="hold"/>
                                        <p:tgtEl>
                                          <p:spTgt spid="74"/>
                                        </p:tgtEl>
                                        <p:attrNameLst>
                                          <p:attrName/>
                                        </p:attrNameLst>
                                      </p:cBhvr>
                                    </p:anim>
                                  </p:childTnLst>
                                </p:cTn>
                              </p:par>
                              <p:par>
                                <p:cTn id="74" presetID="24" presetClass="entr" presetSubtype="0"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 to="" calcmode="lin" valueType="num">
                                      <p:cBhvr>
                                        <p:cTn id="76" dur="1" fill="hold"/>
                                        <p:tgtEl>
                                          <p:spTgt spid="77"/>
                                        </p:tgtEl>
                                        <p:attrNameLst>
                                          <p:attrName/>
                                        </p:attrNameLst>
                                      </p:cBhvr>
                                    </p:anim>
                                  </p:childTnLst>
                                </p:cTn>
                              </p:par>
                              <p:par>
                                <p:cTn id="77" presetID="24" presetClass="entr" presetSubtype="0" fill="hold" nodeType="withEffect">
                                  <p:stCondLst>
                                    <p:cond delay="0"/>
                                  </p:stCondLst>
                                  <p:childTnLst>
                                    <p:set>
                                      <p:cBhvr>
                                        <p:cTn id="78" dur="1" fill="hold">
                                          <p:stCondLst>
                                            <p:cond delay="0"/>
                                          </p:stCondLst>
                                        </p:cTn>
                                        <p:tgtEl>
                                          <p:spTgt spid="80"/>
                                        </p:tgtEl>
                                        <p:attrNameLst>
                                          <p:attrName>style.visibility</p:attrName>
                                        </p:attrNameLst>
                                      </p:cBhvr>
                                      <p:to>
                                        <p:strVal val="visible"/>
                                      </p:to>
                                    </p:set>
                                    <p:anim to="" calcmode="lin" valueType="num">
                                      <p:cBhvr>
                                        <p:cTn id="79" dur="1" fill="hold"/>
                                        <p:tgtEl>
                                          <p:spTgt spid="80"/>
                                        </p:tgtEl>
                                        <p:attrNameLst>
                                          <p:attrName/>
                                        </p:attrNameLst>
                                      </p:cBhvr>
                                    </p:anim>
                                  </p:childTnLst>
                                </p:cTn>
                              </p:par>
                              <p:par>
                                <p:cTn id="80" presetID="24" presetClass="entr" presetSubtype="0" fill="hold" nodeType="withEffect">
                                  <p:stCondLst>
                                    <p:cond delay="0"/>
                                  </p:stCondLst>
                                  <p:childTnLst>
                                    <p:set>
                                      <p:cBhvr>
                                        <p:cTn id="81" dur="1" fill="hold">
                                          <p:stCondLst>
                                            <p:cond delay="0"/>
                                          </p:stCondLst>
                                        </p:cTn>
                                        <p:tgtEl>
                                          <p:spTgt spid="83"/>
                                        </p:tgtEl>
                                        <p:attrNameLst>
                                          <p:attrName>style.visibility</p:attrName>
                                        </p:attrNameLst>
                                      </p:cBhvr>
                                      <p:to>
                                        <p:strVal val="visible"/>
                                      </p:to>
                                    </p:set>
                                    <p:anim to="" calcmode="lin" valueType="num">
                                      <p:cBhvr>
                                        <p:cTn id="82" dur="1" fill="hold"/>
                                        <p:tgtEl>
                                          <p:spTgt spid="83"/>
                                        </p:tgtEl>
                                        <p:attrNameLst>
                                          <p:attrName/>
                                        </p:attrNameLst>
                                      </p:cBhvr>
                                    </p:anim>
                                  </p:childTnLst>
                                </p:cTn>
                              </p:par>
                              <p:par>
                                <p:cTn id="83" presetID="24" presetClass="entr" presetSubtype="0" fill="hold" nodeType="withEffect">
                                  <p:stCondLst>
                                    <p:cond delay="0"/>
                                  </p:stCondLst>
                                  <p:childTnLst>
                                    <p:set>
                                      <p:cBhvr>
                                        <p:cTn id="84" dur="1" fill="hold">
                                          <p:stCondLst>
                                            <p:cond delay="0"/>
                                          </p:stCondLst>
                                        </p:cTn>
                                        <p:tgtEl>
                                          <p:spTgt spid="84"/>
                                        </p:tgtEl>
                                        <p:attrNameLst>
                                          <p:attrName>style.visibility</p:attrName>
                                        </p:attrNameLst>
                                      </p:cBhvr>
                                      <p:to>
                                        <p:strVal val="visible"/>
                                      </p:to>
                                    </p:set>
                                    <p:anim to="" calcmode="lin" valueType="num">
                                      <p:cBhvr>
                                        <p:cTn id="85" dur="1" fill="hold"/>
                                        <p:tgtEl>
                                          <p:spTgt spid="84"/>
                                        </p:tgtEl>
                                        <p:attrNameLst>
                                          <p:attrName/>
                                        </p:attrNameLst>
                                      </p:cBhvr>
                                    </p:anim>
                                  </p:childTnLst>
                                </p:cTn>
                              </p:par>
                              <p:par>
                                <p:cTn id="86" presetID="24" presetClass="entr" presetSubtype="0" fill="hold" nodeType="withEffect">
                                  <p:stCondLst>
                                    <p:cond delay="0"/>
                                  </p:stCondLst>
                                  <p:childTnLst>
                                    <p:set>
                                      <p:cBhvr>
                                        <p:cTn id="87" dur="1" fill="hold">
                                          <p:stCondLst>
                                            <p:cond delay="0"/>
                                          </p:stCondLst>
                                        </p:cTn>
                                        <p:tgtEl>
                                          <p:spTgt spid="85"/>
                                        </p:tgtEl>
                                        <p:attrNameLst>
                                          <p:attrName>style.visibility</p:attrName>
                                        </p:attrNameLst>
                                      </p:cBhvr>
                                      <p:to>
                                        <p:strVal val="visible"/>
                                      </p:to>
                                    </p:set>
                                    <p:anim to="" calcmode="lin" valueType="num">
                                      <p:cBhvr>
                                        <p:cTn id="88" dur="1" fill="hold"/>
                                        <p:tgtEl>
                                          <p:spTgt spid="85"/>
                                        </p:tgtEl>
                                        <p:attrNameLst>
                                          <p:attrName/>
                                        </p:attrNameLst>
                                      </p:cBhvr>
                                    </p:anim>
                                  </p:childTnLst>
                                </p:cTn>
                              </p:par>
                              <p:par>
                                <p:cTn id="89" presetID="24"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anim to="" calcmode="lin" valueType="num">
                                      <p:cBhvr>
                                        <p:cTn id="91" dur="1" fill="hold"/>
                                        <p:tgtEl>
                                          <p:spTgt spid="86"/>
                                        </p:tgtEl>
                                        <p:attrNameLst>
                                          <p:attrName/>
                                        </p:attrNameLst>
                                      </p:cBhvr>
                                    </p:anim>
                                  </p:childTnLst>
                                </p:cTn>
                              </p:par>
                              <p:par>
                                <p:cTn id="92" presetID="24" presetClass="entr" presetSubtype="0" fill="hold" nodeType="withEffect">
                                  <p:stCondLst>
                                    <p:cond delay="0"/>
                                  </p:stCondLst>
                                  <p:childTnLst>
                                    <p:set>
                                      <p:cBhvr>
                                        <p:cTn id="93" dur="1" fill="hold">
                                          <p:stCondLst>
                                            <p:cond delay="0"/>
                                          </p:stCondLst>
                                        </p:cTn>
                                        <p:tgtEl>
                                          <p:spTgt spid="88"/>
                                        </p:tgtEl>
                                        <p:attrNameLst>
                                          <p:attrName>style.visibility</p:attrName>
                                        </p:attrNameLst>
                                      </p:cBhvr>
                                      <p:to>
                                        <p:strVal val="visible"/>
                                      </p:to>
                                    </p:set>
                                    <p:anim to="" calcmode="lin" valueType="num">
                                      <p:cBhvr>
                                        <p:cTn id="94" dur="1" fill="hold"/>
                                        <p:tgtEl>
                                          <p:spTgt spid="88"/>
                                        </p:tgtEl>
                                        <p:attrNameLst>
                                          <p:attrName/>
                                        </p:attrNameLst>
                                      </p:cBhvr>
                                    </p:anim>
                                  </p:childTnLst>
                                </p:cTn>
                              </p:par>
                              <p:par>
                                <p:cTn id="95" presetID="24" presetClass="entr" presetSubtype="0" fill="hold" nodeType="withEffect">
                                  <p:stCondLst>
                                    <p:cond delay="0"/>
                                  </p:stCondLst>
                                  <p:childTnLst>
                                    <p:set>
                                      <p:cBhvr>
                                        <p:cTn id="96" dur="1" fill="hold">
                                          <p:stCondLst>
                                            <p:cond delay="0"/>
                                          </p:stCondLst>
                                        </p:cTn>
                                        <p:tgtEl>
                                          <p:spTgt spid="92"/>
                                        </p:tgtEl>
                                        <p:attrNameLst>
                                          <p:attrName>style.visibility</p:attrName>
                                        </p:attrNameLst>
                                      </p:cBhvr>
                                      <p:to>
                                        <p:strVal val="visible"/>
                                      </p:to>
                                    </p:set>
                                    <p:anim to="" calcmode="lin" valueType="num">
                                      <p:cBhvr>
                                        <p:cTn id="97" dur="1" fill="hold"/>
                                        <p:tgtEl>
                                          <p:spTgt spid="92"/>
                                        </p:tgtEl>
                                        <p:attrNameLst>
                                          <p:attrName/>
                                        </p:attrNameLst>
                                      </p:cBhvr>
                                    </p:anim>
                                  </p:childTnLst>
                                </p:cTn>
                              </p:par>
                              <p:par>
                                <p:cTn id="98" presetID="24" presetClass="entr" presetSubtype="0" fill="hold" grpId="0" nodeType="withEffect">
                                  <p:stCondLst>
                                    <p:cond delay="0"/>
                                  </p:stCondLst>
                                  <p:childTnLst>
                                    <p:set>
                                      <p:cBhvr>
                                        <p:cTn id="99" dur="1" fill="hold">
                                          <p:stCondLst>
                                            <p:cond delay="0"/>
                                          </p:stCondLst>
                                        </p:cTn>
                                        <p:tgtEl>
                                          <p:spTgt spid="96"/>
                                        </p:tgtEl>
                                        <p:attrNameLst>
                                          <p:attrName>style.visibility</p:attrName>
                                        </p:attrNameLst>
                                      </p:cBhvr>
                                      <p:to>
                                        <p:strVal val="visible"/>
                                      </p:to>
                                    </p:set>
                                    <p:anim to="" calcmode="lin" valueType="num">
                                      <p:cBhvr>
                                        <p:cTn id="100" dur="1" fill="hold"/>
                                        <p:tgtEl>
                                          <p:spTgt spid="96"/>
                                        </p:tgtEl>
                                        <p:attrNameLst>
                                          <p:attrName/>
                                        </p:attrNameLst>
                                      </p:cBhvr>
                                    </p:anim>
                                  </p:childTnLst>
                                </p:cTn>
                              </p:par>
                              <p:par>
                                <p:cTn id="101" presetID="24" presetClass="entr" presetSubtype="0" fill="hold" nodeType="withEffect">
                                  <p:stCondLst>
                                    <p:cond delay="0"/>
                                  </p:stCondLst>
                                  <p:childTnLst>
                                    <p:set>
                                      <p:cBhvr>
                                        <p:cTn id="102" dur="1" fill="hold">
                                          <p:stCondLst>
                                            <p:cond delay="0"/>
                                          </p:stCondLst>
                                        </p:cTn>
                                        <p:tgtEl>
                                          <p:spTgt spid="103"/>
                                        </p:tgtEl>
                                        <p:attrNameLst>
                                          <p:attrName>style.visibility</p:attrName>
                                        </p:attrNameLst>
                                      </p:cBhvr>
                                      <p:to>
                                        <p:strVal val="visible"/>
                                      </p:to>
                                    </p:set>
                                    <p:anim to="" calcmode="lin" valueType="num">
                                      <p:cBhvr>
                                        <p:cTn id="103" dur="1" fill="hold"/>
                                        <p:tgtEl>
                                          <p:spTgt spid="103"/>
                                        </p:tgtEl>
                                        <p:attrNameLst>
                                          <p:attrName/>
                                        </p:attrNameLst>
                                      </p:cBhvr>
                                    </p:anim>
                                  </p:childTnLst>
                                </p:cTn>
                              </p:par>
                              <p:par>
                                <p:cTn id="104" presetID="24"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anim to="" calcmode="lin" valueType="num">
                                      <p:cBhvr>
                                        <p:cTn id="106" dur="1" fill="hold"/>
                                        <p:tgtEl>
                                          <p:spTgt spid="110"/>
                                        </p:tgtEl>
                                        <p:attrNameLst>
                                          <p:attrName/>
                                        </p:attrNameLst>
                                      </p:cBhvr>
                                    </p:anim>
                                  </p:childTnLst>
                                </p:cTn>
                              </p:par>
                              <p:par>
                                <p:cTn id="107" presetID="24" presetClass="entr" presetSubtype="0" fill="hold" nodeType="withEffect">
                                  <p:stCondLst>
                                    <p:cond delay="0"/>
                                  </p:stCondLst>
                                  <p:childTnLst>
                                    <p:set>
                                      <p:cBhvr>
                                        <p:cTn id="108" dur="1" fill="hold">
                                          <p:stCondLst>
                                            <p:cond delay="0"/>
                                          </p:stCondLst>
                                        </p:cTn>
                                        <p:tgtEl>
                                          <p:spTgt spid="112"/>
                                        </p:tgtEl>
                                        <p:attrNameLst>
                                          <p:attrName>style.visibility</p:attrName>
                                        </p:attrNameLst>
                                      </p:cBhvr>
                                      <p:to>
                                        <p:strVal val="visible"/>
                                      </p:to>
                                    </p:set>
                                    <p:anim to="" calcmode="lin" valueType="num">
                                      <p:cBhvr>
                                        <p:cTn id="109" dur="1" fill="hold"/>
                                        <p:tgtEl>
                                          <p:spTgt spid="112"/>
                                        </p:tgtEl>
                                        <p:attrNameLst>
                                          <p:attrName/>
                                        </p:attrNameLst>
                                      </p:cBhvr>
                                    </p:anim>
                                  </p:childTnLst>
                                </p:cTn>
                              </p:par>
                              <p:par>
                                <p:cTn id="110" presetID="24" presetClass="entr" presetSubtype="0" fill="hold" nodeType="withEffect">
                                  <p:stCondLst>
                                    <p:cond delay="0"/>
                                  </p:stCondLst>
                                  <p:childTnLst>
                                    <p:set>
                                      <p:cBhvr>
                                        <p:cTn id="111" dur="1" fill="hold">
                                          <p:stCondLst>
                                            <p:cond delay="0"/>
                                          </p:stCondLst>
                                        </p:cTn>
                                        <p:tgtEl>
                                          <p:spTgt spid="117"/>
                                        </p:tgtEl>
                                        <p:attrNameLst>
                                          <p:attrName>style.visibility</p:attrName>
                                        </p:attrNameLst>
                                      </p:cBhvr>
                                      <p:to>
                                        <p:strVal val="visible"/>
                                      </p:to>
                                    </p:set>
                                    <p:anim to="" calcmode="lin" valueType="num">
                                      <p:cBhvr>
                                        <p:cTn id="112" dur="1" fill="hold"/>
                                        <p:tgtEl>
                                          <p:spTgt spid="117"/>
                                        </p:tgtEl>
                                        <p:attrNameLst>
                                          <p:attrName/>
                                        </p:attrNameLst>
                                      </p:cBhvr>
                                    </p:anim>
                                  </p:childTnLst>
                                </p:cTn>
                              </p:par>
                              <p:par>
                                <p:cTn id="113" presetID="24" presetClass="entr" presetSubtype="0" fill="hold" grpId="0" nodeType="withEffect">
                                  <p:stCondLst>
                                    <p:cond delay="0"/>
                                  </p:stCondLst>
                                  <p:childTnLst>
                                    <p:set>
                                      <p:cBhvr>
                                        <p:cTn id="114" dur="1" fill="hold">
                                          <p:stCondLst>
                                            <p:cond delay="0"/>
                                          </p:stCondLst>
                                        </p:cTn>
                                        <p:tgtEl>
                                          <p:spTgt spid="120"/>
                                        </p:tgtEl>
                                        <p:attrNameLst>
                                          <p:attrName>style.visibility</p:attrName>
                                        </p:attrNameLst>
                                      </p:cBhvr>
                                      <p:to>
                                        <p:strVal val="visible"/>
                                      </p:to>
                                    </p:set>
                                    <p:anim to="" calcmode="lin" valueType="num">
                                      <p:cBhvr>
                                        <p:cTn id="115" dur="1" fill="hold"/>
                                        <p:tgtEl>
                                          <p:spTgt spid="120"/>
                                        </p:tgtEl>
                                        <p:attrNameLst>
                                          <p:attrName/>
                                        </p:attrNameLst>
                                      </p:cBhvr>
                                    </p:anim>
                                  </p:childTnLst>
                                </p:cTn>
                              </p:par>
                              <p:par>
                                <p:cTn id="116" presetID="24" presetClass="entr" presetSubtype="0" fill="hold" grpId="0" nodeType="withEffect">
                                  <p:stCondLst>
                                    <p:cond delay="0"/>
                                  </p:stCondLst>
                                  <p:childTnLst>
                                    <p:set>
                                      <p:cBhvr>
                                        <p:cTn id="117" dur="1" fill="hold">
                                          <p:stCondLst>
                                            <p:cond delay="0"/>
                                          </p:stCondLst>
                                        </p:cTn>
                                        <p:tgtEl>
                                          <p:spTgt spid="121"/>
                                        </p:tgtEl>
                                        <p:attrNameLst>
                                          <p:attrName>style.visibility</p:attrName>
                                        </p:attrNameLst>
                                      </p:cBhvr>
                                      <p:to>
                                        <p:strVal val="visible"/>
                                      </p:to>
                                    </p:set>
                                    <p:anim to="" calcmode="lin" valueType="num">
                                      <p:cBhvr>
                                        <p:cTn id="118" dur="1" fill="hold"/>
                                        <p:tgtEl>
                                          <p:spTgt spid="121"/>
                                        </p:tgtEl>
                                        <p:attrNameLst>
                                          <p:attrName/>
                                        </p:attrNameLst>
                                      </p:cBhvr>
                                    </p:anim>
                                  </p:childTnLst>
                                </p:cTn>
                              </p:par>
                              <p:par>
                                <p:cTn id="119" presetID="24" presetClass="entr" presetSubtype="0" fill="hold" nodeType="withEffect">
                                  <p:stCondLst>
                                    <p:cond delay="0"/>
                                  </p:stCondLst>
                                  <p:childTnLst>
                                    <p:set>
                                      <p:cBhvr>
                                        <p:cTn id="120" dur="1" fill="hold">
                                          <p:stCondLst>
                                            <p:cond delay="0"/>
                                          </p:stCondLst>
                                        </p:cTn>
                                        <p:tgtEl>
                                          <p:spTgt spid="123"/>
                                        </p:tgtEl>
                                        <p:attrNameLst>
                                          <p:attrName>style.visibility</p:attrName>
                                        </p:attrNameLst>
                                      </p:cBhvr>
                                      <p:to>
                                        <p:strVal val="visible"/>
                                      </p:to>
                                    </p:set>
                                    <p:anim to="" calcmode="lin" valueType="num">
                                      <p:cBhvr>
                                        <p:cTn id="121" dur="1" fill="hold"/>
                                        <p:tgtEl>
                                          <p:spTgt spid="123"/>
                                        </p:tgtEl>
                                        <p:attrNameLst>
                                          <p:attrName/>
                                        </p:attrNameLst>
                                      </p:cBhvr>
                                    </p:anim>
                                  </p:childTnLst>
                                </p:cTn>
                              </p:par>
                              <p:par>
                                <p:cTn id="122" presetID="24" presetClass="entr" presetSubtype="0" fill="hold" grpId="0" nodeType="withEffect">
                                  <p:stCondLst>
                                    <p:cond delay="0"/>
                                  </p:stCondLst>
                                  <p:childTnLst>
                                    <p:set>
                                      <p:cBhvr>
                                        <p:cTn id="123" dur="1" fill="hold">
                                          <p:stCondLst>
                                            <p:cond delay="0"/>
                                          </p:stCondLst>
                                        </p:cTn>
                                        <p:tgtEl>
                                          <p:spTgt spid="129"/>
                                        </p:tgtEl>
                                        <p:attrNameLst>
                                          <p:attrName>style.visibility</p:attrName>
                                        </p:attrNameLst>
                                      </p:cBhvr>
                                      <p:to>
                                        <p:strVal val="visible"/>
                                      </p:to>
                                    </p:set>
                                    <p:anim to="" calcmode="lin" valueType="num">
                                      <p:cBhvr>
                                        <p:cTn id="124" dur="1" fill="hold"/>
                                        <p:tgtEl>
                                          <p:spTgt spid="129"/>
                                        </p:tgtEl>
                                        <p:attrNameLst>
                                          <p:attrName/>
                                        </p:attrNameLst>
                                      </p:cBhvr>
                                    </p:anim>
                                  </p:childTnLst>
                                </p:cTn>
                              </p:par>
                              <p:par>
                                <p:cTn id="125" presetID="24" presetClass="entr" presetSubtype="0" fill="hold" grpId="0" nodeType="withEffect">
                                  <p:stCondLst>
                                    <p:cond delay="0"/>
                                  </p:stCondLst>
                                  <p:childTnLst>
                                    <p:set>
                                      <p:cBhvr>
                                        <p:cTn id="126" dur="1" fill="hold">
                                          <p:stCondLst>
                                            <p:cond delay="0"/>
                                          </p:stCondLst>
                                        </p:cTn>
                                        <p:tgtEl>
                                          <p:spTgt spid="130"/>
                                        </p:tgtEl>
                                        <p:attrNameLst>
                                          <p:attrName>style.visibility</p:attrName>
                                        </p:attrNameLst>
                                      </p:cBhvr>
                                      <p:to>
                                        <p:strVal val="visible"/>
                                      </p:to>
                                    </p:set>
                                    <p:anim to="" calcmode="lin" valueType="num">
                                      <p:cBhvr>
                                        <p:cTn id="127" dur="1" fill="hold"/>
                                        <p:tgtEl>
                                          <p:spTgt spid="130"/>
                                        </p:tgtEl>
                                        <p:attrNameLst>
                                          <p:attrName/>
                                        </p:attrNameLst>
                                      </p:cBhvr>
                                    </p:anim>
                                  </p:childTnLst>
                                </p:cTn>
                              </p:par>
                              <p:par>
                                <p:cTn id="128" presetID="24" presetClass="entr" presetSubtype="0" fill="hold" nodeType="withEffect">
                                  <p:stCondLst>
                                    <p:cond delay="0"/>
                                  </p:stCondLst>
                                  <p:childTnLst>
                                    <p:set>
                                      <p:cBhvr>
                                        <p:cTn id="129" dur="1" fill="hold">
                                          <p:stCondLst>
                                            <p:cond delay="0"/>
                                          </p:stCondLst>
                                        </p:cTn>
                                        <p:tgtEl>
                                          <p:spTgt spid="131"/>
                                        </p:tgtEl>
                                        <p:attrNameLst>
                                          <p:attrName>style.visibility</p:attrName>
                                        </p:attrNameLst>
                                      </p:cBhvr>
                                      <p:to>
                                        <p:strVal val="visible"/>
                                      </p:to>
                                    </p:set>
                                    <p:anim to="" calcmode="lin" valueType="num">
                                      <p:cBhvr>
                                        <p:cTn id="130" dur="1" fill="hold"/>
                                        <p:tgtEl>
                                          <p:spTgt spid="131"/>
                                        </p:tgtEl>
                                        <p:attrNameLst>
                                          <p:attrName/>
                                        </p:attrNameLst>
                                      </p:cBhvr>
                                    </p:anim>
                                  </p:childTnLst>
                                </p:cTn>
                              </p:par>
                              <p:par>
                                <p:cTn id="131" presetID="24" presetClass="entr" presetSubtype="0" fill="hold" nodeType="withEffect">
                                  <p:stCondLst>
                                    <p:cond delay="0"/>
                                  </p:stCondLst>
                                  <p:childTnLst>
                                    <p:set>
                                      <p:cBhvr>
                                        <p:cTn id="132" dur="1" fill="hold">
                                          <p:stCondLst>
                                            <p:cond delay="0"/>
                                          </p:stCondLst>
                                        </p:cTn>
                                        <p:tgtEl>
                                          <p:spTgt spid="133"/>
                                        </p:tgtEl>
                                        <p:attrNameLst>
                                          <p:attrName>style.visibility</p:attrName>
                                        </p:attrNameLst>
                                      </p:cBhvr>
                                      <p:to>
                                        <p:strVal val="visible"/>
                                      </p:to>
                                    </p:set>
                                    <p:anim to="" calcmode="lin" valueType="num">
                                      <p:cBhvr>
                                        <p:cTn id="133" dur="1" fill="hold"/>
                                        <p:tgtEl>
                                          <p:spTgt spid="133"/>
                                        </p:tgtEl>
                                        <p:attrNameLst>
                                          <p:attrName/>
                                        </p:attrNameLst>
                                      </p:cBhvr>
                                    </p:anim>
                                  </p:childTnLst>
                                </p:cTn>
                              </p:par>
                              <p:par>
                                <p:cTn id="134" presetID="24" presetClass="entr" presetSubtype="0" fill="hold" grpId="0" nodeType="withEffect">
                                  <p:stCondLst>
                                    <p:cond delay="0"/>
                                  </p:stCondLst>
                                  <p:childTnLst>
                                    <p:set>
                                      <p:cBhvr>
                                        <p:cTn id="135" dur="1" fill="hold">
                                          <p:stCondLst>
                                            <p:cond delay="0"/>
                                          </p:stCondLst>
                                        </p:cTn>
                                        <p:tgtEl>
                                          <p:spTgt spid="136"/>
                                        </p:tgtEl>
                                        <p:attrNameLst>
                                          <p:attrName>style.visibility</p:attrName>
                                        </p:attrNameLst>
                                      </p:cBhvr>
                                      <p:to>
                                        <p:strVal val="visible"/>
                                      </p:to>
                                    </p:set>
                                    <p:anim to="" calcmode="lin" valueType="num">
                                      <p:cBhvr>
                                        <p:cTn id="136" dur="1" fill="hold"/>
                                        <p:tgtEl>
                                          <p:spTgt spid="136"/>
                                        </p:tgtEl>
                                        <p:attrNameLst>
                                          <p:attrName/>
                                        </p:attrNameLst>
                                      </p:cBhvr>
                                    </p:anim>
                                  </p:childTnLst>
                                </p:cTn>
                              </p:par>
                              <p:par>
                                <p:cTn id="137" presetID="24" presetClass="entr" presetSubtype="0" fill="hold" nodeType="withEffect">
                                  <p:stCondLst>
                                    <p:cond delay="0"/>
                                  </p:stCondLst>
                                  <p:childTnLst>
                                    <p:set>
                                      <p:cBhvr>
                                        <p:cTn id="138" dur="1" fill="hold">
                                          <p:stCondLst>
                                            <p:cond delay="0"/>
                                          </p:stCondLst>
                                        </p:cTn>
                                        <p:tgtEl>
                                          <p:spTgt spid="138"/>
                                        </p:tgtEl>
                                        <p:attrNameLst>
                                          <p:attrName>style.visibility</p:attrName>
                                        </p:attrNameLst>
                                      </p:cBhvr>
                                      <p:to>
                                        <p:strVal val="visible"/>
                                      </p:to>
                                    </p:set>
                                    <p:anim to="" calcmode="lin" valueType="num">
                                      <p:cBhvr>
                                        <p:cTn id="139" dur="1" fill="hold"/>
                                        <p:tgtEl>
                                          <p:spTgt spid="138"/>
                                        </p:tgtEl>
                                        <p:attrNameLst>
                                          <p:attrName/>
                                        </p:attrNameLst>
                                      </p:cBhvr>
                                    </p:anim>
                                  </p:childTnLst>
                                </p:cTn>
                              </p:par>
                              <p:par>
                                <p:cTn id="140" presetID="24" presetClass="entr" presetSubtype="0" fill="hold" nodeType="withEffect">
                                  <p:stCondLst>
                                    <p:cond delay="0"/>
                                  </p:stCondLst>
                                  <p:childTnLst>
                                    <p:set>
                                      <p:cBhvr>
                                        <p:cTn id="141" dur="1" fill="hold">
                                          <p:stCondLst>
                                            <p:cond delay="0"/>
                                          </p:stCondLst>
                                        </p:cTn>
                                        <p:tgtEl>
                                          <p:spTgt spid="139"/>
                                        </p:tgtEl>
                                        <p:attrNameLst>
                                          <p:attrName>style.visibility</p:attrName>
                                        </p:attrNameLst>
                                      </p:cBhvr>
                                      <p:to>
                                        <p:strVal val="visible"/>
                                      </p:to>
                                    </p:set>
                                    <p:anim to="" calcmode="lin" valueType="num">
                                      <p:cBhvr>
                                        <p:cTn id="142" dur="1" fill="hold"/>
                                        <p:tgtEl>
                                          <p:spTgt spid="139"/>
                                        </p:tgtEl>
                                        <p:attrNameLst>
                                          <p:attrName/>
                                        </p:attrNameLst>
                                      </p:cBhvr>
                                    </p:anim>
                                  </p:childTnLst>
                                </p:cTn>
                              </p:par>
                              <p:par>
                                <p:cTn id="143" presetID="24" presetClass="entr" presetSubtype="0" fill="hold" nodeType="withEffect">
                                  <p:stCondLst>
                                    <p:cond delay="0"/>
                                  </p:stCondLst>
                                  <p:childTnLst>
                                    <p:set>
                                      <p:cBhvr>
                                        <p:cTn id="144" dur="1" fill="hold">
                                          <p:stCondLst>
                                            <p:cond delay="0"/>
                                          </p:stCondLst>
                                        </p:cTn>
                                        <p:tgtEl>
                                          <p:spTgt spid="140"/>
                                        </p:tgtEl>
                                        <p:attrNameLst>
                                          <p:attrName>style.visibility</p:attrName>
                                        </p:attrNameLst>
                                      </p:cBhvr>
                                      <p:to>
                                        <p:strVal val="visible"/>
                                      </p:to>
                                    </p:set>
                                    <p:anim to="" calcmode="lin" valueType="num">
                                      <p:cBhvr>
                                        <p:cTn id="145" dur="1" fill="hold"/>
                                        <p:tgtEl>
                                          <p:spTgt spid="140"/>
                                        </p:tgtEl>
                                        <p:attrNameLst>
                                          <p:attrName/>
                                        </p:attrNameLst>
                                      </p:cBhvr>
                                    </p:anim>
                                  </p:childTnLst>
                                </p:cTn>
                              </p:par>
                              <p:par>
                                <p:cTn id="146" presetID="24" presetClass="entr" presetSubtype="0" fill="hold" nodeType="withEffect">
                                  <p:stCondLst>
                                    <p:cond delay="0"/>
                                  </p:stCondLst>
                                  <p:childTnLst>
                                    <p:set>
                                      <p:cBhvr>
                                        <p:cTn id="147" dur="1" fill="hold">
                                          <p:stCondLst>
                                            <p:cond delay="0"/>
                                          </p:stCondLst>
                                        </p:cTn>
                                        <p:tgtEl>
                                          <p:spTgt spid="141"/>
                                        </p:tgtEl>
                                        <p:attrNameLst>
                                          <p:attrName>style.visibility</p:attrName>
                                        </p:attrNameLst>
                                      </p:cBhvr>
                                      <p:to>
                                        <p:strVal val="visible"/>
                                      </p:to>
                                    </p:set>
                                    <p:anim to="" calcmode="lin" valueType="num">
                                      <p:cBhvr>
                                        <p:cTn id="148" dur="1" fill="hold"/>
                                        <p:tgtEl>
                                          <p:spTgt spid="141"/>
                                        </p:tgtEl>
                                        <p:attrNameLst>
                                          <p:attrName/>
                                        </p:attrNameLst>
                                      </p:cBhvr>
                                    </p:anim>
                                  </p:childTnLst>
                                </p:cTn>
                              </p:par>
                              <p:par>
                                <p:cTn id="149" presetID="24" presetClass="entr" presetSubtype="0" fill="hold" nodeType="withEffect">
                                  <p:stCondLst>
                                    <p:cond delay="0"/>
                                  </p:stCondLst>
                                  <p:childTnLst>
                                    <p:set>
                                      <p:cBhvr>
                                        <p:cTn id="150" dur="1" fill="hold">
                                          <p:stCondLst>
                                            <p:cond delay="0"/>
                                          </p:stCondLst>
                                        </p:cTn>
                                        <p:tgtEl>
                                          <p:spTgt spid="142"/>
                                        </p:tgtEl>
                                        <p:attrNameLst>
                                          <p:attrName>style.visibility</p:attrName>
                                        </p:attrNameLst>
                                      </p:cBhvr>
                                      <p:to>
                                        <p:strVal val="visible"/>
                                      </p:to>
                                    </p:set>
                                    <p:anim to="" calcmode="lin" valueType="num">
                                      <p:cBhvr>
                                        <p:cTn id="151" dur="1" fill="hold"/>
                                        <p:tgtEl>
                                          <p:spTgt spid="142"/>
                                        </p:tgtEl>
                                        <p:attrNameLst>
                                          <p:attrName/>
                                        </p:attrNameLst>
                                      </p:cBhvr>
                                    </p:anim>
                                  </p:childTnLst>
                                </p:cTn>
                              </p:par>
                              <p:par>
                                <p:cTn id="152" presetID="24" presetClass="entr" presetSubtype="0" fill="hold" nodeType="withEffect">
                                  <p:stCondLst>
                                    <p:cond delay="0"/>
                                  </p:stCondLst>
                                  <p:childTnLst>
                                    <p:set>
                                      <p:cBhvr>
                                        <p:cTn id="153" dur="1" fill="hold">
                                          <p:stCondLst>
                                            <p:cond delay="0"/>
                                          </p:stCondLst>
                                        </p:cTn>
                                        <p:tgtEl>
                                          <p:spTgt spid="143"/>
                                        </p:tgtEl>
                                        <p:attrNameLst>
                                          <p:attrName>style.visibility</p:attrName>
                                        </p:attrNameLst>
                                      </p:cBhvr>
                                      <p:to>
                                        <p:strVal val="visible"/>
                                      </p:to>
                                    </p:set>
                                    <p:anim to="" calcmode="lin" valueType="num">
                                      <p:cBhvr>
                                        <p:cTn id="154" dur="1" fill="hold"/>
                                        <p:tgtEl>
                                          <p:spTgt spid="143"/>
                                        </p:tgtEl>
                                        <p:attrNameLst>
                                          <p:attrName/>
                                        </p:attrNameLst>
                                      </p:cBhvr>
                                    </p:anim>
                                  </p:childTnLst>
                                </p:cTn>
                              </p:par>
                              <p:par>
                                <p:cTn id="155" presetID="24" presetClass="entr" presetSubtype="0" fill="hold" nodeType="withEffect">
                                  <p:stCondLst>
                                    <p:cond delay="0"/>
                                  </p:stCondLst>
                                  <p:childTnLst>
                                    <p:set>
                                      <p:cBhvr>
                                        <p:cTn id="156" dur="1" fill="hold">
                                          <p:stCondLst>
                                            <p:cond delay="0"/>
                                          </p:stCondLst>
                                        </p:cTn>
                                        <p:tgtEl>
                                          <p:spTgt spid="144"/>
                                        </p:tgtEl>
                                        <p:attrNameLst>
                                          <p:attrName>style.visibility</p:attrName>
                                        </p:attrNameLst>
                                      </p:cBhvr>
                                      <p:to>
                                        <p:strVal val="visible"/>
                                      </p:to>
                                    </p:set>
                                    <p:anim to="" calcmode="lin" valueType="num">
                                      <p:cBhvr>
                                        <p:cTn id="157" dur="1" fill="hold"/>
                                        <p:tgtEl>
                                          <p:spTgt spid="144"/>
                                        </p:tgtEl>
                                        <p:attrNameLst>
                                          <p:attrName/>
                                        </p:attrNameLst>
                                      </p:cBhvr>
                                    </p:anim>
                                  </p:childTnLst>
                                </p:cTn>
                              </p:par>
                              <p:par>
                                <p:cTn id="158" presetID="24" presetClass="entr" presetSubtype="0" fill="hold" nodeType="withEffect">
                                  <p:stCondLst>
                                    <p:cond delay="0"/>
                                  </p:stCondLst>
                                  <p:childTnLst>
                                    <p:set>
                                      <p:cBhvr>
                                        <p:cTn id="159" dur="1" fill="hold">
                                          <p:stCondLst>
                                            <p:cond delay="0"/>
                                          </p:stCondLst>
                                        </p:cTn>
                                        <p:tgtEl>
                                          <p:spTgt spid="145"/>
                                        </p:tgtEl>
                                        <p:attrNameLst>
                                          <p:attrName>style.visibility</p:attrName>
                                        </p:attrNameLst>
                                      </p:cBhvr>
                                      <p:to>
                                        <p:strVal val="visible"/>
                                      </p:to>
                                    </p:set>
                                    <p:anim to="" calcmode="lin" valueType="num">
                                      <p:cBhvr>
                                        <p:cTn id="160" dur="1" fill="hold"/>
                                        <p:tgtEl>
                                          <p:spTgt spid="145"/>
                                        </p:tgtEl>
                                        <p:attrNameLst>
                                          <p:attrName/>
                                        </p:attrNameLst>
                                      </p:cBhvr>
                                    </p:anim>
                                  </p:childTnLst>
                                </p:cTn>
                              </p:par>
                              <p:par>
                                <p:cTn id="161" presetID="24" presetClass="entr" presetSubtype="0" fill="hold" nodeType="withEffect">
                                  <p:stCondLst>
                                    <p:cond delay="0"/>
                                  </p:stCondLst>
                                  <p:childTnLst>
                                    <p:set>
                                      <p:cBhvr>
                                        <p:cTn id="162" dur="1" fill="hold">
                                          <p:stCondLst>
                                            <p:cond delay="0"/>
                                          </p:stCondLst>
                                        </p:cTn>
                                        <p:tgtEl>
                                          <p:spTgt spid="146"/>
                                        </p:tgtEl>
                                        <p:attrNameLst>
                                          <p:attrName>style.visibility</p:attrName>
                                        </p:attrNameLst>
                                      </p:cBhvr>
                                      <p:to>
                                        <p:strVal val="visible"/>
                                      </p:to>
                                    </p:set>
                                    <p:anim to="" calcmode="lin" valueType="num">
                                      <p:cBhvr>
                                        <p:cTn id="163" dur="1" fill="hold"/>
                                        <p:tgtEl>
                                          <p:spTgt spid="146"/>
                                        </p:tgtEl>
                                        <p:attrNameLst>
                                          <p:attrName/>
                                        </p:attrNameLst>
                                      </p:cBhvr>
                                    </p:anim>
                                  </p:childTnLst>
                                </p:cTn>
                              </p:par>
                              <p:par>
                                <p:cTn id="164" presetID="24" presetClass="entr" presetSubtype="0" fill="hold" nodeType="withEffect">
                                  <p:stCondLst>
                                    <p:cond delay="0"/>
                                  </p:stCondLst>
                                  <p:childTnLst>
                                    <p:set>
                                      <p:cBhvr>
                                        <p:cTn id="165" dur="1" fill="hold">
                                          <p:stCondLst>
                                            <p:cond delay="0"/>
                                          </p:stCondLst>
                                        </p:cTn>
                                        <p:tgtEl>
                                          <p:spTgt spid="147"/>
                                        </p:tgtEl>
                                        <p:attrNameLst>
                                          <p:attrName>style.visibility</p:attrName>
                                        </p:attrNameLst>
                                      </p:cBhvr>
                                      <p:to>
                                        <p:strVal val="visible"/>
                                      </p:to>
                                    </p:set>
                                    <p:anim to="" calcmode="lin" valueType="num">
                                      <p:cBhvr>
                                        <p:cTn id="166" dur="1" fill="hold"/>
                                        <p:tgtEl>
                                          <p:spTgt spid="147"/>
                                        </p:tgtEl>
                                        <p:attrNameLst>
                                          <p:attrName/>
                                        </p:attrNameLst>
                                      </p:cBhvr>
                                    </p:anim>
                                  </p:childTnLst>
                                </p:cTn>
                              </p:par>
                              <p:par>
                                <p:cTn id="167" presetID="24" presetClass="entr" presetSubtype="0" fill="hold" nodeType="withEffect">
                                  <p:stCondLst>
                                    <p:cond delay="0"/>
                                  </p:stCondLst>
                                  <p:childTnLst>
                                    <p:set>
                                      <p:cBhvr>
                                        <p:cTn id="168" dur="1" fill="hold">
                                          <p:stCondLst>
                                            <p:cond delay="0"/>
                                          </p:stCondLst>
                                        </p:cTn>
                                        <p:tgtEl>
                                          <p:spTgt spid="148"/>
                                        </p:tgtEl>
                                        <p:attrNameLst>
                                          <p:attrName>style.visibility</p:attrName>
                                        </p:attrNameLst>
                                      </p:cBhvr>
                                      <p:to>
                                        <p:strVal val="visible"/>
                                      </p:to>
                                    </p:set>
                                    <p:anim to="" calcmode="lin" valueType="num">
                                      <p:cBhvr>
                                        <p:cTn id="169" dur="1" fill="hold"/>
                                        <p:tgtEl>
                                          <p:spTgt spid="148"/>
                                        </p:tgtEl>
                                        <p:attrNameLst>
                                          <p:attrName/>
                                        </p:attrNameLst>
                                      </p:cBhvr>
                                    </p:anim>
                                  </p:childTnLst>
                                </p:cTn>
                              </p:par>
                              <p:par>
                                <p:cTn id="170" presetID="24" presetClass="entr" presetSubtype="0" fill="hold" nodeType="withEffect">
                                  <p:stCondLst>
                                    <p:cond delay="0"/>
                                  </p:stCondLst>
                                  <p:childTnLst>
                                    <p:set>
                                      <p:cBhvr>
                                        <p:cTn id="171" dur="1" fill="hold">
                                          <p:stCondLst>
                                            <p:cond delay="0"/>
                                          </p:stCondLst>
                                        </p:cTn>
                                        <p:tgtEl>
                                          <p:spTgt spid="149"/>
                                        </p:tgtEl>
                                        <p:attrNameLst>
                                          <p:attrName>style.visibility</p:attrName>
                                        </p:attrNameLst>
                                      </p:cBhvr>
                                      <p:to>
                                        <p:strVal val="visible"/>
                                      </p:to>
                                    </p:set>
                                    <p:anim to="" calcmode="lin" valueType="num">
                                      <p:cBhvr>
                                        <p:cTn id="172" dur="1" fill="hold"/>
                                        <p:tgtEl>
                                          <p:spTgt spid="149"/>
                                        </p:tgtEl>
                                        <p:attrNameLst>
                                          <p:attrName/>
                                        </p:attrNameLst>
                                      </p:cBhvr>
                                    </p:anim>
                                  </p:childTnLst>
                                </p:cTn>
                              </p:par>
                              <p:par>
                                <p:cTn id="173" presetID="24" presetClass="entr" presetSubtype="0" fill="hold" nodeType="withEffect">
                                  <p:stCondLst>
                                    <p:cond delay="0"/>
                                  </p:stCondLst>
                                  <p:childTnLst>
                                    <p:set>
                                      <p:cBhvr>
                                        <p:cTn id="174" dur="1" fill="hold">
                                          <p:stCondLst>
                                            <p:cond delay="0"/>
                                          </p:stCondLst>
                                        </p:cTn>
                                        <p:tgtEl>
                                          <p:spTgt spid="150"/>
                                        </p:tgtEl>
                                        <p:attrNameLst>
                                          <p:attrName>style.visibility</p:attrName>
                                        </p:attrNameLst>
                                      </p:cBhvr>
                                      <p:to>
                                        <p:strVal val="visible"/>
                                      </p:to>
                                    </p:set>
                                    <p:anim to="" calcmode="lin" valueType="num">
                                      <p:cBhvr>
                                        <p:cTn id="175" dur="1" fill="hold"/>
                                        <p:tgtEl>
                                          <p:spTgt spid="150"/>
                                        </p:tgtEl>
                                        <p:attrNameLst>
                                          <p:attrName/>
                                        </p:attrNameLst>
                                      </p:cBhvr>
                                    </p:anim>
                                  </p:childTnLst>
                                </p:cTn>
                              </p:par>
                              <p:par>
                                <p:cTn id="176" presetID="24" presetClass="entr" presetSubtype="0" fill="hold" nodeType="withEffect">
                                  <p:stCondLst>
                                    <p:cond delay="0"/>
                                  </p:stCondLst>
                                  <p:childTnLst>
                                    <p:set>
                                      <p:cBhvr>
                                        <p:cTn id="177" dur="1" fill="hold">
                                          <p:stCondLst>
                                            <p:cond delay="0"/>
                                          </p:stCondLst>
                                        </p:cTn>
                                        <p:tgtEl>
                                          <p:spTgt spid="151"/>
                                        </p:tgtEl>
                                        <p:attrNameLst>
                                          <p:attrName>style.visibility</p:attrName>
                                        </p:attrNameLst>
                                      </p:cBhvr>
                                      <p:to>
                                        <p:strVal val="visible"/>
                                      </p:to>
                                    </p:set>
                                    <p:anim to="" calcmode="lin" valueType="num">
                                      <p:cBhvr>
                                        <p:cTn id="178" dur="1" fill="hold"/>
                                        <p:tgtEl>
                                          <p:spTgt spid="151"/>
                                        </p:tgtEl>
                                        <p:attrNameLst>
                                          <p:attrName/>
                                        </p:attrNameLst>
                                      </p:cBhvr>
                                    </p:anim>
                                  </p:childTnLst>
                                </p:cTn>
                              </p:par>
                              <p:par>
                                <p:cTn id="179" presetID="24" presetClass="entr" presetSubtype="0" fill="hold" nodeType="withEffect">
                                  <p:stCondLst>
                                    <p:cond delay="0"/>
                                  </p:stCondLst>
                                  <p:childTnLst>
                                    <p:set>
                                      <p:cBhvr>
                                        <p:cTn id="180" dur="1" fill="hold">
                                          <p:stCondLst>
                                            <p:cond delay="0"/>
                                          </p:stCondLst>
                                        </p:cTn>
                                        <p:tgtEl>
                                          <p:spTgt spid="152"/>
                                        </p:tgtEl>
                                        <p:attrNameLst>
                                          <p:attrName>style.visibility</p:attrName>
                                        </p:attrNameLst>
                                      </p:cBhvr>
                                      <p:to>
                                        <p:strVal val="visible"/>
                                      </p:to>
                                    </p:set>
                                    <p:anim to="" calcmode="lin" valueType="num">
                                      <p:cBhvr>
                                        <p:cTn id="181" dur="1" fill="hold"/>
                                        <p:tgtEl>
                                          <p:spTgt spid="1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74" grpId="0" animBg="1"/>
      <p:bldP spid="96" grpId="0"/>
      <p:bldP spid="110" grpId="0"/>
      <p:bldP spid="120" grpId="0"/>
      <p:bldP spid="121" grpId="0"/>
      <p:bldP spid="129" grpId="0"/>
      <p:bldP spid="130" grpId="0"/>
      <p:bldP spid="1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 </a:t>
            </a:r>
          </a:p>
        </p:txBody>
      </p:sp>
      <p:sp>
        <p:nvSpPr>
          <p:cNvPr id="14" name="Content Placeholder 13"/>
          <p:cNvSpPr>
            <a:spLocks noGrp="1"/>
          </p:cNvSpPr>
          <p:nvPr>
            <p:ph idx="1"/>
          </p:nvPr>
        </p:nvSpPr>
        <p:spPr/>
        <p:txBody>
          <a:bodyPr/>
          <a:lstStyle/>
          <a:p>
            <a:r>
              <a:rPr lang="en-US" altLang="en-US" dirty="0">
                <a:latin typeface="Arial" panose="020B0604020202020204" pitchFamily="34" charset="0"/>
              </a:rPr>
              <a:t>To possess a basic understanding of control system engineering and be able to offer some illustrative examples and their relationship to key contemporary issues</a:t>
            </a:r>
            <a:endParaRPr lang="en-US" dirty="0"/>
          </a:p>
          <a:p>
            <a:r>
              <a:rPr lang="en-US" dirty="0"/>
              <a:t>To be able to recount a brief history of control systems and their role in society</a:t>
            </a:r>
          </a:p>
          <a:p>
            <a:r>
              <a:rPr lang="en-US" dirty="0"/>
              <a:t>To be capable of discussing the future of controls in the context of their evolutionary pathways</a:t>
            </a:r>
          </a:p>
          <a:p>
            <a:r>
              <a:rPr lang="en-US" dirty="0"/>
              <a:t>To be to recognize the elements of control system design and possess an appreciation of controls in the context of engineering design</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17676" y="228600"/>
            <a:ext cx="8186737" cy="914400"/>
          </a:xfrm>
        </p:spPr>
        <p:txBody>
          <a:bodyPr/>
          <a:lstStyle/>
          <a:p>
            <a:pPr algn="ctr" eaLnBrk="1" hangingPunct="1"/>
            <a:r>
              <a:rPr lang="en-US" b="1"/>
              <a:t>EXAMPLES OF CONTROL SYSTEMS</a:t>
            </a:r>
          </a:p>
        </p:txBody>
      </p:sp>
      <p:sp>
        <p:nvSpPr>
          <p:cNvPr id="12291" name="Rectangle 3"/>
          <p:cNvSpPr>
            <a:spLocks noGrp="1" noChangeArrowheads="1"/>
          </p:cNvSpPr>
          <p:nvPr>
            <p:ph type="body" idx="1"/>
          </p:nvPr>
        </p:nvSpPr>
        <p:spPr>
          <a:xfrm>
            <a:off x="2055812" y="1524000"/>
            <a:ext cx="8001000" cy="4419600"/>
          </a:xfrm>
        </p:spPr>
        <p:txBody>
          <a:bodyPr/>
          <a:lstStyle/>
          <a:p>
            <a:pPr algn="just" eaLnBrk="1" hangingPunct="1"/>
            <a:r>
              <a:rPr lang="en-US" b="1" dirty="0">
                <a:solidFill>
                  <a:srgbClr val="FF3300"/>
                </a:solidFill>
              </a:rPr>
              <a:t>OPERATION</a:t>
            </a:r>
          </a:p>
          <a:p>
            <a:pPr algn="just" eaLnBrk="1" hangingPunct="1"/>
            <a:endParaRPr lang="en-US" b="1" dirty="0"/>
          </a:p>
          <a:p>
            <a:pPr algn="just" eaLnBrk="1" hangingPunct="1">
              <a:buFont typeface="Wingdings" pitchFamily="2" charset="2"/>
              <a:buNone/>
            </a:pPr>
            <a:r>
              <a:rPr lang="en-US" b="1" dirty="0"/>
              <a:t>		The ball floats on the water. As the ball gets closer to the top of the container, the stopper decreases the flow of water. When the container becomes full, the stopper shuts off the flow of water.</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CB4028E-F1DC-45ED-A179-AE305ADDE10D}" type="slidenum">
              <a:rPr lang="en-US" smtClean="0">
                <a:latin typeface="Arial Black" pitchFamily="34" charset="0"/>
              </a:rPr>
              <a:pPr/>
              <a:t>20</a:t>
            </a:fld>
            <a:endParaRPr lang="en-US">
              <a:latin typeface="Arial Black" pitchFamily="34" charset="0"/>
            </a:endParaRPr>
          </a:p>
        </p:txBody>
      </p:sp>
    </p:spTree>
    <p:extLst>
      <p:ext uri="{BB962C8B-B14F-4D97-AF65-F5344CB8AC3E}">
        <p14:creationId xmlns:p14="http://schemas.microsoft.com/office/powerpoint/2010/main" val="1715716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 to="" calcmode="lin" valueType="num">
                                      <p:cBhvr>
                                        <p:cTn id="12" dur="1" fill="hold"/>
                                        <p:tgtEl>
                                          <p:spTgt spid="1229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17676" y="228600"/>
            <a:ext cx="8186737" cy="914400"/>
          </a:xfrm>
        </p:spPr>
        <p:txBody>
          <a:bodyPr/>
          <a:lstStyle/>
          <a:p>
            <a:pPr algn="ctr" eaLnBrk="1" hangingPunct="1"/>
            <a:r>
              <a:rPr lang="en-US" b="1"/>
              <a:t>EXAMPLES OF CONTROL SYSTEMS</a:t>
            </a:r>
          </a:p>
        </p:txBody>
      </p:sp>
      <p:sp>
        <p:nvSpPr>
          <p:cNvPr id="12291" name="Rectangle 3"/>
          <p:cNvSpPr>
            <a:spLocks noGrp="1" noChangeArrowheads="1"/>
          </p:cNvSpPr>
          <p:nvPr>
            <p:ph type="body" idx="1"/>
          </p:nvPr>
        </p:nvSpPr>
        <p:spPr>
          <a:xfrm>
            <a:off x="2055812" y="1524000"/>
            <a:ext cx="8001000" cy="4419600"/>
          </a:xfrm>
        </p:spPr>
        <p:txBody>
          <a:bodyPr/>
          <a:lstStyle/>
          <a:p>
            <a:pPr algn="just" eaLnBrk="1" hangingPunct="1"/>
            <a:r>
              <a:rPr lang="en-US" b="1" dirty="0"/>
              <a:t>Devise a simple control system which automatically turns on a room lamp at dusk, and turns it off in daylight.</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D20A64F-DD99-4B4C-BFDE-E5A94B958F29}" type="slidenum">
              <a:rPr lang="en-US" smtClean="0">
                <a:latin typeface="Arial Black" pitchFamily="34" charset="0"/>
              </a:rPr>
              <a:pPr/>
              <a:t>21</a:t>
            </a:fld>
            <a:endParaRPr lang="en-US">
              <a:latin typeface="Arial Black" pitchFamily="34" charset="0"/>
            </a:endParaRPr>
          </a:p>
        </p:txBody>
      </p:sp>
    </p:spTree>
    <p:extLst>
      <p:ext uri="{BB962C8B-B14F-4D97-AF65-F5344CB8AC3E}">
        <p14:creationId xmlns:p14="http://schemas.microsoft.com/office/powerpoint/2010/main" val="102439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77FFC68-E76C-4539-B3A3-5B85F08006FB}" type="slidenum">
              <a:rPr lang="en-US" smtClean="0">
                <a:latin typeface="Arial Black" pitchFamily="34" charset="0"/>
              </a:rPr>
              <a:pPr/>
              <a:t>22</a:t>
            </a:fld>
            <a:endParaRPr lang="en-US">
              <a:latin typeface="Arial Black" pitchFamily="34" charset="0"/>
            </a:endParaRPr>
          </a:p>
        </p:txBody>
      </p:sp>
      <p:cxnSp>
        <p:nvCxnSpPr>
          <p:cNvPr id="8" name="Straight Connector 7"/>
          <p:cNvCxnSpPr>
            <a:cxnSpLocks noChangeShapeType="1"/>
          </p:cNvCxnSpPr>
          <p:nvPr/>
        </p:nvCxnSpPr>
        <p:spPr bwMode="auto">
          <a:xfrm>
            <a:off x="4187826" y="2438400"/>
            <a:ext cx="1587" cy="23622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rot="5400000">
            <a:off x="3694113" y="3009901"/>
            <a:ext cx="1143000"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1" name="Litebulb"/>
          <p:cNvSpPr>
            <a:spLocks noEditPoints="1" noChangeArrowheads="1"/>
          </p:cNvSpPr>
          <p:nvPr/>
        </p:nvSpPr>
        <p:spPr bwMode="auto">
          <a:xfrm>
            <a:off x="3960812" y="1828800"/>
            <a:ext cx="5334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a:effectLst>
            <a:innerShdw blurRad="114300">
              <a:prstClr val="black"/>
            </a:innerShdw>
          </a:effectLst>
        </p:spPr>
        <p:txBody>
          <a:bodyPr/>
          <a:lstStyle/>
          <a:p>
            <a:pPr>
              <a:defRPr/>
            </a:pPr>
            <a:endParaRPr lang="en-US"/>
          </a:p>
        </p:txBody>
      </p:sp>
      <p:cxnSp>
        <p:nvCxnSpPr>
          <p:cNvPr id="13" name="Straight Connector 12"/>
          <p:cNvCxnSpPr>
            <a:cxnSpLocks noChangeShapeType="1"/>
          </p:cNvCxnSpPr>
          <p:nvPr/>
        </p:nvCxnSpPr>
        <p:spPr bwMode="auto">
          <a:xfrm rot="5400000">
            <a:off x="3656013" y="4267201"/>
            <a:ext cx="1219200"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a:off x="2284412" y="4800600"/>
            <a:ext cx="1905000" cy="1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2284412" y="4876800"/>
            <a:ext cx="1981200" cy="1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4265612" y="3581400"/>
            <a:ext cx="1981200" cy="1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a:off x="4265612" y="3657600"/>
            <a:ext cx="1981200" cy="1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4" name="Oval 23"/>
          <p:cNvSpPr/>
          <p:nvPr/>
        </p:nvSpPr>
        <p:spPr bwMode="auto">
          <a:xfrm>
            <a:off x="6246812" y="3429000"/>
            <a:ext cx="381000" cy="381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sp>
        <p:nvSpPr>
          <p:cNvPr id="25" name="Rectangle 24"/>
          <p:cNvSpPr/>
          <p:nvPr/>
        </p:nvSpPr>
        <p:spPr bwMode="auto">
          <a:xfrm>
            <a:off x="6246812" y="3429000"/>
            <a:ext cx="228600" cy="381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cxnSp>
        <p:nvCxnSpPr>
          <p:cNvPr id="27" name="Straight Connector 26"/>
          <p:cNvCxnSpPr>
            <a:cxnSpLocks noChangeShapeType="1"/>
          </p:cNvCxnSpPr>
          <p:nvPr/>
        </p:nvCxnSpPr>
        <p:spPr bwMode="auto">
          <a:xfrm rot="5400000">
            <a:off x="-305594" y="3275806"/>
            <a:ext cx="5181600" cy="1588"/>
          </a:xfrm>
          <a:prstGeom prst="line">
            <a:avLst/>
          </a:prstGeom>
          <a:noFill/>
          <a:ln w="38100" cmpd="dbl" algn="ctr">
            <a:solidFill>
              <a:schemeClr val="tx1"/>
            </a:solidFill>
            <a:bevel/>
            <a:headEnd/>
            <a:tailE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rot="10800000">
            <a:off x="2284412" y="685800"/>
            <a:ext cx="4191000" cy="0"/>
          </a:xfrm>
          <a:prstGeom prst="line">
            <a:avLst/>
          </a:prstGeom>
          <a:noFill/>
          <a:ln w="38100" cmpd="dbl" algn="ctr">
            <a:solidFill>
              <a:schemeClr val="tx1"/>
            </a:solidFill>
            <a:bevel/>
            <a:headEnd/>
            <a:tailEnd/>
          </a:ln>
          <a:extLst>
            <a:ext uri="{909E8E84-426E-40DD-AFC4-6F175D3DCCD1}">
              <a14:hiddenFill xmlns:a14="http://schemas.microsoft.com/office/drawing/2010/main">
                <a:noFill/>
              </a14:hiddenFill>
            </a:ext>
          </a:extLst>
        </p:spPr>
      </p:cxnSp>
      <p:cxnSp>
        <p:nvCxnSpPr>
          <p:cNvPr id="33" name="Straight Connector 32"/>
          <p:cNvCxnSpPr>
            <a:cxnSpLocks noChangeShapeType="1"/>
          </p:cNvCxnSpPr>
          <p:nvPr/>
        </p:nvCxnSpPr>
        <p:spPr bwMode="auto">
          <a:xfrm rot="10800000">
            <a:off x="2284412" y="5867400"/>
            <a:ext cx="4191000" cy="0"/>
          </a:xfrm>
          <a:prstGeom prst="line">
            <a:avLst/>
          </a:prstGeom>
          <a:noFill/>
          <a:ln w="38100" cmpd="dbl" algn="ctr">
            <a:solidFill>
              <a:schemeClr val="tx1"/>
            </a:solidFill>
            <a:bevel/>
            <a:headEnd/>
            <a:tailEnd/>
          </a:ln>
          <a:extLst>
            <a:ext uri="{909E8E84-426E-40DD-AFC4-6F175D3DCCD1}">
              <a14:hiddenFill xmlns:a14="http://schemas.microsoft.com/office/drawing/2010/main">
                <a:noFill/>
              </a14:hiddenFill>
            </a:ext>
          </a:extLst>
        </p:spPr>
      </p:cxnSp>
      <p:cxnSp>
        <p:nvCxnSpPr>
          <p:cNvPr id="34" name="Straight Connector 33"/>
          <p:cNvCxnSpPr>
            <a:cxnSpLocks noChangeShapeType="1"/>
          </p:cNvCxnSpPr>
          <p:nvPr/>
        </p:nvCxnSpPr>
        <p:spPr bwMode="auto">
          <a:xfrm rot="5400000">
            <a:off x="5295106" y="1866106"/>
            <a:ext cx="2362200" cy="1588"/>
          </a:xfrm>
          <a:prstGeom prst="line">
            <a:avLst/>
          </a:prstGeom>
          <a:noFill/>
          <a:ln w="38100" cmpd="dbl" algn="ctr">
            <a:solidFill>
              <a:schemeClr val="tx1"/>
            </a:solidFill>
            <a:bevel/>
            <a:headEnd/>
            <a:tailEnd/>
          </a:ln>
          <a:extLst>
            <a:ext uri="{909E8E84-426E-40DD-AFC4-6F175D3DCCD1}">
              <a14:hiddenFill xmlns:a14="http://schemas.microsoft.com/office/drawing/2010/main">
                <a:noFill/>
              </a14:hiddenFill>
            </a:ext>
          </a:extLst>
        </p:spPr>
      </p:cxnSp>
      <p:cxnSp>
        <p:nvCxnSpPr>
          <p:cNvPr id="36" name="Straight Connector 35"/>
          <p:cNvCxnSpPr>
            <a:cxnSpLocks noChangeShapeType="1"/>
          </p:cNvCxnSpPr>
          <p:nvPr/>
        </p:nvCxnSpPr>
        <p:spPr bwMode="auto">
          <a:xfrm rot="5400000">
            <a:off x="5637213" y="5029201"/>
            <a:ext cx="1676400" cy="3175"/>
          </a:xfrm>
          <a:prstGeom prst="line">
            <a:avLst/>
          </a:prstGeom>
          <a:noFill/>
          <a:ln w="38100" cmpd="dbl" algn="ctr">
            <a:solidFill>
              <a:schemeClr val="tx1"/>
            </a:solidFill>
            <a:bevel/>
            <a:headEnd/>
            <a:tailEnd/>
          </a:ln>
          <a:extLst>
            <a:ext uri="{909E8E84-426E-40DD-AFC4-6F175D3DCCD1}">
              <a14:hiddenFill xmlns:a14="http://schemas.microsoft.com/office/drawing/2010/main">
                <a:noFill/>
              </a14:hiddenFill>
            </a:ext>
          </a:extLst>
        </p:spPr>
      </p:cxnSp>
      <p:cxnSp>
        <p:nvCxnSpPr>
          <p:cNvPr id="38" name="Straight Connector 37"/>
          <p:cNvCxnSpPr>
            <a:cxnSpLocks noChangeShapeType="1"/>
          </p:cNvCxnSpPr>
          <p:nvPr/>
        </p:nvCxnSpPr>
        <p:spPr bwMode="auto">
          <a:xfrm rot="10800000">
            <a:off x="6475412" y="3048000"/>
            <a:ext cx="533400" cy="1588"/>
          </a:xfrm>
          <a:prstGeom prst="line">
            <a:avLst/>
          </a:prstGeom>
          <a:noFill/>
          <a:ln w="38100" cmpd="dbl" algn="ctr">
            <a:solidFill>
              <a:schemeClr val="tx1"/>
            </a:solidFill>
            <a:bevel/>
            <a:headEnd/>
            <a:tailEnd/>
          </a:ln>
          <a:extLst>
            <a:ext uri="{909E8E84-426E-40DD-AFC4-6F175D3DCCD1}">
              <a14:hiddenFill xmlns:a14="http://schemas.microsoft.com/office/drawing/2010/main">
                <a:noFill/>
              </a14:hiddenFill>
            </a:ext>
          </a:extLst>
        </p:spPr>
      </p:cxnSp>
      <p:cxnSp>
        <p:nvCxnSpPr>
          <p:cNvPr id="41" name="Straight Connector 40"/>
          <p:cNvCxnSpPr>
            <a:cxnSpLocks noChangeShapeType="1"/>
          </p:cNvCxnSpPr>
          <p:nvPr/>
        </p:nvCxnSpPr>
        <p:spPr bwMode="auto">
          <a:xfrm rot="10800000">
            <a:off x="6475412" y="4189414"/>
            <a:ext cx="533400" cy="1587"/>
          </a:xfrm>
          <a:prstGeom prst="line">
            <a:avLst/>
          </a:prstGeom>
          <a:noFill/>
          <a:ln w="38100" cmpd="dbl" algn="ctr">
            <a:solidFill>
              <a:schemeClr val="tx1"/>
            </a:solidFill>
            <a:bevel/>
            <a:headEnd/>
            <a:tailEnd/>
          </a:ln>
          <a:extLst>
            <a:ext uri="{909E8E84-426E-40DD-AFC4-6F175D3DCCD1}">
              <a14:hiddenFill xmlns:a14="http://schemas.microsoft.com/office/drawing/2010/main">
                <a:noFill/>
              </a14:hiddenFill>
            </a:ext>
          </a:extLst>
        </p:spPr>
      </p:cxnSp>
      <p:sp>
        <p:nvSpPr>
          <p:cNvPr id="42" name="Rounded Rectangle 41"/>
          <p:cNvSpPr/>
          <p:nvPr/>
        </p:nvSpPr>
        <p:spPr bwMode="auto">
          <a:xfrm>
            <a:off x="2284412" y="4648200"/>
            <a:ext cx="152400" cy="3810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innerShdw blurRad="114300">
              <a:prstClr val="black"/>
            </a:innerShdw>
          </a:effectLst>
        </p:spPr>
        <p:txBody>
          <a:bodyPr/>
          <a:lstStyle/>
          <a:p>
            <a:pPr>
              <a:defRPr/>
            </a:pPr>
            <a:endParaRPr lang="en-US"/>
          </a:p>
        </p:txBody>
      </p:sp>
      <p:sp>
        <p:nvSpPr>
          <p:cNvPr id="43" name="TextBox 42"/>
          <p:cNvSpPr txBox="1">
            <a:spLocks noChangeArrowheads="1"/>
          </p:cNvSpPr>
          <p:nvPr/>
        </p:nvSpPr>
        <p:spPr bwMode="auto">
          <a:xfrm>
            <a:off x="2436812" y="76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3300"/>
                </a:solidFill>
              </a:rPr>
              <a:t>Room</a:t>
            </a:r>
          </a:p>
        </p:txBody>
      </p:sp>
      <p:sp>
        <p:nvSpPr>
          <p:cNvPr id="44" name="TextBox 43"/>
          <p:cNvSpPr txBox="1">
            <a:spLocks noChangeArrowheads="1"/>
          </p:cNvSpPr>
          <p:nvPr/>
        </p:nvSpPr>
        <p:spPr bwMode="auto">
          <a:xfrm>
            <a:off x="4570412" y="1905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3300"/>
                </a:solidFill>
              </a:rPr>
              <a:t>Lamp</a:t>
            </a:r>
          </a:p>
        </p:txBody>
      </p:sp>
      <p:sp>
        <p:nvSpPr>
          <p:cNvPr id="45" name="TextBox 44"/>
          <p:cNvSpPr txBox="1">
            <a:spLocks noChangeArrowheads="1"/>
          </p:cNvSpPr>
          <p:nvPr/>
        </p:nvSpPr>
        <p:spPr bwMode="auto">
          <a:xfrm>
            <a:off x="7313612" y="24384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3300"/>
                </a:solidFill>
              </a:rPr>
              <a:t>Window</a:t>
            </a:r>
          </a:p>
        </p:txBody>
      </p:sp>
      <p:sp>
        <p:nvSpPr>
          <p:cNvPr id="46" name="TextBox 45"/>
          <p:cNvSpPr txBox="1">
            <a:spLocks noChangeArrowheads="1"/>
          </p:cNvSpPr>
          <p:nvPr/>
        </p:nvSpPr>
        <p:spPr bwMode="auto">
          <a:xfrm>
            <a:off x="2436812" y="51054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3300"/>
                </a:solidFill>
              </a:rPr>
              <a:t>Receptacles</a:t>
            </a:r>
          </a:p>
        </p:txBody>
      </p:sp>
      <p:sp>
        <p:nvSpPr>
          <p:cNvPr id="47" name="TextBox 46"/>
          <p:cNvSpPr txBox="1">
            <a:spLocks noChangeArrowheads="1"/>
          </p:cNvSpPr>
          <p:nvPr/>
        </p:nvSpPr>
        <p:spPr bwMode="auto">
          <a:xfrm>
            <a:off x="6856412" y="3440114"/>
            <a:ext cx="320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FF3300"/>
                </a:solidFill>
              </a:rPr>
              <a:t>Photocell facing outdoors</a:t>
            </a:r>
          </a:p>
        </p:txBody>
      </p:sp>
    </p:spTree>
    <p:extLst>
      <p:ext uri="{BB962C8B-B14F-4D97-AF65-F5344CB8AC3E}">
        <p14:creationId xmlns:p14="http://schemas.microsoft.com/office/powerpoint/2010/main" val="75936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to="" calcmode="lin" valueType="num">
                                      <p:cBhvr>
                                        <p:cTn id="10" dur="1" fill="hold"/>
                                        <p:tgtEl>
                                          <p:spTgt spid="10"/>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to="" calcmode="lin" valueType="num">
                                      <p:cBhvr>
                                        <p:cTn id="13" dur="1" fill="hold"/>
                                        <p:tgtEl>
                                          <p:spTgt spid="11"/>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to="" calcmode="lin" valueType="num">
                                      <p:cBhvr>
                                        <p:cTn id="16" dur="1" fill="hold"/>
                                        <p:tgtEl>
                                          <p:spTgt spid="13"/>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to="" calcmode="lin" valueType="num">
                                      <p:cBhvr>
                                        <p:cTn id="19" dur="1" fill="hold"/>
                                        <p:tgtEl>
                                          <p:spTgt spid="15"/>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to="" calcmode="lin" valueType="num">
                                      <p:cBhvr>
                                        <p:cTn id="22" dur="1" fill="hold"/>
                                        <p:tgtEl>
                                          <p:spTgt spid="17"/>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 to="" calcmode="lin" valueType="num">
                                      <p:cBhvr>
                                        <p:cTn id="25" dur="1" fill="hold"/>
                                        <p:tgtEl>
                                          <p:spTgt spid="20"/>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 to="" calcmode="lin" valueType="num">
                                      <p:cBhvr>
                                        <p:cTn id="28" dur="1" fill="hold"/>
                                        <p:tgtEl>
                                          <p:spTgt spid="21"/>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 to="" calcmode="lin" valueType="num">
                                      <p:cBhvr>
                                        <p:cTn id="31" dur="1" fill="hold"/>
                                        <p:tgtEl>
                                          <p:spTgt spid="24"/>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 to="" calcmode="lin" valueType="num">
                                      <p:cBhvr>
                                        <p:cTn id="34" dur="1" fill="hold"/>
                                        <p:tgtEl>
                                          <p:spTgt spid="25"/>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to="" calcmode="lin" valueType="num">
                                      <p:cBhvr>
                                        <p:cTn id="37" dur="1" fill="hold"/>
                                        <p:tgtEl>
                                          <p:spTgt spid="27"/>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 to="" calcmode="lin" valueType="num">
                                      <p:cBhvr>
                                        <p:cTn id="40" dur="1" fill="hold"/>
                                        <p:tgtEl>
                                          <p:spTgt spid="29"/>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to="" calcmode="lin" valueType="num">
                                      <p:cBhvr>
                                        <p:cTn id="43" dur="1" fill="hold"/>
                                        <p:tgtEl>
                                          <p:spTgt spid="33"/>
                                        </p:tgtEl>
                                        <p:attrNameLst>
                                          <p:attrName/>
                                        </p:attrNameLst>
                                      </p:cBhvr>
                                    </p:anim>
                                  </p:childTnLst>
                                </p:cTn>
                              </p:par>
                              <p:par>
                                <p:cTn id="44" presetID="24"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 to="" calcmode="lin" valueType="num">
                                      <p:cBhvr>
                                        <p:cTn id="46" dur="1" fill="hold"/>
                                        <p:tgtEl>
                                          <p:spTgt spid="34"/>
                                        </p:tgtEl>
                                        <p:attrNameLst>
                                          <p:attrName/>
                                        </p:attrNameLst>
                                      </p:cBhvr>
                                    </p:anim>
                                  </p:childTnLst>
                                </p:cTn>
                              </p:par>
                              <p:par>
                                <p:cTn id="47" presetID="24"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to="" calcmode="lin" valueType="num">
                                      <p:cBhvr>
                                        <p:cTn id="49" dur="1" fill="hold"/>
                                        <p:tgtEl>
                                          <p:spTgt spid="36"/>
                                        </p:tgtEl>
                                        <p:attrNameLst>
                                          <p:attrName/>
                                        </p:attrNameLst>
                                      </p:cBhvr>
                                    </p:anim>
                                  </p:childTnLst>
                                </p:cTn>
                              </p:par>
                              <p:par>
                                <p:cTn id="50" presetID="24"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 to="" calcmode="lin" valueType="num">
                                      <p:cBhvr>
                                        <p:cTn id="52" dur="1" fill="hold"/>
                                        <p:tgtEl>
                                          <p:spTgt spid="38"/>
                                        </p:tgtEl>
                                        <p:attrNameLst>
                                          <p:attrName/>
                                        </p:attrNameLst>
                                      </p:cBhvr>
                                    </p:anim>
                                  </p:childTnLst>
                                </p:cTn>
                              </p:par>
                              <p:par>
                                <p:cTn id="53" presetID="24"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 to="" calcmode="lin" valueType="num">
                                      <p:cBhvr>
                                        <p:cTn id="55" dur="1" fill="hold"/>
                                        <p:tgtEl>
                                          <p:spTgt spid="41"/>
                                        </p:tgtEl>
                                        <p:attrNameLst>
                                          <p:attrName/>
                                        </p:attrNameLst>
                                      </p:cBhvr>
                                    </p:anim>
                                  </p:childTnLst>
                                </p:cTn>
                              </p:par>
                              <p:par>
                                <p:cTn id="56" presetID="24" presetClass="entr" presetSubtype="0"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 to="" calcmode="lin" valueType="num">
                                      <p:cBhvr>
                                        <p:cTn id="58" dur="1" fill="hold"/>
                                        <p:tgtEl>
                                          <p:spTgt spid="42"/>
                                        </p:tgtEl>
                                        <p:attrNameLst>
                                          <p:attrName/>
                                        </p:attrNameLst>
                                      </p:cBhvr>
                                    </p:anim>
                                  </p:childTnLst>
                                </p:cTn>
                              </p:par>
                              <p:par>
                                <p:cTn id="59" presetID="24"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to="" calcmode="lin" valueType="num">
                                      <p:cBhvr>
                                        <p:cTn id="61" dur="1" fill="hold"/>
                                        <p:tgtEl>
                                          <p:spTgt spid="43"/>
                                        </p:tgtEl>
                                        <p:attrNameLst>
                                          <p:attrName/>
                                        </p:attrNameLst>
                                      </p:cBhvr>
                                    </p:anim>
                                  </p:childTnLst>
                                </p:cTn>
                              </p:par>
                              <p:par>
                                <p:cTn id="62" presetID="24"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 to="" calcmode="lin" valueType="num">
                                      <p:cBhvr>
                                        <p:cTn id="64" dur="1" fill="hold"/>
                                        <p:tgtEl>
                                          <p:spTgt spid="44"/>
                                        </p:tgtEl>
                                        <p:attrNameLst>
                                          <p:attrName/>
                                        </p:attrNameLst>
                                      </p:cBhvr>
                                    </p:anim>
                                  </p:childTnLst>
                                </p:cTn>
                              </p:par>
                              <p:par>
                                <p:cTn id="65" presetID="24"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 to="" calcmode="lin" valueType="num">
                                      <p:cBhvr>
                                        <p:cTn id="67" dur="1" fill="hold"/>
                                        <p:tgtEl>
                                          <p:spTgt spid="45"/>
                                        </p:tgtEl>
                                        <p:attrNameLst>
                                          <p:attrName/>
                                        </p:attrNameLst>
                                      </p:cBhvr>
                                    </p:anim>
                                  </p:childTnLst>
                                </p:cTn>
                              </p:par>
                              <p:par>
                                <p:cTn id="68" presetID="24"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 to="" calcmode="lin" valueType="num">
                                      <p:cBhvr>
                                        <p:cTn id="70" dur="1" fill="hold"/>
                                        <p:tgtEl>
                                          <p:spTgt spid="46"/>
                                        </p:tgtEl>
                                        <p:attrNameLst>
                                          <p:attrName/>
                                        </p:attrNameLst>
                                      </p:cBhvr>
                                    </p:anim>
                                  </p:childTnLst>
                                </p:cTn>
                              </p:par>
                              <p:par>
                                <p:cTn id="71" presetID="24"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 to="" calcmode="lin" valueType="num">
                                      <p:cBhvr>
                                        <p:cTn id="73" dur="1" fill="hold"/>
                                        <p:tgtEl>
                                          <p:spTgt spid="4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17676" y="228600"/>
            <a:ext cx="8186737" cy="914400"/>
          </a:xfrm>
        </p:spPr>
        <p:txBody>
          <a:bodyPr/>
          <a:lstStyle/>
          <a:p>
            <a:pPr algn="ctr" eaLnBrk="1" hangingPunct="1"/>
            <a:r>
              <a:rPr lang="en-US" b="1"/>
              <a:t>EXAMPLES OF CONTROL SYSTEMS</a:t>
            </a:r>
          </a:p>
        </p:txBody>
      </p:sp>
      <p:sp>
        <p:nvSpPr>
          <p:cNvPr id="12291" name="Rectangle 3"/>
          <p:cNvSpPr>
            <a:spLocks noGrp="1" noChangeArrowheads="1"/>
          </p:cNvSpPr>
          <p:nvPr>
            <p:ph type="body" idx="1"/>
          </p:nvPr>
        </p:nvSpPr>
        <p:spPr>
          <a:xfrm>
            <a:off x="2055812" y="1524000"/>
            <a:ext cx="8001000" cy="4419600"/>
          </a:xfrm>
        </p:spPr>
        <p:txBody>
          <a:bodyPr/>
          <a:lstStyle/>
          <a:p>
            <a:pPr algn="just" eaLnBrk="1" hangingPunct="1"/>
            <a:r>
              <a:rPr lang="en-US" b="1" dirty="0">
                <a:solidFill>
                  <a:srgbClr val="FF3300"/>
                </a:solidFill>
              </a:rPr>
              <a:t>OPERATION</a:t>
            </a:r>
          </a:p>
          <a:p>
            <a:pPr algn="just" eaLnBrk="1" hangingPunct="1"/>
            <a:endParaRPr lang="en-US" b="1" dirty="0"/>
          </a:p>
          <a:p>
            <a:pPr algn="just" eaLnBrk="1" hangingPunct="1">
              <a:buFont typeface="Wingdings" pitchFamily="2" charset="2"/>
              <a:buNone/>
            </a:pPr>
            <a:r>
              <a:rPr lang="en-US" b="1" dirty="0"/>
              <a:t>		At dusk, the photocell, which functions as a light-sensitive switch, closes the lamp circuit, thereby lighting the room. The lamp stays lighted until daylight, at which time the photocell detects the bright outdoor light and opens the lamp circuit.</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7DD6CF-FB20-4855-8CE9-E098BCE8BD85}" type="slidenum">
              <a:rPr lang="en-US" smtClean="0">
                <a:latin typeface="Arial Black" pitchFamily="34" charset="0"/>
              </a:rPr>
              <a:pPr/>
              <a:t>23</a:t>
            </a:fld>
            <a:endParaRPr lang="en-US">
              <a:latin typeface="Arial Black" pitchFamily="34" charset="0"/>
            </a:endParaRPr>
          </a:p>
        </p:txBody>
      </p:sp>
    </p:spTree>
    <p:extLst>
      <p:ext uri="{BB962C8B-B14F-4D97-AF65-F5344CB8AC3E}">
        <p14:creationId xmlns:p14="http://schemas.microsoft.com/office/powerpoint/2010/main" val="335245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 to="" calcmode="lin" valueType="num">
                                      <p:cBhvr>
                                        <p:cTn id="12" dur="1" fill="hold"/>
                                        <p:tgtEl>
                                          <p:spTgt spid="1229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17676" y="228600"/>
            <a:ext cx="8186737" cy="914400"/>
          </a:xfrm>
        </p:spPr>
        <p:txBody>
          <a:bodyPr/>
          <a:lstStyle/>
          <a:p>
            <a:pPr algn="ctr" eaLnBrk="1" hangingPunct="1"/>
            <a:r>
              <a:rPr lang="en-US" b="1"/>
              <a:t>EXAMPLES OF CONTROL SYSTEMS</a:t>
            </a:r>
          </a:p>
        </p:txBody>
      </p:sp>
      <p:sp>
        <p:nvSpPr>
          <p:cNvPr id="12291" name="Rectangle 3"/>
          <p:cNvSpPr>
            <a:spLocks noGrp="1" noChangeArrowheads="1"/>
          </p:cNvSpPr>
          <p:nvPr>
            <p:ph type="body" idx="1"/>
          </p:nvPr>
        </p:nvSpPr>
        <p:spPr>
          <a:xfrm>
            <a:off x="2055812" y="1524000"/>
            <a:ext cx="8001000" cy="609600"/>
          </a:xfrm>
        </p:spPr>
        <p:txBody>
          <a:bodyPr>
            <a:normAutofit fontScale="25000" lnSpcReduction="20000"/>
          </a:bodyPr>
          <a:lstStyle/>
          <a:p>
            <a:pPr algn="just" eaLnBrk="1" hangingPunct="1"/>
            <a:r>
              <a:rPr lang="en-US" b="1">
                <a:solidFill>
                  <a:srgbClr val="FF3300"/>
                </a:solidFill>
              </a:rPr>
              <a:t>ROBOT USING A PATTERN-RECOGNITION</a:t>
            </a:r>
          </a:p>
          <a:p>
            <a:pPr algn="just" eaLnBrk="1" hangingPunct="1"/>
            <a:endParaRPr lang="en-US" b="1"/>
          </a:p>
          <a:p>
            <a:pPr algn="just" eaLnBrk="1" hangingPunct="1">
              <a:buFont typeface="Wingdings" pitchFamily="2" charset="2"/>
              <a:buNone/>
            </a:pPr>
            <a:r>
              <a:rPr lang="en-US" b="1"/>
              <a:t>		</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195343D-294A-474D-8638-3DBBF2F87B6A}" type="slidenum">
              <a:rPr lang="en-US" smtClean="0">
                <a:latin typeface="Arial Black" pitchFamily="34" charset="0"/>
              </a:rPr>
              <a:pPr/>
              <a:t>24</a:t>
            </a:fld>
            <a:endParaRPr lang="en-US">
              <a:latin typeface="Arial Black" pitchFamily="34" charset="0"/>
            </a:endParaRPr>
          </a:p>
        </p:txBody>
      </p:sp>
      <p:pic>
        <p:nvPicPr>
          <p:cNvPr id="20486" name="Picture 2" descr="C:\Users\ENGR. ROBERT\Desktop\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2" y="2133600"/>
            <a:ext cx="7391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4769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 to="" calcmode="lin" valueType="num">
                                      <p:cBhvr>
                                        <p:cTn id="12" dur="1" fill="hold"/>
                                        <p:tgtEl>
                                          <p:spTgt spid="1229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360612" y="1600200"/>
            <a:ext cx="8001000" cy="1219200"/>
          </a:xfrm>
        </p:spPr>
        <p:txBody>
          <a:bodyPr>
            <a:normAutofit fontScale="85000" lnSpcReduction="20000"/>
          </a:bodyPr>
          <a:lstStyle/>
          <a:p>
            <a:pPr algn="just" eaLnBrk="1" hangingPunct="1">
              <a:lnSpc>
                <a:spcPct val="120000"/>
              </a:lnSpc>
              <a:spcBef>
                <a:spcPts val="0"/>
              </a:spcBef>
            </a:pPr>
            <a:r>
              <a:rPr lang="en-US" b="1" dirty="0"/>
              <a:t>CHALLENGER </a:t>
            </a:r>
          </a:p>
          <a:p>
            <a:pPr marL="0" indent="0" algn="just" eaLnBrk="1" hangingPunct="1">
              <a:lnSpc>
                <a:spcPct val="120000"/>
              </a:lnSpc>
              <a:spcBef>
                <a:spcPts val="0"/>
              </a:spcBef>
              <a:buNone/>
            </a:pPr>
            <a:r>
              <a:rPr lang="en-US" dirty="0"/>
              <a:t>	Register and Login to your Edmodo account HOMEWORK 1 is already posted in the group.</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DBD1A01-7EBA-4C53-AC28-7EF9362473CA}" type="slidenum">
              <a:rPr lang="en-US" smtClean="0">
                <a:latin typeface="Arial Black" pitchFamily="34" charset="0"/>
              </a:rPr>
              <a:pPr/>
              <a:t>25</a:t>
            </a:fld>
            <a:endParaRPr lang="en-US">
              <a:latin typeface="Arial Black" pitchFamily="34" charset="0"/>
            </a:endParaRPr>
          </a:p>
        </p:txBody>
      </p:sp>
    </p:spTree>
    <p:extLst>
      <p:ext uri="{BB962C8B-B14F-4D97-AF65-F5344CB8AC3E}">
        <p14:creationId xmlns:p14="http://schemas.microsoft.com/office/powerpoint/2010/main" val="1757560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 to="" calcmode="lin" valueType="num">
                                      <p:cBhvr>
                                        <p:cTn id="12" dur="1" fill="hold"/>
                                        <p:tgtEl>
                                          <p:spTgt spid="12291">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17676" y="228600"/>
            <a:ext cx="8186737" cy="914400"/>
          </a:xfrm>
        </p:spPr>
        <p:txBody>
          <a:bodyPr/>
          <a:lstStyle/>
          <a:p>
            <a:pPr algn="ctr" eaLnBrk="1" hangingPunct="1"/>
            <a:r>
              <a:rPr lang="en-US" sz="2500" b="1"/>
              <a:t>FOUR PRIMARY REASONS FOR CONTROL SYSTEM</a:t>
            </a:r>
          </a:p>
        </p:txBody>
      </p:sp>
      <p:sp>
        <p:nvSpPr>
          <p:cNvPr id="17411" name="Rectangle 3"/>
          <p:cNvSpPr>
            <a:spLocks noGrp="1" noChangeArrowheads="1"/>
          </p:cNvSpPr>
          <p:nvPr>
            <p:ph type="body" idx="1"/>
          </p:nvPr>
        </p:nvSpPr>
        <p:spPr/>
        <p:txBody>
          <a:bodyPr/>
          <a:lstStyle/>
          <a:p>
            <a:pPr algn="just" eaLnBrk="1" hangingPunct="1"/>
            <a:r>
              <a:rPr lang="en-US" b="1">
                <a:solidFill>
                  <a:srgbClr val="FF0000"/>
                </a:solidFill>
              </a:rPr>
              <a:t>Power amplifier</a:t>
            </a:r>
          </a:p>
          <a:p>
            <a:pPr lvl="1" algn="just" eaLnBrk="1" hangingPunct="1"/>
            <a:r>
              <a:rPr lang="en-US" b="1"/>
              <a:t>For example, a radar antenna, positioned by  the low-power rotation of a knob at the input, requires a large amount of power for its output rotation.</a:t>
            </a:r>
          </a:p>
          <a:p>
            <a:pPr algn="just" eaLnBrk="1" hangingPunct="1"/>
            <a:r>
              <a:rPr lang="en-US" b="1">
                <a:solidFill>
                  <a:srgbClr val="FF0000"/>
                </a:solidFill>
              </a:rPr>
              <a:t>Remote control</a:t>
            </a:r>
          </a:p>
          <a:p>
            <a:pPr lvl="1" algn="just" eaLnBrk="1" hangingPunct="1"/>
            <a:r>
              <a:rPr lang="en-US" b="1"/>
              <a:t>For example, a remote-controlled robot arm can be used to pick-up material in a radioactive environment.</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545143-E1AF-455E-AAE5-AAA8180945F9}" type="slidenum">
              <a:rPr lang="en-US" smtClean="0">
                <a:latin typeface="Arial Black" pitchFamily="34" charset="0"/>
              </a:rPr>
              <a:pPr/>
              <a:t>26</a:t>
            </a:fld>
            <a:endParaRPr lang="en-US">
              <a:latin typeface="Arial Black" pitchFamily="34" charset="0"/>
            </a:endParaRPr>
          </a:p>
        </p:txBody>
      </p:sp>
    </p:spTree>
    <p:extLst>
      <p:ext uri="{BB962C8B-B14F-4D97-AF65-F5344CB8AC3E}">
        <p14:creationId xmlns:p14="http://schemas.microsoft.com/office/powerpoint/2010/main" val="2303248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to="" calcmode="lin" valueType="num">
                                      <p:cBhvr>
                                        <p:cTn id="7" dur="1" fill="hold"/>
                                        <p:tgtEl>
                                          <p:spTgt spid="1741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to="" calcmode="lin" valueType="num">
                                      <p:cBhvr>
                                        <p:cTn id="12" dur="1" fill="hold"/>
                                        <p:tgtEl>
                                          <p:spTgt spid="1741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to="" calcmode="lin" valueType="num">
                                      <p:cBhvr>
                                        <p:cTn id="17" dur="1" fill="hold"/>
                                        <p:tgtEl>
                                          <p:spTgt spid="17411">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to="" calcmode="lin" valueType="num">
                                      <p:cBhvr>
                                        <p:cTn id="22" dur="1" fill="hold"/>
                                        <p:tgtEl>
                                          <p:spTgt spid="17411">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554" name="Picture 1" descr="C:\Documents and Settings\DeLaSalle\My Documents\My Pictures\eslc2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0"/>
            <a:ext cx="9144000" cy="6858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D6F7018-DCAF-4FC7-95A6-D1609BF39E14}" type="slidenum">
              <a:rPr lang="en-US" smtClean="0"/>
              <a:t>27</a:t>
            </a:fld>
            <a:endParaRPr lang="en-US"/>
          </a:p>
        </p:txBody>
      </p:sp>
    </p:spTree>
    <p:extLst>
      <p:ext uri="{BB962C8B-B14F-4D97-AF65-F5344CB8AC3E}">
        <p14:creationId xmlns:p14="http://schemas.microsoft.com/office/powerpoint/2010/main" val="1316872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2" descr="eslc2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0"/>
            <a:ext cx="9144000" cy="6858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D6F7018-DCAF-4FC7-95A6-D1609BF39E14}" type="slidenum">
              <a:rPr lang="en-US" smtClean="0"/>
              <a:t>28</a:t>
            </a:fld>
            <a:endParaRPr lang="en-US"/>
          </a:p>
        </p:txBody>
      </p:sp>
    </p:spTree>
    <p:extLst>
      <p:ext uri="{BB962C8B-B14F-4D97-AF65-F5344CB8AC3E}">
        <p14:creationId xmlns:p14="http://schemas.microsoft.com/office/powerpoint/2010/main" val="111050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17676" y="228600"/>
            <a:ext cx="8186737" cy="914400"/>
          </a:xfrm>
        </p:spPr>
        <p:txBody>
          <a:bodyPr/>
          <a:lstStyle/>
          <a:p>
            <a:pPr algn="ctr" eaLnBrk="1" hangingPunct="1"/>
            <a:r>
              <a:rPr lang="en-US" sz="2500" b="1"/>
              <a:t>FOUR PRIMARY REASONS FOR CONTROL SYSTEM</a:t>
            </a:r>
          </a:p>
        </p:txBody>
      </p:sp>
      <p:sp>
        <p:nvSpPr>
          <p:cNvPr id="20483" name="Rectangle 3"/>
          <p:cNvSpPr>
            <a:spLocks noGrp="1" noChangeArrowheads="1"/>
          </p:cNvSpPr>
          <p:nvPr>
            <p:ph type="body" idx="1"/>
          </p:nvPr>
        </p:nvSpPr>
        <p:spPr/>
        <p:txBody>
          <a:bodyPr>
            <a:normAutofit/>
          </a:bodyPr>
          <a:lstStyle/>
          <a:p>
            <a:pPr algn="just" eaLnBrk="1" hangingPunct="1"/>
            <a:r>
              <a:rPr lang="en-US" sz="2500" b="1">
                <a:solidFill>
                  <a:srgbClr val="FF0000"/>
                </a:solidFill>
              </a:rPr>
              <a:t>Convenience of input form</a:t>
            </a:r>
          </a:p>
          <a:p>
            <a:pPr lvl="1" algn="just" eaLnBrk="1" hangingPunct="1"/>
            <a:r>
              <a:rPr lang="en-US" sz="2500" b="1"/>
              <a:t>For example, in a temperature control system, the input is a position on a thermostat and the output is a heat. Thus, a convenient position input yield a desired thermal output.</a:t>
            </a:r>
          </a:p>
          <a:p>
            <a:pPr lvl="1" algn="just" eaLnBrk="1" hangingPunct="1"/>
            <a:endParaRPr lang="en-US" sz="2500" b="1"/>
          </a:p>
          <a:p>
            <a:pPr algn="just" eaLnBrk="1" hangingPunct="1"/>
            <a:r>
              <a:rPr lang="en-US" sz="2500" b="1">
                <a:solidFill>
                  <a:srgbClr val="FF0000"/>
                </a:solidFill>
              </a:rPr>
              <a:t>Compensate for disturbances</a:t>
            </a:r>
          </a:p>
          <a:p>
            <a:pPr lvl="1" algn="just" eaLnBrk="1" hangingPunct="1"/>
            <a:r>
              <a:rPr lang="en-US" sz="2500" b="1"/>
              <a:t>Typically, we control variables as temperature in thermal systems, position and velocity in mechanical systems, and voltage, current, or frequency in electrical system. </a:t>
            </a:r>
          </a:p>
        </p:txBody>
      </p:sp>
      <p:sp>
        <p:nvSpPr>
          <p:cNvPr id="256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FFFFBBD-777E-4F6C-8812-A5ACA353B71E}" type="slidenum">
              <a:rPr lang="en-US" smtClean="0">
                <a:latin typeface="Arial Black" pitchFamily="34" charset="0"/>
              </a:rPr>
              <a:pPr/>
              <a:t>29</a:t>
            </a:fld>
            <a:endParaRPr lang="en-US">
              <a:latin typeface="Arial Black" pitchFamily="34" charset="0"/>
            </a:endParaRPr>
          </a:p>
        </p:txBody>
      </p:sp>
    </p:spTree>
    <p:extLst>
      <p:ext uri="{BB962C8B-B14F-4D97-AF65-F5344CB8AC3E}">
        <p14:creationId xmlns:p14="http://schemas.microsoft.com/office/powerpoint/2010/main" val="727611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to="" calcmode="lin" valueType="num">
                                      <p:cBhvr>
                                        <p:cTn id="7" dur="1" fill="hold"/>
                                        <p:tgtEl>
                                          <p:spTgt spid="2048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 to="" calcmode="lin" valueType="num">
                                      <p:cBhvr>
                                        <p:cTn id="12" dur="1" fill="hold"/>
                                        <p:tgtEl>
                                          <p:spTgt spid="20483">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 to="" calcmode="lin" valueType="num">
                                      <p:cBhvr>
                                        <p:cTn id="17" dur="1" fill="hold"/>
                                        <p:tgtEl>
                                          <p:spTgt spid="2048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 to="" calcmode="lin" valueType="num">
                                      <p:cBhvr>
                                        <p:cTn id="22" dur="1" fill="hold"/>
                                        <p:tgtEl>
                                          <p:spTgt spid="2048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b="1" dirty="0"/>
              <a:t>Introduction to Control Systems</a:t>
            </a:r>
          </a:p>
        </p:txBody>
      </p:sp>
      <p:sp>
        <p:nvSpPr>
          <p:cNvPr id="4099" name="Rectangle 3"/>
          <p:cNvSpPr>
            <a:spLocks noGrp="1" noChangeArrowheads="1"/>
          </p:cNvSpPr>
          <p:nvPr>
            <p:ph type="body" idx="1"/>
          </p:nvPr>
        </p:nvSpPr>
        <p:spPr/>
        <p:txBody>
          <a:bodyPr>
            <a:normAutofit/>
          </a:bodyPr>
          <a:lstStyle/>
          <a:p>
            <a:pPr algn="just" eaLnBrk="1" hangingPunct="1">
              <a:lnSpc>
                <a:spcPct val="90000"/>
              </a:lnSpc>
            </a:pPr>
            <a:r>
              <a:rPr lang="en-US" sz="2600" b="1" dirty="0">
                <a:solidFill>
                  <a:srgbClr val="0000FF"/>
                </a:solidFill>
              </a:rPr>
              <a:t>CONTROL</a:t>
            </a:r>
          </a:p>
          <a:p>
            <a:pPr lvl="1" algn="just" eaLnBrk="1" hangingPunct="1">
              <a:lnSpc>
                <a:spcPct val="90000"/>
              </a:lnSpc>
            </a:pPr>
            <a:r>
              <a:rPr lang="en-US" sz="2500" dirty="0"/>
              <a:t>A word usually taken to mean </a:t>
            </a:r>
            <a:r>
              <a:rPr lang="en-US" sz="2500" i="1" dirty="0">
                <a:solidFill>
                  <a:srgbClr val="FF0000"/>
                </a:solidFill>
              </a:rPr>
              <a:t>regulate</a:t>
            </a:r>
            <a:r>
              <a:rPr lang="en-US" sz="2500" dirty="0"/>
              <a:t>, </a:t>
            </a:r>
            <a:r>
              <a:rPr lang="en-US" sz="2500" i="1" dirty="0">
                <a:solidFill>
                  <a:srgbClr val="FF0000"/>
                </a:solidFill>
              </a:rPr>
              <a:t>direct</a:t>
            </a:r>
            <a:r>
              <a:rPr lang="en-US" sz="2500" dirty="0"/>
              <a:t>, or </a:t>
            </a:r>
            <a:r>
              <a:rPr lang="en-US" sz="2500" i="1" dirty="0">
                <a:solidFill>
                  <a:srgbClr val="FF0000"/>
                </a:solidFill>
              </a:rPr>
              <a:t>command</a:t>
            </a:r>
            <a:r>
              <a:rPr lang="en-US" sz="2500" dirty="0"/>
              <a:t>.</a:t>
            </a:r>
          </a:p>
          <a:p>
            <a:pPr algn="just" eaLnBrk="1" hangingPunct="1">
              <a:lnSpc>
                <a:spcPct val="90000"/>
              </a:lnSpc>
            </a:pPr>
            <a:endParaRPr lang="en-US" sz="2500" b="1" dirty="0"/>
          </a:p>
          <a:p>
            <a:pPr algn="just" eaLnBrk="1" hangingPunct="1">
              <a:lnSpc>
                <a:spcPct val="90000"/>
              </a:lnSpc>
            </a:pPr>
            <a:r>
              <a:rPr lang="en-US" sz="2500" b="1" dirty="0">
                <a:solidFill>
                  <a:srgbClr val="0000FF"/>
                </a:solidFill>
              </a:rPr>
              <a:t>SYSTEM</a:t>
            </a:r>
          </a:p>
          <a:p>
            <a:pPr lvl="1" algn="just" eaLnBrk="1" hangingPunct="1">
              <a:lnSpc>
                <a:spcPct val="90000"/>
              </a:lnSpc>
            </a:pPr>
            <a:r>
              <a:rPr lang="en-US" sz="2500" b="1" dirty="0"/>
              <a:t> </a:t>
            </a:r>
            <a:r>
              <a:rPr lang="en-US" sz="2500" dirty="0"/>
              <a:t>It is an arrangement, set, or collection of things connected or related in such a manner as to form an entirety or whole.</a:t>
            </a:r>
          </a:p>
          <a:p>
            <a:pPr lvl="1" algn="just" eaLnBrk="1" hangingPunct="1">
              <a:lnSpc>
                <a:spcPct val="90000"/>
              </a:lnSpc>
            </a:pPr>
            <a:r>
              <a:rPr lang="en-US" sz="2500" dirty="0"/>
              <a:t> It is an arrangement of physical components connected or related in such a manner as to form and/or act as an entire unit.</a:t>
            </a:r>
          </a:p>
          <a:p>
            <a:pPr lvl="1" algn="just"/>
            <a:r>
              <a:rPr lang="en-US" altLang="en-US" sz="2500" dirty="0"/>
              <a:t> An interconnection of elements and devices for a desired purpose.</a:t>
            </a:r>
          </a:p>
          <a:p>
            <a:pPr lvl="1" algn="just" eaLnBrk="1" hangingPunct="1">
              <a:lnSpc>
                <a:spcPct val="90000"/>
              </a:lnSpc>
            </a:pPr>
            <a:endParaRPr lang="en-US" sz="2500" b="1" dirty="0"/>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963572B-55D0-4089-AA65-87A5137DDC04}" type="slidenum">
              <a:rPr lang="en-US" smtClean="0">
                <a:latin typeface="Arial Black" pitchFamily="34" charset="0"/>
              </a:rPr>
              <a:pPr/>
              <a:t>3</a:t>
            </a:fld>
            <a:endParaRPr lang="en-US">
              <a:latin typeface="Arial Black" pitchFamily="34" charset="0"/>
            </a:endParaRPr>
          </a:p>
        </p:txBody>
      </p:sp>
    </p:spTree>
    <p:extLst>
      <p:ext uri="{BB962C8B-B14F-4D97-AF65-F5344CB8AC3E}">
        <p14:creationId xmlns:p14="http://schemas.microsoft.com/office/powerpoint/2010/main" val="1450453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to="" calcmode="lin" valueType="num">
                                      <p:cBhvr>
                                        <p:cTn id="7" dur="1" fill="hold"/>
                                        <p:tgtEl>
                                          <p:spTgt spid="409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 to="" calcmode="lin" valueType="num">
                                      <p:cBhvr>
                                        <p:cTn id="12" dur="1" fill="hold"/>
                                        <p:tgtEl>
                                          <p:spTgt spid="409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to="" calcmode="lin" valueType="num">
                                      <p:cBhvr>
                                        <p:cTn id="17" dur="1" fill="hold"/>
                                        <p:tgtEl>
                                          <p:spTgt spid="4099">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4099">
                                            <p:txEl>
                                              <p:pRg st="4" end="4"/>
                                            </p:txEl>
                                          </p:spTgt>
                                        </p:tgtEl>
                                        <p:attrNameLst>
                                          <p:attrName>style.visibility</p:attrName>
                                        </p:attrNameLst>
                                      </p:cBhvr>
                                      <p:to>
                                        <p:strVal val="visible"/>
                                      </p:to>
                                    </p:set>
                                    <p:anim to="" calcmode="lin" valueType="num">
                                      <p:cBhvr>
                                        <p:cTn id="22" dur="1" fill="hold"/>
                                        <p:tgtEl>
                                          <p:spTgt spid="4099">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anim to="" calcmode="lin" valueType="num">
                                      <p:cBhvr>
                                        <p:cTn id="27" dur="1" fill="hold"/>
                                        <p:tgtEl>
                                          <p:spTgt spid="4099">
                                            <p:txEl>
                                              <p:pRg st="5" end="5"/>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099">
                                            <p:txEl>
                                              <p:pRg st="6" end="6"/>
                                            </p:txEl>
                                          </p:spTgt>
                                        </p:tgtEl>
                                        <p:attrNameLst>
                                          <p:attrName>style.visibility</p:attrName>
                                        </p:attrNameLst>
                                      </p:cBhvr>
                                      <p:to>
                                        <p:strVal val="visible"/>
                                      </p:to>
                                    </p:set>
                                    <p:anim to="" calcmode="lin" valueType="num">
                                      <p:cBhvr>
                                        <p:cTn id="32" dur="1" fill="hold"/>
                                        <p:tgtEl>
                                          <p:spTgt spid="409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17676" y="228600"/>
            <a:ext cx="8186737" cy="914400"/>
          </a:xfrm>
        </p:spPr>
        <p:txBody>
          <a:bodyPr/>
          <a:lstStyle/>
          <a:p>
            <a:pPr algn="ctr" eaLnBrk="1" hangingPunct="1"/>
            <a:r>
              <a:rPr lang="en-US" sz="2500" b="1"/>
              <a:t>FOUR PRIMARY REASONS FOR CONTROL SYSTEM</a:t>
            </a:r>
          </a:p>
        </p:txBody>
      </p:sp>
      <p:sp>
        <p:nvSpPr>
          <p:cNvPr id="21507" name="Rectangle 3"/>
          <p:cNvSpPr>
            <a:spLocks noGrp="1" noChangeArrowheads="1"/>
          </p:cNvSpPr>
          <p:nvPr>
            <p:ph type="body" idx="1"/>
          </p:nvPr>
        </p:nvSpPr>
        <p:spPr>
          <a:xfrm>
            <a:off x="2132012" y="1524000"/>
            <a:ext cx="7924800" cy="4419600"/>
          </a:xfrm>
        </p:spPr>
        <p:txBody>
          <a:bodyPr>
            <a:normAutofit lnSpcReduction="10000"/>
          </a:bodyPr>
          <a:lstStyle/>
          <a:p>
            <a:pPr algn="just" eaLnBrk="1" hangingPunct="1"/>
            <a:r>
              <a:rPr lang="en-US" sz="2200" b="1"/>
              <a:t>The system must be able to yield the correct output even with a disturbance. For example, consider an antenna system that points in a commanded direction. If a wind forces the antenna from its commanded position, or if noise enters internally, the system must be able to detect the disturbance and correct the antenna’s position.</a:t>
            </a:r>
          </a:p>
          <a:p>
            <a:pPr algn="just" eaLnBrk="1" hangingPunct="1"/>
            <a:r>
              <a:rPr lang="en-US" sz="2200" b="1"/>
              <a:t>Obviously, the system’s input will not change to make the correction. Consequently, the system itself must:</a:t>
            </a:r>
          </a:p>
          <a:p>
            <a:pPr algn="just" eaLnBrk="1" hangingPunct="1">
              <a:buFont typeface="Wingdings" pitchFamily="2" charset="2"/>
              <a:buNone/>
            </a:pPr>
            <a:r>
              <a:rPr lang="en-US" sz="2200" b="1"/>
              <a:t>	1. measure the amount that the disturbance has repositioned the antenna, and</a:t>
            </a:r>
          </a:p>
          <a:p>
            <a:pPr algn="just" eaLnBrk="1" hangingPunct="1">
              <a:buFont typeface="Wingdings" pitchFamily="2" charset="2"/>
              <a:buNone/>
            </a:pPr>
            <a:r>
              <a:rPr lang="en-US" sz="2200" b="1"/>
              <a:t>	2. return the antenna to the position commanded by the input.</a:t>
            </a:r>
          </a:p>
        </p:txBody>
      </p:sp>
      <p:sp>
        <p:nvSpPr>
          <p:cNvPr id="26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9103276-84D5-46A6-8B4B-049CF9988C67}" type="slidenum">
              <a:rPr lang="en-US" smtClean="0">
                <a:latin typeface="Arial Black" pitchFamily="34" charset="0"/>
              </a:rPr>
              <a:pPr/>
              <a:t>30</a:t>
            </a:fld>
            <a:endParaRPr lang="en-US">
              <a:latin typeface="Arial Black" pitchFamily="34" charset="0"/>
            </a:endParaRPr>
          </a:p>
        </p:txBody>
      </p:sp>
    </p:spTree>
    <p:extLst>
      <p:ext uri="{BB962C8B-B14F-4D97-AF65-F5344CB8AC3E}">
        <p14:creationId xmlns:p14="http://schemas.microsoft.com/office/powerpoint/2010/main" val="1727901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to="" calcmode="lin" valueType="num">
                                      <p:cBhvr>
                                        <p:cTn id="7" dur="1" fill="hold"/>
                                        <p:tgtEl>
                                          <p:spTgt spid="2150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 to="" calcmode="lin" valueType="num">
                                      <p:cBhvr>
                                        <p:cTn id="12" dur="1" fill="hold"/>
                                        <p:tgtEl>
                                          <p:spTgt spid="21507">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 to="" calcmode="lin" valueType="num">
                                      <p:cBhvr>
                                        <p:cTn id="17" dur="1" fill="hold"/>
                                        <p:tgtEl>
                                          <p:spTgt spid="21507">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 to="" calcmode="lin" valueType="num">
                                      <p:cBhvr>
                                        <p:cTn id="22" dur="1" fill="hold"/>
                                        <p:tgtEl>
                                          <p:spTgt spid="21507">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17676" y="228600"/>
            <a:ext cx="8186737" cy="914400"/>
          </a:xfrm>
        </p:spPr>
        <p:txBody>
          <a:bodyPr/>
          <a:lstStyle/>
          <a:p>
            <a:pPr algn="ctr" eaLnBrk="1" hangingPunct="1"/>
            <a:r>
              <a:rPr lang="en-US" sz="2500" b="1"/>
              <a:t>GENERAL CLASSIFICATION OF CONTROL SYSTEM</a:t>
            </a:r>
          </a:p>
        </p:txBody>
      </p:sp>
      <p:sp>
        <p:nvSpPr>
          <p:cNvPr id="24579" name="Rectangle 3"/>
          <p:cNvSpPr>
            <a:spLocks noGrp="1" noChangeArrowheads="1"/>
          </p:cNvSpPr>
          <p:nvPr>
            <p:ph type="body" idx="1"/>
          </p:nvPr>
        </p:nvSpPr>
        <p:spPr>
          <a:xfrm>
            <a:off x="2132012" y="1524000"/>
            <a:ext cx="7924800" cy="4419600"/>
          </a:xfrm>
        </p:spPr>
        <p:txBody>
          <a:bodyPr>
            <a:normAutofit fontScale="92500"/>
          </a:bodyPr>
          <a:lstStyle/>
          <a:p>
            <a:pPr algn="just" eaLnBrk="1" hangingPunct="1"/>
            <a:r>
              <a:rPr lang="en-US" sz="2600" b="1">
                <a:solidFill>
                  <a:srgbClr val="FF3300"/>
                </a:solidFill>
              </a:rPr>
              <a:t>Problems</a:t>
            </a:r>
          </a:p>
          <a:p>
            <a:pPr algn="just" eaLnBrk="1" hangingPunct="1"/>
            <a:endParaRPr lang="en-US" sz="2200" b="1">
              <a:solidFill>
                <a:srgbClr val="FF3300"/>
              </a:solidFill>
            </a:endParaRPr>
          </a:p>
          <a:p>
            <a:pPr algn="just" eaLnBrk="1" hangingPunct="1"/>
            <a:r>
              <a:rPr lang="en-US" sz="2400" b="1"/>
              <a:t>How are the following open-loop systems calibrated:</a:t>
            </a:r>
          </a:p>
          <a:p>
            <a:pPr algn="just" eaLnBrk="1" hangingPunct="1"/>
            <a:endParaRPr lang="en-US" sz="2400" b="1"/>
          </a:p>
          <a:p>
            <a:pPr lvl="1" algn="just" eaLnBrk="1" hangingPunct="1"/>
            <a:r>
              <a:rPr lang="en-US" b="1"/>
              <a:t>A. automatic washing machine?</a:t>
            </a:r>
          </a:p>
          <a:p>
            <a:pPr lvl="1" algn="just" eaLnBrk="1" hangingPunct="1"/>
            <a:r>
              <a:rPr lang="en-US" b="1"/>
              <a:t>B. automatic toaster?</a:t>
            </a:r>
          </a:p>
          <a:p>
            <a:pPr lvl="1" algn="just" eaLnBrk="1" hangingPunct="1"/>
            <a:r>
              <a:rPr lang="en-US" b="1"/>
              <a:t>C. ohmmeter?</a:t>
            </a:r>
            <a:endParaRPr lang="en-US" sz="2200" b="1">
              <a:solidFill>
                <a:srgbClr val="FF3300"/>
              </a:solidFill>
            </a:endParaRPr>
          </a:p>
          <a:p>
            <a:pPr algn="just" eaLnBrk="1" hangingPunct="1">
              <a:buFont typeface="Wingdings" pitchFamily="2" charset="2"/>
              <a:buNone/>
            </a:pPr>
            <a:endParaRPr lang="en-US" sz="2400" b="1"/>
          </a:p>
          <a:p>
            <a:pPr algn="just" eaLnBrk="1" hangingPunct="1"/>
            <a:r>
              <a:rPr lang="en-US" sz="2400" b="1"/>
              <a:t>Explain how a closed-loop automatic washing machine might operate.</a:t>
            </a:r>
            <a:endParaRPr lang="en-US" sz="2200" b="1">
              <a:solidFill>
                <a:srgbClr val="FF3300"/>
              </a:solidFill>
            </a:endParaRP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ACD914D-F991-4F48-BAC7-D1794C313162}" type="slidenum">
              <a:rPr lang="en-US" smtClean="0">
                <a:latin typeface="Arial Black" pitchFamily="34" charset="0"/>
              </a:rPr>
              <a:pPr/>
              <a:t>31</a:t>
            </a:fld>
            <a:endParaRPr lang="en-US">
              <a:latin typeface="Arial Black" pitchFamily="34" charset="0"/>
            </a:endParaRPr>
          </a:p>
        </p:txBody>
      </p:sp>
    </p:spTree>
    <p:extLst>
      <p:ext uri="{BB962C8B-B14F-4D97-AF65-F5344CB8AC3E}">
        <p14:creationId xmlns:p14="http://schemas.microsoft.com/office/powerpoint/2010/main" val="1658284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to="" calcmode="lin" valueType="num">
                                      <p:cBhvr>
                                        <p:cTn id="7" dur="1" fill="hold"/>
                                        <p:tgtEl>
                                          <p:spTgt spid="2457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 to="" calcmode="lin" valueType="num">
                                      <p:cBhvr>
                                        <p:cTn id="12" dur="1" fill="hold"/>
                                        <p:tgtEl>
                                          <p:spTgt spid="24579">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 to="" calcmode="lin" valueType="num">
                                      <p:cBhvr>
                                        <p:cTn id="17" dur="1" fill="hold"/>
                                        <p:tgtEl>
                                          <p:spTgt spid="24579">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 to="" calcmode="lin" valueType="num">
                                      <p:cBhvr>
                                        <p:cTn id="22" dur="1" fill="hold"/>
                                        <p:tgtEl>
                                          <p:spTgt spid="24579">
                                            <p:txEl>
                                              <p:pRg st="5" end="5"/>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 to="" calcmode="lin" valueType="num">
                                      <p:cBhvr>
                                        <p:cTn id="27" dur="1" fill="hold"/>
                                        <p:tgtEl>
                                          <p:spTgt spid="24579">
                                            <p:txEl>
                                              <p:pRg st="6" end="6"/>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24579">
                                            <p:txEl>
                                              <p:pRg st="8" end="8"/>
                                            </p:txEl>
                                          </p:spTgt>
                                        </p:tgtEl>
                                        <p:attrNameLst>
                                          <p:attrName>style.visibility</p:attrName>
                                        </p:attrNameLst>
                                      </p:cBhvr>
                                      <p:to>
                                        <p:strVal val="visible"/>
                                      </p:to>
                                    </p:set>
                                    <p:anim to="" calcmode="lin" valueType="num">
                                      <p:cBhvr>
                                        <p:cTn id="32" dur="1" fill="hold"/>
                                        <p:tgtEl>
                                          <p:spTgt spid="2457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17676" y="228600"/>
            <a:ext cx="8186737" cy="914400"/>
          </a:xfrm>
        </p:spPr>
        <p:txBody>
          <a:bodyPr/>
          <a:lstStyle/>
          <a:p>
            <a:pPr algn="ctr" eaLnBrk="1" hangingPunct="1"/>
            <a:r>
              <a:rPr lang="en-US" sz="2800" b="1"/>
              <a:t>ANALOG AND DIGITAL CONTROL SYSTEMS</a:t>
            </a:r>
          </a:p>
        </p:txBody>
      </p:sp>
      <p:sp>
        <p:nvSpPr>
          <p:cNvPr id="24579" name="Rectangle 3"/>
          <p:cNvSpPr>
            <a:spLocks noGrp="1" noChangeArrowheads="1"/>
          </p:cNvSpPr>
          <p:nvPr>
            <p:ph type="body" idx="1"/>
          </p:nvPr>
        </p:nvSpPr>
        <p:spPr>
          <a:xfrm>
            <a:off x="2132012" y="1524000"/>
            <a:ext cx="7924800" cy="4419600"/>
          </a:xfrm>
        </p:spPr>
        <p:txBody>
          <a:bodyPr>
            <a:normAutofit lnSpcReduction="10000"/>
          </a:bodyPr>
          <a:lstStyle/>
          <a:p>
            <a:pPr algn="just" eaLnBrk="1" hangingPunct="1"/>
            <a:r>
              <a:rPr lang="en-US" sz="2000" b="1"/>
              <a:t>The signals in a control system, for example, the input and the output waveforms, are typically functions of some independent variable, usually time, denoted </a:t>
            </a:r>
            <a:r>
              <a:rPr lang="en-US" sz="2000" b="1" i="1">
                <a:solidFill>
                  <a:srgbClr val="FF0000"/>
                </a:solidFill>
              </a:rPr>
              <a:t>t</a:t>
            </a:r>
            <a:r>
              <a:rPr lang="en-US" sz="2000" b="1"/>
              <a:t>.</a:t>
            </a:r>
          </a:p>
          <a:p>
            <a:pPr algn="just" eaLnBrk="1" hangingPunct="1"/>
            <a:r>
              <a:rPr lang="en-US" sz="2000" b="1">
                <a:solidFill>
                  <a:srgbClr val="FF0000"/>
                </a:solidFill>
              </a:rPr>
              <a:t>Analog Signal</a:t>
            </a:r>
          </a:p>
          <a:p>
            <a:pPr lvl="1" algn="just" eaLnBrk="1" hangingPunct="1"/>
            <a:r>
              <a:rPr lang="en-US" sz="2000" b="1"/>
              <a:t>A signal dependent on a continuum of values of the independent variable </a:t>
            </a:r>
            <a:r>
              <a:rPr lang="en-US" sz="2000" b="1" i="1">
                <a:solidFill>
                  <a:srgbClr val="FF0000"/>
                </a:solidFill>
              </a:rPr>
              <a:t>t</a:t>
            </a:r>
            <a:r>
              <a:rPr lang="en-US" sz="2000" b="1"/>
              <a:t>.</a:t>
            </a:r>
          </a:p>
          <a:p>
            <a:pPr lvl="1" algn="just" eaLnBrk="1" hangingPunct="1"/>
            <a:r>
              <a:rPr lang="en-US" sz="2000" b="1"/>
              <a:t>It is also known as a </a:t>
            </a:r>
            <a:r>
              <a:rPr lang="en-US" sz="2000" b="1">
                <a:solidFill>
                  <a:srgbClr val="FF0000"/>
                </a:solidFill>
              </a:rPr>
              <a:t>continuous-time signal </a:t>
            </a:r>
            <a:r>
              <a:rPr lang="en-US" sz="2000" b="1"/>
              <a:t>or, more generally, a </a:t>
            </a:r>
            <a:r>
              <a:rPr lang="en-US" sz="2000" b="1">
                <a:solidFill>
                  <a:srgbClr val="FF0000"/>
                </a:solidFill>
              </a:rPr>
              <a:t>continuous-data signal</a:t>
            </a:r>
            <a:r>
              <a:rPr lang="en-US" sz="2000" b="1"/>
              <a:t>.</a:t>
            </a:r>
          </a:p>
          <a:p>
            <a:pPr algn="just" eaLnBrk="1" hangingPunct="1"/>
            <a:r>
              <a:rPr lang="en-US" sz="2000" b="1">
                <a:solidFill>
                  <a:srgbClr val="FF0000"/>
                </a:solidFill>
              </a:rPr>
              <a:t>Digital Signal</a:t>
            </a:r>
          </a:p>
          <a:p>
            <a:pPr lvl="1" algn="just" eaLnBrk="1" hangingPunct="1"/>
            <a:r>
              <a:rPr lang="en-US" sz="2000" b="1"/>
              <a:t>A signal defined at, or of interest at, only discrete (distinct) instants of the independent variable </a:t>
            </a:r>
            <a:r>
              <a:rPr lang="en-US" sz="2000" b="1" i="1">
                <a:solidFill>
                  <a:srgbClr val="FF0000"/>
                </a:solidFill>
              </a:rPr>
              <a:t>t </a:t>
            </a:r>
            <a:r>
              <a:rPr lang="en-US" sz="2000" b="1"/>
              <a:t>(upon which it depends).</a:t>
            </a:r>
          </a:p>
          <a:p>
            <a:pPr lvl="1" algn="just" eaLnBrk="1" hangingPunct="1"/>
            <a:r>
              <a:rPr lang="en-US" sz="2000" b="1"/>
              <a:t>It is also called a </a:t>
            </a:r>
            <a:r>
              <a:rPr lang="en-US" sz="2000" b="1">
                <a:solidFill>
                  <a:srgbClr val="FF0000"/>
                </a:solidFill>
              </a:rPr>
              <a:t>discrete-time</a:t>
            </a:r>
            <a:r>
              <a:rPr lang="en-US" sz="2000" b="1"/>
              <a:t>, a </a:t>
            </a:r>
            <a:r>
              <a:rPr lang="en-US" sz="2000" b="1">
                <a:solidFill>
                  <a:srgbClr val="FF0000"/>
                </a:solidFill>
              </a:rPr>
              <a:t>discrete-data</a:t>
            </a:r>
            <a:r>
              <a:rPr lang="en-US" sz="2000" b="1"/>
              <a:t>, or a </a:t>
            </a:r>
            <a:r>
              <a:rPr lang="en-US" sz="2000" b="1">
                <a:solidFill>
                  <a:srgbClr val="FF0000"/>
                </a:solidFill>
              </a:rPr>
              <a:t>sampled-data signal</a:t>
            </a:r>
            <a:r>
              <a:rPr lang="en-US" sz="2000" b="1"/>
              <a:t>.</a:t>
            </a: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20E2744-36B9-4FDF-BBA2-8AF16E3EE138}" type="slidenum">
              <a:rPr lang="en-US" smtClean="0">
                <a:latin typeface="Arial Black" pitchFamily="34" charset="0"/>
              </a:rPr>
              <a:pPr/>
              <a:t>32</a:t>
            </a:fld>
            <a:endParaRPr lang="en-US">
              <a:latin typeface="Arial Black" pitchFamily="34" charset="0"/>
            </a:endParaRPr>
          </a:p>
        </p:txBody>
      </p:sp>
    </p:spTree>
    <p:extLst>
      <p:ext uri="{BB962C8B-B14F-4D97-AF65-F5344CB8AC3E}">
        <p14:creationId xmlns:p14="http://schemas.microsoft.com/office/powerpoint/2010/main" val="575816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to="" calcmode="lin" valueType="num">
                                      <p:cBhvr>
                                        <p:cTn id="7" dur="1" fill="hold"/>
                                        <p:tgtEl>
                                          <p:spTgt spid="2457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 to="" calcmode="lin" valueType="num">
                                      <p:cBhvr>
                                        <p:cTn id="12" dur="1" fill="hold"/>
                                        <p:tgtEl>
                                          <p:spTgt spid="2457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 to="" calcmode="lin" valueType="num">
                                      <p:cBhvr>
                                        <p:cTn id="17" dur="1" fill="hold"/>
                                        <p:tgtEl>
                                          <p:spTgt spid="24579">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 to="" calcmode="lin" valueType="num">
                                      <p:cBhvr>
                                        <p:cTn id="22" dur="1" fill="hold"/>
                                        <p:tgtEl>
                                          <p:spTgt spid="24579">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 to="" calcmode="lin" valueType="num">
                                      <p:cBhvr>
                                        <p:cTn id="27" dur="1" fill="hold"/>
                                        <p:tgtEl>
                                          <p:spTgt spid="24579">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 to="" calcmode="lin" valueType="num">
                                      <p:cBhvr>
                                        <p:cTn id="32" dur="1" fill="hold"/>
                                        <p:tgtEl>
                                          <p:spTgt spid="24579">
                                            <p:txEl>
                                              <p:pRg st="5" end="5"/>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 to="" calcmode="lin" valueType="num">
                                      <p:cBhvr>
                                        <p:cTn id="37" dur="1" fill="hold"/>
                                        <p:tgtEl>
                                          <p:spTgt spid="2457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717676" y="228600"/>
            <a:ext cx="8186737" cy="914400"/>
          </a:xfrm>
        </p:spPr>
        <p:txBody>
          <a:bodyPr/>
          <a:lstStyle/>
          <a:p>
            <a:pPr algn="ctr" eaLnBrk="1" hangingPunct="1"/>
            <a:r>
              <a:rPr lang="en-US" sz="2800" b="1"/>
              <a:t>ANALOG AND DIGITAL CONTROL SYSTEMS</a:t>
            </a:r>
          </a:p>
        </p:txBody>
      </p:sp>
      <p:sp>
        <p:nvSpPr>
          <p:cNvPr id="24579" name="Rectangle 3"/>
          <p:cNvSpPr>
            <a:spLocks noGrp="1" noChangeArrowheads="1"/>
          </p:cNvSpPr>
          <p:nvPr>
            <p:ph type="body" idx="1"/>
          </p:nvPr>
        </p:nvSpPr>
        <p:spPr>
          <a:xfrm>
            <a:off x="2132012" y="1524000"/>
            <a:ext cx="7924800" cy="4419600"/>
          </a:xfrm>
        </p:spPr>
        <p:txBody>
          <a:bodyPr>
            <a:normAutofit lnSpcReduction="10000"/>
          </a:bodyPr>
          <a:lstStyle/>
          <a:p>
            <a:pPr algn="just" eaLnBrk="1" hangingPunct="1"/>
            <a:r>
              <a:rPr lang="en-US" sz="1900" b="1"/>
              <a:t>The continuous, sinusoidally varying voltage </a:t>
            </a:r>
            <a:r>
              <a:rPr lang="en-US" sz="1900" b="1" i="1"/>
              <a:t>v(t) </a:t>
            </a:r>
            <a:r>
              <a:rPr lang="en-US" sz="1900" b="1"/>
              <a:t>or alternating current </a:t>
            </a:r>
            <a:r>
              <a:rPr lang="en-US" sz="1900" b="1" i="1"/>
              <a:t>i(t)</a:t>
            </a:r>
            <a:r>
              <a:rPr lang="en-US" sz="1900" b="1"/>
              <a:t> available from an ordinary household electrical receptacle is a continuous-time (analog) signal, because it is defined at </a:t>
            </a:r>
            <a:r>
              <a:rPr lang="en-US" sz="1900" b="1" i="1"/>
              <a:t>each and every instant</a:t>
            </a:r>
            <a:r>
              <a:rPr lang="en-US" sz="1900" b="1"/>
              <a:t> of time </a:t>
            </a:r>
            <a:r>
              <a:rPr lang="en-US" sz="1900" b="1" i="1"/>
              <a:t>t</a:t>
            </a:r>
            <a:r>
              <a:rPr lang="en-US" sz="1900" b="1"/>
              <a:t> electrical power is available from that outlet.</a:t>
            </a:r>
          </a:p>
          <a:p>
            <a:pPr algn="just" eaLnBrk="1" hangingPunct="1"/>
            <a:endParaRPr lang="en-US" sz="1900" b="1"/>
          </a:p>
          <a:p>
            <a:pPr algn="just" eaLnBrk="1" hangingPunct="1"/>
            <a:r>
              <a:rPr lang="en-US" sz="1900" b="1"/>
              <a:t>If a lamp is connected to the receptacle and it is switched “on” and then immediately “off” every minute, the light from the lamp is a discrete-time signal, “on” only for an instant every minute.</a:t>
            </a:r>
          </a:p>
          <a:p>
            <a:pPr algn="just" eaLnBrk="1" hangingPunct="1"/>
            <a:endParaRPr lang="en-US" sz="1900" b="1"/>
          </a:p>
          <a:p>
            <a:pPr algn="just" eaLnBrk="1" hangingPunct="1"/>
            <a:r>
              <a:rPr lang="en-US" sz="1900" b="1"/>
              <a:t>The signals inside digital computers and microprocessors are inherently discrete-time, or discrete-data, or digital  (or digitally coded) signals. At their most basic level, they are typically in the form of sequences of voltages, currents, light intensities, or other physical variables, at either of two constant levels.</a:t>
            </a:r>
          </a:p>
          <a:p>
            <a:pPr algn="just" eaLnBrk="1" hangingPunct="1"/>
            <a:endParaRPr lang="en-US" sz="2000" b="1"/>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19A232C-A0AE-49B9-9926-6EC07B4EF09B}" type="slidenum">
              <a:rPr lang="en-US" smtClean="0">
                <a:latin typeface="Arial Black" pitchFamily="34" charset="0"/>
              </a:rPr>
              <a:pPr/>
              <a:t>33</a:t>
            </a:fld>
            <a:endParaRPr lang="en-US">
              <a:latin typeface="Arial Black" pitchFamily="34" charset="0"/>
            </a:endParaRPr>
          </a:p>
        </p:txBody>
      </p:sp>
    </p:spTree>
    <p:extLst>
      <p:ext uri="{BB962C8B-B14F-4D97-AF65-F5344CB8AC3E}">
        <p14:creationId xmlns:p14="http://schemas.microsoft.com/office/powerpoint/2010/main" val="3583772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to="" calcmode="lin" valueType="num">
                                      <p:cBhvr>
                                        <p:cTn id="7" dur="1" fill="hold"/>
                                        <p:tgtEl>
                                          <p:spTgt spid="2457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 to="" calcmode="lin" valueType="num">
                                      <p:cBhvr>
                                        <p:cTn id="12" dur="1" fill="hold"/>
                                        <p:tgtEl>
                                          <p:spTgt spid="24579">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 to="" calcmode="lin" valueType="num">
                                      <p:cBhvr>
                                        <p:cTn id="17" dur="1" fill="hold"/>
                                        <p:tgtEl>
                                          <p:spTgt spid="24579">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17676" y="228600"/>
            <a:ext cx="8186737" cy="914400"/>
          </a:xfrm>
        </p:spPr>
        <p:txBody>
          <a:bodyPr/>
          <a:lstStyle/>
          <a:p>
            <a:pPr algn="ctr" eaLnBrk="1" hangingPunct="1"/>
            <a:r>
              <a:rPr lang="en-US" sz="2800" b="1"/>
              <a:t>ANALOG AND DIGITAL CONTROL SYSTEMS</a:t>
            </a:r>
          </a:p>
        </p:txBody>
      </p:sp>
      <p:sp>
        <p:nvSpPr>
          <p:cNvPr id="24579" name="Rectangle 3"/>
          <p:cNvSpPr>
            <a:spLocks noGrp="1" noChangeArrowheads="1"/>
          </p:cNvSpPr>
          <p:nvPr>
            <p:ph type="body" idx="1"/>
          </p:nvPr>
        </p:nvSpPr>
        <p:spPr>
          <a:xfrm>
            <a:off x="2132012" y="1524000"/>
            <a:ext cx="7924800" cy="4419600"/>
          </a:xfrm>
        </p:spPr>
        <p:txBody>
          <a:bodyPr/>
          <a:lstStyle/>
          <a:p>
            <a:pPr algn="just" eaLnBrk="1" hangingPunct="1"/>
            <a:r>
              <a:rPr lang="en-US" sz="2000" b="1"/>
              <a:t>Control systems can be classified according to the types of signals they process: continuous-time (analog), discrete-time (digital), or a combination of both (hybrid).</a:t>
            </a:r>
          </a:p>
          <a:p>
            <a:pPr algn="just" eaLnBrk="1" hangingPunct="1"/>
            <a:endParaRPr lang="en-US" sz="2000" b="1"/>
          </a:p>
          <a:p>
            <a:pPr algn="just" eaLnBrk="1" hangingPunct="1"/>
            <a:r>
              <a:rPr lang="en-US" sz="2000" b="1">
                <a:solidFill>
                  <a:srgbClr val="FF0000"/>
                </a:solidFill>
              </a:rPr>
              <a:t>Continuous-Time Control Systems</a:t>
            </a:r>
          </a:p>
          <a:p>
            <a:pPr lvl="1" algn="just" eaLnBrk="1" hangingPunct="1"/>
            <a:r>
              <a:rPr lang="en-US" sz="2000" b="1"/>
              <a:t>Also called continuous-data control systems, or analog control systems, contain or process only continuous-time (analog) signals and components.</a:t>
            </a:r>
          </a:p>
          <a:p>
            <a:pPr lvl="1" algn="just" eaLnBrk="1" hangingPunct="1"/>
            <a:endParaRPr lang="en-US" sz="2000" b="1"/>
          </a:p>
          <a:p>
            <a:pPr algn="just" eaLnBrk="1" hangingPunct="1"/>
            <a:r>
              <a:rPr lang="en-US" sz="2000" b="1">
                <a:solidFill>
                  <a:srgbClr val="FF0000"/>
                </a:solidFill>
              </a:rPr>
              <a:t>Discrete-Time Control Systems</a:t>
            </a:r>
          </a:p>
          <a:p>
            <a:pPr lvl="1" algn="just" eaLnBrk="1" hangingPunct="1"/>
            <a:r>
              <a:rPr lang="en-US" sz="2000" b="1"/>
              <a:t>Also called discrete-data control systems, or sampled-data control systems, have discrete-time signals or components at one or more points in the system.</a:t>
            </a: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CE2DD9-8C3E-461B-8999-1A25EDC1F020}" type="slidenum">
              <a:rPr lang="en-US" smtClean="0">
                <a:latin typeface="Arial Black" pitchFamily="34" charset="0"/>
              </a:rPr>
              <a:pPr/>
              <a:t>34</a:t>
            </a:fld>
            <a:endParaRPr lang="en-US">
              <a:latin typeface="Arial Black" pitchFamily="34" charset="0"/>
            </a:endParaRPr>
          </a:p>
        </p:txBody>
      </p:sp>
    </p:spTree>
    <p:extLst>
      <p:ext uri="{BB962C8B-B14F-4D97-AF65-F5344CB8AC3E}">
        <p14:creationId xmlns:p14="http://schemas.microsoft.com/office/powerpoint/2010/main" val="337059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to="" calcmode="lin" valueType="num">
                                      <p:cBhvr>
                                        <p:cTn id="7" dur="1" fill="hold"/>
                                        <p:tgtEl>
                                          <p:spTgt spid="2457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 to="" calcmode="lin" valueType="num">
                                      <p:cBhvr>
                                        <p:cTn id="12" dur="1" fill="hold"/>
                                        <p:tgtEl>
                                          <p:spTgt spid="24579">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 to="" calcmode="lin" valueType="num">
                                      <p:cBhvr>
                                        <p:cTn id="17" dur="1" fill="hold"/>
                                        <p:tgtEl>
                                          <p:spTgt spid="24579">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 to="" calcmode="lin" valueType="num">
                                      <p:cBhvr>
                                        <p:cTn id="22" dur="1" fill="hold"/>
                                        <p:tgtEl>
                                          <p:spTgt spid="24579">
                                            <p:txEl>
                                              <p:pRg st="5" end="5"/>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 to="" calcmode="lin" valueType="num">
                                      <p:cBhvr>
                                        <p:cTn id="27" dur="1" fill="hold"/>
                                        <p:tgtEl>
                                          <p:spTgt spid="2457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17676" y="228600"/>
            <a:ext cx="8186737" cy="914400"/>
          </a:xfrm>
        </p:spPr>
        <p:txBody>
          <a:bodyPr/>
          <a:lstStyle/>
          <a:p>
            <a:pPr algn="ctr" eaLnBrk="1" hangingPunct="1"/>
            <a:r>
              <a:rPr lang="en-US" sz="2400" b="1"/>
              <a:t>THE CONTROL SYSTEMS ENGINEERING PROBLEM</a:t>
            </a:r>
          </a:p>
        </p:txBody>
      </p:sp>
      <p:sp>
        <p:nvSpPr>
          <p:cNvPr id="24579" name="Rectangle 3"/>
          <p:cNvSpPr>
            <a:spLocks noGrp="1" noChangeArrowheads="1"/>
          </p:cNvSpPr>
          <p:nvPr>
            <p:ph type="body" idx="1"/>
          </p:nvPr>
        </p:nvSpPr>
        <p:spPr>
          <a:xfrm>
            <a:off x="2132012" y="1524000"/>
            <a:ext cx="7924800" cy="4419600"/>
          </a:xfrm>
        </p:spPr>
        <p:txBody>
          <a:bodyPr/>
          <a:lstStyle/>
          <a:p>
            <a:pPr algn="just" eaLnBrk="1" hangingPunct="1"/>
            <a:r>
              <a:rPr lang="en-US" sz="2400" b="1"/>
              <a:t>Control systems engineering consists of </a:t>
            </a:r>
            <a:r>
              <a:rPr lang="en-US" sz="2400" b="1" i="1"/>
              <a:t>analysis </a:t>
            </a:r>
            <a:r>
              <a:rPr lang="en-US" sz="2400" b="1"/>
              <a:t>and </a:t>
            </a:r>
            <a:r>
              <a:rPr lang="en-US" sz="2400" b="1" i="1"/>
              <a:t>design</a:t>
            </a:r>
            <a:r>
              <a:rPr lang="en-US" sz="2400" b="1"/>
              <a:t> of control systems configurations.</a:t>
            </a:r>
          </a:p>
          <a:p>
            <a:pPr algn="just" eaLnBrk="1" hangingPunct="1"/>
            <a:endParaRPr lang="en-US" sz="2400" b="1"/>
          </a:p>
          <a:p>
            <a:pPr algn="just" eaLnBrk="1" hangingPunct="1"/>
            <a:r>
              <a:rPr lang="en-US" sz="2400" b="1">
                <a:solidFill>
                  <a:srgbClr val="FF0000"/>
                </a:solidFill>
              </a:rPr>
              <a:t>Analysis</a:t>
            </a:r>
          </a:p>
          <a:p>
            <a:pPr lvl="1" algn="just" eaLnBrk="1" hangingPunct="1"/>
            <a:r>
              <a:rPr lang="en-US" b="1"/>
              <a:t>It is the investigation of the properties of an existing system.</a:t>
            </a:r>
          </a:p>
          <a:p>
            <a:pPr lvl="1" algn="just" eaLnBrk="1" hangingPunct="1"/>
            <a:endParaRPr lang="en-US" b="1"/>
          </a:p>
          <a:p>
            <a:pPr algn="just" eaLnBrk="1" hangingPunct="1"/>
            <a:r>
              <a:rPr lang="en-US" sz="2400" b="1">
                <a:solidFill>
                  <a:srgbClr val="FF0000"/>
                </a:solidFill>
              </a:rPr>
              <a:t>Design</a:t>
            </a:r>
          </a:p>
          <a:p>
            <a:pPr lvl="1" algn="just" eaLnBrk="1" hangingPunct="1"/>
            <a:r>
              <a:rPr lang="en-US" b="1"/>
              <a:t>It is the choice and arrangement of system components to perform a specific task.</a:t>
            </a: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B92350-61A7-48C0-B3D0-F2CF1CFE4DBF}" type="slidenum">
              <a:rPr lang="en-US" smtClean="0">
                <a:latin typeface="Arial Black" pitchFamily="34" charset="0"/>
              </a:rPr>
              <a:pPr/>
              <a:t>35</a:t>
            </a:fld>
            <a:endParaRPr lang="en-US">
              <a:latin typeface="Arial Black" pitchFamily="34" charset="0"/>
            </a:endParaRPr>
          </a:p>
        </p:txBody>
      </p:sp>
    </p:spTree>
    <p:extLst>
      <p:ext uri="{BB962C8B-B14F-4D97-AF65-F5344CB8AC3E}">
        <p14:creationId xmlns:p14="http://schemas.microsoft.com/office/powerpoint/2010/main" val="3078527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to="" calcmode="lin" valueType="num">
                                      <p:cBhvr>
                                        <p:cTn id="7" dur="1" fill="hold"/>
                                        <p:tgtEl>
                                          <p:spTgt spid="2457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 to="" calcmode="lin" valueType="num">
                                      <p:cBhvr>
                                        <p:cTn id="12" dur="1" fill="hold"/>
                                        <p:tgtEl>
                                          <p:spTgt spid="24579">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 to="" calcmode="lin" valueType="num">
                                      <p:cBhvr>
                                        <p:cTn id="17" dur="1" fill="hold"/>
                                        <p:tgtEl>
                                          <p:spTgt spid="24579">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 to="" calcmode="lin" valueType="num">
                                      <p:cBhvr>
                                        <p:cTn id="22" dur="1" fill="hold"/>
                                        <p:tgtEl>
                                          <p:spTgt spid="24579">
                                            <p:txEl>
                                              <p:pRg st="5" end="5"/>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 to="" calcmode="lin" valueType="num">
                                      <p:cBhvr>
                                        <p:cTn id="27" dur="1" fill="hold"/>
                                        <p:tgtEl>
                                          <p:spTgt spid="2457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17676" y="228600"/>
            <a:ext cx="8186737" cy="914400"/>
          </a:xfrm>
        </p:spPr>
        <p:txBody>
          <a:bodyPr/>
          <a:lstStyle/>
          <a:p>
            <a:pPr algn="ctr" eaLnBrk="1" hangingPunct="1"/>
            <a:r>
              <a:rPr lang="en-US" sz="2400" b="1"/>
              <a:t>THE CONTROL SYSTEMS ENGINEERING PROBLEM</a:t>
            </a:r>
          </a:p>
        </p:txBody>
      </p:sp>
      <p:sp>
        <p:nvSpPr>
          <p:cNvPr id="24579" name="Rectangle 3"/>
          <p:cNvSpPr>
            <a:spLocks noGrp="1" noChangeArrowheads="1"/>
          </p:cNvSpPr>
          <p:nvPr>
            <p:ph type="body" idx="1"/>
          </p:nvPr>
        </p:nvSpPr>
        <p:spPr>
          <a:xfrm>
            <a:off x="2132012" y="1524000"/>
            <a:ext cx="7924800" cy="4419600"/>
          </a:xfrm>
        </p:spPr>
        <p:txBody>
          <a:bodyPr/>
          <a:lstStyle/>
          <a:p>
            <a:pPr algn="just" eaLnBrk="1" hangingPunct="1"/>
            <a:r>
              <a:rPr lang="en-US" sz="2600" b="1">
                <a:solidFill>
                  <a:srgbClr val="FF0000"/>
                </a:solidFill>
              </a:rPr>
              <a:t>Design by Analysis</a:t>
            </a:r>
          </a:p>
          <a:p>
            <a:pPr lvl="1" algn="just" eaLnBrk="1" hangingPunct="1"/>
            <a:r>
              <a:rPr lang="en-US" sz="2600" b="1"/>
              <a:t>It is accomplished by modifying the characteristics of an existing or standard system configuration.</a:t>
            </a:r>
          </a:p>
          <a:p>
            <a:pPr algn="just" eaLnBrk="1" hangingPunct="1"/>
            <a:endParaRPr lang="en-US" sz="2600" b="1"/>
          </a:p>
          <a:p>
            <a:pPr algn="just" eaLnBrk="1" hangingPunct="1"/>
            <a:r>
              <a:rPr lang="en-US" sz="2600" b="1">
                <a:solidFill>
                  <a:srgbClr val="FF0000"/>
                </a:solidFill>
              </a:rPr>
              <a:t>Design by Synthesis</a:t>
            </a:r>
          </a:p>
          <a:p>
            <a:pPr lvl="1" algn="just" eaLnBrk="1" hangingPunct="1"/>
            <a:r>
              <a:rPr lang="en-US" sz="2600" b="1"/>
              <a:t>It is by defining the form of the system directly from its specifications.</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A9A2978-B7EB-44E4-B461-6281791C8255}" type="slidenum">
              <a:rPr lang="en-US" smtClean="0">
                <a:latin typeface="Arial Black" pitchFamily="34" charset="0"/>
              </a:rPr>
              <a:pPr/>
              <a:t>36</a:t>
            </a:fld>
            <a:endParaRPr lang="en-US">
              <a:latin typeface="Arial Black" pitchFamily="34" charset="0"/>
            </a:endParaRPr>
          </a:p>
        </p:txBody>
      </p:sp>
    </p:spTree>
    <p:extLst>
      <p:ext uri="{BB962C8B-B14F-4D97-AF65-F5344CB8AC3E}">
        <p14:creationId xmlns:p14="http://schemas.microsoft.com/office/powerpoint/2010/main" val="247985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to="" calcmode="lin" valueType="num">
                                      <p:cBhvr>
                                        <p:cTn id="7" dur="1" fill="hold"/>
                                        <p:tgtEl>
                                          <p:spTgt spid="2457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 to="" calcmode="lin" valueType="num">
                                      <p:cBhvr>
                                        <p:cTn id="12" dur="1" fill="hold"/>
                                        <p:tgtEl>
                                          <p:spTgt spid="2457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 to="" calcmode="lin" valueType="num">
                                      <p:cBhvr>
                                        <p:cTn id="17" dur="1" fill="hold"/>
                                        <p:tgtEl>
                                          <p:spTgt spid="24579">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4579">
                                            <p:txEl>
                                              <p:pRg st="4" end="4"/>
                                            </p:txEl>
                                          </p:spTgt>
                                        </p:tgtEl>
                                        <p:attrNameLst>
                                          <p:attrName>style.visibility</p:attrName>
                                        </p:attrNameLst>
                                      </p:cBhvr>
                                      <p:to>
                                        <p:strVal val="visible"/>
                                      </p:to>
                                    </p:set>
                                    <p:anim to="" calcmode="lin" valueType="num">
                                      <p:cBhvr>
                                        <p:cTn id="22" dur="1" fill="hold"/>
                                        <p:tgtEl>
                                          <p:spTgt spid="24579">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dirty="0"/>
              <a:t>Introduction to Control Systems</a:t>
            </a:r>
          </a:p>
        </p:txBody>
      </p:sp>
      <p:sp>
        <p:nvSpPr>
          <p:cNvPr id="4099" name="Rectangle 3"/>
          <p:cNvSpPr>
            <a:spLocks noGrp="1" noChangeArrowheads="1"/>
          </p:cNvSpPr>
          <p:nvPr>
            <p:ph type="body" idx="1"/>
          </p:nvPr>
        </p:nvSpPr>
        <p:spPr>
          <a:xfrm>
            <a:off x="2055812" y="1524000"/>
            <a:ext cx="7924800" cy="4419600"/>
          </a:xfrm>
        </p:spPr>
        <p:txBody>
          <a:bodyPr>
            <a:normAutofit fontScale="92500" lnSpcReduction="10000"/>
          </a:bodyPr>
          <a:lstStyle/>
          <a:p>
            <a:pPr algn="just" eaLnBrk="1" hangingPunct="1">
              <a:lnSpc>
                <a:spcPct val="90000"/>
              </a:lnSpc>
            </a:pPr>
            <a:r>
              <a:rPr lang="en-US" sz="2600" b="1" dirty="0"/>
              <a:t>An arrangement of physical components connected or related in such a manner as to </a:t>
            </a:r>
            <a:r>
              <a:rPr lang="en-US" sz="2600" b="1" dirty="0">
                <a:solidFill>
                  <a:srgbClr val="FF0000"/>
                </a:solidFill>
              </a:rPr>
              <a:t>command</a:t>
            </a:r>
            <a:r>
              <a:rPr lang="en-US" sz="2600" b="1" dirty="0"/>
              <a:t>, </a:t>
            </a:r>
            <a:r>
              <a:rPr lang="en-US" sz="2600" b="1" dirty="0">
                <a:solidFill>
                  <a:srgbClr val="FF0000"/>
                </a:solidFill>
              </a:rPr>
              <a:t>direct</a:t>
            </a:r>
            <a:r>
              <a:rPr lang="en-US" sz="2600" b="1" dirty="0"/>
              <a:t> or </a:t>
            </a:r>
            <a:r>
              <a:rPr lang="en-US" sz="2600" b="1" dirty="0">
                <a:solidFill>
                  <a:srgbClr val="FF0000"/>
                </a:solidFill>
              </a:rPr>
              <a:t>regulate</a:t>
            </a:r>
            <a:r>
              <a:rPr lang="en-US" sz="2600" b="1" dirty="0"/>
              <a:t> itself or another system.</a:t>
            </a:r>
          </a:p>
          <a:p>
            <a:pPr algn="just"/>
            <a:r>
              <a:rPr lang="en-US" sz="2600" b="1" dirty="0"/>
              <a:t>An interconnection of components forming a system configuration that will provide a desired response.</a:t>
            </a:r>
          </a:p>
          <a:p>
            <a:pPr algn="just" eaLnBrk="1" hangingPunct="1">
              <a:lnSpc>
                <a:spcPct val="90000"/>
              </a:lnSpc>
            </a:pPr>
            <a:r>
              <a:rPr lang="en-US" sz="2600" b="1" dirty="0"/>
              <a:t>It consists of subsystems and processes (or plants) assembled for the purpose of controlling the output or process.</a:t>
            </a:r>
          </a:p>
          <a:p>
            <a:pPr algn="just" eaLnBrk="1" hangingPunct="1">
              <a:lnSpc>
                <a:spcPct val="90000"/>
              </a:lnSpc>
            </a:pPr>
            <a:r>
              <a:rPr lang="en-US" sz="2600" b="1" dirty="0"/>
              <a:t>In its simplest form, a control system provides an output or response for a given input or stimulus.</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1848B8-14FC-4936-B950-D16CE6604262}" type="slidenum">
              <a:rPr lang="en-US" smtClean="0">
                <a:latin typeface="Arial Black" pitchFamily="34" charset="0"/>
              </a:rPr>
              <a:pPr/>
              <a:t>4</a:t>
            </a:fld>
            <a:endParaRPr lang="en-US">
              <a:latin typeface="Arial Black" pitchFamily="34" charset="0"/>
            </a:endParaRPr>
          </a:p>
        </p:txBody>
      </p:sp>
    </p:spTree>
    <p:extLst>
      <p:ext uri="{BB962C8B-B14F-4D97-AF65-F5344CB8AC3E}">
        <p14:creationId xmlns:p14="http://schemas.microsoft.com/office/powerpoint/2010/main" val="3263072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to="" calcmode="lin" valueType="num">
                                      <p:cBhvr>
                                        <p:cTn id="7" dur="1" fill="hold"/>
                                        <p:tgtEl>
                                          <p:spTgt spid="4099">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 to="" calcmode="lin" valueType="num">
                                      <p:cBhvr>
                                        <p:cTn id="12" dur="1" fill="hold"/>
                                        <p:tgtEl>
                                          <p:spTgt spid="409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to="" calcmode="lin" valueType="num">
                                      <p:cBhvr>
                                        <p:cTn id="17" dur="1" fill="hold"/>
                                        <p:tgtEl>
                                          <p:spTgt spid="4099">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 to="" calcmode="lin" valueType="num">
                                      <p:cBhvr>
                                        <p:cTn id="22" dur="1" fill="hold"/>
                                        <p:tgtEl>
                                          <p:spTgt spid="4099">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F078A01-23D3-452D-A7C4-9ABEF86972FB}"/>
              </a:ext>
            </a:extLst>
          </p:cNvPr>
          <p:cNvGrpSpPr/>
          <p:nvPr/>
        </p:nvGrpSpPr>
        <p:grpSpPr>
          <a:xfrm>
            <a:off x="2513012" y="2971800"/>
            <a:ext cx="7924800" cy="1600200"/>
            <a:chOff x="2284412" y="3048000"/>
            <a:chExt cx="7924800" cy="1600200"/>
          </a:xfrm>
        </p:grpSpPr>
        <p:sp>
          <p:nvSpPr>
            <p:cNvPr id="6146" name="Rectangle 7"/>
            <p:cNvSpPr>
              <a:spLocks noChangeArrowheads="1"/>
            </p:cNvSpPr>
            <p:nvPr/>
          </p:nvSpPr>
          <p:spPr bwMode="auto">
            <a:xfrm>
              <a:off x="4494212" y="3048000"/>
              <a:ext cx="3505200" cy="1600200"/>
            </a:xfrm>
            <a:prstGeom prst="rect">
              <a:avLst/>
            </a:prstGeom>
            <a:solidFill>
              <a:srgbClr val="FFFF66"/>
            </a:solidFill>
            <a:ln w="25400">
              <a:solidFill>
                <a:srgbClr val="000000"/>
              </a:solidFill>
              <a:miter lim="800000"/>
              <a:headEnd/>
              <a:tailEnd/>
            </a:ln>
          </p:spPr>
          <p:txBody>
            <a:bodyPr/>
            <a:lstStyle/>
            <a:p>
              <a:endParaRPr lang="en-US"/>
            </a:p>
          </p:txBody>
        </p:sp>
        <p:sp>
          <p:nvSpPr>
            <p:cNvPr id="6147" name="Line 5"/>
            <p:cNvSpPr>
              <a:spLocks noChangeShapeType="1"/>
            </p:cNvSpPr>
            <p:nvPr/>
          </p:nvSpPr>
          <p:spPr bwMode="auto">
            <a:xfrm>
              <a:off x="2284412" y="3886200"/>
              <a:ext cx="220980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6148" name="Line 4"/>
            <p:cNvSpPr>
              <a:spLocks noChangeShapeType="1"/>
            </p:cNvSpPr>
            <p:nvPr/>
          </p:nvSpPr>
          <p:spPr bwMode="auto">
            <a:xfrm>
              <a:off x="7999412" y="3886200"/>
              <a:ext cx="220980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6149" name="Text Box 6"/>
            <p:cNvSpPr txBox="1">
              <a:spLocks noChangeArrowheads="1"/>
            </p:cNvSpPr>
            <p:nvPr/>
          </p:nvSpPr>
          <p:spPr bwMode="auto">
            <a:xfrm>
              <a:off x="4494212" y="3048000"/>
              <a:ext cx="350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a:ea typeface="Times New Roman" pitchFamily="18" charset="0"/>
                  <a:cs typeface="Arial" charset="0"/>
                </a:rPr>
                <a:t>  </a:t>
              </a:r>
            </a:p>
            <a:p>
              <a:pPr algn="ctr" eaLnBrk="1" hangingPunct="1"/>
              <a:endParaRPr lang="en-US" sz="1400" dirty="0">
                <a:ea typeface="Times New Roman" pitchFamily="18" charset="0"/>
                <a:cs typeface="Arial" charset="0"/>
              </a:endParaRPr>
            </a:p>
            <a:p>
              <a:pPr algn="ctr" eaLnBrk="1" hangingPunct="1"/>
              <a:r>
                <a:rPr lang="en-US" sz="2400" b="1" dirty="0">
                  <a:solidFill>
                    <a:srgbClr val="CC0000"/>
                  </a:solidFill>
                  <a:ea typeface="Times New Roman" pitchFamily="18" charset="0"/>
                  <a:cs typeface="Arial" charset="0"/>
                </a:rPr>
                <a:t>PROCESS</a:t>
              </a:r>
              <a:endParaRPr lang="en-US" sz="2400" dirty="0">
                <a:solidFill>
                  <a:srgbClr val="CC0000"/>
                </a:solidFill>
                <a:ea typeface="Times New Roman" pitchFamily="18" charset="0"/>
                <a:cs typeface="Arial" charset="0"/>
              </a:endParaRPr>
            </a:p>
          </p:txBody>
        </p:sp>
      </p:grpSp>
      <p:sp>
        <p:nvSpPr>
          <p:cNvPr id="6150" name="Rectangle 8"/>
          <p:cNvSpPr>
            <a:spLocks noChangeArrowheads="1"/>
          </p:cNvSpPr>
          <p:nvPr/>
        </p:nvSpPr>
        <p:spPr bwMode="auto">
          <a:xfrm>
            <a:off x="2817812" y="28194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p>
        </p:txBody>
      </p:sp>
      <p:sp>
        <p:nvSpPr>
          <p:cNvPr id="10250" name="Rectangle 10"/>
          <p:cNvSpPr>
            <a:spLocks noChangeArrowheads="1"/>
          </p:cNvSpPr>
          <p:nvPr/>
        </p:nvSpPr>
        <p:spPr bwMode="auto">
          <a:xfrm>
            <a:off x="1979613" y="1561918"/>
            <a:ext cx="8824913"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1100" dirty="0"/>
              <a:t/>
            </a:r>
            <a:br>
              <a:rPr lang="en-US" sz="1100" dirty="0"/>
            </a:br>
            <a:endParaRPr lang="en-US" dirty="0"/>
          </a:p>
          <a:p>
            <a:r>
              <a:rPr lang="en-US" sz="2400" b="1" dirty="0">
                <a:solidFill>
                  <a:srgbClr val="FF0000"/>
                </a:solidFill>
                <a:ea typeface="Times New Roman" pitchFamily="18" charset="0"/>
                <a:cs typeface="Arial" charset="0"/>
              </a:rPr>
              <a:t>Input; Stimulus</a:t>
            </a:r>
            <a:r>
              <a:rPr lang="en-US" sz="1400" b="1" dirty="0">
                <a:ea typeface="Times New Roman" pitchFamily="18" charset="0"/>
                <a:cs typeface="Arial" charset="0"/>
              </a:rPr>
              <a:t>			                                 </a:t>
            </a:r>
            <a:r>
              <a:rPr lang="en-US" sz="2400" b="1" dirty="0">
                <a:solidFill>
                  <a:srgbClr val="0000FF"/>
                </a:solidFill>
                <a:ea typeface="Times New Roman" pitchFamily="18" charset="0"/>
                <a:cs typeface="Arial" charset="0"/>
              </a:rPr>
              <a:t>Output; Response</a:t>
            </a:r>
            <a:endParaRPr lang="en-US" sz="2400" dirty="0">
              <a:solidFill>
                <a:srgbClr val="0000FF"/>
              </a:solidFill>
            </a:endParaRPr>
          </a:p>
          <a:p>
            <a:endParaRPr lang="en-US" sz="2400" dirty="0">
              <a:solidFill>
                <a:srgbClr val="0000FF"/>
              </a:solidFill>
            </a:endParaRPr>
          </a:p>
        </p:txBody>
      </p:sp>
      <p:sp>
        <p:nvSpPr>
          <p:cNvPr id="10251" name="Rectangle 11"/>
          <p:cNvSpPr>
            <a:spLocks noChangeArrowheads="1"/>
          </p:cNvSpPr>
          <p:nvPr/>
        </p:nvSpPr>
        <p:spPr bwMode="auto">
          <a:xfrm>
            <a:off x="1979613" y="3693400"/>
            <a:ext cx="865822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endParaRPr lang="en-US" dirty="0"/>
          </a:p>
          <a:p>
            <a:endParaRPr lang="en-US" sz="2400" b="1" dirty="0">
              <a:solidFill>
                <a:srgbClr val="FF0000"/>
              </a:solidFill>
              <a:ea typeface="Times New Roman" pitchFamily="18" charset="0"/>
              <a:cs typeface="Arial" charset="0"/>
            </a:endParaRPr>
          </a:p>
          <a:p>
            <a:endParaRPr lang="en-US" sz="2400" b="1" dirty="0">
              <a:solidFill>
                <a:srgbClr val="FF0000"/>
              </a:solidFill>
              <a:ea typeface="Times New Roman" pitchFamily="18" charset="0"/>
              <a:cs typeface="Arial" charset="0"/>
            </a:endParaRPr>
          </a:p>
          <a:p>
            <a:r>
              <a:rPr lang="en-US" sz="2400" b="1" dirty="0">
                <a:solidFill>
                  <a:srgbClr val="FF0000"/>
                </a:solidFill>
                <a:ea typeface="Times New Roman" pitchFamily="18" charset="0"/>
                <a:cs typeface="Arial" charset="0"/>
              </a:rPr>
              <a:t>Desired Response</a:t>
            </a:r>
            <a:r>
              <a:rPr lang="en-US" sz="2400" b="1" dirty="0">
                <a:ea typeface="Times New Roman" pitchFamily="18" charset="0"/>
                <a:cs typeface="Arial" charset="0"/>
              </a:rPr>
              <a:t>	</a:t>
            </a:r>
            <a:r>
              <a:rPr lang="en-US" sz="1400" b="1" dirty="0">
                <a:ea typeface="Times New Roman" pitchFamily="18" charset="0"/>
                <a:cs typeface="Arial" charset="0"/>
              </a:rPr>
              <a:t>		                               </a:t>
            </a:r>
            <a:r>
              <a:rPr lang="en-US" sz="2400" b="1" dirty="0">
                <a:solidFill>
                  <a:srgbClr val="0000FF"/>
                </a:solidFill>
                <a:ea typeface="Times New Roman" pitchFamily="18" charset="0"/>
                <a:cs typeface="Arial" charset="0"/>
              </a:rPr>
              <a:t>Actual Response</a:t>
            </a:r>
            <a:endParaRPr lang="en-US" sz="2400" dirty="0">
              <a:solidFill>
                <a:srgbClr val="0000FF"/>
              </a:solidFill>
            </a:endParaRPr>
          </a:p>
          <a:p>
            <a:endParaRPr lang="en-US" sz="2400" dirty="0">
              <a:solidFill>
                <a:srgbClr val="FF0000"/>
              </a:solidFill>
            </a:endParaRPr>
          </a:p>
        </p:txBody>
      </p:sp>
      <p:sp>
        <p:nvSpPr>
          <p:cNvPr id="6153" name="Rectangle 12"/>
          <p:cNvSpPr>
            <a:spLocks noGrp="1" noChangeArrowheads="1"/>
          </p:cNvSpPr>
          <p:nvPr>
            <p:ph type="title"/>
          </p:nvPr>
        </p:nvSpPr>
        <p:spPr>
          <a:noFill/>
        </p:spPr>
        <p:txBody>
          <a:bodyPr/>
          <a:lstStyle/>
          <a:p>
            <a:r>
              <a:rPr lang="en-US" b="1" dirty="0"/>
              <a:t>Introduction to Control Systems</a:t>
            </a:r>
          </a:p>
        </p:txBody>
      </p:sp>
      <p:sp>
        <p:nvSpPr>
          <p:cNvPr id="6154"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406992-4DD9-4947-9C9F-9F54BF173215}" type="slidenum">
              <a:rPr lang="en-US" smtClean="0">
                <a:latin typeface="Arial Black" pitchFamily="34" charset="0"/>
              </a:rPr>
              <a:pPr/>
              <a:t>5</a:t>
            </a:fld>
            <a:endParaRPr lang="en-US">
              <a:latin typeface="Arial Black" pitchFamily="34" charset="0"/>
            </a:endParaRPr>
          </a:p>
        </p:txBody>
      </p:sp>
    </p:spTree>
    <p:extLst>
      <p:ext uri="{BB962C8B-B14F-4D97-AF65-F5344CB8AC3E}">
        <p14:creationId xmlns:p14="http://schemas.microsoft.com/office/powerpoint/2010/main" val="1844781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770" decel="100000"/>
                                        <p:tgtEl>
                                          <p:spTgt spid="10250"/>
                                        </p:tgtEl>
                                      </p:cBhvr>
                                    </p:animEffect>
                                    <p:animScale>
                                      <p:cBhvr>
                                        <p:cTn id="8" dur="770" decel="100000"/>
                                        <p:tgtEl>
                                          <p:spTgt spid="10250"/>
                                        </p:tgtEl>
                                      </p:cBhvr>
                                      <p:from x="10000" y="10000"/>
                                      <p:to x="200000" y="450000"/>
                                    </p:animScale>
                                    <p:animScale>
                                      <p:cBhvr>
                                        <p:cTn id="9" dur="1230" accel="100000" fill="hold">
                                          <p:stCondLst>
                                            <p:cond delay="770"/>
                                          </p:stCondLst>
                                        </p:cTn>
                                        <p:tgtEl>
                                          <p:spTgt spid="10250"/>
                                        </p:tgtEl>
                                      </p:cBhvr>
                                      <p:from x="200000" y="450000"/>
                                      <p:to x="100000" y="100000"/>
                                    </p:animScale>
                                    <p:set>
                                      <p:cBhvr>
                                        <p:cTn id="10" dur="770" fill="hold"/>
                                        <p:tgtEl>
                                          <p:spTgt spid="10250"/>
                                        </p:tgtEl>
                                        <p:attrNameLst>
                                          <p:attrName>ppt_x</p:attrName>
                                        </p:attrNameLst>
                                      </p:cBhvr>
                                      <p:to>
                                        <p:strVal val="(0.5)"/>
                                      </p:to>
                                    </p:set>
                                    <p:anim from="(0.5)" to="(#ppt_x)" calcmode="lin" valueType="num">
                                      <p:cBhvr>
                                        <p:cTn id="11" dur="1230" accel="100000" fill="hold">
                                          <p:stCondLst>
                                            <p:cond delay="770"/>
                                          </p:stCondLst>
                                        </p:cTn>
                                        <p:tgtEl>
                                          <p:spTgt spid="10250"/>
                                        </p:tgtEl>
                                        <p:attrNameLst>
                                          <p:attrName>ppt_x</p:attrName>
                                        </p:attrNameLst>
                                      </p:cBhvr>
                                    </p:anim>
                                    <p:set>
                                      <p:cBhvr>
                                        <p:cTn id="12" dur="770" fill="hold"/>
                                        <p:tgtEl>
                                          <p:spTgt spid="10250"/>
                                        </p:tgtEl>
                                        <p:attrNameLst>
                                          <p:attrName>ppt_y</p:attrName>
                                        </p:attrNameLst>
                                      </p:cBhvr>
                                      <p:to>
                                        <p:strVal val="(#ppt_y+0.4)"/>
                                      </p:to>
                                    </p:set>
                                    <p:anim from="(#ppt_y+0.4)" to="(#ppt_y)" calcmode="lin" valueType="num">
                                      <p:cBhvr>
                                        <p:cTn id="13" dur="1230" accel="100000" fill="hold">
                                          <p:stCondLst>
                                            <p:cond delay="770"/>
                                          </p:stCondLst>
                                        </p:cTn>
                                        <p:tgtEl>
                                          <p:spTgt spid="10250"/>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0251"/>
                                        </p:tgtEl>
                                        <p:attrNameLst>
                                          <p:attrName>style.visibility</p:attrName>
                                        </p:attrNameLst>
                                      </p:cBhvr>
                                      <p:to>
                                        <p:strVal val="visible"/>
                                      </p:to>
                                    </p:set>
                                    <p:animEffect transition="in" filter="fade">
                                      <p:cBhvr>
                                        <p:cTn id="18" dur="770" decel="100000"/>
                                        <p:tgtEl>
                                          <p:spTgt spid="10251"/>
                                        </p:tgtEl>
                                      </p:cBhvr>
                                    </p:animEffect>
                                    <p:animScale>
                                      <p:cBhvr>
                                        <p:cTn id="19" dur="770" decel="100000"/>
                                        <p:tgtEl>
                                          <p:spTgt spid="10251"/>
                                        </p:tgtEl>
                                      </p:cBhvr>
                                      <p:from x="10000" y="10000"/>
                                      <p:to x="200000" y="450000"/>
                                    </p:animScale>
                                    <p:animScale>
                                      <p:cBhvr>
                                        <p:cTn id="20" dur="1230" accel="100000" fill="hold">
                                          <p:stCondLst>
                                            <p:cond delay="770"/>
                                          </p:stCondLst>
                                        </p:cTn>
                                        <p:tgtEl>
                                          <p:spTgt spid="10251"/>
                                        </p:tgtEl>
                                      </p:cBhvr>
                                      <p:from x="200000" y="450000"/>
                                      <p:to x="100000" y="100000"/>
                                    </p:animScale>
                                    <p:set>
                                      <p:cBhvr>
                                        <p:cTn id="21" dur="770" fill="hold"/>
                                        <p:tgtEl>
                                          <p:spTgt spid="10251"/>
                                        </p:tgtEl>
                                        <p:attrNameLst>
                                          <p:attrName>ppt_x</p:attrName>
                                        </p:attrNameLst>
                                      </p:cBhvr>
                                      <p:to>
                                        <p:strVal val="(0.5)"/>
                                      </p:to>
                                    </p:set>
                                    <p:anim from="(0.5)" to="(#ppt_x)" calcmode="lin" valueType="num">
                                      <p:cBhvr>
                                        <p:cTn id="22" dur="1230" accel="100000" fill="hold">
                                          <p:stCondLst>
                                            <p:cond delay="770"/>
                                          </p:stCondLst>
                                        </p:cTn>
                                        <p:tgtEl>
                                          <p:spTgt spid="10251"/>
                                        </p:tgtEl>
                                        <p:attrNameLst>
                                          <p:attrName>ppt_x</p:attrName>
                                        </p:attrNameLst>
                                      </p:cBhvr>
                                    </p:anim>
                                    <p:set>
                                      <p:cBhvr>
                                        <p:cTn id="23" dur="770" fill="hold"/>
                                        <p:tgtEl>
                                          <p:spTgt spid="10251"/>
                                        </p:tgtEl>
                                        <p:attrNameLst>
                                          <p:attrName>ppt_y</p:attrName>
                                        </p:attrNameLst>
                                      </p:cBhvr>
                                      <p:to>
                                        <p:strVal val="(#ppt_y+0.4)"/>
                                      </p:to>
                                    </p:set>
                                    <p:anim from="(#ppt_y+0.4)" to="(#ppt_y)" calcmode="lin" valueType="num">
                                      <p:cBhvr>
                                        <p:cTn id="24" dur="1230" accel="100000" fill="hold">
                                          <p:stCondLst>
                                            <p:cond delay="770"/>
                                          </p:stCondLst>
                                        </p:cTn>
                                        <p:tgtEl>
                                          <p:spTgt spid="1025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p:bldP spid="102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17676" y="228600"/>
            <a:ext cx="8186737" cy="914400"/>
          </a:xfrm>
        </p:spPr>
        <p:txBody>
          <a:bodyPr/>
          <a:lstStyle/>
          <a:p>
            <a:r>
              <a:rPr lang="en-US" b="1" dirty="0"/>
              <a:t>Introduction to Control Systems</a:t>
            </a:r>
          </a:p>
        </p:txBody>
      </p:sp>
      <p:sp>
        <p:nvSpPr>
          <p:cNvPr id="12291" name="Rectangle 3"/>
          <p:cNvSpPr>
            <a:spLocks noGrp="1" noChangeArrowheads="1"/>
          </p:cNvSpPr>
          <p:nvPr>
            <p:ph type="body" idx="1"/>
          </p:nvPr>
        </p:nvSpPr>
        <p:spPr>
          <a:xfrm>
            <a:off x="2132012" y="1524000"/>
            <a:ext cx="7924800" cy="4419600"/>
          </a:xfrm>
        </p:spPr>
        <p:txBody>
          <a:bodyPr>
            <a:normAutofit fontScale="92500" lnSpcReduction="10000"/>
          </a:bodyPr>
          <a:lstStyle/>
          <a:p>
            <a:pPr algn="just" eaLnBrk="1" hangingPunct="1"/>
            <a:r>
              <a:rPr lang="en-US" sz="2500" b="1" dirty="0">
                <a:solidFill>
                  <a:srgbClr val="FF3300"/>
                </a:solidFill>
              </a:rPr>
              <a:t>INPUT</a:t>
            </a:r>
          </a:p>
          <a:p>
            <a:pPr lvl="1" algn="just" eaLnBrk="1" hangingPunct="1"/>
            <a:r>
              <a:rPr lang="en-US" sz="2500" b="1" dirty="0"/>
              <a:t>It is the stimulus, excitation, or command applied to a control system, typically from an external source, usually in order to produce a specified response from the control system.</a:t>
            </a:r>
          </a:p>
          <a:p>
            <a:pPr algn="just" eaLnBrk="1" hangingPunct="1"/>
            <a:r>
              <a:rPr lang="en-US" sz="2500" b="1" dirty="0">
                <a:solidFill>
                  <a:srgbClr val="FF3300"/>
                </a:solidFill>
              </a:rPr>
              <a:t>OUTPUT</a:t>
            </a:r>
          </a:p>
          <a:p>
            <a:pPr lvl="1" algn="just" eaLnBrk="1" hangingPunct="1"/>
            <a:r>
              <a:rPr lang="en-US" sz="2500" b="1" dirty="0"/>
              <a:t>It is the actual response obtained from the control system. It may or may not be equal to the specified response implied by the input.</a:t>
            </a:r>
            <a:endParaRPr lang="en-US" sz="2500" b="1" dirty="0">
              <a:solidFill>
                <a:srgbClr val="FF3300"/>
              </a:solidFill>
            </a:endParaRPr>
          </a:p>
          <a:p>
            <a:pPr algn="just"/>
            <a:r>
              <a:rPr lang="fil-PH" sz="2500" b="1" dirty="0">
                <a:solidFill>
                  <a:srgbClr val="FF3300"/>
                </a:solidFill>
              </a:rPr>
              <a:t>PROCESS</a:t>
            </a:r>
            <a:endParaRPr lang="en-US" sz="2500" b="1" dirty="0">
              <a:solidFill>
                <a:srgbClr val="FF3300"/>
              </a:solidFill>
            </a:endParaRPr>
          </a:p>
          <a:p>
            <a:pPr lvl="1" algn="just"/>
            <a:r>
              <a:rPr lang="en-US" sz="2500" b="1" dirty="0"/>
              <a:t>The device, plant, or system under control.  The input and output relationship represents the cause-and-effect relationship of the process.</a:t>
            </a:r>
            <a:endParaRPr lang="en-US" sz="2500" b="1" dirty="0">
              <a:solidFill>
                <a:srgbClr val="FF3300"/>
              </a:solidFill>
            </a:endParaRPr>
          </a:p>
          <a:p>
            <a:pPr algn="just"/>
            <a:endParaRPr lang="en-US" sz="2900" b="1" dirty="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0572FE3-E3D8-4F68-BEF3-EC50668384CF}" type="slidenum">
              <a:rPr lang="en-US" smtClean="0">
                <a:latin typeface="Arial Black" pitchFamily="34" charset="0"/>
              </a:rPr>
              <a:pPr/>
              <a:t>6</a:t>
            </a:fld>
            <a:endParaRPr lang="en-US">
              <a:latin typeface="Arial Black" pitchFamily="34" charset="0"/>
            </a:endParaRPr>
          </a:p>
        </p:txBody>
      </p:sp>
    </p:spTree>
    <p:extLst>
      <p:ext uri="{BB962C8B-B14F-4D97-AF65-F5344CB8AC3E}">
        <p14:creationId xmlns:p14="http://schemas.microsoft.com/office/powerpoint/2010/main" val="104534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 to="" calcmode="lin" valueType="num">
                                      <p:cBhvr>
                                        <p:cTn id="12" dur="1" fill="hold"/>
                                        <p:tgtEl>
                                          <p:spTgt spid="1229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 to="" calcmode="lin" valueType="num">
                                      <p:cBhvr>
                                        <p:cTn id="17" dur="1" fill="hold"/>
                                        <p:tgtEl>
                                          <p:spTgt spid="12291">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 to="" calcmode="lin" valueType="num">
                                      <p:cBhvr>
                                        <p:cTn id="22" dur="1" fill="hold"/>
                                        <p:tgtEl>
                                          <p:spTgt spid="12291">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 to="" calcmode="lin" valueType="num">
                                      <p:cBhvr>
                                        <p:cTn id="27" dur="1" fill="hold"/>
                                        <p:tgtEl>
                                          <p:spTgt spid="12291">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 to="" calcmode="lin" valueType="num">
                                      <p:cBhvr>
                                        <p:cTn id="32" dur="1" fill="hold"/>
                                        <p:tgtEl>
                                          <p:spTgt spid="1229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17676" y="228600"/>
            <a:ext cx="8186737" cy="914400"/>
          </a:xfrm>
        </p:spPr>
        <p:txBody>
          <a:bodyPr/>
          <a:lstStyle/>
          <a:p>
            <a:r>
              <a:rPr lang="en-US" b="1" dirty="0"/>
              <a:t>Introduction to Control Systems</a:t>
            </a:r>
          </a:p>
        </p:txBody>
      </p:sp>
      <p:sp>
        <p:nvSpPr>
          <p:cNvPr id="12291" name="Rectangle 3"/>
          <p:cNvSpPr>
            <a:spLocks noGrp="1" noChangeArrowheads="1"/>
          </p:cNvSpPr>
          <p:nvPr>
            <p:ph type="body" idx="1"/>
          </p:nvPr>
        </p:nvSpPr>
        <p:spPr>
          <a:xfrm>
            <a:off x="2132012" y="1524000"/>
            <a:ext cx="8458200" cy="5029200"/>
          </a:xfrm>
        </p:spPr>
        <p:txBody>
          <a:bodyPr>
            <a:normAutofit fontScale="92500" lnSpcReduction="20000"/>
          </a:bodyPr>
          <a:lstStyle/>
          <a:p>
            <a:pPr algn="just" eaLnBrk="1" hangingPunct="1"/>
            <a:r>
              <a:rPr lang="en-US" sz="2500" b="1" dirty="0">
                <a:solidFill>
                  <a:srgbClr val="FF3300"/>
                </a:solidFill>
              </a:rPr>
              <a:t>CONTROLLED VARIABLE</a:t>
            </a:r>
          </a:p>
          <a:p>
            <a:pPr lvl="1" algn="just" eaLnBrk="1" hangingPunct="1"/>
            <a:r>
              <a:rPr lang="en-US" sz="2500" b="1" dirty="0"/>
              <a:t>It is the quantity or condition that is measured and controlled.</a:t>
            </a:r>
          </a:p>
          <a:p>
            <a:pPr lvl="1" algn="just" eaLnBrk="1" hangingPunct="1"/>
            <a:r>
              <a:rPr lang="en-US" sz="2500" b="1" dirty="0"/>
              <a:t>It is normally the output of the system.</a:t>
            </a:r>
          </a:p>
          <a:p>
            <a:pPr algn="just" eaLnBrk="1" hangingPunct="1"/>
            <a:r>
              <a:rPr lang="en-US" sz="2500" b="1" dirty="0">
                <a:solidFill>
                  <a:srgbClr val="FF3300"/>
                </a:solidFill>
              </a:rPr>
              <a:t>MANIPULATED VARIABLE</a:t>
            </a:r>
          </a:p>
          <a:p>
            <a:pPr lvl="1" algn="just" eaLnBrk="1" hangingPunct="1"/>
            <a:r>
              <a:rPr lang="en-US" sz="2500" b="1" dirty="0"/>
              <a:t>It is the quantity or condition that is varied by the controller so as to affect the value of the controlled variable.</a:t>
            </a:r>
          </a:p>
          <a:p>
            <a:pPr algn="just"/>
            <a:r>
              <a:rPr lang="en-US" sz="2500" b="1" dirty="0">
                <a:solidFill>
                  <a:srgbClr val="FF3300"/>
                </a:solidFill>
              </a:rPr>
              <a:t>PLANTS</a:t>
            </a:r>
          </a:p>
          <a:p>
            <a:pPr lvl="1" algn="just"/>
            <a:r>
              <a:rPr lang="en-US" sz="2500" b="1" dirty="0"/>
              <a:t>It may be a piece of equipment, perhaps just a set of machine functioning together, the purpose of which is to perform a particular operation.</a:t>
            </a:r>
          </a:p>
          <a:p>
            <a:pPr lvl="1" algn="just"/>
            <a:r>
              <a:rPr lang="en-US" sz="2500" b="1" dirty="0"/>
              <a:t>It is a system to be controlled.</a:t>
            </a:r>
          </a:p>
          <a:p>
            <a:pPr algn="just"/>
            <a:r>
              <a:rPr lang="en-US" sz="2500" b="1" dirty="0">
                <a:solidFill>
                  <a:srgbClr val="FF3300"/>
                </a:solidFill>
              </a:rPr>
              <a:t>DISTURBANCES</a:t>
            </a:r>
          </a:p>
          <a:p>
            <a:pPr lvl="1" algn="just"/>
            <a:r>
              <a:rPr lang="en-US" sz="2500" b="1" dirty="0"/>
              <a:t>A signal that tends to adversely affect the value of the output of a system.</a:t>
            </a:r>
          </a:p>
          <a:p>
            <a:pPr lvl="1" algn="just" eaLnBrk="1" hangingPunct="1"/>
            <a:endParaRPr lang="en-US" sz="2500" b="1" dirty="0">
              <a:solidFill>
                <a:srgbClr val="FF3300"/>
              </a:solidFill>
            </a:endParaRPr>
          </a:p>
          <a:p>
            <a:pPr lvl="1" algn="just" eaLnBrk="1" hangingPunct="1"/>
            <a:endParaRPr lang="en-US" sz="2500" b="1" dirty="0">
              <a:solidFill>
                <a:srgbClr val="FF3300"/>
              </a:solidFill>
            </a:endParaRPr>
          </a:p>
          <a:p>
            <a:pPr lvl="1" algn="just" eaLnBrk="1" hangingPunct="1"/>
            <a:endParaRPr lang="en-US" sz="2500" b="1" dirty="0"/>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8D086AC-294B-469D-82CD-3CCEDF56BD4E}" type="slidenum">
              <a:rPr lang="en-US" smtClean="0">
                <a:latin typeface="Arial Black" pitchFamily="34" charset="0"/>
              </a:rPr>
              <a:pPr/>
              <a:t>7</a:t>
            </a:fld>
            <a:endParaRPr lang="en-US">
              <a:latin typeface="Arial Black" pitchFamily="34" charset="0"/>
            </a:endParaRPr>
          </a:p>
        </p:txBody>
      </p:sp>
    </p:spTree>
    <p:extLst>
      <p:ext uri="{BB962C8B-B14F-4D97-AF65-F5344CB8AC3E}">
        <p14:creationId xmlns:p14="http://schemas.microsoft.com/office/powerpoint/2010/main" val="3928660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 to="" calcmode="lin" valueType="num">
                                      <p:cBhvr>
                                        <p:cTn id="12" dur="1" fill="hold"/>
                                        <p:tgtEl>
                                          <p:spTgt spid="12291">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 to="" calcmode="lin" valueType="num">
                                      <p:cBhvr>
                                        <p:cTn id="17" dur="1" fill="hold"/>
                                        <p:tgtEl>
                                          <p:spTgt spid="12291">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 to="" calcmode="lin" valueType="num">
                                      <p:cBhvr>
                                        <p:cTn id="22" dur="1" fill="hold"/>
                                        <p:tgtEl>
                                          <p:spTgt spid="12291">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 to="" calcmode="lin" valueType="num">
                                      <p:cBhvr>
                                        <p:cTn id="27" dur="1" fill="hold"/>
                                        <p:tgtEl>
                                          <p:spTgt spid="12291">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 to="" calcmode="lin" valueType="num">
                                      <p:cBhvr>
                                        <p:cTn id="32" dur="1" fill="hold"/>
                                        <p:tgtEl>
                                          <p:spTgt spid="12291">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 to="" calcmode="lin" valueType="num">
                                      <p:cBhvr>
                                        <p:cTn id="37" dur="1" fill="hold"/>
                                        <p:tgtEl>
                                          <p:spTgt spid="12291">
                                            <p:txEl>
                                              <p:pRg st="6" end="6"/>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 to="" calcmode="lin" valueType="num">
                                      <p:cBhvr>
                                        <p:cTn id="42" dur="1" fill="hold"/>
                                        <p:tgtEl>
                                          <p:spTgt spid="12291">
                                            <p:txEl>
                                              <p:pRg st="7" end="7"/>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12291">
                                            <p:txEl>
                                              <p:pRg st="8" end="8"/>
                                            </p:txEl>
                                          </p:spTgt>
                                        </p:tgtEl>
                                        <p:attrNameLst>
                                          <p:attrName>style.visibility</p:attrName>
                                        </p:attrNameLst>
                                      </p:cBhvr>
                                      <p:to>
                                        <p:strVal val="visible"/>
                                      </p:to>
                                    </p:set>
                                    <p:anim to="" calcmode="lin" valueType="num">
                                      <p:cBhvr>
                                        <p:cTn id="47" dur="1" fill="hold"/>
                                        <p:tgtEl>
                                          <p:spTgt spid="12291">
                                            <p:txEl>
                                              <p:pRg st="8" end="8"/>
                                            </p:txEl>
                                          </p:spTgt>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12291">
                                            <p:txEl>
                                              <p:pRg st="9" end="9"/>
                                            </p:txEl>
                                          </p:spTgt>
                                        </p:tgtEl>
                                        <p:attrNameLst>
                                          <p:attrName>style.visibility</p:attrName>
                                        </p:attrNameLst>
                                      </p:cBhvr>
                                      <p:to>
                                        <p:strVal val="visible"/>
                                      </p:to>
                                    </p:set>
                                    <p:anim to="" calcmode="lin" valueType="num">
                                      <p:cBhvr>
                                        <p:cTn id="52" dur="1" fill="hold"/>
                                        <p:tgtEl>
                                          <p:spTgt spid="12291">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17676" y="228600"/>
            <a:ext cx="8186737" cy="914400"/>
          </a:xfrm>
        </p:spPr>
        <p:txBody>
          <a:bodyPr/>
          <a:lstStyle/>
          <a:p>
            <a:pPr algn="ctr" eaLnBrk="1" hangingPunct="1"/>
            <a:r>
              <a:rPr lang="en-US" sz="2500" b="1"/>
              <a:t>GENERAL CLASSIFICATION OF CONTROL SYSTEM</a:t>
            </a:r>
          </a:p>
        </p:txBody>
      </p:sp>
      <p:sp>
        <p:nvSpPr>
          <p:cNvPr id="22531" name="Rectangle 3"/>
          <p:cNvSpPr>
            <a:spLocks noGrp="1" noChangeArrowheads="1"/>
          </p:cNvSpPr>
          <p:nvPr>
            <p:ph type="body" idx="1"/>
          </p:nvPr>
        </p:nvSpPr>
        <p:spPr>
          <a:xfrm>
            <a:off x="2132012" y="1524000"/>
            <a:ext cx="7924800" cy="4419600"/>
          </a:xfrm>
        </p:spPr>
        <p:txBody>
          <a:bodyPr/>
          <a:lstStyle/>
          <a:p>
            <a:pPr algn="just" eaLnBrk="1" hangingPunct="1"/>
            <a:r>
              <a:rPr lang="en-US" sz="2400" b="1" dirty="0"/>
              <a:t>Control systems are classified into two general categories:</a:t>
            </a:r>
          </a:p>
          <a:p>
            <a:pPr algn="just" eaLnBrk="1" hangingPunct="1"/>
            <a:endParaRPr lang="en-US" sz="2400" b="1" dirty="0"/>
          </a:p>
          <a:p>
            <a:pPr lvl="1" algn="just" eaLnBrk="1" hangingPunct="1"/>
            <a:r>
              <a:rPr lang="en-US" b="1" dirty="0"/>
              <a:t>Open-Loop Control Systems</a:t>
            </a:r>
          </a:p>
          <a:p>
            <a:pPr lvl="1" algn="just" eaLnBrk="1" hangingPunct="1"/>
            <a:r>
              <a:rPr lang="en-US" b="1" dirty="0"/>
              <a:t>Closed-Loop Control Systems</a:t>
            </a:r>
          </a:p>
          <a:p>
            <a:pPr lvl="1" algn="just" eaLnBrk="1" hangingPunct="1"/>
            <a:endParaRPr lang="en-US" b="1" dirty="0"/>
          </a:p>
          <a:p>
            <a:pPr algn="just" eaLnBrk="1" hangingPunct="1"/>
            <a:r>
              <a:rPr lang="en-US" sz="2400" b="1" dirty="0"/>
              <a:t>The distinction is determined by the </a:t>
            </a:r>
            <a:r>
              <a:rPr lang="en-US" sz="2400" b="1" dirty="0">
                <a:solidFill>
                  <a:srgbClr val="FF0000"/>
                </a:solidFill>
              </a:rPr>
              <a:t>control action</a:t>
            </a:r>
            <a:r>
              <a:rPr lang="en-US" sz="2400" b="1" dirty="0"/>
              <a:t>, that quantity responsible for activating the system to produce the output. The word </a:t>
            </a:r>
            <a:r>
              <a:rPr lang="en-US" sz="2400" b="1" u="sng" dirty="0"/>
              <a:t>action</a:t>
            </a:r>
            <a:r>
              <a:rPr lang="en-US" sz="2400" b="1" dirty="0"/>
              <a:t> doesn’t always </a:t>
            </a:r>
            <a:r>
              <a:rPr lang="en-US" sz="2400" b="1" i="1" dirty="0"/>
              <a:t>directly</a:t>
            </a:r>
            <a:r>
              <a:rPr lang="en-US" sz="2400" b="1" dirty="0"/>
              <a:t> imply change, motion, or activity.</a:t>
            </a:r>
          </a:p>
          <a:p>
            <a:pPr algn="just" eaLnBrk="1" hangingPunct="1"/>
            <a:endParaRPr lang="en-US" sz="2400" b="1" dirty="0"/>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920E28-7545-4266-9014-207B1502856C}" type="slidenum">
              <a:rPr lang="en-US" smtClean="0">
                <a:latin typeface="Arial Black" pitchFamily="34" charset="0"/>
              </a:rPr>
              <a:pPr/>
              <a:t>8</a:t>
            </a:fld>
            <a:endParaRPr lang="en-US">
              <a:latin typeface="Arial Black" pitchFamily="34" charset="0"/>
            </a:endParaRPr>
          </a:p>
        </p:txBody>
      </p:sp>
    </p:spTree>
    <p:extLst>
      <p:ext uri="{BB962C8B-B14F-4D97-AF65-F5344CB8AC3E}">
        <p14:creationId xmlns:p14="http://schemas.microsoft.com/office/powerpoint/2010/main" val="4181907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to="" calcmode="lin" valueType="num">
                                      <p:cBhvr>
                                        <p:cTn id="7" dur="1" fill="hold"/>
                                        <p:tgtEl>
                                          <p:spTgt spid="2253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 to="" calcmode="lin" valueType="num">
                                      <p:cBhvr>
                                        <p:cTn id="12" dur="1" fill="hold"/>
                                        <p:tgtEl>
                                          <p:spTgt spid="22531">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 to="" calcmode="lin" valueType="num">
                                      <p:cBhvr>
                                        <p:cTn id="17" dur="1" fill="hold"/>
                                        <p:tgtEl>
                                          <p:spTgt spid="22531">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2531">
                                            <p:txEl>
                                              <p:pRg st="5" end="5"/>
                                            </p:txEl>
                                          </p:spTgt>
                                        </p:tgtEl>
                                        <p:attrNameLst>
                                          <p:attrName>style.visibility</p:attrName>
                                        </p:attrNameLst>
                                      </p:cBhvr>
                                      <p:to>
                                        <p:strVal val="visible"/>
                                      </p:to>
                                    </p:set>
                                    <p:anim to="" calcmode="lin" valueType="num">
                                      <p:cBhvr>
                                        <p:cTn id="22" dur="1" fill="hold"/>
                                        <p:tgtEl>
                                          <p:spTgt spid="2253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132012" y="304800"/>
            <a:ext cx="7924800" cy="5638800"/>
          </a:xfrm>
        </p:spPr>
        <p:txBody>
          <a:bodyPr>
            <a:normAutofit/>
          </a:bodyPr>
          <a:lstStyle/>
          <a:p>
            <a:pPr algn="just" eaLnBrk="1" hangingPunct="1"/>
            <a:r>
              <a:rPr lang="en-US" sz="2200" b="1" dirty="0">
                <a:solidFill>
                  <a:srgbClr val="FF0000"/>
                </a:solidFill>
              </a:rPr>
              <a:t>OPEN LOOP</a:t>
            </a:r>
          </a:p>
          <a:p>
            <a:pPr lvl="1" algn="just" eaLnBrk="1" hangingPunct="1"/>
            <a:r>
              <a:rPr lang="en-US" sz="2000" b="1" dirty="0"/>
              <a:t>The control action is independent of the output.</a:t>
            </a:r>
          </a:p>
          <a:p>
            <a:pPr lvl="1" algn="just"/>
            <a:r>
              <a:rPr lang="en-US" altLang="en-US" sz="2000" b="1" dirty="0"/>
              <a:t>Open-Loop Control Systems</a:t>
            </a:r>
            <a:r>
              <a:rPr lang="en-US" altLang="en-US" sz="2000" dirty="0"/>
              <a:t> </a:t>
            </a:r>
            <a:r>
              <a:rPr lang="en-US" altLang="en-US" sz="2000" b="1" dirty="0"/>
              <a:t>utilize a controller or control actuator to obtain the desired response.</a:t>
            </a:r>
          </a:p>
          <a:p>
            <a:pPr lvl="1" algn="just"/>
            <a:endParaRPr lang="fil-PH" altLang="en-US" sz="2000" b="1" dirty="0"/>
          </a:p>
          <a:p>
            <a:pPr lvl="1" algn="just"/>
            <a:endParaRPr lang="fil-PH" altLang="en-US" sz="2000" b="1" dirty="0"/>
          </a:p>
          <a:p>
            <a:pPr lvl="1" algn="just"/>
            <a:endParaRPr lang="fil-PH" altLang="en-US" sz="2000" b="1" dirty="0"/>
          </a:p>
          <a:p>
            <a:pPr lvl="1" algn="just"/>
            <a:endParaRPr lang="fil-PH" altLang="en-US" sz="2000" b="1" dirty="0"/>
          </a:p>
          <a:p>
            <a:pPr marL="365760" lvl="1" indent="0" algn="just">
              <a:buNone/>
            </a:pPr>
            <a:endParaRPr lang="en-US" altLang="en-US" sz="2000" b="1" dirty="0"/>
          </a:p>
          <a:p>
            <a:pPr algn="just" eaLnBrk="1" hangingPunct="1"/>
            <a:r>
              <a:rPr lang="en-US" sz="2200" b="1" dirty="0"/>
              <a:t>Functional Block Diagram</a:t>
            </a:r>
          </a:p>
          <a:p>
            <a:pPr algn="just" eaLnBrk="1" hangingPunct="1"/>
            <a:endParaRPr lang="en-US" sz="2200" b="1" dirty="0"/>
          </a:p>
          <a:p>
            <a:pPr algn="just" eaLnBrk="1" hangingPunct="1"/>
            <a:endParaRPr lang="en-US" sz="2200" b="1" dirty="0"/>
          </a:p>
          <a:p>
            <a:pPr algn="just" eaLnBrk="1" hangingPunct="1"/>
            <a:r>
              <a:rPr lang="en-US" sz="2200" b="1" dirty="0"/>
              <a:t>Physical Arrangement</a:t>
            </a:r>
          </a:p>
          <a:p>
            <a:pPr algn="just" eaLnBrk="1" hangingPunct="1"/>
            <a:endParaRPr lang="en-US" sz="2200" b="1" dirty="0"/>
          </a:p>
          <a:p>
            <a:pPr lvl="1" algn="just" eaLnBrk="1" hangingPunct="1"/>
            <a:endParaRPr lang="en-US" sz="1800" b="1" dirty="0"/>
          </a:p>
          <a:p>
            <a:pPr lvl="1" algn="just" eaLnBrk="1" hangingPunct="1"/>
            <a:endParaRPr lang="en-US" sz="1800" b="1" dirty="0"/>
          </a:p>
        </p:txBody>
      </p:sp>
      <p:grpSp>
        <p:nvGrpSpPr>
          <p:cNvPr id="2" name="Group 1">
            <a:extLst>
              <a:ext uri="{FF2B5EF4-FFF2-40B4-BE49-F238E27FC236}">
                <a16:creationId xmlns="" xmlns:a16="http://schemas.microsoft.com/office/drawing/2014/main" id="{BD6B8139-E760-41DF-8E5B-9EDCA9C5C4C7}"/>
              </a:ext>
            </a:extLst>
          </p:cNvPr>
          <p:cNvGrpSpPr/>
          <p:nvPr/>
        </p:nvGrpSpPr>
        <p:grpSpPr>
          <a:xfrm>
            <a:off x="2360612" y="4038600"/>
            <a:ext cx="8153400" cy="762000"/>
            <a:chOff x="1979612" y="3200400"/>
            <a:chExt cx="8153400" cy="762000"/>
          </a:xfrm>
        </p:grpSpPr>
        <p:sp>
          <p:nvSpPr>
            <p:cNvPr id="23556" name="Rectangle 3"/>
            <p:cNvSpPr>
              <a:spLocks noChangeArrowheads="1"/>
            </p:cNvSpPr>
            <p:nvPr/>
          </p:nvSpPr>
          <p:spPr bwMode="auto">
            <a:xfrm>
              <a:off x="3884612" y="3429000"/>
              <a:ext cx="2209800" cy="533400"/>
            </a:xfrm>
            <a:prstGeom prst="rect">
              <a:avLst/>
            </a:prstGeom>
            <a:solidFill>
              <a:schemeClr val="accent1"/>
            </a:solidFill>
            <a:ln w="9525" algn="ctr">
              <a:solidFill>
                <a:schemeClr val="tx1"/>
              </a:solidFill>
              <a:round/>
              <a:headEnd/>
              <a:tailEnd/>
            </a:ln>
          </p:spPr>
          <p:txBody>
            <a:bodyPr/>
            <a:lstStyle/>
            <a:p>
              <a:endParaRPr lang="en-US"/>
            </a:p>
          </p:txBody>
        </p:sp>
        <p:sp>
          <p:nvSpPr>
            <p:cNvPr id="23557" name="Rectangle 4"/>
            <p:cNvSpPr>
              <a:spLocks noChangeArrowheads="1"/>
            </p:cNvSpPr>
            <p:nvPr/>
          </p:nvSpPr>
          <p:spPr bwMode="auto">
            <a:xfrm>
              <a:off x="6932612" y="3429000"/>
              <a:ext cx="1676400" cy="533400"/>
            </a:xfrm>
            <a:prstGeom prst="rect">
              <a:avLst/>
            </a:prstGeom>
            <a:solidFill>
              <a:schemeClr val="accent1"/>
            </a:solidFill>
            <a:ln w="9525" algn="ctr">
              <a:solidFill>
                <a:schemeClr val="tx1"/>
              </a:solidFill>
              <a:round/>
              <a:headEnd/>
              <a:tailEnd/>
            </a:ln>
          </p:spPr>
          <p:txBody>
            <a:bodyPr/>
            <a:lstStyle/>
            <a:p>
              <a:endParaRPr lang="en-US"/>
            </a:p>
          </p:txBody>
        </p:sp>
        <p:sp>
          <p:nvSpPr>
            <p:cNvPr id="23558" name="TextBox 5"/>
            <p:cNvSpPr txBox="1">
              <a:spLocks noChangeArrowheads="1"/>
            </p:cNvSpPr>
            <p:nvPr/>
          </p:nvSpPr>
          <p:spPr bwMode="auto">
            <a:xfrm>
              <a:off x="1979612" y="32004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Command Input</a:t>
              </a:r>
            </a:p>
          </p:txBody>
        </p:sp>
        <p:sp>
          <p:nvSpPr>
            <p:cNvPr id="23559" name="TextBox 6"/>
            <p:cNvSpPr txBox="1">
              <a:spLocks noChangeArrowheads="1"/>
            </p:cNvSpPr>
            <p:nvPr/>
          </p:nvSpPr>
          <p:spPr bwMode="auto">
            <a:xfrm>
              <a:off x="3884612" y="3505200"/>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Reference Selector</a:t>
              </a:r>
            </a:p>
          </p:txBody>
        </p:sp>
        <p:sp>
          <p:nvSpPr>
            <p:cNvPr id="23560" name="TextBox 7"/>
            <p:cNvSpPr txBox="1">
              <a:spLocks noChangeArrowheads="1"/>
            </p:cNvSpPr>
            <p:nvPr/>
          </p:nvSpPr>
          <p:spPr bwMode="auto">
            <a:xfrm>
              <a:off x="6932612" y="3516314"/>
              <a:ext cx="1676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Dynamic Unit</a:t>
              </a:r>
            </a:p>
          </p:txBody>
        </p:sp>
        <p:sp>
          <p:nvSpPr>
            <p:cNvPr id="23561" name="TextBox 8"/>
            <p:cNvSpPr txBox="1">
              <a:spLocks noChangeArrowheads="1"/>
            </p:cNvSpPr>
            <p:nvPr/>
          </p:nvSpPr>
          <p:spPr bwMode="auto">
            <a:xfrm>
              <a:off x="9218612" y="32004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Output</a:t>
              </a:r>
            </a:p>
          </p:txBody>
        </p:sp>
        <p:cxnSp>
          <p:nvCxnSpPr>
            <p:cNvPr id="11" name="Straight Arrow Connector 10"/>
            <p:cNvCxnSpPr/>
            <p:nvPr/>
          </p:nvCxnSpPr>
          <p:spPr bwMode="auto">
            <a:xfrm>
              <a:off x="2055812" y="3657600"/>
              <a:ext cx="1828800"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563" name="Straight Arrow Connector 12"/>
            <p:cNvCxnSpPr>
              <a:cxnSpLocks noChangeShapeType="1"/>
            </p:cNvCxnSpPr>
            <p:nvPr/>
          </p:nvCxnSpPr>
          <p:spPr bwMode="auto">
            <a:xfrm>
              <a:off x="8609012" y="3657600"/>
              <a:ext cx="1524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64" name="Straight Arrow Connector 14"/>
            <p:cNvCxnSpPr>
              <a:cxnSpLocks noChangeShapeType="1"/>
            </p:cNvCxnSpPr>
            <p:nvPr/>
          </p:nvCxnSpPr>
          <p:spPr bwMode="auto">
            <a:xfrm>
              <a:off x="6094412" y="3657600"/>
              <a:ext cx="8382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 name="Group 2">
            <a:extLst>
              <a:ext uri="{FF2B5EF4-FFF2-40B4-BE49-F238E27FC236}">
                <a16:creationId xmlns="" xmlns:a16="http://schemas.microsoft.com/office/drawing/2014/main" id="{EE558373-95DF-4AC8-9665-DF0D60934F99}"/>
              </a:ext>
            </a:extLst>
          </p:cNvPr>
          <p:cNvGrpSpPr/>
          <p:nvPr/>
        </p:nvGrpSpPr>
        <p:grpSpPr>
          <a:xfrm>
            <a:off x="2513012" y="5486400"/>
            <a:ext cx="8001000" cy="1143000"/>
            <a:chOff x="2132012" y="4953000"/>
            <a:chExt cx="8001000" cy="1143000"/>
          </a:xfrm>
        </p:grpSpPr>
        <p:sp>
          <p:nvSpPr>
            <p:cNvPr id="23565" name="Rectangle 26"/>
            <p:cNvSpPr>
              <a:spLocks noChangeArrowheads="1"/>
            </p:cNvSpPr>
            <p:nvPr/>
          </p:nvSpPr>
          <p:spPr bwMode="auto">
            <a:xfrm>
              <a:off x="3351212" y="5181600"/>
              <a:ext cx="1600200" cy="533400"/>
            </a:xfrm>
            <a:prstGeom prst="rect">
              <a:avLst/>
            </a:prstGeom>
            <a:solidFill>
              <a:schemeClr val="accent1"/>
            </a:solidFill>
            <a:ln w="9525" algn="ctr">
              <a:solidFill>
                <a:schemeClr val="tx1"/>
              </a:solidFill>
              <a:round/>
              <a:headEnd/>
              <a:tailEnd/>
            </a:ln>
          </p:spPr>
          <p:txBody>
            <a:bodyPr/>
            <a:lstStyle/>
            <a:p>
              <a:endParaRPr lang="en-US"/>
            </a:p>
          </p:txBody>
        </p:sp>
        <p:sp>
          <p:nvSpPr>
            <p:cNvPr id="23566" name="TextBox 28"/>
            <p:cNvSpPr txBox="1">
              <a:spLocks noChangeArrowheads="1"/>
            </p:cNvSpPr>
            <p:nvPr/>
          </p:nvSpPr>
          <p:spPr bwMode="auto">
            <a:xfrm>
              <a:off x="2132012" y="50292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Input</a:t>
              </a:r>
            </a:p>
          </p:txBody>
        </p:sp>
        <p:sp>
          <p:nvSpPr>
            <p:cNvPr id="23567" name="TextBox 29"/>
            <p:cNvSpPr txBox="1">
              <a:spLocks noChangeArrowheads="1"/>
            </p:cNvSpPr>
            <p:nvPr/>
          </p:nvSpPr>
          <p:spPr bwMode="auto">
            <a:xfrm>
              <a:off x="3351212" y="5268914"/>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dirty="0"/>
                <a:t>Controller</a:t>
              </a:r>
            </a:p>
          </p:txBody>
        </p:sp>
        <p:sp>
          <p:nvSpPr>
            <p:cNvPr id="23568" name="TextBox 31"/>
            <p:cNvSpPr txBox="1">
              <a:spLocks noChangeArrowheads="1"/>
            </p:cNvSpPr>
            <p:nvPr/>
          </p:nvSpPr>
          <p:spPr bwMode="auto">
            <a:xfrm>
              <a:off x="9218612" y="50292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Output</a:t>
              </a:r>
            </a:p>
          </p:txBody>
        </p:sp>
        <p:cxnSp>
          <p:nvCxnSpPr>
            <p:cNvPr id="33" name="Straight Arrow Connector 32"/>
            <p:cNvCxnSpPr>
              <a:endCxn id="23567" idx="1"/>
            </p:cNvCxnSpPr>
            <p:nvPr/>
          </p:nvCxnSpPr>
          <p:spPr bwMode="auto">
            <a:xfrm>
              <a:off x="2208212" y="5410200"/>
              <a:ext cx="1143000"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570" name="Straight Arrow Connector 33"/>
            <p:cNvCxnSpPr>
              <a:cxnSpLocks noChangeShapeType="1"/>
            </p:cNvCxnSpPr>
            <p:nvPr/>
          </p:nvCxnSpPr>
          <p:spPr bwMode="auto">
            <a:xfrm>
              <a:off x="7923212" y="5486400"/>
              <a:ext cx="2209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71" name="Straight Arrow Connector 34"/>
            <p:cNvCxnSpPr>
              <a:cxnSpLocks noChangeShapeType="1"/>
            </p:cNvCxnSpPr>
            <p:nvPr/>
          </p:nvCxnSpPr>
          <p:spPr bwMode="auto">
            <a:xfrm>
              <a:off x="6856412" y="5486400"/>
              <a:ext cx="8382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572" name="Rectangle 36"/>
            <p:cNvSpPr>
              <a:spLocks noChangeArrowheads="1"/>
            </p:cNvSpPr>
            <p:nvPr/>
          </p:nvSpPr>
          <p:spPr bwMode="auto">
            <a:xfrm>
              <a:off x="5942012" y="4953000"/>
              <a:ext cx="1981200" cy="1143000"/>
            </a:xfrm>
            <a:prstGeom prst="rect">
              <a:avLst/>
            </a:prstGeom>
            <a:solidFill>
              <a:schemeClr val="accent1"/>
            </a:solidFill>
            <a:ln w="9525" algn="ctr">
              <a:solidFill>
                <a:schemeClr val="tx1"/>
              </a:solidFill>
              <a:round/>
              <a:headEnd/>
              <a:tailEnd/>
            </a:ln>
          </p:spPr>
          <p:txBody>
            <a:bodyPr/>
            <a:lstStyle/>
            <a:p>
              <a:endParaRPr lang="en-US"/>
            </a:p>
          </p:txBody>
        </p:sp>
        <p:sp>
          <p:nvSpPr>
            <p:cNvPr id="23573" name="TextBox 37"/>
            <p:cNvSpPr txBox="1">
              <a:spLocks noChangeArrowheads="1"/>
            </p:cNvSpPr>
            <p:nvPr/>
          </p:nvSpPr>
          <p:spPr bwMode="auto">
            <a:xfrm>
              <a:off x="5942012" y="5268913"/>
              <a:ext cx="1981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dirty="0"/>
                <a:t>Motor Powering Device</a:t>
              </a:r>
            </a:p>
          </p:txBody>
        </p:sp>
        <p:cxnSp>
          <p:nvCxnSpPr>
            <p:cNvPr id="41" name="Straight Arrow Connector 40"/>
            <p:cNvCxnSpPr>
              <a:stCxn id="23567" idx="3"/>
            </p:cNvCxnSpPr>
            <p:nvPr/>
          </p:nvCxnSpPr>
          <p:spPr bwMode="auto">
            <a:xfrm flipV="1">
              <a:off x="4951412" y="5410200"/>
              <a:ext cx="990600"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28695" name="Slide Number Placeholder 2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9592B82-748B-4328-8A55-E2B30D8740F8}" type="slidenum">
              <a:rPr lang="en-US" smtClean="0">
                <a:latin typeface="Arial Black" pitchFamily="34" charset="0"/>
              </a:rPr>
              <a:pPr/>
              <a:t>9</a:t>
            </a:fld>
            <a:endParaRPr lang="en-US">
              <a:latin typeface="Arial Black" pitchFamily="34" charset="0"/>
            </a:endParaRPr>
          </a:p>
        </p:txBody>
      </p:sp>
      <p:pic>
        <p:nvPicPr>
          <p:cNvPr id="26" name="Picture 6">
            <a:extLst>
              <a:ext uri="{FF2B5EF4-FFF2-40B4-BE49-F238E27FC236}">
                <a16:creationId xmlns="" xmlns:a16="http://schemas.microsoft.com/office/drawing/2014/main" id="{9A61DCEB-7028-4CB2-935C-4FAFF6AE5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220" y="1772218"/>
            <a:ext cx="7690384" cy="1692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008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to="" calcmode="lin" valueType="num">
                                      <p:cBhvr>
                                        <p:cTn id="7" dur="1" fill="hold"/>
                                        <p:tgtEl>
                                          <p:spTgt spid="2355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 to="" calcmode="lin" valueType="num">
                                      <p:cBhvr>
                                        <p:cTn id="12" dur="1" fill="hold"/>
                                        <p:tgtEl>
                                          <p:spTgt spid="23555">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 to="" calcmode="lin" valueType="num">
                                      <p:cBhvr>
                                        <p:cTn id="17" dur="1" fill="hold"/>
                                        <p:tgtEl>
                                          <p:spTgt spid="23555">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23555">
                                            <p:txEl>
                                              <p:pRg st="8" end="8"/>
                                            </p:txEl>
                                          </p:spTgt>
                                        </p:tgtEl>
                                        <p:attrNameLst>
                                          <p:attrName>style.visibility</p:attrName>
                                        </p:attrNameLst>
                                      </p:cBhvr>
                                      <p:to>
                                        <p:strVal val="visible"/>
                                      </p:to>
                                    </p:set>
                                    <p:anim to="" calcmode="lin" valueType="num">
                                      <p:cBhvr>
                                        <p:cTn id="28" dur="1" fill="hold"/>
                                        <p:tgtEl>
                                          <p:spTgt spid="23555">
                                            <p:txEl>
                                              <p:pRg st="8" end="8"/>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nodeType="clickEffect">
                                  <p:stCondLst>
                                    <p:cond delay="0"/>
                                  </p:stCondLst>
                                  <p:childTnLst>
                                    <p:set>
                                      <p:cBhvr>
                                        <p:cTn id="38" dur="1" fill="hold">
                                          <p:stCondLst>
                                            <p:cond delay="0"/>
                                          </p:stCondLst>
                                        </p:cTn>
                                        <p:tgtEl>
                                          <p:spTgt spid="23555">
                                            <p:txEl>
                                              <p:pRg st="11" end="11"/>
                                            </p:txEl>
                                          </p:spTgt>
                                        </p:tgtEl>
                                        <p:attrNameLst>
                                          <p:attrName>style.visibility</p:attrName>
                                        </p:attrNameLst>
                                      </p:cBhvr>
                                      <p:to>
                                        <p:strVal val="visible"/>
                                      </p:to>
                                    </p:set>
                                    <p:anim to="" calcmode="lin" valueType="num">
                                      <p:cBhvr>
                                        <p:cTn id="39" dur="1" fill="hold"/>
                                        <p:tgtEl>
                                          <p:spTgt spid="23555">
                                            <p:txEl>
                                              <p:pRg st="11" end="11"/>
                                            </p:txEl>
                                          </p:spTgt>
                                        </p:tgtEl>
                                        <p:attrNameLst>
                                          <p:attrName/>
                                        </p:attrNameLst>
                                      </p:cBhvr>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ppt_x"/>
                                          </p:val>
                                        </p:tav>
                                        <p:tav tm="100000">
                                          <p:val>
                                            <p:strVal val="#ppt_x"/>
                                          </p:val>
                                        </p:tav>
                                      </p:tavLst>
                                    </p:anim>
                                    <p:anim calcmode="lin" valueType="num">
                                      <p:cBhvr additive="base">
                                        <p:cTn id="4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5258</TotalTime>
  <Words>2161</Words>
  <Application>Microsoft Office PowerPoint</Application>
  <PresentationFormat>Custom</PresentationFormat>
  <Paragraphs>294</Paragraphs>
  <Slides>36</Slides>
  <Notes>9</Notes>
  <HiddenSlides>7</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Math 16x9</vt:lpstr>
      <vt:lpstr>Introduction to Control Systems</vt:lpstr>
      <vt:lpstr>Objectives </vt:lpstr>
      <vt:lpstr>Introduction to Control Systems</vt:lpstr>
      <vt:lpstr>Introduction to Control Systems</vt:lpstr>
      <vt:lpstr>Introduction to Control Systems</vt:lpstr>
      <vt:lpstr>Introduction to Control Systems</vt:lpstr>
      <vt:lpstr>Introduction to Control Systems</vt:lpstr>
      <vt:lpstr>GENERAL CLASSIFICATION OF CONTROL SYSTEM</vt:lpstr>
      <vt:lpstr>PowerPoint Presentation</vt:lpstr>
      <vt:lpstr>PowerPoint Presentation</vt:lpstr>
      <vt:lpstr>PowerPoint Presentation</vt:lpstr>
      <vt:lpstr>PowerPoint Presentation</vt:lpstr>
      <vt:lpstr>PowerPoint Presentation</vt:lpstr>
      <vt:lpstr>Brain Exercises</vt:lpstr>
      <vt:lpstr>Examples of Control Systems</vt:lpstr>
      <vt:lpstr>Examples of Control Systems</vt:lpstr>
      <vt:lpstr>Brain Exercises</vt:lpstr>
      <vt:lpstr>Brain Exercises</vt:lpstr>
      <vt:lpstr>PowerPoint Presentation</vt:lpstr>
      <vt:lpstr>EXAMPLES OF CONTROL SYSTEMS</vt:lpstr>
      <vt:lpstr>EXAMPLES OF CONTROL SYSTEMS</vt:lpstr>
      <vt:lpstr>PowerPoint Presentation</vt:lpstr>
      <vt:lpstr>EXAMPLES OF CONTROL SYSTEMS</vt:lpstr>
      <vt:lpstr>EXAMPLES OF CONTROL SYSTEMS</vt:lpstr>
      <vt:lpstr>PowerPoint Presentation</vt:lpstr>
      <vt:lpstr>FOUR PRIMARY REASONS FOR CONTROL SYSTEM</vt:lpstr>
      <vt:lpstr>PowerPoint Presentation</vt:lpstr>
      <vt:lpstr>PowerPoint Presentation</vt:lpstr>
      <vt:lpstr>FOUR PRIMARY REASONS FOR CONTROL SYSTEM</vt:lpstr>
      <vt:lpstr>FOUR PRIMARY REASONS FOR CONTROL SYSTEM</vt:lpstr>
      <vt:lpstr>GENERAL CLASSIFICATION OF CONTROL SYSTEM</vt:lpstr>
      <vt:lpstr>ANALOG AND DIGITAL CONTROL SYSTEMS</vt:lpstr>
      <vt:lpstr>ANALOG AND DIGITAL CONTROL SYSTEMS</vt:lpstr>
      <vt:lpstr>ANALOG AND DIGITAL CONTROL SYSTEMS</vt:lpstr>
      <vt:lpstr>THE CONTROL SYSTEMS ENGINEERING PROBLEM</vt:lpstr>
      <vt:lpstr>THE CONTROL SYSTEMS ENGINEERING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412 – Feedback and Control System</dc:title>
  <dc:creator>CJ</dc:creator>
  <cp:lastModifiedBy>ACER</cp:lastModifiedBy>
  <cp:revision>38</cp:revision>
  <dcterms:created xsi:type="dcterms:W3CDTF">2017-07-29T08:48:56Z</dcterms:created>
  <dcterms:modified xsi:type="dcterms:W3CDTF">2019-01-20T12:58:29Z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