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283" r:id="rId13"/>
    <p:sldId id="286" r:id="rId14"/>
    <p:sldId id="287" r:id="rId15"/>
    <p:sldId id="288" r:id="rId16"/>
    <p:sldId id="289" r:id="rId17"/>
    <p:sldId id="290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5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46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4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2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CDC5-23A3-489C-996F-E5EFEA0F778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1F38-9757-4C84-AFE8-AEDCCF00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3581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ELECTROMECHANICAL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Chapter 2: </a:t>
            </a:r>
            <a:r>
              <a:rPr lang="en-US" sz="2800" dirty="0" err="1"/>
              <a:t>dEFiNITION</a:t>
            </a:r>
            <a:r>
              <a:rPr lang="en-US" sz="2800" dirty="0"/>
              <a:t> and Principle of motor </a:t>
            </a:r>
            <a:r>
              <a:rPr lang="en-US" sz="2800" dirty="0" err="1"/>
              <a:t>operationS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25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2708"/>
            <a:ext cx="9905999" cy="40783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4 Basic types of DC motors</a:t>
            </a:r>
          </a:p>
          <a:p>
            <a:pPr marL="514350" indent="-514350">
              <a:buAutoNum type="arabicPeriod" startAt="3"/>
            </a:pPr>
            <a:r>
              <a:rPr lang="en-US" sz="2800" dirty="0"/>
              <a:t>Shunt DC Motor –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 winding is connected in parallel with the armature.</a:t>
            </a:r>
          </a:p>
          <a:p>
            <a:r>
              <a:rPr lang="en-US" sz="2800" b="1" dirty="0"/>
              <a:t>Feature:</a:t>
            </a:r>
            <a:r>
              <a:rPr lang="en-US" sz="2800" dirty="0"/>
              <a:t> Field windings consist of many turns of wire.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57" y="3966693"/>
            <a:ext cx="5744682" cy="25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0" y="724911"/>
            <a:ext cx="9905999" cy="406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 Basic types of DC motors</a:t>
            </a:r>
          </a:p>
          <a:p>
            <a:pPr marL="0" indent="0">
              <a:buNone/>
            </a:pPr>
            <a:r>
              <a:rPr lang="en-US" sz="2800" dirty="0"/>
              <a:t>4. Compound DC Motor – Combines series and shunt motor features.</a:t>
            </a:r>
          </a:p>
          <a:p>
            <a:r>
              <a:rPr lang="en-US" sz="2800" b="1" dirty="0"/>
              <a:t>Series Field Winding:</a:t>
            </a:r>
            <a:r>
              <a:rPr lang="en-US" sz="2800" dirty="0"/>
              <a:t> Connected in series with the armature.</a:t>
            </a:r>
          </a:p>
          <a:p>
            <a:r>
              <a:rPr lang="en-US" sz="2800" b="1" dirty="0"/>
              <a:t>Shunt Field Winding:</a:t>
            </a:r>
            <a:r>
              <a:rPr lang="en-US" sz="2800" dirty="0"/>
              <a:t> Connected in parallel with the armature.</a:t>
            </a:r>
          </a:p>
          <a:p>
            <a:r>
              <a:rPr lang="en-US" sz="2800" b="1" dirty="0"/>
              <a:t>Benefits:</a:t>
            </a:r>
            <a:r>
              <a:rPr lang="en-US" sz="2800" dirty="0"/>
              <a:t> Combines high torque and regulated speed.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97" y="4317519"/>
            <a:ext cx="633640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1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0" y="695459"/>
            <a:ext cx="9905999" cy="4065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DC Motors for Mobile Robots</a:t>
            </a:r>
          </a:p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b="1" dirty="0">
                <a:effectLst/>
              </a:rPr>
              <a:t>Brushed DC motor - </a:t>
            </a:r>
            <a:r>
              <a:rPr lang="en-US" sz="2800" dirty="0"/>
              <a:t>Uses permanent magnets in the rotor and electromagnets in the stator.</a:t>
            </a:r>
            <a:endParaRPr lang="en-US" sz="3600" b="1" dirty="0">
              <a:effectLst/>
            </a:endParaRPr>
          </a:p>
          <a:p>
            <a:r>
              <a:rPr lang="en-US" sz="2800" b="1" dirty="0"/>
              <a:t>Commutator:</a:t>
            </a:r>
            <a:r>
              <a:rPr lang="en-US" sz="2800" dirty="0"/>
              <a:t> Detects rotor orientation and flips the current using brushes.</a:t>
            </a:r>
          </a:p>
          <a:p>
            <a:r>
              <a:rPr lang="en-US" sz="2800" b="1" dirty="0"/>
              <a:t>Function:</a:t>
            </a:r>
            <a:r>
              <a:rPr lang="en-US" sz="2800" dirty="0"/>
              <a:t> Brushes rotate with the rotor to maintain current flow and motor operation.</a:t>
            </a:r>
            <a:r>
              <a:rPr lang="en-US" sz="3600" dirty="0">
                <a:effectLst/>
              </a:rPr>
              <a:t> 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03" y="4581053"/>
            <a:ext cx="7491352" cy="16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0" y="695459"/>
            <a:ext cx="9905999" cy="406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DC Motors for Mobile Robots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b="1" dirty="0">
                <a:effectLst/>
              </a:rPr>
              <a:t>Geared DC motor - </a:t>
            </a:r>
            <a:r>
              <a:rPr lang="en-US" dirty="0"/>
              <a:t>DC motor coupled with gears to increase torque while reducing speed.</a:t>
            </a:r>
          </a:p>
          <a:p>
            <a:r>
              <a:rPr lang="en-US" b="1" dirty="0"/>
              <a:t>Application:</a:t>
            </a:r>
            <a:r>
              <a:rPr lang="en-US" dirty="0"/>
              <a:t> Commonly used in robots to pull weight and components.</a:t>
            </a:r>
          </a:p>
          <a:p>
            <a:r>
              <a:rPr lang="en-US" b="1" dirty="0"/>
              <a:t>Gear Mechanism:</a:t>
            </a:r>
            <a:r>
              <a:rPr lang="en-US" dirty="0"/>
              <a:t> Motor shaft connects to gears, decreasing rpm and increasing torque.</a:t>
            </a:r>
            <a:endParaRPr lang="en-US" sz="32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0" y="4588528"/>
            <a:ext cx="4636279" cy="1866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14" y="4146510"/>
            <a:ext cx="4446774" cy="23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4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0" y="672019"/>
            <a:ext cx="10651771" cy="406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DC Motors for Mobile Robots</a:t>
            </a:r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en-US" b="1" dirty="0">
                <a:effectLst/>
              </a:rPr>
              <a:t>Brushless DC motors - </a:t>
            </a:r>
            <a:r>
              <a:rPr lang="en-US" dirty="0"/>
              <a:t>Rotor uses permanent magnet, stator uses electromagnet, and Hall Effect sensors detect rotor orientation.</a:t>
            </a:r>
          </a:p>
          <a:p>
            <a:r>
              <a:rPr lang="en-US" b="1" dirty="0"/>
              <a:t>Advantages:</a:t>
            </a:r>
            <a:r>
              <a:rPr lang="en-US" dirty="0"/>
              <a:t> Higher torque and greater speed than brushed motors, ideal for robots.</a:t>
            </a:r>
          </a:p>
          <a:p>
            <a:r>
              <a:rPr lang="en-US" b="1" dirty="0"/>
              <a:t>Disadvantages:</a:t>
            </a:r>
            <a:r>
              <a:rPr lang="en-US" dirty="0"/>
              <a:t> Expensive due to design complexity, requires a controller for speed and rotation.</a:t>
            </a:r>
            <a:endParaRPr lang="en-US" b="1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76" y="4211735"/>
            <a:ext cx="3833406" cy="25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695459"/>
            <a:ext cx="10765536" cy="406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DC Motors for Mobile Robots</a:t>
            </a:r>
          </a:p>
          <a:p>
            <a:pPr marL="0" indent="0">
              <a:buNone/>
            </a:pPr>
            <a:r>
              <a:rPr lang="en-US" sz="2800" dirty="0"/>
              <a:t>4. </a:t>
            </a:r>
            <a:r>
              <a:rPr lang="en-US" dirty="0">
                <a:effectLst/>
              </a:rPr>
              <a:t>Servo Motors - </a:t>
            </a:r>
            <a:r>
              <a:rPr lang="en-US" dirty="0"/>
              <a:t>DC motors with feedback control circuitry, gear system, and position sensing (potentiometer).</a:t>
            </a:r>
          </a:p>
          <a:p>
            <a:r>
              <a:rPr lang="en-US" b="1" dirty="0"/>
              <a:t>Function:</a:t>
            </a:r>
            <a:r>
              <a:rPr lang="en-US" dirty="0"/>
              <a:t> Moves motor shaft to a desired position based on control signal (pulse).</a:t>
            </a:r>
          </a:p>
          <a:p>
            <a:r>
              <a:rPr lang="en-US" b="1" dirty="0"/>
              <a:t>Rotation:</a:t>
            </a:r>
            <a:r>
              <a:rPr lang="en-US" dirty="0"/>
              <a:t> Limited to a specific range (usually 200°); can be modified for continuous rotation.</a:t>
            </a:r>
          </a:p>
          <a:p>
            <a:r>
              <a:rPr lang="en-US" b="1" dirty="0"/>
              <a:t>Wiring:</a:t>
            </a:r>
            <a:r>
              <a:rPr lang="en-US" dirty="0"/>
              <a:t> Requires three wires: Ground, Power, and Control pulse.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40" y="4760891"/>
            <a:ext cx="3894478" cy="19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8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0" y="695459"/>
            <a:ext cx="9905999" cy="4065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DC Motors for Mobile Robots</a:t>
            </a:r>
          </a:p>
          <a:p>
            <a:pPr marL="0" indent="0">
              <a:buNone/>
            </a:pPr>
            <a:r>
              <a:rPr lang="en-US" sz="2800" dirty="0"/>
              <a:t>5. </a:t>
            </a:r>
            <a:r>
              <a:rPr lang="en-US" sz="2800" b="1" dirty="0">
                <a:effectLst/>
              </a:rPr>
              <a:t>Stepper motors - </a:t>
            </a:r>
            <a:r>
              <a:rPr lang="en-US" sz="2800" dirty="0"/>
              <a:t>Brushless motors that divide rotation into discrete steps with electrical pulses.</a:t>
            </a:r>
            <a:endParaRPr lang="en-US" sz="2800" b="1" dirty="0">
              <a:effectLst/>
            </a:endParaRPr>
          </a:p>
          <a:p>
            <a:r>
              <a:rPr lang="en-US" sz="2800" b="1" dirty="0"/>
              <a:t>Function:</a:t>
            </a:r>
            <a:r>
              <a:rPr lang="en-US" sz="2800" dirty="0"/>
              <a:t> Rotates in steps per revolution, jumping each step with a pulse.</a:t>
            </a:r>
          </a:p>
          <a:p>
            <a:r>
              <a:rPr lang="en-US" sz="2800" b="1" dirty="0"/>
              <a:t>Torque:</a:t>
            </a:r>
            <a:r>
              <a:rPr lang="en-US" sz="2800" dirty="0"/>
              <a:t> Similar to brushed DC motors but with less torque.</a:t>
            </a:r>
          </a:p>
          <a:p>
            <a:r>
              <a:rPr lang="en-US" sz="2800" b="1" dirty="0"/>
              <a:t>Feedback:</a:t>
            </a:r>
            <a:r>
              <a:rPr lang="en-US" sz="2800" dirty="0"/>
              <a:t> No complex position feedback required.</a:t>
            </a:r>
            <a:endParaRPr lang="en-US" sz="2800" b="1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01" y="4828554"/>
            <a:ext cx="5215955" cy="18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0" y="-28083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0" y="695459"/>
            <a:ext cx="9905999" cy="406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DC Motors for Mobile Robots</a:t>
            </a:r>
          </a:p>
          <a:p>
            <a:pPr marL="0" indent="0">
              <a:buNone/>
            </a:pPr>
            <a:r>
              <a:rPr lang="en-US" sz="2800" dirty="0"/>
              <a:t>6. </a:t>
            </a:r>
            <a:r>
              <a:rPr lang="en-US" b="1" dirty="0">
                <a:effectLst/>
              </a:rPr>
              <a:t>Linear DC motor - </a:t>
            </a:r>
            <a:r>
              <a:rPr lang="en-US" sz="2800" dirty="0"/>
              <a:t>Stator unwrapped into a flat coil track.</a:t>
            </a:r>
            <a:endParaRPr lang="en-US" sz="2800" dirty="0">
              <a:effectLst/>
            </a:endParaRPr>
          </a:p>
          <a:p>
            <a:r>
              <a:rPr lang="en-US" sz="2800" b="1" dirty="0"/>
              <a:t>Function:</a:t>
            </a:r>
            <a:r>
              <a:rPr lang="en-US" sz="2800" dirty="0"/>
              <a:t> Rotor moves in a straight line over the stator.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60" y="3402458"/>
            <a:ext cx="4304248" cy="27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0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0637"/>
            <a:ext cx="9905998" cy="1478570"/>
          </a:xfrm>
        </p:spPr>
        <p:txBody>
          <a:bodyPr/>
          <a:lstStyle/>
          <a:p>
            <a:r>
              <a:rPr lang="en-US" dirty="0"/>
              <a:t>2. AC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3797"/>
            <a:ext cx="9905999" cy="4387404"/>
          </a:xfrm>
        </p:spPr>
        <p:txBody>
          <a:bodyPr>
            <a:noAutofit/>
          </a:bodyPr>
          <a:lstStyle/>
          <a:p>
            <a:r>
              <a:rPr lang="en-US" sz="3200" dirty="0"/>
              <a:t>Convert AC electrical power into mechanical power</a:t>
            </a:r>
            <a:r>
              <a:rPr lang="en-US" sz="4000" dirty="0"/>
              <a:t>.</a:t>
            </a:r>
          </a:p>
          <a:p>
            <a:r>
              <a:rPr lang="en-US" sz="3200" dirty="0"/>
              <a:t>Operate on Alternating Current, oscillating between positive and negative.</a:t>
            </a:r>
          </a:p>
          <a:p>
            <a:r>
              <a:rPr lang="en-US" sz="3200" dirty="0"/>
              <a:t>Principle: Interaction between the revolving magnetic field in the stator and the opposing magnetic field in the rotor.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027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AC Motors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00011"/>
            <a:ext cx="9905998" cy="4752304"/>
          </a:xfrm>
        </p:spPr>
      </p:pic>
    </p:spTree>
    <p:extLst>
      <p:ext uri="{BB962C8B-B14F-4D97-AF65-F5344CB8AC3E}">
        <p14:creationId xmlns:p14="http://schemas.microsoft.com/office/powerpoint/2010/main" val="30716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MOTOR CONTROL</a:t>
            </a:r>
            <a:br>
              <a:rPr lang="en-US" dirty="0"/>
            </a:br>
            <a:r>
              <a:rPr lang="en-US" dirty="0"/>
              <a:t>A motor control circuit can be defined as a</a:t>
            </a:r>
            <a:br>
              <a:rPr lang="en-US" dirty="0"/>
            </a:br>
            <a:r>
              <a:rPr lang="en-US" dirty="0"/>
              <a:t>means of supplying power to and removing</a:t>
            </a:r>
            <a:br>
              <a:rPr lang="en-US" dirty="0"/>
            </a:br>
            <a:r>
              <a:rPr lang="en-US" dirty="0"/>
              <a:t>power from a motor.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2305317"/>
            <a:ext cx="10225825" cy="4436772"/>
          </a:xfrm>
        </p:spPr>
      </p:pic>
    </p:spTree>
    <p:extLst>
      <p:ext uri="{BB962C8B-B14F-4D97-AF65-F5344CB8AC3E}">
        <p14:creationId xmlns:p14="http://schemas.microsoft.com/office/powerpoint/2010/main" val="314289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5617"/>
            <a:ext cx="9905999" cy="415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Basic Parts</a:t>
            </a:r>
          </a:p>
          <a:p>
            <a:pPr marL="457200" indent="-457200">
              <a:buAutoNum type="arabicPeriod"/>
            </a:pPr>
            <a:r>
              <a:rPr lang="en-US" sz="3600" dirty="0"/>
              <a:t>Stator – fixed outer portion </a:t>
            </a:r>
          </a:p>
          <a:p>
            <a:pPr marL="457200" indent="-457200">
              <a:buAutoNum type="arabicPeriod"/>
            </a:pPr>
            <a:r>
              <a:rPr lang="en-US" sz="3600" dirty="0"/>
              <a:t>Rotor – spins inside the AC motor</a:t>
            </a:r>
          </a:p>
          <a:p>
            <a:pPr marL="457200" indent="-457200">
              <a:buAutoNum type="arabicPeriod"/>
            </a:pPr>
            <a:r>
              <a:rPr lang="en-US" sz="3600" dirty="0"/>
              <a:t>Air gap – </a:t>
            </a:r>
            <a:r>
              <a:rPr lang="en-US" sz="3200" dirty="0"/>
              <a:t>Space between stator and rotor where energy is transferred via induction.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400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8006"/>
          </a:xfrm>
        </p:spPr>
        <p:txBody>
          <a:bodyPr/>
          <a:lstStyle/>
          <a:p>
            <a:r>
              <a:rPr lang="en-US" dirty="0"/>
              <a:t>2. AC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6788"/>
            <a:ext cx="9905999" cy="5351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Classifications</a:t>
            </a:r>
          </a:p>
          <a:p>
            <a:pPr marL="457200" indent="-457200">
              <a:buAutoNum type="arabicPeriod"/>
            </a:pPr>
            <a:r>
              <a:rPr lang="en-US" sz="3200" dirty="0"/>
              <a:t>According to their principle of operation</a:t>
            </a:r>
          </a:p>
          <a:p>
            <a:pPr marL="0" indent="0">
              <a:buNone/>
            </a:pPr>
            <a:r>
              <a:rPr lang="en-US" sz="3200" dirty="0"/>
              <a:t>     a. Synchronous motor</a:t>
            </a:r>
          </a:p>
          <a:p>
            <a:pPr marL="0" indent="0">
              <a:buNone/>
            </a:pPr>
            <a:r>
              <a:rPr lang="en-US" sz="3200" dirty="0"/>
              <a:t>     b. Asynchronous motor</a:t>
            </a:r>
          </a:p>
          <a:p>
            <a:pPr marL="1028700" indent="-342900">
              <a:buFont typeface="Wingdings" panose="05000000000000000000" pitchFamily="2" charset="2"/>
              <a:buChar char="v"/>
            </a:pPr>
            <a:r>
              <a:rPr lang="en-US" sz="3200" dirty="0"/>
              <a:t> Induction motors</a:t>
            </a:r>
          </a:p>
          <a:p>
            <a:pPr marL="1028700" indent="6350"/>
            <a:r>
              <a:rPr lang="en-US" sz="3200" dirty="0"/>
              <a:t> Squirrel cage induction motor</a:t>
            </a:r>
          </a:p>
          <a:p>
            <a:pPr marL="1028700" indent="6350"/>
            <a:r>
              <a:rPr lang="en-US" sz="3200" dirty="0"/>
              <a:t> Wound-rotor induction motor</a:t>
            </a:r>
          </a:p>
          <a:p>
            <a:pPr marL="739775" indent="0">
              <a:buNone/>
              <a:tabLst>
                <a:tab pos="739775" algn="l"/>
              </a:tabLst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5036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9294"/>
          </a:xfrm>
        </p:spPr>
        <p:txBody>
          <a:bodyPr/>
          <a:lstStyle/>
          <a:p>
            <a:r>
              <a:rPr lang="en-US" dirty="0"/>
              <a:t>2. AC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7812"/>
            <a:ext cx="9905999" cy="5325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Classifications</a:t>
            </a:r>
          </a:p>
          <a:p>
            <a:pPr marL="739775" indent="-53975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Commutator</a:t>
            </a:r>
            <a:r>
              <a:rPr lang="en-US" sz="2800" dirty="0"/>
              <a:t> motor</a:t>
            </a:r>
          </a:p>
          <a:p>
            <a:pPr marL="1028700" indent="60325"/>
            <a:r>
              <a:rPr lang="en-US" sz="2800" dirty="0"/>
              <a:t> </a:t>
            </a:r>
            <a:r>
              <a:rPr lang="en-US" sz="3200" dirty="0"/>
              <a:t>Series motor – single phase, universal</a:t>
            </a:r>
          </a:p>
          <a:p>
            <a:pPr marL="1028700" indent="60325"/>
            <a:r>
              <a:rPr lang="en-US" sz="3200" dirty="0"/>
              <a:t>Compensated motor – conductively, inductively</a:t>
            </a:r>
          </a:p>
          <a:p>
            <a:pPr marL="1028700" indent="60325"/>
            <a:r>
              <a:rPr lang="en-US" sz="3200" dirty="0"/>
              <a:t>Shunt motor – single, compensated</a:t>
            </a:r>
          </a:p>
          <a:p>
            <a:pPr marL="1028700" indent="60325"/>
            <a:r>
              <a:rPr lang="en-US" sz="3200" dirty="0"/>
              <a:t>Repulsion motor – straight, compensated</a:t>
            </a:r>
          </a:p>
          <a:p>
            <a:pPr marL="1028700" indent="60325"/>
            <a:r>
              <a:rPr lang="en-US" sz="3200" dirty="0"/>
              <a:t>Repulsion-start induction motor</a:t>
            </a:r>
          </a:p>
          <a:p>
            <a:pPr marL="1028700" indent="60325"/>
            <a:r>
              <a:rPr lang="en-US" sz="3200" dirty="0"/>
              <a:t>Repulsion induction motor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9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5847"/>
          </a:xfrm>
        </p:spPr>
        <p:txBody>
          <a:bodyPr/>
          <a:lstStyle/>
          <a:p>
            <a:r>
              <a:rPr lang="en-US" dirty="0"/>
              <a:t>2. AC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04365"/>
            <a:ext cx="9905999" cy="5392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Classifications</a:t>
            </a:r>
          </a:p>
          <a:p>
            <a:pPr marL="0" indent="0">
              <a:buNone/>
            </a:pPr>
            <a:r>
              <a:rPr lang="en-US" sz="3200" dirty="0"/>
              <a:t>2. According to the type of current</a:t>
            </a:r>
          </a:p>
          <a:p>
            <a:pPr marL="0" indent="0">
              <a:buNone/>
            </a:pPr>
            <a:r>
              <a:rPr lang="en-US" sz="3200" dirty="0"/>
              <a:t>    a. single phase</a:t>
            </a:r>
          </a:p>
          <a:p>
            <a:pPr marL="0" indent="0">
              <a:buNone/>
            </a:pPr>
            <a:r>
              <a:rPr lang="en-US" sz="3200" dirty="0"/>
              <a:t>    b. three-phase</a:t>
            </a:r>
          </a:p>
          <a:p>
            <a:pPr marL="0" indent="0">
              <a:buNone/>
            </a:pPr>
            <a:r>
              <a:rPr lang="en-US" sz="3200" dirty="0"/>
              <a:t>3. According to their speed </a:t>
            </a:r>
          </a:p>
          <a:p>
            <a:pPr marL="0" indent="0">
              <a:buNone/>
            </a:pPr>
            <a:r>
              <a:rPr lang="en-US" sz="3200" dirty="0"/>
              <a:t>    a. constant speed</a:t>
            </a:r>
          </a:p>
          <a:p>
            <a:pPr marL="0" indent="0">
              <a:buNone/>
            </a:pPr>
            <a:r>
              <a:rPr lang="en-US" sz="3200" dirty="0"/>
              <a:t>    b. variable speed</a:t>
            </a:r>
          </a:p>
          <a:p>
            <a:pPr marL="0" indent="0">
              <a:buNone/>
            </a:pPr>
            <a:r>
              <a:rPr lang="en-US" sz="3200" dirty="0"/>
              <a:t>    c. adjustable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212"/>
          </a:xfrm>
        </p:spPr>
        <p:txBody>
          <a:bodyPr>
            <a:normAutofit fontScale="90000"/>
          </a:bodyPr>
          <a:lstStyle/>
          <a:p>
            <a:r>
              <a:rPr lang="en-US" dirty="0"/>
              <a:t>2. AC Motors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9893"/>
            <a:ext cx="9905999" cy="555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Classifications</a:t>
            </a:r>
          </a:p>
          <a:p>
            <a:pPr marL="0" indent="0">
              <a:buNone/>
            </a:pPr>
            <a:r>
              <a:rPr lang="en-US" sz="3200" dirty="0"/>
              <a:t>4. According to their structural features</a:t>
            </a:r>
          </a:p>
          <a:p>
            <a:pPr marL="0" indent="0">
              <a:buNone/>
            </a:pPr>
            <a:r>
              <a:rPr lang="en-US" sz="3200" dirty="0"/>
              <a:t>    a. Open</a:t>
            </a:r>
          </a:p>
          <a:p>
            <a:pPr marL="0" indent="0">
              <a:buNone/>
            </a:pPr>
            <a:r>
              <a:rPr lang="en-US" sz="3200" dirty="0"/>
              <a:t>    b. Enclosed</a:t>
            </a:r>
          </a:p>
          <a:p>
            <a:pPr marL="0" indent="0">
              <a:buNone/>
            </a:pPr>
            <a:r>
              <a:rPr lang="en-US" sz="3200" dirty="0"/>
              <a:t>    c. Semi-enclosed</a:t>
            </a:r>
          </a:p>
          <a:p>
            <a:pPr marL="0" indent="0">
              <a:buNone/>
            </a:pPr>
            <a:r>
              <a:rPr lang="en-US" sz="3200" dirty="0"/>
              <a:t>    d. ventilated</a:t>
            </a:r>
          </a:p>
          <a:p>
            <a:pPr marL="0" indent="0">
              <a:buNone/>
            </a:pPr>
            <a:r>
              <a:rPr lang="en-US" sz="3200" dirty="0"/>
              <a:t>    e. Pipe – ventilated</a:t>
            </a:r>
          </a:p>
          <a:p>
            <a:pPr marL="0" indent="0">
              <a:buNone/>
            </a:pPr>
            <a:r>
              <a:rPr lang="en-US" sz="3200" dirty="0"/>
              <a:t>    f. </a:t>
            </a:r>
            <a:r>
              <a:rPr lang="en-US" sz="3200" dirty="0" err="1"/>
              <a:t>Riverted</a:t>
            </a:r>
            <a:r>
              <a:rPr lang="en-US" sz="3200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6318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7576"/>
            <a:ext cx="9905998" cy="712695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sz="4000" dirty="0"/>
              <a:t>AC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20271"/>
            <a:ext cx="9905999" cy="497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Types of AC Motors</a:t>
            </a:r>
          </a:p>
          <a:p>
            <a:pPr marL="457200" indent="-457200">
              <a:buAutoNum type="arabicPeriod"/>
            </a:pPr>
            <a:r>
              <a:rPr lang="en-US" sz="4400" dirty="0"/>
              <a:t> Synchronous Motors – </a:t>
            </a:r>
            <a:r>
              <a:rPr lang="en-US" sz="3600" dirty="0"/>
              <a:t>Speed remains constant with increasing load.</a:t>
            </a:r>
            <a:endParaRPr lang="en-US" sz="4400" dirty="0"/>
          </a:p>
          <a:p>
            <a:pPr marL="457200" indent="-457200">
              <a:buAutoNum type="arabicPeriod"/>
            </a:pPr>
            <a:r>
              <a:rPr lang="en-US" sz="4400" dirty="0"/>
              <a:t> Asynchronous Motors – </a:t>
            </a:r>
            <a:r>
              <a:rPr lang="en-US" sz="3600" dirty="0"/>
              <a:t>Speed varies with increasing load.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985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51283"/>
            <a:ext cx="9905998" cy="739635"/>
          </a:xfrm>
        </p:spPr>
        <p:txBody>
          <a:bodyPr/>
          <a:lstStyle/>
          <a:p>
            <a:r>
              <a:rPr lang="en-US" dirty="0"/>
              <a:t>Characteristic of an induction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90918"/>
            <a:ext cx="9905999" cy="4500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Induction (Asynchronous) Motor: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 motor where rotor current is induced electromagnetically by the stator's magnetic field.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 electrical connection to the rotor is needed.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425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8953"/>
          </a:xfrm>
        </p:spPr>
        <p:txBody>
          <a:bodyPr/>
          <a:lstStyle/>
          <a:p>
            <a:r>
              <a:rPr lang="en-US" dirty="0"/>
              <a:t>Characteristic of an induction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77471"/>
            <a:ext cx="9905999" cy="53115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/>
              <a:t>Advantages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 has a simple, robust and almost unbreakable construction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 requires minimum care and maintenance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Its cost is low and is very reliable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 has a sufficiently high efficiency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 has a reasonably good power factor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 is self starting     </a:t>
            </a:r>
          </a:p>
        </p:txBody>
      </p:sp>
    </p:spTree>
    <p:extLst>
      <p:ext uri="{BB962C8B-B14F-4D97-AF65-F5344CB8AC3E}">
        <p14:creationId xmlns:p14="http://schemas.microsoft.com/office/powerpoint/2010/main" val="397206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211"/>
          </a:xfrm>
        </p:spPr>
        <p:txBody>
          <a:bodyPr/>
          <a:lstStyle/>
          <a:p>
            <a:r>
              <a:rPr lang="en-US" dirty="0"/>
              <a:t>Characteristic of an induction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5729"/>
            <a:ext cx="9905999" cy="4325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Disadvantages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Its speed cannot be varied without loss of efficiency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Its speed decreases with the increase of load</a:t>
            </a:r>
          </a:p>
          <a:p>
            <a:pPr indent="174625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/>
              <a:t> Its has somewhat an inferior starting torque</a:t>
            </a:r>
          </a:p>
          <a:p>
            <a:pPr indent="0">
              <a:buNone/>
              <a:tabLst>
                <a:tab pos="457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4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3423"/>
          </a:xfrm>
        </p:spPr>
        <p:txBody>
          <a:bodyPr/>
          <a:lstStyle/>
          <a:p>
            <a:r>
              <a:rPr lang="en-US" dirty="0"/>
              <a:t>General types of induction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1941"/>
            <a:ext cx="9905999" cy="5257800"/>
          </a:xfrm>
        </p:spPr>
        <p:txBody>
          <a:bodyPr>
            <a:normAutofit/>
          </a:bodyPr>
          <a:lstStyle/>
          <a:p>
            <a:r>
              <a:rPr lang="en-US" sz="3200" dirty="0"/>
              <a:t> Squirrel cage induction motor</a:t>
            </a:r>
          </a:p>
          <a:p>
            <a:pPr marL="0" indent="0">
              <a:buNone/>
            </a:pPr>
            <a:r>
              <a:rPr lang="en-US" sz="3200" dirty="0"/>
              <a:t>    Its rotor is self-contained and resembles a squirrel cage. The rotor conductors are permanently short-circuited by end-rings.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76" y="3805518"/>
            <a:ext cx="6481483" cy="28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Electric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0011"/>
            <a:ext cx="9905999" cy="409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It is a machine which converts electric energy into mechanical energy or work and requires electric energy input</a:t>
            </a:r>
            <a:r>
              <a:rPr lang="en-US" sz="3200" b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3" y="3178580"/>
            <a:ext cx="3876675" cy="34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7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529"/>
          </a:xfrm>
        </p:spPr>
        <p:txBody>
          <a:bodyPr/>
          <a:lstStyle/>
          <a:p>
            <a:r>
              <a:rPr lang="en-US" dirty="0"/>
              <a:t>General types of induction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047"/>
            <a:ext cx="9905999" cy="52040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Wound rotor or phase wound or rotor induction motor or slip-ring     motors</a:t>
            </a:r>
          </a:p>
          <a:p>
            <a:pPr marL="0" indent="0">
              <a:buNone/>
            </a:pPr>
            <a:r>
              <a:rPr lang="en-US" sz="2800" dirty="0"/>
              <a:t>       Its rotor has insulated coils of wire and resembles a DC armature. The rotor conductors are connected to slip rings and shorted thru the brushes.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9" y="4089935"/>
            <a:ext cx="6831106" cy="24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4" y="-278801"/>
            <a:ext cx="116647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Distinction between Squirrel cage and wound rotor induction motors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167154"/>
              </p:ext>
            </p:extLst>
          </p:nvPr>
        </p:nvGraphicFramePr>
        <p:xfrm>
          <a:off x="263650" y="274320"/>
          <a:ext cx="11664700" cy="6583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Squirrel cage induction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Wound Rotor Induction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88">
                <a:tc>
                  <a:txBody>
                    <a:bodyPr/>
                    <a:lstStyle/>
                    <a:p>
                      <a:r>
                        <a:rPr lang="en-US" sz="2400" dirty="0"/>
                        <a:t>Copper losses is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Copper losses is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178">
                <a:tc>
                  <a:txBody>
                    <a:bodyPr/>
                    <a:lstStyle/>
                    <a:p>
                      <a:r>
                        <a:rPr lang="en-US" sz="2400" dirty="0"/>
                        <a:t>Starting torque is low but running torque is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Starting torque is higher</a:t>
                      </a:r>
                      <a:r>
                        <a:rPr lang="en-US" sz="2400" baseline="0" dirty="0"/>
                        <a:t> than squirrel cage induction motor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88">
                <a:tc>
                  <a:txBody>
                    <a:bodyPr/>
                    <a:lstStyle/>
                    <a:p>
                      <a:r>
                        <a:rPr lang="en-US" sz="2400" dirty="0"/>
                        <a:t>Efficiency is high due to low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Efficiency is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178">
                <a:tc>
                  <a:txBody>
                    <a:bodyPr/>
                    <a:lstStyle/>
                    <a:p>
                      <a:r>
                        <a:rPr lang="en-US" sz="2400" dirty="0"/>
                        <a:t>Speed can be varied by changing poles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Speed can be varied very slightly by changing the extra rotor resistance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178">
                <a:tc>
                  <a:txBody>
                    <a:bodyPr/>
                    <a:lstStyle/>
                    <a:p>
                      <a:r>
                        <a:rPr lang="en-US" sz="2400" dirty="0"/>
                        <a:t>Speed is nearly constant but slightly</a:t>
                      </a:r>
                      <a:r>
                        <a:rPr lang="en-US" sz="2400" baseline="0" dirty="0"/>
                        <a:t> falls with load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speed falls with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988">
                <a:tc>
                  <a:txBody>
                    <a:bodyPr/>
                    <a:lstStyle/>
                    <a:p>
                      <a:r>
                        <a:rPr lang="en-US" sz="2400" dirty="0"/>
                        <a:t>Starting current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Starting current is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939">
                <a:tc>
                  <a:txBody>
                    <a:bodyPr/>
                    <a:lstStyle/>
                    <a:p>
                      <a:r>
                        <a:rPr lang="en-US" sz="2400" dirty="0"/>
                        <a:t>Applications: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Printing machine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Flour mills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Saw mills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Lathe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Blower</a:t>
                      </a:r>
                      <a:r>
                        <a:rPr lang="en-US" sz="2400" baseline="0" dirty="0"/>
                        <a:t> mills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Applications: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Rolling mills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Flour mills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Lifts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/>
                        <a:t>Crane erector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109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Pertuzella</a:t>
            </a:r>
            <a:r>
              <a:rPr lang="en-US" dirty="0"/>
              <a:t>, F. D. (2010). </a:t>
            </a:r>
            <a:r>
              <a:rPr lang="en-US" i="1" dirty="0"/>
              <a:t>Electric Motors and Control Systems </a:t>
            </a:r>
            <a:r>
              <a:rPr lang="en-US" dirty="0"/>
              <a:t>(1st ed.). New York: McGraw-Hill </a:t>
            </a:r>
          </a:p>
          <a:p>
            <a:r>
              <a:rPr lang="en-US" dirty="0"/>
              <a:t>http://www.robotplatform.com/knowledge/actuators/dc_motors.html</a:t>
            </a:r>
          </a:p>
        </p:txBody>
      </p:sp>
    </p:spTree>
    <p:extLst>
      <p:ext uri="{BB962C8B-B14F-4D97-AF65-F5344CB8AC3E}">
        <p14:creationId xmlns:p14="http://schemas.microsoft.com/office/powerpoint/2010/main" val="1428184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END of 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9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Electric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2890"/>
            <a:ext cx="9905999" cy="4078311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4000" dirty="0"/>
              <a:t>DC Motor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/>
              <a:t>AC Motor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82" y="1712890"/>
            <a:ext cx="3792694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82" y="4404575"/>
            <a:ext cx="3792694" cy="22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8648"/>
            <a:ext cx="9905999" cy="4052553"/>
          </a:xfrm>
        </p:spPr>
        <p:txBody>
          <a:bodyPr>
            <a:noAutofit/>
          </a:bodyPr>
          <a:lstStyle/>
          <a:p>
            <a:r>
              <a:rPr lang="en-US" sz="4000" dirty="0"/>
              <a:t> </a:t>
            </a:r>
            <a:r>
              <a:rPr lang="en-US" sz="3200" dirty="0"/>
              <a:t>Operate on Direct Current from a battery or DC power supply.</a:t>
            </a:r>
          </a:p>
          <a:p>
            <a:endParaRPr lang="en-US" sz="3200" dirty="0"/>
          </a:p>
          <a:p>
            <a:r>
              <a:rPr lang="en-US" sz="3200" dirty="0"/>
              <a:t> They work on the principle that a conductor in a magnetic field experiences a mechanical force.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427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DC Motors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0" y="1764406"/>
            <a:ext cx="10019763" cy="4752304"/>
          </a:xfrm>
        </p:spPr>
      </p:pic>
    </p:spTree>
    <p:extLst>
      <p:ext uri="{BB962C8B-B14F-4D97-AF65-F5344CB8AC3E}">
        <p14:creationId xmlns:p14="http://schemas.microsoft.com/office/powerpoint/2010/main" val="71223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6" y="169926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55" y="1120462"/>
            <a:ext cx="9905999" cy="4829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3 Basic Parts</a:t>
            </a:r>
          </a:p>
          <a:p>
            <a:pPr marL="457200" indent="-457200">
              <a:buAutoNum type="arabicPeriod"/>
            </a:pPr>
            <a:r>
              <a:rPr lang="en-US" sz="3000" dirty="0"/>
              <a:t>Armature – </a:t>
            </a:r>
            <a:r>
              <a:rPr lang="en-US" sz="2800" dirty="0"/>
              <a:t>The rotating part with wire coils around a core and a shaft that rotates on bearings.</a:t>
            </a:r>
          </a:p>
          <a:p>
            <a:pPr marL="457200" indent="-457200">
              <a:buAutoNum type="arabicPeriod"/>
            </a:pPr>
            <a:r>
              <a:rPr lang="en-US" sz="3000" dirty="0"/>
              <a:t>Stator – </a:t>
            </a:r>
            <a:r>
              <a:rPr lang="en-US" sz="2800" dirty="0"/>
              <a:t>The stationary part containing coils of wire.</a:t>
            </a:r>
            <a:endParaRPr lang="en-US" sz="3200" dirty="0"/>
          </a:p>
          <a:p>
            <a:pPr marL="457200" indent="-457200">
              <a:buAutoNum type="arabicPeriod"/>
            </a:pPr>
            <a:r>
              <a:rPr lang="en-US" sz="3000" dirty="0"/>
              <a:t>Commutator – </a:t>
            </a:r>
            <a:r>
              <a:rPr lang="en-US" sz="2800" dirty="0"/>
              <a:t>Terminated points on the armature where brushes make contact to transfer current from stationary to rotating parts.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8030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519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90410"/>
            <a:ext cx="7330236" cy="544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 Basic types of DC motors</a:t>
            </a:r>
          </a:p>
          <a:p>
            <a:pPr marL="514350" indent="-514350" fontAlgn="base">
              <a:buAutoNum type="arabicPeriod"/>
            </a:pPr>
            <a:r>
              <a:rPr lang="en-US" sz="2800" dirty="0"/>
              <a:t>Permanent Magnet DC Motor – </a:t>
            </a:r>
            <a:r>
              <a:rPr lang="en-US" dirty="0"/>
              <a:t>Uses a magnet for field flux.</a:t>
            </a:r>
          </a:p>
          <a:p>
            <a:pPr fontAlgn="base"/>
            <a:r>
              <a:rPr lang="en-US" b="1" dirty="0"/>
              <a:t>Advantages:</a:t>
            </a:r>
            <a:r>
              <a:rPr lang="en-US" dirty="0"/>
              <a:t> Excellent starting torque and good speed regulation.</a:t>
            </a:r>
          </a:p>
          <a:p>
            <a:pPr fontAlgn="base"/>
            <a:r>
              <a:rPr lang="en-US" b="1" dirty="0"/>
              <a:t>Disadvantages:</a:t>
            </a:r>
            <a:r>
              <a:rPr lang="en-US" dirty="0"/>
              <a:t> Limited load capacity, typically used in low horsepower applications; torque is limited to 150% of rated torque to avoid magnet demagnetization.</a:t>
            </a:r>
            <a:endParaRPr lang="en-US" sz="32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17" y="1844199"/>
            <a:ext cx="3644153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2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5195"/>
            <a:ext cx="9905998" cy="1478570"/>
          </a:xfrm>
        </p:spPr>
        <p:txBody>
          <a:bodyPr/>
          <a:lstStyle/>
          <a:p>
            <a:r>
              <a:rPr lang="en-US" dirty="0"/>
              <a:t>1. DC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090411"/>
            <a:ext cx="9905999" cy="4748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 Basic types of DC motors</a:t>
            </a:r>
          </a:p>
          <a:p>
            <a:r>
              <a:rPr lang="en-US" sz="2800" dirty="0"/>
              <a:t>2. Series DC Motor – </a:t>
            </a:r>
            <a:r>
              <a:rPr lang="en-PH" dirty="0"/>
              <a:t>Provides high starting torque.</a:t>
            </a:r>
          </a:p>
          <a:p>
            <a:r>
              <a:rPr lang="en-US" b="1" dirty="0"/>
              <a:t>Advantages:</a:t>
            </a:r>
            <a:r>
              <a:rPr lang="en-US" dirty="0"/>
              <a:t> Capable of moving large shaft loads when first energized.</a:t>
            </a:r>
          </a:p>
          <a:p>
            <a:r>
              <a:rPr lang="en-US" b="1" dirty="0"/>
              <a:t>Feature:</a:t>
            </a:r>
            <a:r>
              <a:rPr lang="en-US" dirty="0"/>
              <a:t> Field winding and armature are connected in series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87" y="3834472"/>
            <a:ext cx="7496645" cy="28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519</TotalTime>
  <Words>1320</Words>
  <Application>Microsoft Office PowerPoint</Application>
  <PresentationFormat>Widescreen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Tw Cen MT</vt:lpstr>
      <vt:lpstr>Wingdings</vt:lpstr>
      <vt:lpstr>Circuit</vt:lpstr>
      <vt:lpstr>ELECTROMECHANICAL SYSTEM</vt:lpstr>
      <vt:lpstr>MOTOR CONTROL A motor control circuit can be defined as a means of supplying power to and removing power from a motor.</vt:lpstr>
      <vt:lpstr>Electric motor</vt:lpstr>
      <vt:lpstr>Two Types of Electric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1. DC Motors</vt:lpstr>
      <vt:lpstr>2. AC Motors</vt:lpstr>
      <vt:lpstr>2. AC Motors</vt:lpstr>
      <vt:lpstr>2. AC Motors</vt:lpstr>
      <vt:lpstr>2. AC Motors</vt:lpstr>
      <vt:lpstr>2. AC Motors</vt:lpstr>
      <vt:lpstr>2. AC Motors</vt:lpstr>
      <vt:lpstr>2. AC Motors </vt:lpstr>
      <vt:lpstr>2. AC Motors</vt:lpstr>
      <vt:lpstr>Characteristic of an induction motor</vt:lpstr>
      <vt:lpstr>Characteristic of an induction motor</vt:lpstr>
      <vt:lpstr>Characteristic of an induction motor</vt:lpstr>
      <vt:lpstr>General types of induction motors</vt:lpstr>
      <vt:lpstr>General types of induction motors</vt:lpstr>
      <vt:lpstr>Distinction between Squirrel cage and wound rotor induction motors</vt:lpstr>
      <vt:lpstr>REferences</vt:lpstr>
      <vt:lpstr>END of Chapter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Mikko De Torres</cp:lastModifiedBy>
  <cp:revision>70</cp:revision>
  <dcterms:created xsi:type="dcterms:W3CDTF">2020-02-05T21:44:25Z</dcterms:created>
  <dcterms:modified xsi:type="dcterms:W3CDTF">2025-02-04T01:45:18Z</dcterms:modified>
</cp:coreProperties>
</file>