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 id="265" r:id="rId9"/>
    <p:sldId id="266" r:id="rId10"/>
    <p:sldId id="267" r:id="rId11"/>
    <p:sldId id="268" r:id="rId12"/>
    <p:sldId id="270"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6" r:id="rId29"/>
    <p:sldId id="287"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3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648C275-A2CC-46AC-887C-C810AD61072E}" type="datetimeFigureOut">
              <a:rPr lang="en-US" smtClean="0"/>
              <a:t>2/3/2025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091C770-AEFD-433D-B8C3-2B41AA8777F4}" type="slidenum">
              <a:rPr lang="en-US" smtClean="0"/>
              <a:t>‹#›</a:t>
            </a:fld>
            <a:endParaRPr lang="en-US"/>
          </a:p>
        </p:txBody>
      </p:sp>
    </p:spTree>
    <p:extLst>
      <p:ext uri="{BB962C8B-B14F-4D97-AF65-F5344CB8AC3E}">
        <p14:creationId xmlns:p14="http://schemas.microsoft.com/office/powerpoint/2010/main" val="435109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48C275-A2CC-46AC-887C-C810AD61072E}"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1C770-AEFD-433D-B8C3-2B41AA8777F4}" type="slidenum">
              <a:rPr lang="en-US" smtClean="0"/>
              <a:t>‹#›</a:t>
            </a:fld>
            <a:endParaRPr lang="en-US"/>
          </a:p>
        </p:txBody>
      </p:sp>
    </p:spTree>
    <p:extLst>
      <p:ext uri="{BB962C8B-B14F-4D97-AF65-F5344CB8AC3E}">
        <p14:creationId xmlns:p14="http://schemas.microsoft.com/office/powerpoint/2010/main" val="104051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48C275-A2CC-46AC-887C-C810AD61072E}"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1C770-AEFD-433D-B8C3-2B41AA8777F4}" type="slidenum">
              <a:rPr lang="en-US" smtClean="0"/>
              <a:t>‹#›</a:t>
            </a:fld>
            <a:endParaRPr lang="en-US"/>
          </a:p>
        </p:txBody>
      </p:sp>
    </p:spTree>
    <p:extLst>
      <p:ext uri="{BB962C8B-B14F-4D97-AF65-F5344CB8AC3E}">
        <p14:creationId xmlns:p14="http://schemas.microsoft.com/office/powerpoint/2010/main" val="398663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48C275-A2CC-46AC-887C-C810AD61072E}"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1C770-AEFD-433D-B8C3-2B41AA8777F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2068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48C275-A2CC-46AC-887C-C810AD61072E}"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1C770-AEFD-433D-B8C3-2B41AA8777F4}" type="slidenum">
              <a:rPr lang="en-US" smtClean="0"/>
              <a:t>‹#›</a:t>
            </a:fld>
            <a:endParaRPr lang="en-US"/>
          </a:p>
        </p:txBody>
      </p:sp>
    </p:spTree>
    <p:extLst>
      <p:ext uri="{BB962C8B-B14F-4D97-AF65-F5344CB8AC3E}">
        <p14:creationId xmlns:p14="http://schemas.microsoft.com/office/powerpoint/2010/main" val="2882377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48C275-A2CC-46AC-887C-C810AD61072E}" type="datetimeFigureOut">
              <a:rPr lang="en-US" smtClean="0"/>
              <a:t>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91C770-AEFD-433D-B8C3-2B41AA8777F4}" type="slidenum">
              <a:rPr lang="en-US" smtClean="0"/>
              <a:t>‹#›</a:t>
            </a:fld>
            <a:endParaRPr lang="en-US"/>
          </a:p>
        </p:txBody>
      </p:sp>
    </p:spTree>
    <p:extLst>
      <p:ext uri="{BB962C8B-B14F-4D97-AF65-F5344CB8AC3E}">
        <p14:creationId xmlns:p14="http://schemas.microsoft.com/office/powerpoint/2010/main" val="844593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48C275-A2CC-46AC-887C-C810AD61072E}" type="datetimeFigureOut">
              <a:rPr lang="en-US" smtClean="0"/>
              <a:t>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91C770-AEFD-433D-B8C3-2B41AA8777F4}" type="slidenum">
              <a:rPr lang="en-US" smtClean="0"/>
              <a:t>‹#›</a:t>
            </a:fld>
            <a:endParaRPr lang="en-US"/>
          </a:p>
        </p:txBody>
      </p:sp>
    </p:spTree>
    <p:extLst>
      <p:ext uri="{BB962C8B-B14F-4D97-AF65-F5344CB8AC3E}">
        <p14:creationId xmlns:p14="http://schemas.microsoft.com/office/powerpoint/2010/main" val="4135427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8C275-A2CC-46AC-887C-C810AD61072E}"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1C770-AEFD-433D-B8C3-2B41AA8777F4}" type="slidenum">
              <a:rPr lang="en-US" smtClean="0"/>
              <a:t>‹#›</a:t>
            </a:fld>
            <a:endParaRPr lang="en-US"/>
          </a:p>
        </p:txBody>
      </p:sp>
    </p:spTree>
    <p:extLst>
      <p:ext uri="{BB962C8B-B14F-4D97-AF65-F5344CB8AC3E}">
        <p14:creationId xmlns:p14="http://schemas.microsoft.com/office/powerpoint/2010/main" val="702869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8C275-A2CC-46AC-887C-C810AD61072E}"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1C770-AEFD-433D-B8C3-2B41AA8777F4}" type="slidenum">
              <a:rPr lang="en-US" smtClean="0"/>
              <a:t>‹#›</a:t>
            </a:fld>
            <a:endParaRPr lang="en-US"/>
          </a:p>
        </p:txBody>
      </p:sp>
    </p:spTree>
    <p:extLst>
      <p:ext uri="{BB962C8B-B14F-4D97-AF65-F5344CB8AC3E}">
        <p14:creationId xmlns:p14="http://schemas.microsoft.com/office/powerpoint/2010/main" val="224418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8C275-A2CC-46AC-887C-C810AD61072E}"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1C770-AEFD-433D-B8C3-2B41AA8777F4}" type="slidenum">
              <a:rPr lang="en-US" smtClean="0"/>
              <a:t>‹#›</a:t>
            </a:fld>
            <a:endParaRPr lang="en-US"/>
          </a:p>
        </p:txBody>
      </p:sp>
    </p:spTree>
    <p:extLst>
      <p:ext uri="{BB962C8B-B14F-4D97-AF65-F5344CB8AC3E}">
        <p14:creationId xmlns:p14="http://schemas.microsoft.com/office/powerpoint/2010/main" val="102827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48C275-A2CC-46AC-887C-C810AD61072E}"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1C770-AEFD-433D-B8C3-2B41AA8777F4}" type="slidenum">
              <a:rPr lang="en-US" smtClean="0"/>
              <a:t>‹#›</a:t>
            </a:fld>
            <a:endParaRPr lang="en-US"/>
          </a:p>
        </p:txBody>
      </p:sp>
    </p:spTree>
    <p:extLst>
      <p:ext uri="{BB962C8B-B14F-4D97-AF65-F5344CB8AC3E}">
        <p14:creationId xmlns:p14="http://schemas.microsoft.com/office/powerpoint/2010/main" val="69940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48C275-A2CC-46AC-887C-C810AD61072E}"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1C770-AEFD-433D-B8C3-2B41AA8777F4}" type="slidenum">
              <a:rPr lang="en-US" smtClean="0"/>
              <a:t>‹#›</a:t>
            </a:fld>
            <a:endParaRPr lang="en-US"/>
          </a:p>
        </p:txBody>
      </p:sp>
    </p:spTree>
    <p:extLst>
      <p:ext uri="{BB962C8B-B14F-4D97-AF65-F5344CB8AC3E}">
        <p14:creationId xmlns:p14="http://schemas.microsoft.com/office/powerpoint/2010/main" val="189874728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48C275-A2CC-46AC-887C-C810AD61072E}" type="datetimeFigureOut">
              <a:rPr lang="en-US" smtClean="0"/>
              <a:t>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91C770-AEFD-433D-B8C3-2B41AA8777F4}" type="slidenum">
              <a:rPr lang="en-US" smtClean="0"/>
              <a:t>‹#›</a:t>
            </a:fld>
            <a:endParaRPr lang="en-US"/>
          </a:p>
        </p:txBody>
      </p:sp>
    </p:spTree>
    <p:extLst>
      <p:ext uri="{BB962C8B-B14F-4D97-AF65-F5344CB8AC3E}">
        <p14:creationId xmlns:p14="http://schemas.microsoft.com/office/powerpoint/2010/main" val="292653079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48C275-A2CC-46AC-887C-C810AD61072E}" type="datetimeFigureOut">
              <a:rPr lang="en-US" smtClean="0"/>
              <a:t>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91C770-AEFD-433D-B8C3-2B41AA8777F4}" type="slidenum">
              <a:rPr lang="en-US" smtClean="0"/>
              <a:t>‹#›</a:t>
            </a:fld>
            <a:endParaRPr lang="en-US"/>
          </a:p>
        </p:txBody>
      </p:sp>
    </p:spTree>
    <p:extLst>
      <p:ext uri="{BB962C8B-B14F-4D97-AF65-F5344CB8AC3E}">
        <p14:creationId xmlns:p14="http://schemas.microsoft.com/office/powerpoint/2010/main" val="191351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48C275-A2CC-46AC-887C-C810AD61072E}" type="datetimeFigureOut">
              <a:rPr lang="en-US" smtClean="0"/>
              <a:t>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91C770-AEFD-433D-B8C3-2B41AA8777F4}" type="slidenum">
              <a:rPr lang="en-US" smtClean="0"/>
              <a:t>‹#›</a:t>
            </a:fld>
            <a:endParaRPr lang="en-US"/>
          </a:p>
        </p:txBody>
      </p:sp>
    </p:spTree>
    <p:extLst>
      <p:ext uri="{BB962C8B-B14F-4D97-AF65-F5344CB8AC3E}">
        <p14:creationId xmlns:p14="http://schemas.microsoft.com/office/powerpoint/2010/main" val="1407041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48C275-A2CC-46AC-887C-C810AD61072E}"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1C770-AEFD-433D-B8C3-2B41AA8777F4}" type="slidenum">
              <a:rPr lang="en-US" smtClean="0"/>
              <a:t>‹#›</a:t>
            </a:fld>
            <a:endParaRPr lang="en-US"/>
          </a:p>
        </p:txBody>
      </p:sp>
    </p:spTree>
    <p:extLst>
      <p:ext uri="{BB962C8B-B14F-4D97-AF65-F5344CB8AC3E}">
        <p14:creationId xmlns:p14="http://schemas.microsoft.com/office/powerpoint/2010/main" val="33881557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48C275-A2CC-46AC-887C-C810AD61072E}"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1C770-AEFD-433D-B8C3-2B41AA8777F4}" type="slidenum">
              <a:rPr lang="en-US" smtClean="0"/>
              <a:t>‹#›</a:t>
            </a:fld>
            <a:endParaRPr lang="en-US"/>
          </a:p>
        </p:txBody>
      </p:sp>
    </p:spTree>
    <p:extLst>
      <p:ext uri="{BB962C8B-B14F-4D97-AF65-F5344CB8AC3E}">
        <p14:creationId xmlns:p14="http://schemas.microsoft.com/office/powerpoint/2010/main" val="115616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48C275-A2CC-46AC-887C-C810AD61072E}" type="datetimeFigureOut">
              <a:rPr lang="en-US" smtClean="0"/>
              <a:t>2/3/2025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91C770-AEFD-433D-B8C3-2B41AA8777F4}" type="slidenum">
              <a:rPr lang="en-US" smtClean="0"/>
              <a:t>‹#›</a:t>
            </a:fld>
            <a:endParaRPr lang="en-US"/>
          </a:p>
        </p:txBody>
      </p:sp>
    </p:spTree>
    <p:extLst>
      <p:ext uri="{BB962C8B-B14F-4D97-AF65-F5344CB8AC3E}">
        <p14:creationId xmlns:p14="http://schemas.microsoft.com/office/powerpoint/2010/main" val="25302599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fif"/><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f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rgbClr val="00B050"/>
                </a:solidFill>
              </a:rPr>
              <a:t>MOTOR CONTROL</a:t>
            </a:r>
            <a:br>
              <a:rPr lang="en-US" dirty="0"/>
            </a:br>
            <a:r>
              <a:rPr lang="en-US" dirty="0"/>
              <a:t>A motor control circuit can be defined as a</a:t>
            </a:r>
            <a:br>
              <a:rPr lang="en-US" dirty="0"/>
            </a:br>
            <a:r>
              <a:rPr lang="en-US" dirty="0"/>
              <a:t>means of supplying power to and removing</a:t>
            </a:r>
            <a:br>
              <a:rPr lang="en-US" dirty="0"/>
            </a:br>
            <a:r>
              <a:rPr lang="en-US" dirty="0"/>
              <a:t>power from a motor.</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63874" y="2249488"/>
            <a:ext cx="5661078" cy="3541712"/>
          </a:xfrm>
        </p:spPr>
      </p:pic>
    </p:spTree>
    <p:extLst>
      <p:ext uri="{BB962C8B-B14F-4D97-AF65-F5344CB8AC3E}">
        <p14:creationId xmlns:p14="http://schemas.microsoft.com/office/powerpoint/2010/main" val="2030149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20977"/>
            <a:ext cx="9905998" cy="1478570"/>
          </a:xfrm>
        </p:spPr>
        <p:txBody>
          <a:bodyPr>
            <a:normAutofit/>
          </a:bodyPr>
          <a:lstStyle/>
          <a:p>
            <a:r>
              <a:rPr lang="en-US" dirty="0"/>
              <a:t>Elements of electricity and determining factors of electric shock severity</a:t>
            </a:r>
          </a:p>
        </p:txBody>
      </p:sp>
      <p:sp>
        <p:nvSpPr>
          <p:cNvPr id="3" name="Content Placeholder 2"/>
          <p:cNvSpPr>
            <a:spLocks noGrp="1"/>
          </p:cNvSpPr>
          <p:nvPr>
            <p:ph idx="1"/>
          </p:nvPr>
        </p:nvSpPr>
        <p:spPr>
          <a:xfrm>
            <a:off x="295836" y="1411940"/>
            <a:ext cx="4975411" cy="5244353"/>
          </a:xfrm>
        </p:spPr>
        <p:txBody>
          <a:bodyPr>
            <a:normAutofit/>
          </a:bodyPr>
          <a:lstStyle/>
          <a:p>
            <a:pPr marL="0" indent="0" algn="just">
              <a:buNone/>
            </a:pPr>
            <a:r>
              <a:rPr lang="en-US" sz="3200" b="1" dirty="0">
                <a:solidFill>
                  <a:schemeClr val="tx2">
                    <a:lumMod val="25000"/>
                  </a:schemeClr>
                </a:solidFill>
              </a:rPr>
              <a:t>Remember:</a:t>
            </a:r>
            <a:r>
              <a:rPr lang="en-US" sz="3200" dirty="0">
                <a:solidFill>
                  <a:schemeClr val="tx2">
                    <a:lumMod val="25000"/>
                  </a:schemeClr>
                </a:solidFill>
              </a:rPr>
              <a:t> </a:t>
            </a:r>
            <a:r>
              <a:rPr lang="en-US" sz="3200" dirty="0"/>
              <a:t>Shock severity depends on its pathway. A hand-to-foot current is more dangerous than one within the same arm, as it passes through the heart and nervous system.</a:t>
            </a:r>
            <a:endParaRPr lang="en-US" sz="3200" b="1" dirty="0"/>
          </a:p>
        </p:txBody>
      </p:sp>
      <p:pic>
        <p:nvPicPr>
          <p:cNvPr id="4" name="Picture 3"/>
          <p:cNvPicPr>
            <a:picLocks noChangeAspect="1"/>
          </p:cNvPicPr>
          <p:nvPr/>
        </p:nvPicPr>
        <p:blipFill>
          <a:blip r:embed="rId2"/>
          <a:stretch>
            <a:fillRect/>
          </a:stretch>
        </p:blipFill>
        <p:spPr>
          <a:xfrm>
            <a:off x="5541589" y="1599547"/>
            <a:ext cx="6049364" cy="4760912"/>
          </a:xfrm>
          <a:prstGeom prst="rect">
            <a:avLst/>
          </a:prstGeom>
        </p:spPr>
      </p:pic>
    </p:spTree>
    <p:extLst>
      <p:ext uri="{BB962C8B-B14F-4D97-AF65-F5344CB8AC3E}">
        <p14:creationId xmlns:p14="http://schemas.microsoft.com/office/powerpoint/2010/main" val="1962038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20977"/>
            <a:ext cx="9905998" cy="1478570"/>
          </a:xfrm>
        </p:spPr>
        <p:txBody>
          <a:bodyPr>
            <a:normAutofit/>
          </a:bodyPr>
          <a:lstStyle/>
          <a:p>
            <a:r>
              <a:rPr lang="en-US" dirty="0"/>
              <a:t>Elements of electricity and determining factors of electric shock severity</a:t>
            </a:r>
          </a:p>
        </p:txBody>
      </p:sp>
      <p:sp>
        <p:nvSpPr>
          <p:cNvPr id="3" name="Content Placeholder 2"/>
          <p:cNvSpPr>
            <a:spLocks noGrp="1"/>
          </p:cNvSpPr>
          <p:nvPr>
            <p:ph idx="1"/>
          </p:nvPr>
        </p:nvSpPr>
        <p:spPr>
          <a:xfrm>
            <a:off x="295836" y="1411940"/>
            <a:ext cx="11093823" cy="5446060"/>
          </a:xfrm>
        </p:spPr>
        <p:txBody>
          <a:bodyPr>
            <a:normAutofit/>
          </a:bodyPr>
          <a:lstStyle/>
          <a:p>
            <a:pPr marL="0" indent="0">
              <a:buNone/>
            </a:pPr>
            <a:r>
              <a:rPr lang="en-US" sz="3200" b="1" dirty="0">
                <a:solidFill>
                  <a:schemeClr val="tx2">
                    <a:lumMod val="25000"/>
                  </a:schemeClr>
                </a:solidFill>
              </a:rPr>
              <a:t>Remember: </a:t>
            </a:r>
            <a:r>
              <a:rPr lang="en-US" sz="3200" dirty="0"/>
              <a:t>The type of current affects shock severity.</a:t>
            </a:r>
          </a:p>
          <a:p>
            <a:pPr marL="514350" indent="-514350">
              <a:buAutoNum type="alphaLcPeriod"/>
            </a:pPr>
            <a:r>
              <a:rPr lang="en-US" sz="3200" b="1" dirty="0"/>
              <a:t>AC (Alternating Current):</a:t>
            </a:r>
            <a:r>
              <a:rPr lang="en-US" sz="3200" dirty="0"/>
              <a:t> 3-5 times more dangerous than DC at the same voltage and current. Low-frequency AC (50-60 Hz) causes muscle spasms and prolonged exposure.</a:t>
            </a:r>
          </a:p>
          <a:p>
            <a:pPr marL="514350" indent="-514350">
              <a:buAutoNum type="alphaLcPeriod"/>
            </a:pPr>
            <a:r>
              <a:rPr lang="en-US" sz="3200" b="1" dirty="0"/>
              <a:t>DC (Direct Current):</a:t>
            </a:r>
            <a:r>
              <a:rPr lang="en-US" sz="3200" dirty="0"/>
              <a:t> Causes muscle contractions, often throwing the victim away from the current source.</a:t>
            </a:r>
          </a:p>
          <a:p>
            <a:pPr marL="0" indent="0">
              <a:buNone/>
            </a:pPr>
            <a:endParaRPr lang="en-US" sz="3200" b="1" dirty="0"/>
          </a:p>
        </p:txBody>
      </p:sp>
    </p:spTree>
    <p:extLst>
      <p:ext uri="{BB962C8B-B14F-4D97-AF65-F5344CB8AC3E}">
        <p14:creationId xmlns:p14="http://schemas.microsoft.com/office/powerpoint/2010/main" val="404688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20977"/>
            <a:ext cx="9905998" cy="1478570"/>
          </a:xfrm>
        </p:spPr>
        <p:txBody>
          <a:bodyPr>
            <a:normAutofit/>
          </a:bodyPr>
          <a:lstStyle/>
          <a:p>
            <a:r>
              <a:rPr lang="en-US" dirty="0"/>
              <a:t>Elements of electricity and determining factors of electric shock severity</a:t>
            </a:r>
          </a:p>
        </p:txBody>
      </p:sp>
      <p:sp>
        <p:nvSpPr>
          <p:cNvPr id="3" name="Content Placeholder 2"/>
          <p:cNvSpPr>
            <a:spLocks noGrp="1"/>
          </p:cNvSpPr>
          <p:nvPr>
            <p:ph idx="1"/>
          </p:nvPr>
        </p:nvSpPr>
        <p:spPr>
          <a:xfrm>
            <a:off x="547499" y="2068888"/>
            <a:ext cx="11093823" cy="3133427"/>
          </a:xfrm>
        </p:spPr>
        <p:txBody>
          <a:bodyPr>
            <a:normAutofit/>
          </a:bodyPr>
          <a:lstStyle/>
          <a:p>
            <a:pPr marL="0" indent="0" algn="just">
              <a:buNone/>
            </a:pPr>
            <a:r>
              <a:rPr lang="en-US" sz="3200" b="1" dirty="0">
                <a:solidFill>
                  <a:schemeClr val="tx2">
                    <a:lumMod val="25000"/>
                  </a:schemeClr>
                </a:solidFill>
              </a:rPr>
              <a:t>Remember: </a:t>
            </a:r>
            <a:r>
              <a:rPr lang="en-US" sz="3200" dirty="0"/>
              <a:t>If a person suffers a severe shock, quickly disconnect them from the current safely. Do not touch the victim until the power is off. Only trained CPR </a:t>
            </a:r>
            <a:r>
              <a:rPr lang="en-PH" sz="3200" dirty="0"/>
              <a:t>(cardiopulmonary resuscitation)</a:t>
            </a:r>
            <a:r>
              <a:rPr lang="en-US" sz="3200" dirty="0"/>
              <a:t>responders should attend to the victim immediately.</a:t>
            </a:r>
            <a:endParaRPr lang="en-US" sz="3200" b="1" dirty="0"/>
          </a:p>
        </p:txBody>
      </p:sp>
    </p:spTree>
    <p:extLst>
      <p:ext uri="{BB962C8B-B14F-4D97-AF65-F5344CB8AC3E}">
        <p14:creationId xmlns:p14="http://schemas.microsoft.com/office/powerpoint/2010/main" val="810184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388" y="-66630"/>
            <a:ext cx="9905998" cy="1478570"/>
          </a:xfrm>
        </p:spPr>
        <p:txBody>
          <a:bodyPr>
            <a:normAutofit/>
          </a:bodyPr>
          <a:lstStyle/>
          <a:p>
            <a:r>
              <a:rPr lang="en-US" dirty="0"/>
              <a:t>Major Types of burn</a:t>
            </a:r>
          </a:p>
        </p:txBody>
      </p:sp>
      <p:sp>
        <p:nvSpPr>
          <p:cNvPr id="3" name="Content Placeholder 2"/>
          <p:cNvSpPr>
            <a:spLocks noGrp="1"/>
          </p:cNvSpPr>
          <p:nvPr>
            <p:ph idx="1"/>
          </p:nvPr>
        </p:nvSpPr>
        <p:spPr>
          <a:xfrm>
            <a:off x="309284" y="860610"/>
            <a:ext cx="7369901" cy="5822577"/>
          </a:xfrm>
        </p:spPr>
        <p:txBody>
          <a:bodyPr>
            <a:normAutofit fontScale="85000" lnSpcReduction="10000"/>
          </a:bodyPr>
          <a:lstStyle/>
          <a:p>
            <a:pPr marL="0" indent="0" algn="just">
              <a:buNone/>
            </a:pPr>
            <a:r>
              <a:rPr lang="en-US" sz="3600" dirty="0"/>
              <a:t>The most common electric-related injury is a burn. Below are the major types of burn:</a:t>
            </a:r>
          </a:p>
          <a:p>
            <a:r>
              <a:rPr lang="en-US" sz="3600" b="1" dirty="0">
                <a:solidFill>
                  <a:schemeClr val="accent6">
                    <a:lumMod val="50000"/>
                  </a:schemeClr>
                </a:solidFill>
              </a:rPr>
              <a:t>Electrical burns</a:t>
            </a:r>
            <a:r>
              <a:rPr lang="en-US" sz="3600" b="1" dirty="0"/>
              <a:t>, </a:t>
            </a:r>
            <a:r>
              <a:rPr lang="en-US" sz="3200" dirty="0"/>
              <a:t>Caused by current flowing through tissues or bones, affecting skin or deeper layers.</a:t>
            </a:r>
          </a:p>
          <a:p>
            <a:r>
              <a:rPr lang="en-US" sz="3600" b="1" dirty="0">
                <a:solidFill>
                  <a:schemeClr val="accent6">
                    <a:lumMod val="50000"/>
                  </a:schemeClr>
                </a:solidFill>
              </a:rPr>
              <a:t>Arc burns</a:t>
            </a:r>
            <a:r>
              <a:rPr lang="en-US" sz="3600" b="1" dirty="0"/>
              <a:t>, </a:t>
            </a:r>
            <a:r>
              <a:rPr lang="en-US" sz="3200" dirty="0"/>
              <a:t>Result from extremely high temperatures (up to 35,000°F) from electric arcs, often due to poor contact or insulation failure.</a:t>
            </a:r>
          </a:p>
          <a:p>
            <a:r>
              <a:rPr lang="en-US" sz="3600" b="1" dirty="0">
                <a:solidFill>
                  <a:schemeClr val="accent6">
                    <a:lumMod val="50000"/>
                  </a:schemeClr>
                </a:solidFill>
              </a:rPr>
              <a:t>Thermal contact burns</a:t>
            </a:r>
            <a:r>
              <a:rPr lang="en-US" sz="3600" b="1" dirty="0"/>
              <a:t>, </a:t>
            </a:r>
            <a:r>
              <a:rPr lang="en-US" sz="3200" dirty="0"/>
              <a:t>Caused by contact with hot surfaces of overheated components or objects from an electric arc blast.</a:t>
            </a:r>
            <a:endParaRPr lang="en-US" sz="4000" dirty="0"/>
          </a:p>
          <a:p>
            <a:pPr marL="0" indent="0" algn="just">
              <a:buNone/>
            </a:pPr>
            <a:endParaRPr lang="en-US" sz="3200" dirty="0"/>
          </a:p>
          <a:p>
            <a:pPr marL="0" indent="0">
              <a:buNone/>
            </a:pPr>
            <a:endParaRPr lang="en-US" sz="3200" b="1" dirty="0"/>
          </a:p>
        </p:txBody>
      </p:sp>
      <p:pic>
        <p:nvPicPr>
          <p:cNvPr id="6" name="Picture 5">
            <a:extLst>
              <a:ext uri="{FF2B5EF4-FFF2-40B4-BE49-F238E27FC236}">
                <a16:creationId xmlns:a16="http://schemas.microsoft.com/office/drawing/2014/main" id="{4DE11F51-608B-4E1B-20BA-9EF2C22F7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9183" y="1809935"/>
            <a:ext cx="4203533" cy="1619065"/>
          </a:xfrm>
          <a:prstGeom prst="rect">
            <a:avLst/>
          </a:prstGeom>
        </p:spPr>
      </p:pic>
      <p:pic>
        <p:nvPicPr>
          <p:cNvPr id="8" name="Picture 7">
            <a:extLst>
              <a:ext uri="{FF2B5EF4-FFF2-40B4-BE49-F238E27FC236}">
                <a16:creationId xmlns:a16="http://schemas.microsoft.com/office/drawing/2014/main" id="{7BB74792-D956-C217-077F-F31FB42BB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183" y="3597376"/>
            <a:ext cx="4203532" cy="1445141"/>
          </a:xfrm>
          <a:prstGeom prst="rect">
            <a:avLst/>
          </a:prstGeom>
        </p:spPr>
      </p:pic>
      <p:pic>
        <p:nvPicPr>
          <p:cNvPr id="10" name="Picture 9">
            <a:extLst>
              <a:ext uri="{FF2B5EF4-FFF2-40B4-BE49-F238E27FC236}">
                <a16:creationId xmlns:a16="http://schemas.microsoft.com/office/drawing/2014/main" id="{042CA81A-C9E6-9CAE-9740-125C2D21F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9183" y="5425463"/>
            <a:ext cx="4203532" cy="1257723"/>
          </a:xfrm>
          <a:prstGeom prst="rect">
            <a:avLst/>
          </a:prstGeom>
        </p:spPr>
      </p:pic>
    </p:spTree>
    <p:extLst>
      <p:ext uri="{BB962C8B-B14F-4D97-AF65-F5344CB8AC3E}">
        <p14:creationId xmlns:p14="http://schemas.microsoft.com/office/powerpoint/2010/main" val="407631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388" y="-66630"/>
            <a:ext cx="9905998" cy="1478570"/>
          </a:xfrm>
        </p:spPr>
        <p:txBody>
          <a:bodyPr>
            <a:normAutofit/>
          </a:bodyPr>
          <a:lstStyle/>
          <a:p>
            <a:r>
              <a:rPr lang="en-US" dirty="0"/>
              <a:t>Personal protective equipment (</a:t>
            </a:r>
            <a:r>
              <a:rPr lang="en-US" dirty="0" err="1"/>
              <a:t>ppe</a:t>
            </a:r>
            <a:r>
              <a:rPr lang="en-US" dirty="0"/>
              <a:t>)</a:t>
            </a:r>
          </a:p>
        </p:txBody>
      </p:sp>
      <p:sp>
        <p:nvSpPr>
          <p:cNvPr id="3" name="Content Placeholder 2"/>
          <p:cNvSpPr>
            <a:spLocks noGrp="1"/>
          </p:cNvSpPr>
          <p:nvPr>
            <p:ph idx="1"/>
          </p:nvPr>
        </p:nvSpPr>
        <p:spPr>
          <a:xfrm>
            <a:off x="309283" y="860610"/>
            <a:ext cx="6304581" cy="5822577"/>
          </a:xfrm>
        </p:spPr>
        <p:txBody>
          <a:bodyPr>
            <a:normAutofit fontScale="70000" lnSpcReduction="20000"/>
          </a:bodyPr>
          <a:lstStyle/>
          <a:p>
            <a:pPr marL="0" indent="0">
              <a:buNone/>
            </a:pPr>
            <a:r>
              <a:rPr lang="en-US" sz="3800" dirty="0"/>
              <a:t>Wear appropriate attire for each job site and activity to ensure safety</a:t>
            </a:r>
            <a:r>
              <a:rPr lang="en-US" sz="4200" dirty="0"/>
              <a:t>. The following points should be observed:</a:t>
            </a:r>
          </a:p>
          <a:p>
            <a:pPr marL="742950" indent="-742950">
              <a:buFont typeface="+mj-lt"/>
              <a:buAutoNum type="arabicPeriod"/>
            </a:pPr>
            <a:r>
              <a:rPr lang="en-US" sz="3800" dirty="0"/>
              <a:t>Wear hard hats, safety shoes, and goggles in specified areas; ensure hard hats are approved for electrical work</a:t>
            </a:r>
            <a:r>
              <a:rPr lang="en-US" sz="4200" dirty="0"/>
              <a:t>. </a:t>
            </a:r>
            <a:r>
              <a:rPr lang="en-US" sz="4200" b="1" i="1" dirty="0"/>
              <a:t>Metal hats are not acceptable!</a:t>
            </a:r>
          </a:p>
          <a:p>
            <a:pPr marL="742950" indent="-742950">
              <a:buFont typeface="+mj-lt"/>
              <a:buAutoNum type="arabicPeriod"/>
            </a:pPr>
            <a:r>
              <a:rPr lang="en-US" sz="3800" dirty="0"/>
              <a:t>Use safety earmuffs or earplugs in noisy environments.</a:t>
            </a:r>
            <a:endParaRPr lang="en-US" sz="4200" dirty="0"/>
          </a:p>
          <a:p>
            <a:pPr marL="514350" indent="-514350">
              <a:buFont typeface="+mj-lt"/>
              <a:buAutoNum type="arabicPeriod"/>
            </a:pPr>
            <a:r>
              <a:rPr lang="en-US" sz="3500" dirty="0"/>
              <a:t>Wear snug-fitting clothing to avoid entanglement; avoid synthetic fibers like polyester, as they can melt or ignite. </a:t>
            </a:r>
            <a:r>
              <a:rPr lang="en-US" sz="3500" dirty="0" err="1"/>
              <a:t>Opt</a:t>
            </a:r>
            <a:r>
              <a:rPr lang="en-US" sz="3500" dirty="0"/>
              <a:t> for cotton clothing.</a:t>
            </a:r>
            <a:endParaRPr lang="en-US" sz="3200" b="1" dirty="0"/>
          </a:p>
        </p:txBody>
      </p:sp>
      <p:pic>
        <p:nvPicPr>
          <p:cNvPr id="4" name="Picture 3">
            <a:extLst>
              <a:ext uri="{FF2B5EF4-FFF2-40B4-BE49-F238E27FC236}">
                <a16:creationId xmlns:a16="http://schemas.microsoft.com/office/drawing/2014/main" id="{8F6F807F-BD30-F103-02C4-8918918939D9}"/>
              </a:ext>
            </a:extLst>
          </p:cNvPr>
          <p:cNvPicPr>
            <a:picLocks noChangeAspect="1"/>
          </p:cNvPicPr>
          <p:nvPr/>
        </p:nvPicPr>
        <p:blipFill>
          <a:blip r:embed="rId2"/>
          <a:stretch>
            <a:fillRect/>
          </a:stretch>
        </p:blipFill>
        <p:spPr>
          <a:xfrm>
            <a:off x="6613864" y="1731145"/>
            <a:ext cx="5268853" cy="4637873"/>
          </a:xfrm>
          <a:prstGeom prst="rect">
            <a:avLst/>
          </a:prstGeom>
        </p:spPr>
      </p:pic>
    </p:spTree>
    <p:extLst>
      <p:ext uri="{BB962C8B-B14F-4D97-AF65-F5344CB8AC3E}">
        <p14:creationId xmlns:p14="http://schemas.microsoft.com/office/powerpoint/2010/main" val="4283151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20977"/>
            <a:ext cx="9905998" cy="1478570"/>
          </a:xfrm>
        </p:spPr>
        <p:txBody>
          <a:bodyPr>
            <a:normAutofit/>
          </a:bodyPr>
          <a:lstStyle/>
          <a:p>
            <a:r>
              <a:rPr lang="en-US" dirty="0"/>
              <a:t>Personal protective equipment (</a:t>
            </a:r>
            <a:r>
              <a:rPr lang="en-US" dirty="0" err="1"/>
              <a:t>ppe</a:t>
            </a:r>
            <a:r>
              <a:rPr lang="en-US" dirty="0"/>
              <a:t>)</a:t>
            </a:r>
          </a:p>
        </p:txBody>
      </p:sp>
      <p:sp>
        <p:nvSpPr>
          <p:cNvPr id="3" name="Content Placeholder 2"/>
          <p:cNvSpPr>
            <a:spLocks noGrp="1"/>
          </p:cNvSpPr>
          <p:nvPr>
            <p:ph idx="1"/>
          </p:nvPr>
        </p:nvSpPr>
        <p:spPr>
          <a:xfrm>
            <a:off x="295836" y="1411940"/>
            <a:ext cx="4975411" cy="5244353"/>
          </a:xfrm>
        </p:spPr>
        <p:txBody>
          <a:bodyPr>
            <a:normAutofit lnSpcReduction="10000"/>
          </a:bodyPr>
          <a:lstStyle/>
          <a:p>
            <a:pPr marL="514350" indent="-514350">
              <a:buFont typeface="+mj-lt"/>
              <a:buAutoNum type="arabicPeriod" startAt="4"/>
            </a:pPr>
            <a:r>
              <a:rPr lang="en-US" sz="3200" dirty="0"/>
              <a:t>Remove all metal jewelry when working on energized circuits; gold and silver are excellent conductors of electricity.</a:t>
            </a:r>
          </a:p>
          <a:p>
            <a:pPr marL="514350" indent="-514350">
              <a:buFont typeface="+mj-lt"/>
              <a:buAutoNum type="arabicPeriod" startAt="4"/>
            </a:pPr>
            <a:r>
              <a:rPr lang="en-US" sz="3200" dirty="0"/>
              <a:t>Confine long hair or keep hair trimmed when working around machinery.</a:t>
            </a:r>
            <a:endParaRPr lang="en-US" sz="3200" b="1" dirty="0">
              <a:effectLst/>
            </a:endParaRPr>
          </a:p>
        </p:txBody>
      </p:sp>
      <p:pic>
        <p:nvPicPr>
          <p:cNvPr id="5" name="Picture 4"/>
          <p:cNvPicPr>
            <a:picLocks noChangeAspect="1"/>
          </p:cNvPicPr>
          <p:nvPr/>
        </p:nvPicPr>
        <p:blipFill>
          <a:blip r:embed="rId2"/>
          <a:stretch>
            <a:fillRect/>
          </a:stretch>
        </p:blipFill>
        <p:spPr>
          <a:xfrm>
            <a:off x="5271247" y="1298995"/>
            <a:ext cx="6508377" cy="5195934"/>
          </a:xfrm>
          <a:prstGeom prst="rect">
            <a:avLst/>
          </a:prstGeom>
        </p:spPr>
      </p:pic>
    </p:spTree>
    <p:extLst>
      <p:ext uri="{BB962C8B-B14F-4D97-AF65-F5344CB8AC3E}">
        <p14:creationId xmlns:p14="http://schemas.microsoft.com/office/powerpoint/2010/main" val="380865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388" y="-66630"/>
            <a:ext cx="9905998" cy="1478570"/>
          </a:xfrm>
        </p:spPr>
        <p:txBody>
          <a:bodyPr>
            <a:normAutofit/>
          </a:bodyPr>
          <a:lstStyle/>
          <a:p>
            <a:r>
              <a:rPr lang="en-US" dirty="0"/>
              <a:t>Personal protective equipment (</a:t>
            </a:r>
            <a:r>
              <a:rPr lang="en-US" dirty="0" err="1"/>
              <a:t>ppe</a:t>
            </a:r>
            <a:r>
              <a:rPr lang="en-US" dirty="0"/>
              <a:t>)</a:t>
            </a:r>
          </a:p>
        </p:txBody>
      </p:sp>
      <p:sp>
        <p:nvSpPr>
          <p:cNvPr id="4" name="Rectangle 1">
            <a:extLst>
              <a:ext uri="{FF2B5EF4-FFF2-40B4-BE49-F238E27FC236}">
                <a16:creationId xmlns:a16="http://schemas.microsoft.com/office/drawing/2014/main" id="{2672C799-F406-1BAF-1D0E-D1AC51E319C5}"/>
              </a:ext>
            </a:extLst>
          </p:cNvPr>
          <p:cNvSpPr>
            <a:spLocks noGrp="1" noChangeArrowheads="1"/>
          </p:cNvSpPr>
          <p:nvPr>
            <p:ph idx="1"/>
          </p:nvPr>
        </p:nvSpPr>
        <p:spPr bwMode="auto">
          <a:xfrm>
            <a:off x="1020387" y="1165719"/>
            <a:ext cx="9905997"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SzTx/>
            </a:pPr>
            <a:r>
              <a:rPr kumimoji="0" lang="en-US" altLang="en-US" sz="3200" b="0" i="0" u="none" strike="noStrike" cap="none" normalizeH="0" baseline="0" dirty="0">
                <a:ln>
                  <a:noFill/>
                </a:ln>
                <a:solidFill>
                  <a:schemeClr val="tx1"/>
                </a:solidFill>
                <a:effectLst/>
              </a:rPr>
              <a:t>A variety of safety gear is available to prevent injury from live circuits.</a:t>
            </a:r>
          </a:p>
          <a:p>
            <a:pPr eaLnBrk="0" fontAlgn="base" hangingPunct="0">
              <a:lnSpc>
                <a:spcPct val="100000"/>
              </a:lnSpc>
              <a:spcBef>
                <a:spcPct val="0"/>
              </a:spcBef>
              <a:spcAft>
                <a:spcPct val="0"/>
              </a:spcAft>
              <a:buSzTx/>
            </a:pPr>
            <a:endParaRPr kumimoji="0" lang="en-US" altLang="en-US" sz="32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SzTx/>
            </a:pPr>
            <a:r>
              <a:rPr kumimoji="0" lang="en-US" altLang="en-US" sz="3200" b="0" i="0" u="none" strike="noStrike" cap="none" normalizeH="0" baseline="0" dirty="0">
                <a:ln>
                  <a:noFill/>
                </a:ln>
                <a:solidFill>
                  <a:schemeClr val="tx1"/>
                </a:solidFill>
                <a:effectLst/>
              </a:rPr>
              <a:t>Workers should know safety standards like NFP-70E and how to care for the equipment.</a:t>
            </a:r>
          </a:p>
          <a:p>
            <a:pPr eaLnBrk="0" fontAlgn="base" hangingPunct="0">
              <a:lnSpc>
                <a:spcPct val="100000"/>
              </a:lnSpc>
              <a:spcBef>
                <a:spcPct val="0"/>
              </a:spcBef>
              <a:spcAft>
                <a:spcPct val="0"/>
              </a:spcAft>
              <a:buSzTx/>
            </a:pPr>
            <a:endParaRPr kumimoji="0" lang="en-US" altLang="en-US" sz="32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SzTx/>
            </a:pPr>
            <a:r>
              <a:rPr kumimoji="0" lang="en-US" altLang="en-US" sz="3200" b="0" i="0" u="none" strike="noStrike" cap="none" normalizeH="0" baseline="0" dirty="0">
                <a:ln>
                  <a:noFill/>
                </a:ln>
                <a:solidFill>
                  <a:schemeClr val="tx1"/>
                </a:solidFill>
                <a:effectLst/>
              </a:rPr>
              <a:t>Inspect protective equipment for damage before each use and after any incident. </a:t>
            </a:r>
          </a:p>
        </p:txBody>
      </p:sp>
    </p:spTree>
    <p:extLst>
      <p:ext uri="{BB962C8B-B14F-4D97-AF65-F5344CB8AC3E}">
        <p14:creationId xmlns:p14="http://schemas.microsoft.com/office/powerpoint/2010/main" val="2027088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388" y="-66630"/>
            <a:ext cx="9905998" cy="1007924"/>
          </a:xfrm>
        </p:spPr>
        <p:txBody>
          <a:bodyPr>
            <a:normAutofit/>
          </a:bodyPr>
          <a:lstStyle/>
          <a:p>
            <a:r>
              <a:rPr lang="en-US" dirty="0"/>
              <a:t>Personal protective equipment (</a:t>
            </a:r>
            <a:r>
              <a:rPr lang="en-US" dirty="0" err="1"/>
              <a:t>ppe</a:t>
            </a:r>
            <a:r>
              <a:rPr lang="en-US" dirty="0"/>
              <a:t>)</a:t>
            </a:r>
          </a:p>
        </p:txBody>
      </p:sp>
      <p:sp>
        <p:nvSpPr>
          <p:cNvPr id="3" name="Content Placeholder 2"/>
          <p:cNvSpPr>
            <a:spLocks noGrp="1"/>
          </p:cNvSpPr>
          <p:nvPr>
            <p:ph idx="1"/>
          </p:nvPr>
        </p:nvSpPr>
        <p:spPr>
          <a:xfrm>
            <a:off x="309283" y="1667435"/>
            <a:ext cx="8511988" cy="5015752"/>
          </a:xfrm>
        </p:spPr>
        <p:txBody>
          <a:bodyPr>
            <a:noAutofit/>
          </a:bodyPr>
          <a:lstStyle/>
          <a:p>
            <a:pPr marL="457200" indent="-457200" algn="just">
              <a:buAutoNum type="arabicPeriod"/>
            </a:pPr>
            <a:r>
              <a:rPr lang="en-US" sz="2200" b="1" i="1" dirty="0"/>
              <a:t>Rubber Protective Equipment </a:t>
            </a:r>
          </a:p>
          <a:p>
            <a:pPr algn="just"/>
            <a:r>
              <a:rPr lang="en-US" dirty="0"/>
              <a:t>Rubber gloves prevent contact with energized circuits, protected by outer leather covers.</a:t>
            </a:r>
          </a:p>
          <a:p>
            <a:pPr algn="just"/>
            <a:r>
              <a:rPr lang="en-US" sz="2400" dirty="0"/>
              <a:t>Rubber blankets shield workers from energized conductors when near exposed circuits.</a:t>
            </a:r>
          </a:p>
          <a:p>
            <a:pPr algn="just"/>
            <a:r>
              <a:rPr lang="en-US" sz="2400" dirty="0"/>
              <a:t>Equipment must be marked with voltage rating and last inspection date.</a:t>
            </a:r>
            <a:endParaRPr lang="en-US" dirty="0"/>
          </a:p>
          <a:p>
            <a:pPr algn="just"/>
            <a:r>
              <a:rPr lang="en-US" sz="2400" dirty="0"/>
              <a:t>Insulating gloves and blankets must match the circuit voltage; gloves require an air test for leaks—dispose if failed.</a:t>
            </a:r>
            <a:endParaRPr lang="en-US" sz="3200" b="1" dirty="0"/>
          </a:p>
        </p:txBody>
      </p:sp>
      <p:sp>
        <p:nvSpPr>
          <p:cNvPr id="4" name="Rectangle 3"/>
          <p:cNvSpPr/>
          <p:nvPr/>
        </p:nvSpPr>
        <p:spPr>
          <a:xfrm>
            <a:off x="896469" y="658033"/>
            <a:ext cx="10170459" cy="954107"/>
          </a:xfrm>
          <a:prstGeom prst="rect">
            <a:avLst/>
          </a:prstGeom>
        </p:spPr>
        <p:txBody>
          <a:bodyPr wrap="square">
            <a:spAutoFit/>
          </a:bodyPr>
          <a:lstStyle/>
          <a:p>
            <a:r>
              <a:rPr lang="en-US" sz="2800" dirty="0"/>
              <a:t>All electrical protection equipment must be listed and may include the following:</a:t>
            </a:r>
          </a:p>
        </p:txBody>
      </p:sp>
      <p:pic>
        <p:nvPicPr>
          <p:cNvPr id="5" name="Picture 4"/>
          <p:cNvPicPr>
            <a:picLocks noChangeAspect="1"/>
          </p:cNvPicPr>
          <p:nvPr/>
        </p:nvPicPr>
        <p:blipFill>
          <a:blip r:embed="rId2"/>
          <a:stretch>
            <a:fillRect/>
          </a:stretch>
        </p:blipFill>
        <p:spPr>
          <a:xfrm>
            <a:off x="9156046" y="1665956"/>
            <a:ext cx="2502554" cy="4909655"/>
          </a:xfrm>
          <a:prstGeom prst="rect">
            <a:avLst/>
          </a:prstGeom>
        </p:spPr>
      </p:pic>
    </p:spTree>
    <p:extLst>
      <p:ext uri="{BB962C8B-B14F-4D97-AF65-F5344CB8AC3E}">
        <p14:creationId xmlns:p14="http://schemas.microsoft.com/office/powerpoint/2010/main" val="722706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388" y="-66630"/>
            <a:ext cx="9905998" cy="1007924"/>
          </a:xfrm>
        </p:spPr>
        <p:txBody>
          <a:bodyPr>
            <a:normAutofit/>
          </a:bodyPr>
          <a:lstStyle/>
          <a:p>
            <a:r>
              <a:rPr lang="en-US" dirty="0"/>
              <a:t>Personal protective equipment (</a:t>
            </a:r>
            <a:r>
              <a:rPr lang="en-US" dirty="0" err="1"/>
              <a:t>ppe</a:t>
            </a:r>
            <a:r>
              <a:rPr lang="en-US" dirty="0"/>
              <a:t>)</a:t>
            </a:r>
          </a:p>
        </p:txBody>
      </p:sp>
      <p:sp>
        <p:nvSpPr>
          <p:cNvPr id="3" name="Content Placeholder 2"/>
          <p:cNvSpPr>
            <a:spLocks noGrp="1"/>
          </p:cNvSpPr>
          <p:nvPr>
            <p:ph idx="1"/>
          </p:nvPr>
        </p:nvSpPr>
        <p:spPr>
          <a:xfrm>
            <a:off x="309283" y="1667435"/>
            <a:ext cx="6615300" cy="5015752"/>
          </a:xfrm>
        </p:spPr>
        <p:txBody>
          <a:bodyPr>
            <a:noAutofit/>
          </a:bodyPr>
          <a:lstStyle/>
          <a:p>
            <a:pPr marL="0" indent="0" algn="just">
              <a:buNone/>
            </a:pPr>
            <a:r>
              <a:rPr lang="en-US" sz="2800" b="1" dirty="0"/>
              <a:t>2. </a:t>
            </a:r>
            <a:r>
              <a:rPr lang="en-US" sz="2800" b="1" i="1" dirty="0"/>
              <a:t>Protection Apparel</a:t>
            </a:r>
          </a:p>
          <a:p>
            <a:pPr algn="just"/>
            <a:r>
              <a:rPr lang="en-US" sz="3200" dirty="0"/>
              <a:t>High-voltage sleeves, boots, and nonconductive helmets.</a:t>
            </a:r>
          </a:p>
          <a:p>
            <a:pPr algn="just"/>
            <a:r>
              <a:rPr lang="en-US" sz="3200" dirty="0"/>
              <a:t>Nonconductive eyewear and face protection.</a:t>
            </a:r>
          </a:p>
          <a:p>
            <a:pPr algn="just"/>
            <a:r>
              <a:rPr lang="en-US" sz="3200" dirty="0"/>
              <a:t>Switchboard blankets and flash suits.</a:t>
            </a:r>
            <a:endParaRPr lang="en-US" sz="4000" b="1" dirty="0"/>
          </a:p>
        </p:txBody>
      </p:sp>
      <p:pic>
        <p:nvPicPr>
          <p:cNvPr id="6" name="Picture 5"/>
          <p:cNvPicPr>
            <a:picLocks noChangeAspect="1"/>
          </p:cNvPicPr>
          <p:nvPr/>
        </p:nvPicPr>
        <p:blipFill>
          <a:blip r:embed="rId2"/>
          <a:stretch>
            <a:fillRect/>
          </a:stretch>
        </p:blipFill>
        <p:spPr>
          <a:xfrm>
            <a:off x="7234518" y="1612140"/>
            <a:ext cx="3980329" cy="4681084"/>
          </a:xfrm>
          <a:prstGeom prst="rect">
            <a:avLst/>
          </a:prstGeom>
        </p:spPr>
      </p:pic>
    </p:spTree>
    <p:extLst>
      <p:ext uri="{BB962C8B-B14F-4D97-AF65-F5344CB8AC3E}">
        <p14:creationId xmlns:p14="http://schemas.microsoft.com/office/powerpoint/2010/main" val="296191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388" y="-66630"/>
            <a:ext cx="9905998" cy="1007924"/>
          </a:xfrm>
        </p:spPr>
        <p:txBody>
          <a:bodyPr>
            <a:normAutofit/>
          </a:bodyPr>
          <a:lstStyle/>
          <a:p>
            <a:r>
              <a:rPr lang="en-US" dirty="0"/>
              <a:t>Personal protective equipment (</a:t>
            </a:r>
            <a:r>
              <a:rPr lang="en-US" dirty="0" err="1"/>
              <a:t>ppe</a:t>
            </a:r>
            <a:r>
              <a:rPr lang="en-US" dirty="0"/>
              <a:t>)</a:t>
            </a:r>
          </a:p>
        </p:txBody>
      </p:sp>
      <p:sp>
        <p:nvSpPr>
          <p:cNvPr id="3" name="Content Placeholder 2"/>
          <p:cNvSpPr>
            <a:spLocks noGrp="1"/>
          </p:cNvSpPr>
          <p:nvPr>
            <p:ph idx="1"/>
          </p:nvPr>
        </p:nvSpPr>
        <p:spPr>
          <a:xfrm>
            <a:off x="453696" y="1474347"/>
            <a:ext cx="7067456" cy="4617171"/>
          </a:xfrm>
        </p:spPr>
        <p:txBody>
          <a:bodyPr>
            <a:noAutofit/>
          </a:bodyPr>
          <a:lstStyle/>
          <a:p>
            <a:pPr marL="0" indent="0" algn="just">
              <a:buNone/>
            </a:pPr>
            <a:r>
              <a:rPr lang="en-US" sz="2800" b="1" dirty="0"/>
              <a:t>3. </a:t>
            </a:r>
            <a:r>
              <a:rPr lang="en-US" sz="2800" b="1" i="1" dirty="0"/>
              <a:t>Hot Sticks</a:t>
            </a:r>
          </a:p>
          <a:p>
            <a:r>
              <a:rPr lang="en-US" sz="3200" dirty="0"/>
              <a:t>Insulated tools for operating high-voltage switches, fuse removal/insertion, and grounding.</a:t>
            </a:r>
            <a:endParaRPr lang="en-US" sz="4000" b="1" i="1" dirty="0"/>
          </a:p>
          <a:p>
            <a:r>
              <a:rPr lang="en-US" sz="3200" dirty="0"/>
              <a:t>Composed of a head (metal or plastic) and an insulating rod (wood, plastic, or other materials).</a:t>
            </a:r>
            <a:endParaRPr lang="en-US" sz="4000" b="1" dirty="0"/>
          </a:p>
        </p:txBody>
      </p:sp>
      <p:pic>
        <p:nvPicPr>
          <p:cNvPr id="4" name="Picture 3"/>
          <p:cNvPicPr>
            <a:picLocks noChangeAspect="1"/>
          </p:cNvPicPr>
          <p:nvPr/>
        </p:nvPicPr>
        <p:blipFill>
          <a:blip r:embed="rId2"/>
          <a:stretch>
            <a:fillRect/>
          </a:stretch>
        </p:blipFill>
        <p:spPr>
          <a:xfrm>
            <a:off x="7325844" y="1383086"/>
            <a:ext cx="4194065" cy="4708432"/>
          </a:xfrm>
          <a:prstGeom prst="rect">
            <a:avLst/>
          </a:prstGeom>
        </p:spPr>
      </p:pic>
    </p:spTree>
    <p:extLst>
      <p:ext uri="{BB962C8B-B14F-4D97-AF65-F5344CB8AC3E}">
        <p14:creationId xmlns:p14="http://schemas.microsoft.com/office/powerpoint/2010/main" val="147739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Safety in the work place</a:t>
            </a:r>
          </a:p>
        </p:txBody>
      </p:sp>
      <p:sp>
        <p:nvSpPr>
          <p:cNvPr id="3" name="Content Placeholder 2"/>
          <p:cNvSpPr>
            <a:spLocks noGrp="1"/>
          </p:cNvSpPr>
          <p:nvPr>
            <p:ph idx="1"/>
          </p:nvPr>
        </p:nvSpPr>
        <p:spPr>
          <a:xfrm>
            <a:off x="1141412" y="1586753"/>
            <a:ext cx="9905999" cy="4948518"/>
          </a:xfrm>
        </p:spPr>
        <p:txBody>
          <a:bodyPr>
            <a:noAutofit/>
          </a:bodyPr>
          <a:lstStyle/>
          <a:p>
            <a:r>
              <a:rPr lang="en-US" sz="4000" dirty="0"/>
              <a:t> Safety is the top priority in any job.</a:t>
            </a:r>
          </a:p>
          <a:p>
            <a:r>
              <a:rPr lang="en-US" sz="4000" dirty="0"/>
              <a:t> Many electrical accidents involve young workers due to carelessness, pressure, or lack of knowledge.</a:t>
            </a:r>
          </a:p>
          <a:p>
            <a:r>
              <a:rPr lang="en-US" sz="4000" dirty="0"/>
              <a:t> This chapter raises awareness of electrical hazards in workplaces and training facilities.</a:t>
            </a:r>
            <a:endParaRPr lang="en-US" sz="4800" dirty="0"/>
          </a:p>
        </p:txBody>
      </p:sp>
    </p:spTree>
    <p:extLst>
      <p:ext uri="{BB962C8B-B14F-4D97-AF65-F5344CB8AC3E}">
        <p14:creationId xmlns:p14="http://schemas.microsoft.com/office/powerpoint/2010/main" val="978734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388" y="-66630"/>
            <a:ext cx="9905998" cy="1007924"/>
          </a:xfrm>
        </p:spPr>
        <p:txBody>
          <a:bodyPr>
            <a:normAutofit/>
          </a:bodyPr>
          <a:lstStyle/>
          <a:p>
            <a:r>
              <a:rPr lang="en-US" dirty="0"/>
              <a:t>Personal protective equipment (</a:t>
            </a:r>
            <a:r>
              <a:rPr lang="en-US" dirty="0" err="1"/>
              <a:t>ppe</a:t>
            </a:r>
            <a:r>
              <a:rPr lang="en-US" dirty="0"/>
              <a:t>)</a:t>
            </a:r>
          </a:p>
        </p:txBody>
      </p:sp>
      <p:sp>
        <p:nvSpPr>
          <p:cNvPr id="3" name="Content Placeholder 2"/>
          <p:cNvSpPr>
            <a:spLocks noGrp="1"/>
          </p:cNvSpPr>
          <p:nvPr>
            <p:ph idx="1"/>
          </p:nvPr>
        </p:nvSpPr>
        <p:spPr>
          <a:xfrm>
            <a:off x="258388" y="833718"/>
            <a:ext cx="8025000" cy="5015752"/>
          </a:xfrm>
        </p:spPr>
        <p:txBody>
          <a:bodyPr>
            <a:noAutofit/>
          </a:bodyPr>
          <a:lstStyle/>
          <a:p>
            <a:pPr marL="0" indent="0" algn="just">
              <a:buNone/>
            </a:pPr>
            <a:r>
              <a:rPr lang="en-US" sz="2800" b="1" dirty="0"/>
              <a:t>4. </a:t>
            </a:r>
            <a:r>
              <a:rPr lang="en-US" sz="2800" b="1" i="1" dirty="0"/>
              <a:t>Shorting Probes </a:t>
            </a:r>
            <a:endParaRPr lang="en-US" sz="2800" dirty="0"/>
          </a:p>
          <a:p>
            <a:pPr algn="just"/>
            <a:r>
              <a:rPr lang="en-US" sz="3200" dirty="0"/>
              <a:t>Used to discharge capacitors or static charges on de-energized circuits.</a:t>
            </a:r>
            <a:endParaRPr lang="en-US" sz="4000" dirty="0"/>
          </a:p>
          <a:p>
            <a:pPr algn="just"/>
            <a:r>
              <a:rPr lang="en-US" sz="3200" dirty="0"/>
              <a:t>Should be attached as a safety precaution on high-voltage circuits.</a:t>
            </a:r>
            <a:endParaRPr lang="en-US" sz="4000" dirty="0"/>
          </a:p>
          <a:p>
            <a:pPr algn="just"/>
            <a:r>
              <a:rPr lang="en-US" sz="3200" dirty="0"/>
              <a:t>Connect the test clip to a ground before installation; avoid touching metal parts while grounding.</a:t>
            </a:r>
            <a:endParaRPr lang="en-US" sz="4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141" y="941294"/>
            <a:ext cx="2961245" cy="5432612"/>
          </a:xfrm>
          <a:prstGeom prst="rect">
            <a:avLst/>
          </a:prstGeom>
        </p:spPr>
      </p:pic>
    </p:spTree>
    <p:extLst>
      <p:ext uri="{BB962C8B-B14F-4D97-AF65-F5344CB8AC3E}">
        <p14:creationId xmlns:p14="http://schemas.microsoft.com/office/powerpoint/2010/main" val="2036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388" y="-66630"/>
            <a:ext cx="9905998" cy="1007924"/>
          </a:xfrm>
        </p:spPr>
        <p:txBody>
          <a:bodyPr>
            <a:normAutofit/>
          </a:bodyPr>
          <a:lstStyle/>
          <a:p>
            <a:r>
              <a:rPr lang="en-US" dirty="0"/>
              <a:t>Personal protective equipment (</a:t>
            </a:r>
            <a:r>
              <a:rPr lang="en-US" dirty="0" err="1"/>
              <a:t>ppe</a:t>
            </a:r>
            <a:r>
              <a:rPr lang="en-US" dirty="0"/>
              <a:t>)</a:t>
            </a:r>
          </a:p>
        </p:txBody>
      </p:sp>
      <p:sp>
        <p:nvSpPr>
          <p:cNvPr id="3" name="Content Placeholder 2"/>
          <p:cNvSpPr>
            <a:spLocks noGrp="1"/>
          </p:cNvSpPr>
          <p:nvPr>
            <p:ph idx="1"/>
          </p:nvPr>
        </p:nvSpPr>
        <p:spPr>
          <a:xfrm>
            <a:off x="1020388" y="1126681"/>
            <a:ext cx="8025000" cy="5015752"/>
          </a:xfrm>
        </p:spPr>
        <p:txBody>
          <a:bodyPr>
            <a:noAutofit/>
          </a:bodyPr>
          <a:lstStyle/>
          <a:p>
            <a:pPr marL="0" indent="0" algn="just">
              <a:buNone/>
            </a:pPr>
            <a:r>
              <a:rPr lang="en-US" sz="2800" b="1" dirty="0"/>
              <a:t>5. </a:t>
            </a:r>
            <a:r>
              <a:rPr lang="en-US" sz="2800" b="1" i="1" dirty="0"/>
              <a:t>Face Shields</a:t>
            </a:r>
          </a:p>
          <a:p>
            <a:pPr algn="just"/>
            <a:r>
              <a:rPr lang="en-US" sz="3200" dirty="0"/>
              <a:t>Wear during switching operations to protect against electrical arcs, flashes, or flying objects from explosions.</a:t>
            </a:r>
            <a:endParaRPr lang="en-US" sz="4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049" y="3039035"/>
            <a:ext cx="4254034" cy="3572436"/>
          </a:xfrm>
          <a:prstGeom prst="rect">
            <a:avLst/>
          </a:prstGeom>
        </p:spPr>
      </p:pic>
    </p:spTree>
    <p:extLst>
      <p:ext uri="{BB962C8B-B14F-4D97-AF65-F5344CB8AC3E}">
        <p14:creationId xmlns:p14="http://schemas.microsoft.com/office/powerpoint/2010/main" val="3577981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388" y="-66630"/>
            <a:ext cx="9905998" cy="1007924"/>
          </a:xfrm>
        </p:spPr>
        <p:txBody>
          <a:bodyPr>
            <a:normAutofit/>
          </a:bodyPr>
          <a:lstStyle/>
          <a:p>
            <a:r>
              <a:rPr lang="en-US" b="1" cap="none" dirty="0">
                <a:ln w="0"/>
                <a:effectLst>
                  <a:outerShdw blurRad="38100" dist="19050" dir="2700000" algn="tl" rotWithShape="0">
                    <a:schemeClr val="dk1">
                      <a:alpha val="40000"/>
                    </a:schemeClr>
                  </a:outerShdw>
                </a:effectLst>
                <a:latin typeface="Century Gothic" panose="020B0502020202020204" pitchFamily="34" charset="0"/>
              </a:rPr>
              <a:t>SAFE PRACTICES AND PROCEDURES</a:t>
            </a:r>
          </a:p>
        </p:txBody>
      </p:sp>
      <p:sp>
        <p:nvSpPr>
          <p:cNvPr id="3" name="Content Placeholder 2"/>
          <p:cNvSpPr>
            <a:spLocks noGrp="1"/>
          </p:cNvSpPr>
          <p:nvPr>
            <p:ph idx="1"/>
          </p:nvPr>
        </p:nvSpPr>
        <p:spPr>
          <a:xfrm>
            <a:off x="298729" y="658906"/>
            <a:ext cx="11548130" cy="5015752"/>
          </a:xfrm>
        </p:spPr>
        <p:txBody>
          <a:bodyPr>
            <a:noAutofit/>
          </a:bodyPr>
          <a:lstStyle/>
          <a:p>
            <a:pPr algn="just">
              <a:buFont typeface="Wingdings" panose="05000000000000000000" pitchFamily="2" charset="2"/>
              <a:buChar char="ü"/>
            </a:pPr>
            <a:r>
              <a:rPr lang="en-US" b="1" dirty="0">
                <a:latin typeface="Century Gothic" panose="020B0502020202020204" pitchFamily="34" charset="0"/>
              </a:rPr>
              <a:t>Always assume that a circuit is energized</a:t>
            </a:r>
          </a:p>
          <a:p>
            <a:pPr algn="just">
              <a:buFont typeface="Wingdings" panose="05000000000000000000" pitchFamily="2" charset="2"/>
              <a:buChar char="ü"/>
            </a:pPr>
            <a:r>
              <a:rPr lang="en-US" b="1" dirty="0">
                <a:latin typeface="Century Gothic" panose="020B0502020202020204" pitchFamily="34" charset="0"/>
              </a:rPr>
              <a:t>Use the appropriate instrument for testing circuits </a:t>
            </a:r>
          </a:p>
          <a:p>
            <a:pPr algn="just">
              <a:buFont typeface="Wingdings" panose="05000000000000000000" pitchFamily="2" charset="2"/>
              <a:buChar char="ü"/>
            </a:pPr>
            <a:r>
              <a:rPr lang="en-US" b="1" dirty="0">
                <a:latin typeface="Century Gothic" panose="020B0502020202020204" pitchFamily="34" charset="0"/>
              </a:rPr>
              <a:t>Use protective devices (ELCB, fuse, rubber mats, etc.)</a:t>
            </a:r>
          </a:p>
          <a:p>
            <a:pPr algn="just">
              <a:buFont typeface="Wingdings" panose="05000000000000000000" pitchFamily="2" charset="2"/>
              <a:buChar char="ü"/>
            </a:pPr>
            <a:r>
              <a:rPr lang="en-US" b="1" dirty="0">
                <a:latin typeface="Century Gothic" panose="020B0502020202020204" pitchFamily="34" charset="0"/>
              </a:rPr>
              <a:t>Use personal protective equipment (rubber gloves, boots, safety devices).</a:t>
            </a:r>
          </a:p>
          <a:p>
            <a:pPr algn="just">
              <a:buFont typeface="Wingdings" panose="05000000000000000000" pitchFamily="2" charset="2"/>
              <a:buChar char="ü"/>
            </a:pPr>
            <a:r>
              <a:rPr lang="en-US" b="1" dirty="0">
                <a:latin typeface="Century Gothic" panose="020B0502020202020204" pitchFamily="34" charset="0"/>
              </a:rPr>
              <a:t>Use warning signs and isolate dangerous areas.</a:t>
            </a:r>
          </a:p>
          <a:p>
            <a:pPr algn="just">
              <a:buFont typeface="Wingdings" panose="05000000000000000000" pitchFamily="2" charset="2"/>
              <a:buChar char="ü"/>
            </a:pPr>
            <a:r>
              <a:rPr lang="en-US" b="1" dirty="0">
                <a:latin typeface="Century Gothic" panose="020B0502020202020204" pitchFamily="34" charset="0"/>
              </a:rPr>
              <a:t>Observe proper maintenance schedules of electrical equipment, loads and wires.</a:t>
            </a:r>
          </a:p>
          <a:p>
            <a:pPr algn="just">
              <a:buFont typeface="Wingdings" panose="05000000000000000000" pitchFamily="2" charset="2"/>
              <a:buChar char="ü"/>
            </a:pPr>
            <a:r>
              <a:rPr lang="en-US" b="1" dirty="0">
                <a:latin typeface="Century Gothic" panose="020B0502020202020204" pitchFamily="34" charset="0"/>
              </a:rPr>
              <a:t>Do not use outlets or cords with exposed wiring</a:t>
            </a:r>
          </a:p>
          <a:p>
            <a:pPr algn="just">
              <a:buFont typeface="Wingdings" panose="05000000000000000000" pitchFamily="2" charset="2"/>
              <a:buChar char="ü"/>
            </a:pPr>
            <a:r>
              <a:rPr lang="en-US" b="1" dirty="0">
                <a:latin typeface="Century Gothic" panose="020B0502020202020204" pitchFamily="34" charset="0"/>
              </a:rPr>
              <a:t>Do not use power tools when protective guards are removed</a:t>
            </a:r>
          </a:p>
          <a:p>
            <a:pPr algn="just">
              <a:buFont typeface="Wingdings" panose="05000000000000000000" pitchFamily="2" charset="2"/>
              <a:buChar char="ü"/>
            </a:pPr>
            <a:r>
              <a:rPr lang="en-US" b="1" dirty="0">
                <a:latin typeface="Century Gothic" panose="020B0502020202020204" pitchFamily="34" charset="0"/>
              </a:rPr>
              <a:t>Do not block access to circuit breakers or fuse boxes. </a:t>
            </a:r>
          </a:p>
          <a:p>
            <a:pPr algn="just">
              <a:buFont typeface="Wingdings" panose="05000000000000000000" pitchFamily="2" charset="2"/>
              <a:buChar char="ü"/>
            </a:pPr>
            <a:r>
              <a:rPr lang="en-US" b="1" dirty="0">
                <a:latin typeface="Century Gothic" panose="020B0502020202020204" pitchFamily="34" charset="0"/>
              </a:rPr>
              <a:t>Adhere to strictly established regulations of the Philippine Electrical Code.</a:t>
            </a:r>
          </a:p>
          <a:p>
            <a:pPr algn="just">
              <a:buFont typeface="Wingdings" panose="05000000000000000000" pitchFamily="2" charset="2"/>
              <a:buChar char="ü"/>
            </a:pPr>
            <a:endParaRPr lang="en-US" b="1" dirty="0"/>
          </a:p>
        </p:txBody>
      </p:sp>
    </p:spTree>
    <p:extLst>
      <p:ext uri="{BB962C8B-B14F-4D97-AF65-F5344CB8AC3E}">
        <p14:creationId xmlns:p14="http://schemas.microsoft.com/office/powerpoint/2010/main" val="856062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388" y="-66630"/>
            <a:ext cx="9905998" cy="1007924"/>
          </a:xfrm>
        </p:spPr>
        <p:txBody>
          <a:bodyPr>
            <a:normAutofit/>
          </a:bodyPr>
          <a:lstStyle/>
          <a:p>
            <a:r>
              <a:rPr lang="en-US" b="1" cap="none" dirty="0">
                <a:ln w="0"/>
                <a:effectLst>
                  <a:outerShdw blurRad="38100" dist="19050" dir="2700000" algn="tl" rotWithShape="0">
                    <a:schemeClr val="dk1">
                      <a:alpha val="40000"/>
                    </a:schemeClr>
                  </a:outerShdw>
                </a:effectLst>
                <a:latin typeface="Century Gothic" panose="020B0502020202020204" pitchFamily="34" charset="0"/>
              </a:rPr>
              <a:t>CONFINED SPACES</a:t>
            </a:r>
          </a:p>
        </p:txBody>
      </p:sp>
      <p:sp>
        <p:nvSpPr>
          <p:cNvPr id="3" name="Content Placeholder 2"/>
          <p:cNvSpPr>
            <a:spLocks noGrp="1"/>
          </p:cNvSpPr>
          <p:nvPr>
            <p:ph idx="1"/>
          </p:nvPr>
        </p:nvSpPr>
        <p:spPr>
          <a:xfrm>
            <a:off x="298728" y="658906"/>
            <a:ext cx="11696047" cy="3334870"/>
          </a:xfrm>
        </p:spPr>
        <p:txBody>
          <a:bodyPr>
            <a:noAutofit/>
          </a:bodyPr>
          <a:lstStyle/>
          <a:p>
            <a:pPr marL="0" indent="0">
              <a:buNone/>
            </a:pPr>
            <a:r>
              <a:rPr lang="en-US" sz="2800" dirty="0"/>
              <a:t>A “confined space” is an enclosed or partially enclosed space that:</a:t>
            </a:r>
          </a:p>
          <a:p>
            <a:pPr marL="457200" indent="-457200">
              <a:buAutoNum type="arabicPeriod"/>
            </a:pPr>
            <a:r>
              <a:rPr lang="en-US" sz="2800" dirty="0"/>
              <a:t>Not intended for human occupancy.</a:t>
            </a:r>
          </a:p>
          <a:p>
            <a:pPr marL="457200" indent="-457200">
              <a:buAutoNum type="arabicPeriod"/>
            </a:pPr>
            <a:r>
              <a:rPr lang="en-US" sz="2800" dirty="0"/>
              <a:t>Has restricted entrance or exit.</a:t>
            </a:r>
          </a:p>
          <a:p>
            <a:pPr marL="457200" indent="-457200">
              <a:buAutoNum type="arabicPeriod"/>
            </a:pPr>
            <a:r>
              <a:rPr lang="en-US" sz="2800" dirty="0"/>
              <a:t>Poses health and safety risks due to design, location, materials, work activities, or hazards.</a:t>
            </a:r>
            <a:endParaRPr lang="en-US" sz="2800" b="1" dirty="0"/>
          </a:p>
        </p:txBody>
      </p:sp>
      <p:pic>
        <p:nvPicPr>
          <p:cNvPr id="4" name="Picture 3"/>
          <p:cNvPicPr>
            <a:picLocks noChangeAspect="1"/>
          </p:cNvPicPr>
          <p:nvPr/>
        </p:nvPicPr>
        <p:blipFill>
          <a:blip r:embed="rId2"/>
          <a:stretch>
            <a:fillRect/>
          </a:stretch>
        </p:blipFill>
        <p:spPr>
          <a:xfrm>
            <a:off x="1020388" y="3832412"/>
            <a:ext cx="9905998" cy="2850776"/>
          </a:xfrm>
          <a:prstGeom prst="rect">
            <a:avLst/>
          </a:prstGeom>
        </p:spPr>
      </p:pic>
    </p:spTree>
    <p:extLst>
      <p:ext uri="{BB962C8B-B14F-4D97-AF65-F5344CB8AC3E}">
        <p14:creationId xmlns:p14="http://schemas.microsoft.com/office/powerpoint/2010/main" val="4182819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388" y="-66630"/>
            <a:ext cx="9905998" cy="1007924"/>
          </a:xfrm>
        </p:spPr>
        <p:txBody>
          <a:bodyPr>
            <a:normAutofit/>
          </a:bodyPr>
          <a:lstStyle/>
          <a:p>
            <a:r>
              <a:rPr lang="en-US" b="1" cap="none" dirty="0">
                <a:ln w="0"/>
                <a:effectLst>
                  <a:outerShdw blurRad="38100" dist="19050" dir="2700000" algn="tl" rotWithShape="0">
                    <a:schemeClr val="dk1">
                      <a:alpha val="40000"/>
                    </a:schemeClr>
                  </a:outerShdw>
                </a:effectLst>
                <a:latin typeface="Century Gothic" panose="020B0502020202020204" pitchFamily="34" charset="0"/>
              </a:rPr>
              <a:t>CONFINED SPACES</a:t>
            </a:r>
          </a:p>
        </p:txBody>
      </p:sp>
      <p:sp>
        <p:nvSpPr>
          <p:cNvPr id="3" name="Content Placeholder 2"/>
          <p:cNvSpPr>
            <a:spLocks noGrp="1"/>
          </p:cNvSpPr>
          <p:nvPr>
            <p:ph idx="1"/>
          </p:nvPr>
        </p:nvSpPr>
        <p:spPr>
          <a:xfrm>
            <a:off x="247976" y="632273"/>
            <a:ext cx="11696047" cy="3334870"/>
          </a:xfrm>
        </p:spPr>
        <p:txBody>
          <a:bodyPr>
            <a:noAutofit/>
          </a:bodyPr>
          <a:lstStyle/>
          <a:p>
            <a:pPr marL="0" indent="0">
              <a:buNone/>
            </a:pPr>
            <a:r>
              <a:rPr lang="en-US" sz="2200" b="1" dirty="0">
                <a:solidFill>
                  <a:schemeClr val="accent6">
                    <a:lumMod val="50000"/>
                  </a:schemeClr>
                </a:solidFill>
              </a:rPr>
              <a:t>Remember: </a:t>
            </a:r>
            <a:r>
              <a:rPr lang="en-US" sz="2200" dirty="0"/>
              <a:t>All hazards found in a regular workspace can also be found in a confined space. However, they can be even more hazardous in a confined space than in a regular worksite. Hazards in confined spaces can include:</a:t>
            </a:r>
          </a:p>
          <a:p>
            <a:pPr marL="457200" indent="-457200">
              <a:buAutoNum type="arabicPeriod"/>
            </a:pPr>
            <a:r>
              <a:rPr lang="en-US" sz="2200" dirty="0"/>
              <a:t>Poor Air Quality</a:t>
            </a:r>
          </a:p>
          <a:p>
            <a:pPr marL="457200" indent="-457200">
              <a:buAutoNum type="arabicPeriod"/>
            </a:pPr>
            <a:r>
              <a:rPr lang="en-US" sz="2200" dirty="0"/>
              <a:t>Fire Hazard</a:t>
            </a:r>
          </a:p>
          <a:p>
            <a:pPr marL="457200" indent="-457200">
              <a:buAutoNum type="arabicPeriod"/>
            </a:pPr>
            <a:r>
              <a:rPr lang="en-US" sz="2200" dirty="0"/>
              <a:t>Noise</a:t>
            </a:r>
          </a:p>
          <a:p>
            <a:pPr marL="457200" indent="-457200">
              <a:buAutoNum type="arabicPeriod"/>
            </a:pPr>
            <a:r>
              <a:rPr lang="en-US" sz="2200" dirty="0"/>
              <a:t>Moving Parts Of Equipment</a:t>
            </a:r>
          </a:p>
          <a:p>
            <a:pPr marL="457200" indent="-457200">
              <a:buAutoNum type="arabicPeriod"/>
            </a:pPr>
            <a:r>
              <a:rPr lang="en-US" sz="2200" dirty="0"/>
              <a:t>Temperature Extremes</a:t>
            </a:r>
          </a:p>
          <a:p>
            <a:pPr marL="457200" indent="-457200">
              <a:buAutoNum type="arabicPeriod"/>
            </a:pPr>
            <a:r>
              <a:rPr lang="en-US" sz="2200" dirty="0"/>
              <a:t>Poor Visibility</a:t>
            </a:r>
          </a:p>
          <a:p>
            <a:pPr marL="457200" indent="-457200">
              <a:buAutoNum type="arabicPeriod"/>
            </a:pPr>
            <a:r>
              <a:rPr lang="en-US" sz="2200" dirty="0"/>
              <a:t>Barrier Failure Resulting In A Flood Or Release Of Free-flowing Solid</a:t>
            </a:r>
          </a:p>
          <a:p>
            <a:pPr marL="0" indent="0">
              <a:buNone/>
            </a:pPr>
            <a:r>
              <a:rPr lang="en-US" sz="2200" b="1" dirty="0">
                <a:solidFill>
                  <a:schemeClr val="accent6">
                    <a:lumMod val="50000"/>
                  </a:schemeClr>
                </a:solidFill>
              </a:rPr>
              <a:t>Remember: </a:t>
            </a:r>
            <a:r>
              <a:rPr lang="en-US" sz="2200" dirty="0"/>
              <a:t>A “permit-required confined space” is a confined space that has specific health and safety hazards associated with it. Permit-required confined spaces require assessment of procedures in compliance with Occupational Safety and Health Administration (OSHA) standards prior to entry.</a:t>
            </a:r>
            <a:endParaRPr lang="en-US" sz="2200" b="1" dirty="0"/>
          </a:p>
        </p:txBody>
      </p:sp>
    </p:spTree>
    <p:extLst>
      <p:ext uri="{BB962C8B-B14F-4D97-AF65-F5344CB8AC3E}">
        <p14:creationId xmlns:p14="http://schemas.microsoft.com/office/powerpoint/2010/main" val="397462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4" y="-282388"/>
            <a:ext cx="9905998" cy="1478570"/>
          </a:xfrm>
        </p:spPr>
        <p:txBody>
          <a:bodyPr>
            <a:normAutofit/>
          </a:bodyPr>
          <a:lstStyle/>
          <a:p>
            <a:r>
              <a:rPr lang="en-US" sz="4000" b="1" dirty="0"/>
              <a:t>Grounding and bonding</a:t>
            </a:r>
          </a:p>
        </p:txBody>
      </p:sp>
      <p:sp>
        <p:nvSpPr>
          <p:cNvPr id="3" name="Content Placeholder 2"/>
          <p:cNvSpPr>
            <a:spLocks noGrp="1"/>
          </p:cNvSpPr>
          <p:nvPr>
            <p:ph idx="1"/>
          </p:nvPr>
        </p:nvSpPr>
        <p:spPr>
          <a:xfrm>
            <a:off x="295837" y="618262"/>
            <a:ext cx="7117018" cy="5499847"/>
          </a:xfrm>
        </p:spPr>
        <p:txBody>
          <a:bodyPr>
            <a:noAutofit/>
          </a:bodyPr>
          <a:lstStyle/>
          <a:p>
            <a:pPr marL="0" indent="0">
              <a:buNone/>
            </a:pPr>
            <a:r>
              <a:rPr lang="en-US" sz="2800" b="1" dirty="0"/>
              <a:t>Grounding</a:t>
            </a:r>
            <a:endParaRPr lang="en-US" sz="2800" dirty="0"/>
          </a:p>
          <a:p>
            <a:r>
              <a:rPr lang="en-US" sz="2800" dirty="0"/>
              <a:t>The intentional connection of a current-carrying conductor to the earth, typically on the line side of service equipment.</a:t>
            </a:r>
          </a:p>
          <a:p>
            <a:pPr marL="0" indent="0">
              <a:buNone/>
            </a:pPr>
            <a:r>
              <a:rPr lang="en-US" sz="3200" dirty="0"/>
              <a:t>Reasons for grounding:</a:t>
            </a:r>
          </a:p>
          <a:p>
            <a:pPr>
              <a:buFont typeface="Wingdings" panose="05000000000000000000" pitchFamily="2" charset="2"/>
              <a:buChar char="Ø"/>
            </a:pPr>
            <a:r>
              <a:rPr lang="en-US" dirty="0"/>
              <a:t> Limits voltage surges from lightning, utility operations, or accidental contact with higher-voltage lines.</a:t>
            </a:r>
          </a:p>
          <a:p>
            <a:pPr>
              <a:buFont typeface="Wingdings" panose="05000000000000000000" pitchFamily="2" charset="2"/>
              <a:buChar char="Ø"/>
            </a:pPr>
            <a:r>
              <a:rPr lang="en-US" dirty="0"/>
              <a:t>Provides a stable ground reference for normal voltage conditions.</a:t>
            </a:r>
          </a:p>
          <a:p>
            <a:pPr>
              <a:buFont typeface="Wingdings" panose="05000000000000000000" pitchFamily="2" charset="2"/>
              <a:buChar char="Ø"/>
            </a:pPr>
            <a:r>
              <a:rPr lang="en-US" dirty="0"/>
              <a:t>Helps overcurrent devices (circuit breakers, fuses, relays) operate during ground-fault conditions.</a:t>
            </a:r>
            <a:endParaRPr lang="en-US" sz="3200" dirty="0"/>
          </a:p>
        </p:txBody>
      </p:sp>
      <p:pic>
        <p:nvPicPr>
          <p:cNvPr id="4" name="Content Placeholder 3">
            <a:extLst>
              <a:ext uri="{FF2B5EF4-FFF2-40B4-BE49-F238E27FC236}">
                <a16:creationId xmlns:a16="http://schemas.microsoft.com/office/drawing/2014/main" id="{AB793ED6-F87D-3438-AB07-D4F084E91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855" y="1303496"/>
            <a:ext cx="4483308" cy="5203835"/>
          </a:xfrm>
          <a:prstGeom prst="rect">
            <a:avLst/>
          </a:prstGeom>
        </p:spPr>
      </p:pic>
    </p:spTree>
    <p:extLst>
      <p:ext uri="{BB962C8B-B14F-4D97-AF65-F5344CB8AC3E}">
        <p14:creationId xmlns:p14="http://schemas.microsoft.com/office/powerpoint/2010/main" val="2084583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026" y="-201706"/>
            <a:ext cx="9905998" cy="1478570"/>
          </a:xfrm>
        </p:spPr>
        <p:txBody>
          <a:bodyPr>
            <a:normAutofit/>
          </a:bodyPr>
          <a:lstStyle/>
          <a:p>
            <a:r>
              <a:rPr lang="en-US" sz="4000" b="1" dirty="0"/>
              <a:t>Grounding and bonding</a:t>
            </a:r>
          </a:p>
        </p:txBody>
      </p:sp>
      <p:sp>
        <p:nvSpPr>
          <p:cNvPr id="3" name="Content Placeholder 2"/>
          <p:cNvSpPr>
            <a:spLocks noGrp="1"/>
          </p:cNvSpPr>
          <p:nvPr>
            <p:ph idx="1"/>
          </p:nvPr>
        </p:nvSpPr>
        <p:spPr>
          <a:xfrm>
            <a:off x="295837" y="739285"/>
            <a:ext cx="6903953" cy="5499847"/>
          </a:xfrm>
        </p:spPr>
        <p:txBody>
          <a:bodyPr>
            <a:noAutofit/>
          </a:bodyPr>
          <a:lstStyle/>
          <a:p>
            <a:pPr marL="0" indent="0">
              <a:buNone/>
            </a:pPr>
            <a:r>
              <a:rPr lang="en-PH" sz="2800" b="1" dirty="0"/>
              <a:t>Bonding:</a:t>
            </a:r>
            <a:endParaRPr lang="en-US" sz="3600" b="1" dirty="0"/>
          </a:p>
          <a:p>
            <a:r>
              <a:rPr lang="en-US" sz="2800" dirty="0"/>
              <a:t>Permanent joining of metal parts not meant to carry current, creating a conductive path for fault current.</a:t>
            </a:r>
            <a:endParaRPr lang="en-US" sz="3600" dirty="0"/>
          </a:p>
          <a:p>
            <a:pPr marL="0" indent="0">
              <a:buNone/>
            </a:pPr>
            <a:r>
              <a:rPr lang="en-US" sz="2800" dirty="0"/>
              <a:t>Reasons for bonding:</a:t>
            </a:r>
          </a:p>
          <a:p>
            <a:pPr>
              <a:buFont typeface="Wingdings" panose="05000000000000000000" pitchFamily="2" charset="2"/>
              <a:buChar char="Ø"/>
            </a:pPr>
            <a:r>
              <a:rPr lang="en-US" sz="2000" dirty="0"/>
              <a:t> </a:t>
            </a:r>
            <a:r>
              <a:rPr lang="en-US" sz="2800" dirty="0"/>
              <a:t>Provides an effective path for fault current, aiding overcurrent protection devices.</a:t>
            </a:r>
            <a:endParaRPr lang="en-US" sz="3600" dirty="0"/>
          </a:p>
          <a:p>
            <a:pPr>
              <a:buFont typeface="Wingdings" panose="05000000000000000000" pitchFamily="2" charset="2"/>
              <a:buChar char="Ø"/>
            </a:pPr>
            <a:r>
              <a:rPr lang="en-US" sz="2800" dirty="0"/>
              <a:t> Minimizes shock hazards by offering a low-impedance path to ground and limiting touch voltage during a ground fault.</a:t>
            </a:r>
            <a:endParaRPr lang="en-US" sz="3600" dirty="0"/>
          </a:p>
        </p:txBody>
      </p:sp>
      <p:pic>
        <p:nvPicPr>
          <p:cNvPr id="4" name="Content Placeholder 3">
            <a:extLst>
              <a:ext uri="{FF2B5EF4-FFF2-40B4-BE49-F238E27FC236}">
                <a16:creationId xmlns:a16="http://schemas.microsoft.com/office/drawing/2014/main" id="{A40CE222-76C7-F1F7-DCE9-1BFE0CB63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3876" y="1374518"/>
            <a:ext cx="4412287" cy="5203835"/>
          </a:xfrm>
          <a:prstGeom prst="rect">
            <a:avLst/>
          </a:prstGeom>
        </p:spPr>
      </p:pic>
    </p:spTree>
    <p:extLst>
      <p:ext uri="{BB962C8B-B14F-4D97-AF65-F5344CB8AC3E}">
        <p14:creationId xmlns:p14="http://schemas.microsoft.com/office/powerpoint/2010/main" val="2600307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473" y="-389965"/>
            <a:ext cx="9905998" cy="1478570"/>
          </a:xfrm>
        </p:spPr>
        <p:txBody>
          <a:bodyPr>
            <a:normAutofit/>
          </a:bodyPr>
          <a:lstStyle/>
          <a:p>
            <a:r>
              <a:rPr lang="en-US" sz="4000" b="1" dirty="0"/>
              <a:t>Grounding and bonding</a:t>
            </a:r>
          </a:p>
        </p:txBody>
      </p:sp>
      <p:sp>
        <p:nvSpPr>
          <p:cNvPr id="3" name="Content Placeholder 2"/>
          <p:cNvSpPr>
            <a:spLocks noGrp="1"/>
          </p:cNvSpPr>
          <p:nvPr>
            <p:ph idx="1"/>
          </p:nvPr>
        </p:nvSpPr>
        <p:spPr>
          <a:xfrm>
            <a:off x="107576" y="477370"/>
            <a:ext cx="7732059" cy="5822577"/>
          </a:xfrm>
        </p:spPr>
        <p:txBody>
          <a:bodyPr>
            <a:noAutofit/>
          </a:bodyPr>
          <a:lstStyle/>
          <a:p>
            <a:pPr marL="0" indent="0">
              <a:buNone/>
            </a:pPr>
            <a:r>
              <a:rPr lang="en-US" b="1" dirty="0"/>
              <a:t>Example of Grounding and Bonding in Motor Control</a:t>
            </a:r>
          </a:p>
          <a:p>
            <a:r>
              <a:rPr lang="en-US" dirty="0"/>
              <a:t>The ground-fault current path ensures overcurrent devices open the circuit.</a:t>
            </a:r>
          </a:p>
          <a:p>
            <a:r>
              <a:rPr lang="en-US" dirty="0"/>
              <a:t>Earth is not an effective ground-fault path due to high resistance.</a:t>
            </a:r>
          </a:p>
          <a:p>
            <a:r>
              <a:rPr lang="en-US" dirty="0"/>
              <a:t>The main bonding jumper connects the grounded service conductor and equipment grounding conductor at the service.</a:t>
            </a:r>
          </a:p>
          <a:p>
            <a:r>
              <a:rPr lang="en-US" dirty="0"/>
              <a:t>Bonding jumpers are used throughout the system, but the main bonding jumper is at the service.</a:t>
            </a:r>
          </a:p>
          <a:p>
            <a:r>
              <a:rPr lang="en-US" dirty="0"/>
              <a:t>Grounding is done via metal underground pipes, building frames, concrete-encased electrodes, or ground rings.</a:t>
            </a:r>
            <a:endParaRPr lang="en-US" sz="3200" dirty="0"/>
          </a:p>
        </p:txBody>
      </p:sp>
      <p:pic>
        <p:nvPicPr>
          <p:cNvPr id="5" name="Picture 4"/>
          <p:cNvPicPr>
            <a:picLocks noChangeAspect="1"/>
          </p:cNvPicPr>
          <p:nvPr/>
        </p:nvPicPr>
        <p:blipFill>
          <a:blip r:embed="rId2"/>
          <a:stretch>
            <a:fillRect/>
          </a:stretch>
        </p:blipFill>
        <p:spPr>
          <a:xfrm>
            <a:off x="7933765" y="910735"/>
            <a:ext cx="4041493" cy="5567082"/>
          </a:xfrm>
          <a:prstGeom prst="rect">
            <a:avLst/>
          </a:prstGeom>
        </p:spPr>
      </p:pic>
    </p:spTree>
    <p:extLst>
      <p:ext uri="{BB962C8B-B14F-4D97-AF65-F5344CB8AC3E}">
        <p14:creationId xmlns:p14="http://schemas.microsoft.com/office/powerpoint/2010/main" val="941496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473" y="-389965"/>
            <a:ext cx="9905998" cy="1478570"/>
          </a:xfrm>
        </p:spPr>
        <p:txBody>
          <a:bodyPr>
            <a:normAutofit/>
          </a:bodyPr>
          <a:lstStyle/>
          <a:p>
            <a:r>
              <a:rPr lang="en-US" sz="4000" b="1" dirty="0"/>
              <a:t>Grounding and bonding</a:t>
            </a:r>
          </a:p>
        </p:txBody>
      </p:sp>
      <p:sp>
        <p:nvSpPr>
          <p:cNvPr id="3" name="Content Placeholder 2"/>
          <p:cNvSpPr>
            <a:spLocks noGrp="1"/>
          </p:cNvSpPr>
          <p:nvPr>
            <p:ph idx="1"/>
          </p:nvPr>
        </p:nvSpPr>
        <p:spPr>
          <a:xfrm>
            <a:off x="147917" y="679076"/>
            <a:ext cx="11739283" cy="5822577"/>
          </a:xfrm>
        </p:spPr>
        <p:txBody>
          <a:bodyPr>
            <a:noAutofit/>
          </a:bodyPr>
          <a:lstStyle/>
          <a:p>
            <a:pPr algn="just"/>
            <a:r>
              <a:rPr lang="en-US" sz="3200" dirty="0"/>
              <a:t>A grounding system has two distinct parts: system grounding and equipment grounding.</a:t>
            </a:r>
          </a:p>
          <a:p>
            <a:pPr marL="457200" indent="-457200" algn="just">
              <a:buAutoNum type="arabicPeriod"/>
            </a:pPr>
            <a:r>
              <a:rPr lang="en-US" sz="3200" dirty="0"/>
              <a:t>System grounding is the electrical connection of one of the current carrying conductors of the electrical system to the ground.</a:t>
            </a:r>
          </a:p>
          <a:p>
            <a:pPr marL="457200" indent="-457200" algn="just">
              <a:buAutoNum type="arabicPeriod"/>
            </a:pPr>
            <a:r>
              <a:rPr lang="en-US" sz="3200" dirty="0"/>
              <a:t>Equipment grounding is the electrical connection of all the metal parts that do not carry current of all electrical equipment to the ground.</a:t>
            </a:r>
          </a:p>
        </p:txBody>
      </p:sp>
    </p:spTree>
    <p:extLst>
      <p:ext uri="{BB962C8B-B14F-4D97-AF65-F5344CB8AC3E}">
        <p14:creationId xmlns:p14="http://schemas.microsoft.com/office/powerpoint/2010/main" val="2293537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473" y="-389965"/>
            <a:ext cx="9905998" cy="1478570"/>
          </a:xfrm>
        </p:spPr>
        <p:txBody>
          <a:bodyPr>
            <a:normAutofit/>
          </a:bodyPr>
          <a:lstStyle/>
          <a:p>
            <a:r>
              <a:rPr lang="en-US" sz="4000" b="1" dirty="0"/>
              <a:t>Grounding and bonding</a:t>
            </a:r>
          </a:p>
        </p:txBody>
      </p:sp>
      <p:sp>
        <p:nvSpPr>
          <p:cNvPr id="3" name="Content Placeholder 2"/>
          <p:cNvSpPr>
            <a:spLocks noGrp="1"/>
          </p:cNvSpPr>
          <p:nvPr>
            <p:ph idx="1"/>
          </p:nvPr>
        </p:nvSpPr>
        <p:spPr>
          <a:xfrm>
            <a:off x="147917" y="679076"/>
            <a:ext cx="11739283" cy="1136277"/>
          </a:xfrm>
        </p:spPr>
        <p:txBody>
          <a:bodyPr>
            <a:noAutofit/>
          </a:bodyPr>
          <a:lstStyle/>
          <a:p>
            <a:r>
              <a:rPr lang="en-US" sz="3200" dirty="0"/>
              <a:t>Conductors that form parts of the grounding system include the following:</a:t>
            </a:r>
          </a:p>
        </p:txBody>
      </p:sp>
      <p:sp>
        <p:nvSpPr>
          <p:cNvPr id="4" name="Rectangle 3"/>
          <p:cNvSpPr/>
          <p:nvPr/>
        </p:nvSpPr>
        <p:spPr>
          <a:xfrm>
            <a:off x="412376" y="1815353"/>
            <a:ext cx="7279341" cy="6063198"/>
          </a:xfrm>
          <a:prstGeom prst="rect">
            <a:avLst/>
          </a:prstGeom>
        </p:spPr>
        <p:txBody>
          <a:bodyPr wrap="square">
            <a:spAutoFit/>
          </a:bodyPr>
          <a:lstStyle/>
          <a:p>
            <a:pPr marL="342900" indent="-342900" algn="just">
              <a:buAutoNum type="arabicPeriod"/>
            </a:pPr>
            <a:r>
              <a:rPr lang="en-US" sz="2400" b="1" dirty="0"/>
              <a:t>Equipment grounding conductor (EGC)</a:t>
            </a:r>
          </a:p>
          <a:p>
            <a:pPr marL="342900" indent="-342900" algn="just">
              <a:buFont typeface="Arial" panose="020B0604020202020204" pitchFamily="34" charset="0"/>
              <a:buChar char="•"/>
            </a:pPr>
            <a:r>
              <a:rPr lang="en-US" sz="2400" dirty="0"/>
              <a:t>Provides a low-impedance ground path between electrical equipment and enclosures.</a:t>
            </a:r>
            <a:endParaRPr lang="en-US" sz="2400" b="1" dirty="0"/>
          </a:p>
          <a:p>
            <a:pPr marL="342900" indent="-342900" algn="just">
              <a:buFont typeface="Arial" panose="020B0604020202020204" pitchFamily="34" charset="0"/>
              <a:buChar char="•"/>
            </a:pPr>
            <a:r>
              <a:rPr lang="en-US" sz="2400" dirty="0"/>
              <a:t>Grounds the motor frame to prevent injury from potential energization if motor insulation fails.</a:t>
            </a:r>
          </a:p>
          <a:p>
            <a:pPr marL="342900" indent="-342900" algn="just">
              <a:buFont typeface="Arial" panose="020B0604020202020204" pitchFamily="34" charset="0"/>
              <a:buChar char="•"/>
            </a:pPr>
            <a:endParaRPr lang="en-US" sz="2400" b="1" dirty="0"/>
          </a:p>
          <a:p>
            <a:pPr algn="just"/>
            <a:r>
              <a:rPr lang="en-US" sz="2400" b="1" dirty="0">
                <a:latin typeface="TimesLTStd-Roman"/>
              </a:rPr>
              <a:t>2. </a:t>
            </a:r>
            <a:r>
              <a:rPr lang="en-US" sz="2400" b="1" dirty="0"/>
              <a:t>Grounded conductor </a:t>
            </a:r>
            <a:r>
              <a:rPr lang="en-US" sz="2400" dirty="0"/>
              <a:t>is a conductor that has been intentionally grounded.</a:t>
            </a:r>
          </a:p>
          <a:p>
            <a:pPr algn="just"/>
            <a:endParaRPr lang="en-US" sz="2400" dirty="0"/>
          </a:p>
          <a:p>
            <a:r>
              <a:rPr lang="en-US" sz="2400" dirty="0"/>
              <a:t>3. </a:t>
            </a:r>
            <a:r>
              <a:rPr lang="en-US" sz="3200" b="1" dirty="0"/>
              <a:t>Grounding electrode conductor </a:t>
            </a:r>
            <a:endParaRPr lang="en-US" sz="3200" dirty="0"/>
          </a:p>
          <a:p>
            <a:pPr marL="342900" indent="-342900" algn="jus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Connects the equipment grounding conductor or grounded conductor to the grounding electrode(s).</a:t>
            </a:r>
          </a:p>
          <a:p>
            <a:pPr algn="just"/>
            <a:endParaRPr lang="en-US" sz="2400" dirty="0"/>
          </a:p>
          <a:p>
            <a:pPr algn="just"/>
            <a:endParaRPr lang="en-US" sz="2200" dirty="0">
              <a:latin typeface="TimesLTStd-Roman"/>
            </a:endParaRPr>
          </a:p>
          <a:p>
            <a:pPr algn="just"/>
            <a:endParaRPr lang="en-US" sz="2200" dirty="0"/>
          </a:p>
        </p:txBody>
      </p:sp>
      <p:pic>
        <p:nvPicPr>
          <p:cNvPr id="5" name="Picture 4"/>
          <p:cNvPicPr>
            <a:picLocks noChangeAspect="1"/>
          </p:cNvPicPr>
          <p:nvPr/>
        </p:nvPicPr>
        <p:blipFill>
          <a:blip r:embed="rId2"/>
          <a:stretch>
            <a:fillRect/>
          </a:stretch>
        </p:blipFill>
        <p:spPr>
          <a:xfrm>
            <a:off x="7956176" y="1815353"/>
            <a:ext cx="3931024" cy="4585447"/>
          </a:xfrm>
          <a:prstGeom prst="rect">
            <a:avLst/>
          </a:prstGeom>
        </p:spPr>
      </p:pic>
    </p:spTree>
    <p:extLst>
      <p:ext uri="{BB962C8B-B14F-4D97-AF65-F5344CB8AC3E}">
        <p14:creationId xmlns:p14="http://schemas.microsoft.com/office/powerpoint/2010/main" val="380977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Electrical Shock</a:t>
            </a:r>
          </a:p>
        </p:txBody>
      </p:sp>
      <p:sp>
        <p:nvSpPr>
          <p:cNvPr id="3" name="Content Placeholder 2"/>
          <p:cNvSpPr>
            <a:spLocks noGrp="1"/>
          </p:cNvSpPr>
          <p:nvPr>
            <p:ph idx="1"/>
          </p:nvPr>
        </p:nvSpPr>
        <p:spPr>
          <a:xfrm>
            <a:off x="564776" y="1869140"/>
            <a:ext cx="5593977" cy="4679577"/>
          </a:xfrm>
        </p:spPr>
        <p:txBody>
          <a:bodyPr>
            <a:normAutofit/>
          </a:bodyPr>
          <a:lstStyle/>
          <a:p>
            <a:pPr marL="0" lvl="2" indent="0" algn="just">
              <a:spcBef>
                <a:spcPts val="1000"/>
              </a:spcBef>
              <a:buNone/>
            </a:pPr>
            <a:r>
              <a:rPr lang="en-US" sz="3200" dirty="0"/>
              <a:t>Electric shock is a common hazard in electrical work, occurring when a worker's body completes a circuit due to contact with a live conductor at an insulation failure point.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5390" y="1532685"/>
            <a:ext cx="5210489" cy="5016032"/>
          </a:xfrm>
          <a:prstGeom prst="rect">
            <a:avLst/>
          </a:prstGeom>
        </p:spPr>
      </p:pic>
    </p:spTree>
    <p:extLst>
      <p:ext uri="{BB962C8B-B14F-4D97-AF65-F5344CB8AC3E}">
        <p14:creationId xmlns:p14="http://schemas.microsoft.com/office/powerpoint/2010/main" val="3713871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473" y="-389965"/>
            <a:ext cx="9905998" cy="1478570"/>
          </a:xfrm>
        </p:spPr>
        <p:txBody>
          <a:bodyPr>
            <a:normAutofit/>
          </a:bodyPr>
          <a:lstStyle/>
          <a:p>
            <a:r>
              <a:rPr lang="en-US" sz="4000" b="1" dirty="0"/>
              <a:t>Grounding and bonding</a:t>
            </a:r>
          </a:p>
        </p:txBody>
      </p:sp>
      <p:sp>
        <p:nvSpPr>
          <p:cNvPr id="3" name="Content Placeholder 2"/>
          <p:cNvSpPr>
            <a:spLocks noGrp="1"/>
          </p:cNvSpPr>
          <p:nvPr>
            <p:ph idx="1"/>
          </p:nvPr>
        </p:nvSpPr>
        <p:spPr>
          <a:xfrm>
            <a:off x="242046" y="746312"/>
            <a:ext cx="11524129" cy="1136277"/>
          </a:xfrm>
        </p:spPr>
        <p:txBody>
          <a:bodyPr>
            <a:noAutofit/>
          </a:bodyPr>
          <a:lstStyle/>
          <a:p>
            <a:r>
              <a:rPr lang="en-US" sz="3200" dirty="0"/>
              <a:t>Senses small ground-fault currents and shuts off the circuit within 1/40 second if leakage of 5mA is detected.</a:t>
            </a:r>
          </a:p>
          <a:p>
            <a:r>
              <a:rPr lang="en-US" sz="3200" dirty="0"/>
              <a:t>Provides overcurrent protection with 15-amp or larger fuses or circuit breakers for short circuits and overloads.</a:t>
            </a:r>
            <a:endParaRPr lang="en-US" sz="3600" dirty="0"/>
          </a:p>
        </p:txBody>
      </p:sp>
      <p:pic>
        <p:nvPicPr>
          <p:cNvPr id="6" name="Picture 5"/>
          <p:cNvPicPr>
            <a:picLocks noChangeAspect="1"/>
          </p:cNvPicPr>
          <p:nvPr/>
        </p:nvPicPr>
        <p:blipFill>
          <a:blip r:embed="rId2"/>
          <a:stretch>
            <a:fillRect/>
          </a:stretch>
        </p:blipFill>
        <p:spPr>
          <a:xfrm>
            <a:off x="1893794" y="3751729"/>
            <a:ext cx="8404412" cy="2447365"/>
          </a:xfrm>
          <a:prstGeom prst="rect">
            <a:avLst/>
          </a:prstGeom>
        </p:spPr>
      </p:pic>
    </p:spTree>
    <p:extLst>
      <p:ext uri="{BB962C8B-B14F-4D97-AF65-F5344CB8AC3E}">
        <p14:creationId xmlns:p14="http://schemas.microsoft.com/office/powerpoint/2010/main" val="3480296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473" y="-389965"/>
            <a:ext cx="9905998" cy="1478570"/>
          </a:xfrm>
        </p:spPr>
        <p:txBody>
          <a:bodyPr>
            <a:normAutofit/>
          </a:bodyPr>
          <a:lstStyle/>
          <a:p>
            <a:r>
              <a:rPr lang="en-US" sz="4000" b="1" dirty="0"/>
              <a:t>Grounding and bonding</a:t>
            </a:r>
          </a:p>
        </p:txBody>
      </p:sp>
      <p:sp>
        <p:nvSpPr>
          <p:cNvPr id="3" name="Content Placeholder 2"/>
          <p:cNvSpPr>
            <a:spLocks noGrp="1"/>
          </p:cNvSpPr>
          <p:nvPr>
            <p:ph idx="1"/>
          </p:nvPr>
        </p:nvSpPr>
        <p:spPr>
          <a:xfrm>
            <a:off x="215152" y="520466"/>
            <a:ext cx="11524129" cy="1136277"/>
          </a:xfrm>
        </p:spPr>
        <p:txBody>
          <a:bodyPr>
            <a:noAutofit/>
          </a:bodyPr>
          <a:lstStyle/>
          <a:p>
            <a:r>
              <a:rPr lang="en-US" sz="3200" dirty="0"/>
              <a:t>According to OSHA, it is the employer’s responsibility to provide either: </a:t>
            </a:r>
          </a:p>
          <a:p>
            <a:pPr marL="514350" indent="-514350">
              <a:buAutoNum type="arabicParenBoth"/>
            </a:pPr>
            <a:r>
              <a:rPr lang="en-US" sz="3600" dirty="0"/>
              <a:t>Provide ground-fault circuit interrupters (GFCIs) for receptacle outlets on construction sites not part of permanent wiring.</a:t>
            </a:r>
          </a:p>
          <a:p>
            <a:pPr marL="514350" indent="-514350">
              <a:buAutoNum type="arabicParenBoth"/>
            </a:pPr>
            <a:r>
              <a:rPr lang="en-US" sz="3600" dirty="0"/>
              <a:t>Implement a scheduled, recorded assured equipment grounding conductor program for all portable cord sets, receptacles, and equipment used by employees.</a:t>
            </a:r>
            <a:endParaRPr lang="en-US" sz="4000" dirty="0"/>
          </a:p>
        </p:txBody>
      </p:sp>
    </p:spTree>
    <p:extLst>
      <p:ext uri="{BB962C8B-B14F-4D97-AF65-F5344CB8AC3E}">
        <p14:creationId xmlns:p14="http://schemas.microsoft.com/office/powerpoint/2010/main" val="2399409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4" y="-282388"/>
            <a:ext cx="9905998" cy="1478570"/>
          </a:xfrm>
        </p:spPr>
        <p:txBody>
          <a:bodyPr>
            <a:normAutofit/>
          </a:bodyPr>
          <a:lstStyle/>
          <a:p>
            <a:r>
              <a:rPr lang="en-US" sz="4000" b="1" dirty="0"/>
              <a:t>Lockout and </a:t>
            </a:r>
            <a:r>
              <a:rPr lang="en-US" sz="4000" b="1" dirty="0" err="1"/>
              <a:t>tagout</a:t>
            </a:r>
            <a:endParaRPr lang="en-US" sz="4000" b="1" dirty="0"/>
          </a:p>
        </p:txBody>
      </p:sp>
      <p:sp>
        <p:nvSpPr>
          <p:cNvPr id="3" name="Content Placeholder 2"/>
          <p:cNvSpPr>
            <a:spLocks noGrp="1"/>
          </p:cNvSpPr>
          <p:nvPr>
            <p:ph idx="1"/>
          </p:nvPr>
        </p:nvSpPr>
        <p:spPr>
          <a:xfrm>
            <a:off x="295836" y="1371600"/>
            <a:ext cx="6925235" cy="5244353"/>
          </a:xfrm>
        </p:spPr>
        <p:txBody>
          <a:bodyPr>
            <a:noAutofit/>
          </a:bodyPr>
          <a:lstStyle/>
          <a:p>
            <a:r>
              <a:rPr lang="en-US" sz="2800" b="1" dirty="0"/>
              <a:t>Lockout:</a:t>
            </a:r>
            <a:r>
              <a:rPr lang="en-US" sz="2800" dirty="0"/>
              <a:t> Disconnects electrical power and secures it with a lock to prevent re-energization</a:t>
            </a:r>
            <a:r>
              <a:rPr lang="en-US" sz="2000" dirty="0"/>
              <a:t>.</a:t>
            </a:r>
          </a:p>
          <a:p>
            <a:endParaRPr lang="en-US" sz="2000" dirty="0"/>
          </a:p>
          <a:p>
            <a:r>
              <a:rPr lang="en-US" sz="2800" b="1" dirty="0"/>
              <a:t>Tagout:</a:t>
            </a:r>
            <a:r>
              <a:rPr lang="en-US" sz="2800" dirty="0"/>
              <a:t> Attaches a danger tag to indicate the equipment must not be operated until the tag is removed.</a:t>
            </a:r>
            <a:endParaRPr lang="en-US" sz="3600" dirty="0"/>
          </a:p>
        </p:txBody>
      </p:sp>
      <p:pic>
        <p:nvPicPr>
          <p:cNvPr id="4" name="Picture 3"/>
          <p:cNvPicPr>
            <a:picLocks noChangeAspect="1"/>
          </p:cNvPicPr>
          <p:nvPr/>
        </p:nvPicPr>
        <p:blipFill>
          <a:blip r:embed="rId2"/>
          <a:stretch>
            <a:fillRect/>
          </a:stretch>
        </p:blipFill>
        <p:spPr>
          <a:xfrm>
            <a:off x="7835154" y="1039602"/>
            <a:ext cx="3702422" cy="4903997"/>
          </a:xfrm>
          <a:prstGeom prst="rect">
            <a:avLst/>
          </a:prstGeom>
        </p:spPr>
      </p:pic>
    </p:spTree>
    <p:extLst>
      <p:ext uri="{BB962C8B-B14F-4D97-AF65-F5344CB8AC3E}">
        <p14:creationId xmlns:p14="http://schemas.microsoft.com/office/powerpoint/2010/main" val="2531060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4" y="-282388"/>
            <a:ext cx="9905998" cy="1478570"/>
          </a:xfrm>
        </p:spPr>
        <p:txBody>
          <a:bodyPr>
            <a:normAutofit/>
          </a:bodyPr>
          <a:lstStyle/>
          <a:p>
            <a:r>
              <a:rPr lang="en-US" sz="4000" b="1" dirty="0"/>
              <a:t>Lockout and </a:t>
            </a:r>
            <a:r>
              <a:rPr lang="en-US" sz="4000" b="1" dirty="0" err="1"/>
              <a:t>tagout</a:t>
            </a:r>
            <a:endParaRPr lang="en-US" sz="4000" b="1" dirty="0"/>
          </a:p>
        </p:txBody>
      </p:sp>
      <p:sp>
        <p:nvSpPr>
          <p:cNvPr id="3" name="Content Placeholder 2"/>
          <p:cNvSpPr>
            <a:spLocks noGrp="1"/>
          </p:cNvSpPr>
          <p:nvPr>
            <p:ph idx="1"/>
          </p:nvPr>
        </p:nvSpPr>
        <p:spPr>
          <a:xfrm>
            <a:off x="295836" y="743510"/>
            <a:ext cx="6925235" cy="5872443"/>
          </a:xfrm>
        </p:spPr>
        <p:txBody>
          <a:bodyPr>
            <a:noAutofit/>
          </a:bodyPr>
          <a:lstStyle/>
          <a:p>
            <a:r>
              <a:rPr lang="en-US" dirty="0"/>
              <a:t>Basic steps in Lockout and </a:t>
            </a:r>
            <a:r>
              <a:rPr lang="en-US" dirty="0" err="1"/>
              <a:t>Tagout</a:t>
            </a:r>
            <a:r>
              <a:rPr lang="en-US" dirty="0"/>
              <a:t> procedure:</a:t>
            </a:r>
          </a:p>
          <a:p>
            <a:pPr marL="0" indent="0">
              <a:buNone/>
            </a:pPr>
            <a:r>
              <a:rPr lang="en-US" dirty="0"/>
              <a:t>Step 1: </a:t>
            </a:r>
            <a:r>
              <a:rPr lang="en-US" b="1" dirty="0"/>
              <a:t>Prepare for machinery shutdown: </a:t>
            </a:r>
            <a:r>
              <a:rPr lang="en-US" dirty="0"/>
              <a:t>Document all lockout procedures in a plant safety manual.</a:t>
            </a:r>
          </a:p>
          <a:p>
            <a:pPr marL="0" indent="0">
              <a:buNone/>
            </a:pPr>
            <a:r>
              <a:rPr lang="en-US" dirty="0"/>
              <a:t>Step 2: </a:t>
            </a:r>
            <a:r>
              <a:rPr lang="en-US" b="1" dirty="0"/>
              <a:t>Machinery or equipment shutdown: </a:t>
            </a:r>
            <a:r>
              <a:rPr lang="en-US" dirty="0"/>
              <a:t>Stop all running equipment by using the controls at or near the machine.</a:t>
            </a:r>
          </a:p>
          <a:p>
            <a:pPr marL="0" indent="0">
              <a:buNone/>
            </a:pPr>
            <a:r>
              <a:rPr lang="en-US" dirty="0"/>
              <a:t>Step 3: </a:t>
            </a:r>
            <a:r>
              <a:rPr lang="en-US" b="1" dirty="0"/>
              <a:t>Machinery or equipment isolation: </a:t>
            </a:r>
            <a:r>
              <a:rPr lang="en-US" dirty="0"/>
              <a:t>Disconnect the switch.</a:t>
            </a:r>
          </a:p>
          <a:p>
            <a:pPr marL="0" indent="0">
              <a:buNone/>
            </a:pPr>
            <a:r>
              <a:rPr lang="en-US" dirty="0"/>
              <a:t>Step 4: </a:t>
            </a:r>
            <a:r>
              <a:rPr lang="en-US" b="1" dirty="0"/>
              <a:t>Lockout and </a:t>
            </a:r>
            <a:r>
              <a:rPr lang="en-US" b="1" dirty="0" err="1"/>
              <a:t>tagout</a:t>
            </a:r>
            <a:r>
              <a:rPr lang="en-US" b="1" dirty="0"/>
              <a:t> application: </a:t>
            </a:r>
            <a:r>
              <a:rPr lang="en-US" dirty="0"/>
              <a:t>Lock the disconnect switch in the OFF position. Tag the lock with the signature of the individual performing the repair and the date and time of the repair.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529" y="743510"/>
            <a:ext cx="3766017" cy="5576608"/>
          </a:xfrm>
          <a:prstGeom prst="rect">
            <a:avLst/>
          </a:prstGeom>
        </p:spPr>
      </p:pic>
    </p:spTree>
    <p:extLst>
      <p:ext uri="{BB962C8B-B14F-4D97-AF65-F5344CB8AC3E}">
        <p14:creationId xmlns:p14="http://schemas.microsoft.com/office/powerpoint/2010/main" val="1001420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4" y="-282388"/>
            <a:ext cx="9905998" cy="1478570"/>
          </a:xfrm>
        </p:spPr>
        <p:txBody>
          <a:bodyPr>
            <a:normAutofit/>
          </a:bodyPr>
          <a:lstStyle/>
          <a:p>
            <a:r>
              <a:rPr lang="en-US" sz="4000" b="1" dirty="0"/>
              <a:t>Lockout and </a:t>
            </a:r>
            <a:r>
              <a:rPr lang="en-US" sz="4000" b="1" dirty="0" err="1"/>
              <a:t>tagout</a:t>
            </a:r>
            <a:endParaRPr lang="en-US" sz="4000" b="1" dirty="0"/>
          </a:p>
        </p:txBody>
      </p:sp>
      <p:sp>
        <p:nvSpPr>
          <p:cNvPr id="3" name="Content Placeholder 2"/>
          <p:cNvSpPr>
            <a:spLocks noGrp="1"/>
          </p:cNvSpPr>
          <p:nvPr>
            <p:ph idx="1"/>
          </p:nvPr>
        </p:nvSpPr>
        <p:spPr>
          <a:xfrm>
            <a:off x="295836" y="743510"/>
            <a:ext cx="6925235" cy="5872443"/>
          </a:xfrm>
        </p:spPr>
        <p:txBody>
          <a:bodyPr>
            <a:noAutofit/>
          </a:bodyPr>
          <a:lstStyle/>
          <a:p>
            <a:pPr algn="just"/>
            <a:r>
              <a:rPr lang="en-US" sz="2600" dirty="0"/>
              <a:t>Steps in removing Lockout and </a:t>
            </a:r>
            <a:r>
              <a:rPr lang="en-US" sz="2600" dirty="0" err="1"/>
              <a:t>Tagout</a:t>
            </a:r>
            <a:r>
              <a:rPr lang="en-US" sz="2600" dirty="0"/>
              <a:t> procedure:</a:t>
            </a:r>
          </a:p>
          <a:p>
            <a:pPr marL="0" indent="0" algn="just">
              <a:buNone/>
            </a:pPr>
            <a:r>
              <a:rPr lang="en-US" sz="2600" dirty="0"/>
              <a:t>Step 1: </a:t>
            </a:r>
            <a:r>
              <a:rPr lang="en-US" sz="2600" b="1" dirty="0"/>
              <a:t>Release of stored energy: </a:t>
            </a:r>
            <a:r>
              <a:rPr lang="en-US" sz="2600" dirty="0"/>
              <a:t>All sources of energy that have the potential to unexpectedly start up, energize, or release must be identified and locked, blocked, or released.</a:t>
            </a:r>
          </a:p>
          <a:p>
            <a:pPr marL="0" indent="0" algn="just">
              <a:buNone/>
            </a:pPr>
            <a:r>
              <a:rPr lang="en-US" sz="2600" dirty="0"/>
              <a:t>Step 2: </a:t>
            </a:r>
            <a:r>
              <a:rPr lang="en-US" sz="2600" b="1" dirty="0"/>
              <a:t>Verification of isolation: </a:t>
            </a:r>
            <a:r>
              <a:rPr lang="en-US" sz="2600" dirty="0"/>
              <a:t>Use a voltage test to determine that voltage is present at the line side of the switch or breaker. When all phases of outlet are dead with the line side live, you can verify the isolation.</a:t>
            </a:r>
          </a:p>
          <a:p>
            <a:pPr marL="0" indent="0" algn="just">
              <a:buNone/>
            </a:pPr>
            <a:r>
              <a:rPr lang="en-US" sz="2600" dirty="0"/>
              <a:t>Step 3: </a:t>
            </a:r>
            <a:r>
              <a:rPr lang="en-US" sz="2600" b="1" dirty="0"/>
              <a:t>Lockout/</a:t>
            </a:r>
            <a:r>
              <a:rPr lang="en-US" sz="2600" b="1" dirty="0" err="1"/>
              <a:t>tagout</a:t>
            </a:r>
            <a:r>
              <a:rPr lang="en-US" sz="2600" b="1" dirty="0"/>
              <a:t> removal: </a:t>
            </a:r>
            <a:r>
              <a:rPr lang="en-US" sz="2600" dirty="0"/>
              <a:t>Remove tags and locks when the work is completed.</a:t>
            </a:r>
          </a:p>
        </p:txBody>
      </p:sp>
      <p:pic>
        <p:nvPicPr>
          <p:cNvPr id="4" name="Picture 3"/>
          <p:cNvPicPr>
            <a:picLocks noChangeAspect="1"/>
          </p:cNvPicPr>
          <p:nvPr/>
        </p:nvPicPr>
        <p:blipFill>
          <a:blip r:embed="rId2"/>
          <a:stretch>
            <a:fillRect/>
          </a:stretch>
        </p:blipFill>
        <p:spPr>
          <a:xfrm>
            <a:off x="7221071" y="743510"/>
            <a:ext cx="4376738" cy="5509372"/>
          </a:xfrm>
          <a:prstGeom prst="rect">
            <a:avLst/>
          </a:prstGeom>
        </p:spPr>
      </p:pic>
    </p:spTree>
    <p:extLst>
      <p:ext uri="{BB962C8B-B14F-4D97-AF65-F5344CB8AC3E}">
        <p14:creationId xmlns:p14="http://schemas.microsoft.com/office/powerpoint/2010/main" val="1864079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4" y="-282388"/>
            <a:ext cx="9905998" cy="1478570"/>
          </a:xfrm>
        </p:spPr>
        <p:txBody>
          <a:bodyPr>
            <a:normAutofit/>
          </a:bodyPr>
          <a:lstStyle/>
          <a:p>
            <a:r>
              <a:rPr lang="en-US" sz="4000" b="1" dirty="0"/>
              <a:t>Electrical codes and standards</a:t>
            </a:r>
          </a:p>
        </p:txBody>
      </p:sp>
      <p:sp>
        <p:nvSpPr>
          <p:cNvPr id="3" name="Content Placeholder 2"/>
          <p:cNvSpPr>
            <a:spLocks noGrp="1"/>
          </p:cNvSpPr>
          <p:nvPr>
            <p:ph idx="1"/>
          </p:nvPr>
        </p:nvSpPr>
        <p:spPr>
          <a:xfrm>
            <a:off x="309283" y="739589"/>
            <a:ext cx="11362764" cy="5688106"/>
          </a:xfrm>
        </p:spPr>
        <p:txBody>
          <a:bodyPr>
            <a:noAutofit/>
          </a:bodyPr>
          <a:lstStyle/>
          <a:p>
            <a:pPr marL="514350" indent="-514350">
              <a:buAutoNum type="arabicPeriod"/>
            </a:pPr>
            <a:r>
              <a:rPr lang="en-US" sz="2800" b="1" dirty="0"/>
              <a:t>OCCUPATIONAL SAFETY AND HEALTH ADMINISTRATION (OSHA)</a:t>
            </a:r>
          </a:p>
          <a:p>
            <a:r>
              <a:rPr lang="en-US" sz="3200" dirty="0"/>
              <a:t>Ensures safe working conditions by enforcing standards, assisting state programs, and providing research, education, and training.</a:t>
            </a:r>
          </a:p>
          <a:p>
            <a:pPr marL="0" indent="0">
              <a:buNone/>
            </a:pPr>
            <a:endParaRPr lang="en-US" sz="3200" dirty="0"/>
          </a:p>
          <a:p>
            <a:r>
              <a:rPr lang="en-US" sz="3200" dirty="0"/>
              <a:t>OSHA inspectors verify compliance with safety regulations and approve safety products, focusing on protection from electric shock, electrocution, fires, and explosions.</a:t>
            </a:r>
            <a:endParaRPr lang="en-US" sz="4000" dirty="0"/>
          </a:p>
        </p:txBody>
      </p:sp>
    </p:spTree>
    <p:extLst>
      <p:ext uri="{BB962C8B-B14F-4D97-AF65-F5344CB8AC3E}">
        <p14:creationId xmlns:p14="http://schemas.microsoft.com/office/powerpoint/2010/main" val="302430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4" y="-282388"/>
            <a:ext cx="9905998" cy="1478570"/>
          </a:xfrm>
        </p:spPr>
        <p:txBody>
          <a:bodyPr>
            <a:normAutofit/>
          </a:bodyPr>
          <a:lstStyle/>
          <a:p>
            <a:r>
              <a:rPr lang="en-US" sz="4000" b="1" dirty="0"/>
              <a:t>Electrical codes and standards</a:t>
            </a:r>
          </a:p>
        </p:txBody>
      </p:sp>
      <p:sp>
        <p:nvSpPr>
          <p:cNvPr id="3" name="Content Placeholder 2"/>
          <p:cNvSpPr>
            <a:spLocks noGrp="1"/>
          </p:cNvSpPr>
          <p:nvPr>
            <p:ph idx="1"/>
          </p:nvPr>
        </p:nvSpPr>
        <p:spPr>
          <a:xfrm>
            <a:off x="309283" y="739589"/>
            <a:ext cx="7274858" cy="5688106"/>
          </a:xfrm>
        </p:spPr>
        <p:txBody>
          <a:bodyPr>
            <a:noAutofit/>
          </a:bodyPr>
          <a:lstStyle/>
          <a:p>
            <a:pPr marL="0" indent="0" algn="just">
              <a:buNone/>
            </a:pPr>
            <a:r>
              <a:rPr lang="en-US" sz="2800" b="1" dirty="0"/>
              <a:t>2. NATIONAL ELECTRICAL CODE (NEC)</a:t>
            </a:r>
          </a:p>
          <a:p>
            <a:pPr algn="just"/>
            <a:r>
              <a:rPr lang="en-US" sz="3200" dirty="0"/>
              <a:t>A set of rules ensuring safe installation of electrical wiring and equipment.</a:t>
            </a:r>
          </a:p>
          <a:p>
            <a:pPr algn="just"/>
            <a:r>
              <a:rPr lang="en-US" sz="3200" dirty="0"/>
              <a:t>Aims to safeguard people and property from electrical hazards.</a:t>
            </a:r>
          </a:p>
          <a:p>
            <a:pPr algn="just"/>
            <a:r>
              <a:rPr kumimoji="0" lang="en-US" altLang="en-US" sz="3200" b="0" i="0" u="none" strike="noStrike" cap="none" normalizeH="0" baseline="0" dirty="0">
                <a:ln>
                  <a:noFill/>
                </a:ln>
                <a:solidFill>
                  <a:schemeClr val="tx1"/>
                </a:solidFill>
                <a:effectLst/>
                <a:latin typeface="Arial" panose="020B0604020202020204" pitchFamily="34" charset="0"/>
              </a:rPr>
              <a:t>Includes motor terminology used in the Code and by motor control equipment manufacturers.</a:t>
            </a:r>
          </a:p>
          <a:p>
            <a:pPr marL="0" indent="0" algn="just">
              <a:buNone/>
            </a:pPr>
            <a:endParaRPr lang="en-US" sz="2800" b="1" dirty="0"/>
          </a:p>
        </p:txBody>
      </p:sp>
      <p:pic>
        <p:nvPicPr>
          <p:cNvPr id="4" name="Picture 3"/>
          <p:cNvPicPr>
            <a:picLocks noChangeAspect="1"/>
          </p:cNvPicPr>
          <p:nvPr/>
        </p:nvPicPr>
        <p:blipFill>
          <a:blip r:embed="rId2"/>
          <a:stretch>
            <a:fillRect/>
          </a:stretch>
        </p:blipFill>
        <p:spPr>
          <a:xfrm>
            <a:off x="7718611" y="1662918"/>
            <a:ext cx="4262718" cy="4934383"/>
          </a:xfrm>
          <a:prstGeom prst="rect">
            <a:avLst/>
          </a:prstGeom>
        </p:spPr>
      </p:pic>
      <p:sp>
        <p:nvSpPr>
          <p:cNvPr id="5" name="Rectangle 4"/>
          <p:cNvSpPr/>
          <p:nvPr/>
        </p:nvSpPr>
        <p:spPr>
          <a:xfrm>
            <a:off x="7554550" y="739589"/>
            <a:ext cx="4751814" cy="1200329"/>
          </a:xfrm>
          <a:prstGeom prst="rect">
            <a:avLst/>
          </a:prstGeom>
        </p:spPr>
        <p:txBody>
          <a:bodyPr wrap="none">
            <a:spAutoFit/>
          </a:bodyPr>
          <a:lstStyle/>
          <a:p>
            <a:r>
              <a:rPr lang="en-US" dirty="0">
                <a:solidFill>
                  <a:srgbClr val="FF0000"/>
                </a:solidFill>
              </a:rPr>
              <a:t>Remember: </a:t>
            </a:r>
            <a:r>
              <a:rPr lang="en-US" dirty="0">
                <a:solidFill>
                  <a:schemeClr val="bg1"/>
                </a:solidFill>
              </a:rPr>
              <a:t>NEC provided the set of rules we are </a:t>
            </a:r>
          </a:p>
          <a:p>
            <a:r>
              <a:rPr lang="en-US" dirty="0">
                <a:solidFill>
                  <a:schemeClr val="bg1"/>
                </a:solidFill>
              </a:rPr>
              <a:t>using in designing and reading ladder diagrams </a:t>
            </a:r>
          </a:p>
          <a:p>
            <a:r>
              <a:rPr lang="en-US" dirty="0">
                <a:solidFill>
                  <a:schemeClr val="bg1"/>
                </a:solidFill>
              </a:rPr>
              <a:t>and single-line diagrams.</a:t>
            </a:r>
          </a:p>
          <a:p>
            <a:r>
              <a:rPr lang="en-US" dirty="0">
                <a:solidFill>
                  <a:schemeClr val="bg1"/>
                </a:solidFill>
              </a:rPr>
              <a:t> </a:t>
            </a:r>
          </a:p>
        </p:txBody>
      </p:sp>
    </p:spTree>
    <p:extLst>
      <p:ext uri="{BB962C8B-B14F-4D97-AF65-F5344CB8AC3E}">
        <p14:creationId xmlns:p14="http://schemas.microsoft.com/office/powerpoint/2010/main" val="3854555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4" y="-282388"/>
            <a:ext cx="9905998" cy="1478570"/>
          </a:xfrm>
        </p:spPr>
        <p:txBody>
          <a:bodyPr>
            <a:normAutofit/>
          </a:bodyPr>
          <a:lstStyle/>
          <a:p>
            <a:r>
              <a:rPr lang="en-US" sz="4000" b="1" dirty="0"/>
              <a:t>Electrical codes and standards</a:t>
            </a:r>
          </a:p>
        </p:txBody>
      </p:sp>
      <p:sp>
        <p:nvSpPr>
          <p:cNvPr id="3" name="Content Placeholder 2"/>
          <p:cNvSpPr>
            <a:spLocks noGrp="1"/>
          </p:cNvSpPr>
          <p:nvPr>
            <p:ph idx="1"/>
          </p:nvPr>
        </p:nvSpPr>
        <p:spPr>
          <a:xfrm>
            <a:off x="309282" y="739589"/>
            <a:ext cx="11228293" cy="5688106"/>
          </a:xfrm>
        </p:spPr>
        <p:txBody>
          <a:bodyPr>
            <a:noAutofit/>
          </a:bodyPr>
          <a:lstStyle/>
          <a:p>
            <a:pPr marL="0" indent="0">
              <a:buNone/>
            </a:pPr>
            <a:r>
              <a:rPr lang="en-US" sz="2800" b="1" dirty="0"/>
              <a:t>3. NATIONAL FIRE PROTECTION ASSOCIATION (NFPA)</a:t>
            </a:r>
          </a:p>
          <a:p>
            <a:r>
              <a:rPr lang="en-US" sz="3200" dirty="0"/>
              <a:t>Develops fire safety codes, including the National Electrical Code, to prevent loss of life and property.</a:t>
            </a:r>
          </a:p>
          <a:p>
            <a:pPr marL="0" indent="0">
              <a:buNone/>
            </a:pPr>
            <a:endParaRPr lang="en-US" sz="4000" b="1" dirty="0"/>
          </a:p>
          <a:p>
            <a:pPr marL="0" indent="0">
              <a:buNone/>
            </a:pPr>
            <a:r>
              <a:rPr lang="en-US" sz="2800" dirty="0"/>
              <a:t>4. </a:t>
            </a:r>
            <a:r>
              <a:rPr lang="en-US" sz="2800" b="1" dirty="0"/>
              <a:t>NATIONALLY RECOGNIZED TESTING LABORATORY (NRTL)</a:t>
            </a:r>
          </a:p>
          <a:p>
            <a:r>
              <a:rPr lang="en-US" sz="3200" dirty="0"/>
              <a:t>Tests electrical products for compliance with national codes before listing or labeling, as required by OSHA.</a:t>
            </a:r>
            <a:endParaRPr lang="en-US" sz="4000" b="1" dirty="0"/>
          </a:p>
        </p:txBody>
      </p:sp>
    </p:spTree>
    <p:extLst>
      <p:ext uri="{BB962C8B-B14F-4D97-AF65-F5344CB8AC3E}">
        <p14:creationId xmlns:p14="http://schemas.microsoft.com/office/powerpoint/2010/main" val="56126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4" y="-282388"/>
            <a:ext cx="9905998" cy="1478570"/>
          </a:xfrm>
        </p:spPr>
        <p:txBody>
          <a:bodyPr>
            <a:normAutofit/>
          </a:bodyPr>
          <a:lstStyle/>
          <a:p>
            <a:r>
              <a:rPr lang="en-US" sz="4000" b="1" dirty="0"/>
              <a:t>Electrical codes and standards</a:t>
            </a:r>
          </a:p>
        </p:txBody>
      </p:sp>
      <p:sp>
        <p:nvSpPr>
          <p:cNvPr id="3" name="Content Placeholder 2"/>
          <p:cNvSpPr>
            <a:spLocks noGrp="1"/>
          </p:cNvSpPr>
          <p:nvPr>
            <p:ph idx="1"/>
          </p:nvPr>
        </p:nvSpPr>
        <p:spPr>
          <a:xfrm>
            <a:off x="309282" y="739589"/>
            <a:ext cx="11228293" cy="5688106"/>
          </a:xfrm>
        </p:spPr>
        <p:txBody>
          <a:bodyPr>
            <a:noAutofit/>
          </a:bodyPr>
          <a:lstStyle/>
          <a:p>
            <a:pPr marL="0" indent="0">
              <a:buNone/>
            </a:pPr>
            <a:r>
              <a:rPr lang="en-US" sz="2800" b="1" dirty="0"/>
              <a:t>5. NATIONAL ELECTRICAL MANUFACTURERS ASSOCIATION (NEMA)</a:t>
            </a:r>
          </a:p>
          <a:p>
            <a:r>
              <a:rPr lang="en-US" sz="3200" dirty="0"/>
              <a:t>Based in North America</a:t>
            </a:r>
            <a:r>
              <a:rPr lang="en-US" sz="3200" b="1" dirty="0"/>
              <a:t>,</a:t>
            </a:r>
            <a:r>
              <a:rPr lang="en-US" sz="3200" dirty="0"/>
              <a:t> defines and recommends safety standards for electrical equipment.</a:t>
            </a:r>
          </a:p>
          <a:p>
            <a:r>
              <a:rPr lang="en-US" sz="2800" dirty="0"/>
              <a:t>NEMA standards help in selecting industrial control equipment, covering ratings, testing, performance, and manufacturing of devices like enclosures, contactors, and starters.</a:t>
            </a:r>
            <a:endParaRPr lang="en-US" sz="3600" dirty="0"/>
          </a:p>
        </p:txBody>
      </p:sp>
    </p:spTree>
    <p:extLst>
      <p:ext uri="{BB962C8B-B14F-4D97-AF65-F5344CB8AC3E}">
        <p14:creationId xmlns:p14="http://schemas.microsoft.com/office/powerpoint/2010/main" val="3770864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4" y="-282388"/>
            <a:ext cx="9905998" cy="1478570"/>
          </a:xfrm>
        </p:spPr>
        <p:txBody>
          <a:bodyPr>
            <a:normAutofit/>
          </a:bodyPr>
          <a:lstStyle/>
          <a:p>
            <a:r>
              <a:rPr lang="en-US" sz="4000" b="1" dirty="0"/>
              <a:t>Electrical codes and standards</a:t>
            </a:r>
          </a:p>
        </p:txBody>
      </p:sp>
      <p:sp>
        <p:nvSpPr>
          <p:cNvPr id="3" name="Content Placeholder 2"/>
          <p:cNvSpPr>
            <a:spLocks noGrp="1"/>
          </p:cNvSpPr>
          <p:nvPr>
            <p:ph idx="1"/>
          </p:nvPr>
        </p:nvSpPr>
        <p:spPr>
          <a:xfrm>
            <a:off x="309282" y="739589"/>
            <a:ext cx="11228293" cy="5688106"/>
          </a:xfrm>
        </p:spPr>
        <p:txBody>
          <a:bodyPr>
            <a:noAutofit/>
          </a:bodyPr>
          <a:lstStyle/>
          <a:p>
            <a:pPr marL="0" indent="0">
              <a:buNone/>
            </a:pPr>
            <a:r>
              <a:rPr lang="en-US" sz="2800" b="1" dirty="0"/>
              <a:t>6. INTERNATIONAL ELECTROTECHNICAL COMMISSION (IEC)</a:t>
            </a:r>
          </a:p>
          <a:p>
            <a:r>
              <a:rPr lang="en-US" sz="3200" dirty="0"/>
              <a:t>A Europe-based organization made up of national committees from over 60 countries.</a:t>
            </a:r>
          </a:p>
          <a:p>
            <a:r>
              <a:rPr lang="en-US" sz="3200" dirty="0"/>
              <a:t>Provides standards in metric units for the rating, testing, performance, and manufacture of motor control devices, similar to NEMA.</a:t>
            </a:r>
            <a:endParaRPr lang="en-US" sz="4000" dirty="0"/>
          </a:p>
        </p:txBody>
      </p:sp>
    </p:spTree>
    <p:extLst>
      <p:ext uri="{BB962C8B-B14F-4D97-AF65-F5344CB8AC3E}">
        <p14:creationId xmlns:p14="http://schemas.microsoft.com/office/powerpoint/2010/main" val="340498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20977"/>
            <a:ext cx="9905998" cy="1478570"/>
          </a:xfrm>
        </p:spPr>
        <p:txBody>
          <a:bodyPr>
            <a:normAutofit/>
          </a:bodyPr>
          <a:lstStyle/>
          <a:p>
            <a:r>
              <a:rPr lang="en-US" dirty="0"/>
              <a:t>Elements of electricity and determining factors of electric shock severity</a:t>
            </a:r>
          </a:p>
        </p:txBody>
      </p:sp>
      <p:sp>
        <p:nvSpPr>
          <p:cNvPr id="3" name="Content Placeholder 2"/>
          <p:cNvSpPr>
            <a:spLocks noGrp="1"/>
          </p:cNvSpPr>
          <p:nvPr>
            <p:ph idx="1"/>
          </p:nvPr>
        </p:nvSpPr>
        <p:spPr>
          <a:xfrm>
            <a:off x="295836" y="1411940"/>
            <a:ext cx="11793070" cy="5244353"/>
          </a:xfrm>
        </p:spPr>
        <p:txBody>
          <a:bodyPr>
            <a:normAutofit/>
          </a:bodyPr>
          <a:lstStyle/>
          <a:p>
            <a:pPr marL="571500" indent="-571500">
              <a:buAutoNum type="romanUcPeriod"/>
            </a:pPr>
            <a:r>
              <a:rPr lang="en-US" sz="3200" b="1" dirty="0">
                <a:solidFill>
                  <a:schemeClr val="tx2">
                    <a:lumMod val="25000"/>
                  </a:schemeClr>
                </a:solidFill>
              </a:rPr>
              <a:t>ELECTRICAL RESISTANCE (R) </a:t>
            </a:r>
            <a:r>
              <a:rPr lang="en-US" sz="3200" b="1" dirty="0"/>
              <a:t>- </a:t>
            </a:r>
            <a:r>
              <a:rPr lang="en-US" sz="3200" dirty="0">
                <a:cs typeface="Times New Roman" panose="02020603050405020304" pitchFamily="18" charset="0"/>
              </a:rPr>
              <a:t>Opposition to current flow, measured in ohms (Ω). Lower resistance increases current flow and shock risk.</a:t>
            </a:r>
            <a:r>
              <a:rPr lang="en-US" sz="4000" dirty="0">
                <a:cs typeface="Times New Roman" panose="02020603050405020304" pitchFamily="18" charset="0"/>
              </a:rPr>
              <a:t> </a:t>
            </a:r>
            <a:endParaRPr lang="en-US" sz="3200" dirty="0">
              <a:cs typeface="Times New Roman" panose="02020603050405020304" pitchFamily="18" charset="0"/>
            </a:endParaRPr>
          </a:p>
          <a:p>
            <a:pPr marL="571500" indent="-571500">
              <a:buAutoNum type="romanUcPeriod"/>
            </a:pPr>
            <a:r>
              <a:rPr lang="en-US" sz="3200" b="1" dirty="0"/>
              <a:t>BODY RESISTANCE - </a:t>
            </a:r>
            <a:r>
              <a:rPr lang="en-US" sz="3200" dirty="0"/>
              <a:t>Can be divided into 2.</a:t>
            </a:r>
          </a:p>
          <a:p>
            <a:pPr marL="0" indent="0">
              <a:buNone/>
            </a:pPr>
            <a:r>
              <a:rPr lang="en-US" sz="3200" dirty="0"/>
              <a:t>a. External (Skin Resistance) - Dry skin insulates, but moisture lowers resistance, increasing shock intensity.</a:t>
            </a:r>
            <a:endParaRPr lang="en-US" sz="3200" b="1" dirty="0"/>
          </a:p>
        </p:txBody>
      </p:sp>
    </p:spTree>
    <p:extLst>
      <p:ext uri="{BB962C8B-B14F-4D97-AF65-F5344CB8AC3E}">
        <p14:creationId xmlns:p14="http://schemas.microsoft.com/office/powerpoint/2010/main" val="4120257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4" y="-282388"/>
            <a:ext cx="9905998" cy="1478570"/>
          </a:xfrm>
        </p:spPr>
        <p:txBody>
          <a:bodyPr>
            <a:normAutofit/>
          </a:bodyPr>
          <a:lstStyle/>
          <a:p>
            <a:r>
              <a:rPr lang="en-US" sz="4000" b="1" dirty="0"/>
              <a:t>Electrical codes and standards</a:t>
            </a:r>
          </a:p>
        </p:txBody>
      </p:sp>
      <p:sp>
        <p:nvSpPr>
          <p:cNvPr id="3" name="Content Placeholder 2"/>
          <p:cNvSpPr>
            <a:spLocks noGrp="1"/>
          </p:cNvSpPr>
          <p:nvPr>
            <p:ph idx="1"/>
          </p:nvPr>
        </p:nvSpPr>
        <p:spPr>
          <a:xfrm>
            <a:off x="309282" y="739589"/>
            <a:ext cx="11228293" cy="5688106"/>
          </a:xfrm>
        </p:spPr>
        <p:txBody>
          <a:bodyPr>
            <a:noAutofit/>
          </a:bodyPr>
          <a:lstStyle/>
          <a:p>
            <a:pPr marL="0" indent="0">
              <a:buNone/>
            </a:pPr>
            <a:r>
              <a:rPr lang="en-US" sz="2800" b="1" dirty="0"/>
              <a:t>7. INSTITUTE OF ELECTRICAL AND ELECTRONICS ENGINEERS (IEEE)</a:t>
            </a:r>
          </a:p>
          <a:p>
            <a:r>
              <a:rPr lang="en-US" sz="3200" dirty="0"/>
              <a:t>A professional association focused on advancing electrical and electronic standards.</a:t>
            </a:r>
          </a:p>
          <a:p>
            <a:r>
              <a:rPr lang="en-US" sz="3200" dirty="0"/>
              <a:t>IEEE produces over 30% of global electrical and electronic engineering literature and offers standards like IEEE Standard 142 for grounding design.</a:t>
            </a:r>
            <a:endParaRPr lang="en-US" sz="4000" dirty="0"/>
          </a:p>
        </p:txBody>
      </p:sp>
    </p:spTree>
    <p:extLst>
      <p:ext uri="{BB962C8B-B14F-4D97-AF65-F5344CB8AC3E}">
        <p14:creationId xmlns:p14="http://schemas.microsoft.com/office/powerpoint/2010/main" val="1970303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7200" dirty="0"/>
              <a:t>END of Chapter 1</a:t>
            </a:r>
          </a:p>
        </p:txBody>
      </p:sp>
      <p:sp>
        <p:nvSpPr>
          <p:cNvPr id="6" name="Text Placeholder 5"/>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89321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20977"/>
            <a:ext cx="9905998" cy="1478570"/>
          </a:xfrm>
        </p:spPr>
        <p:txBody>
          <a:bodyPr/>
          <a:lstStyle/>
          <a:p>
            <a:r>
              <a:rPr lang="en-US" dirty="0"/>
              <a:t>Elements of electricity and determining factors of electric shock severity</a:t>
            </a:r>
          </a:p>
        </p:txBody>
      </p:sp>
      <p:sp>
        <p:nvSpPr>
          <p:cNvPr id="3" name="Content Placeholder 2"/>
          <p:cNvSpPr>
            <a:spLocks noGrp="1"/>
          </p:cNvSpPr>
          <p:nvPr>
            <p:ph idx="1"/>
          </p:nvPr>
        </p:nvSpPr>
        <p:spPr>
          <a:xfrm>
            <a:off x="295836" y="1411940"/>
            <a:ext cx="11793070" cy="5244353"/>
          </a:xfrm>
        </p:spPr>
        <p:txBody>
          <a:bodyPr>
            <a:normAutofit/>
          </a:bodyPr>
          <a:lstStyle/>
          <a:p>
            <a:pPr marL="0" indent="0">
              <a:buNone/>
            </a:pPr>
            <a:r>
              <a:rPr lang="en-US" sz="3200" dirty="0">
                <a:effectLst/>
              </a:rPr>
              <a:t>b. </a:t>
            </a:r>
            <a:r>
              <a:rPr lang="en-US" sz="3200" dirty="0"/>
              <a:t>Internal (Body Tissues And Blood Stream Resistance) - Body tissues and blood have low resistance due to salt and moisture, causing shock effects to vary by individual</a:t>
            </a:r>
            <a:r>
              <a:rPr lang="en-US" sz="4000" dirty="0"/>
              <a:t>:</a:t>
            </a:r>
          </a:p>
          <a:p>
            <a:pPr>
              <a:buFont typeface="Wingdings" panose="05000000000000000000" pitchFamily="2" charset="2"/>
              <a:buChar char="Ø"/>
            </a:pPr>
            <a:r>
              <a:rPr lang="en-US" sz="3200" dirty="0"/>
              <a:t> Dry skin—100,000 to 600,000 </a:t>
            </a:r>
            <a:r>
              <a:rPr lang="el-GR" sz="3200" dirty="0"/>
              <a:t>Ω</a:t>
            </a:r>
          </a:p>
          <a:p>
            <a:pPr>
              <a:buFont typeface="Wingdings" panose="05000000000000000000" pitchFamily="2" charset="2"/>
              <a:buChar char="Ø"/>
            </a:pPr>
            <a:r>
              <a:rPr lang="en-US" sz="3200" dirty="0"/>
              <a:t> Wet skin—1,000 </a:t>
            </a:r>
            <a:r>
              <a:rPr lang="el-GR" sz="3200" dirty="0"/>
              <a:t>Ω</a:t>
            </a:r>
          </a:p>
          <a:p>
            <a:pPr>
              <a:buFont typeface="Wingdings" panose="05000000000000000000" pitchFamily="2" charset="2"/>
              <a:buChar char="Ø"/>
            </a:pPr>
            <a:r>
              <a:rPr lang="en-US" sz="3200" dirty="0"/>
              <a:t> Internal body (hand to foot)—400 to 600 Ω</a:t>
            </a:r>
          </a:p>
          <a:p>
            <a:pPr>
              <a:buFont typeface="Wingdings" panose="05000000000000000000" pitchFamily="2" charset="2"/>
              <a:buChar char="Ø"/>
            </a:pPr>
            <a:r>
              <a:rPr lang="en-US" sz="3200" dirty="0"/>
              <a:t> Ear to ear—100 </a:t>
            </a:r>
            <a:r>
              <a:rPr lang="el-GR" sz="3200" dirty="0"/>
              <a:t>Ω</a:t>
            </a:r>
            <a:endParaRPr lang="en-US" sz="3200" dirty="0">
              <a:effectLst/>
            </a:endParaRPr>
          </a:p>
          <a:p>
            <a:pPr marL="0" indent="0">
              <a:buNone/>
            </a:pPr>
            <a:endParaRPr lang="en-US" sz="3200" b="1" dirty="0"/>
          </a:p>
        </p:txBody>
      </p:sp>
    </p:spTree>
    <p:extLst>
      <p:ext uri="{BB962C8B-B14F-4D97-AF65-F5344CB8AC3E}">
        <p14:creationId xmlns:p14="http://schemas.microsoft.com/office/powerpoint/2010/main" val="178882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20977"/>
            <a:ext cx="9905998" cy="1478570"/>
          </a:xfrm>
        </p:spPr>
        <p:txBody>
          <a:bodyPr/>
          <a:lstStyle/>
          <a:p>
            <a:r>
              <a:rPr lang="en-US" dirty="0"/>
              <a:t>Elements of electricity and determining factors of electric shock severity</a:t>
            </a:r>
          </a:p>
        </p:txBody>
      </p:sp>
      <p:sp>
        <p:nvSpPr>
          <p:cNvPr id="4" name="Rectangle 1">
            <a:extLst>
              <a:ext uri="{FF2B5EF4-FFF2-40B4-BE49-F238E27FC236}">
                <a16:creationId xmlns:a16="http://schemas.microsoft.com/office/drawing/2014/main" id="{771DA5B1-B4C2-2761-E8CF-5EEE40A383D9}"/>
              </a:ext>
            </a:extLst>
          </p:cNvPr>
          <p:cNvSpPr>
            <a:spLocks noGrp="1" noChangeArrowheads="1"/>
          </p:cNvSpPr>
          <p:nvPr>
            <p:ph idx="1"/>
          </p:nvPr>
        </p:nvSpPr>
        <p:spPr bwMode="auto">
          <a:xfrm>
            <a:off x="293221" y="1353326"/>
            <a:ext cx="11602379"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SzTx/>
            </a:pPr>
            <a:r>
              <a:rPr kumimoji="0" lang="en-US" altLang="en-US" sz="3200" b="0" i="0" u="none" strike="noStrike" cap="none" normalizeH="0" baseline="0" dirty="0">
                <a:ln>
                  <a:noFill/>
                </a:ln>
                <a:solidFill>
                  <a:schemeClr val="tx1"/>
                </a:solidFill>
                <a:effectLst/>
              </a:rPr>
              <a:t>Thin or wet skin lowers resistance, risking internal burns with minimal skin damage.</a:t>
            </a:r>
          </a:p>
          <a:p>
            <a:pPr marL="0" indent="0" eaLnBrk="0" fontAlgn="base" hangingPunct="0">
              <a:lnSpc>
                <a:spcPct val="100000"/>
              </a:lnSpc>
              <a:spcBef>
                <a:spcPct val="0"/>
              </a:spcBef>
              <a:spcAft>
                <a:spcPct val="0"/>
              </a:spcAft>
              <a:buSzTx/>
              <a:buNone/>
            </a:pPr>
            <a:endParaRPr kumimoji="0" lang="en-US" altLang="en-US" sz="32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SzTx/>
            </a:pPr>
            <a:r>
              <a:rPr kumimoji="0" lang="en-US" altLang="en-US" sz="3200" b="0" i="0" u="none" strike="noStrike" cap="none" normalizeH="0" baseline="0" dirty="0">
                <a:ln>
                  <a:noFill/>
                </a:ln>
                <a:solidFill>
                  <a:schemeClr val="tx1"/>
                </a:solidFill>
                <a:effectLst/>
              </a:rPr>
              <a:t>High skin resistance may cause severe burns but blocks current from reaching internal organs. </a:t>
            </a:r>
          </a:p>
        </p:txBody>
      </p:sp>
    </p:spTree>
    <p:extLst>
      <p:ext uri="{BB962C8B-B14F-4D97-AF65-F5344CB8AC3E}">
        <p14:creationId xmlns:p14="http://schemas.microsoft.com/office/powerpoint/2010/main" val="427207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20977"/>
            <a:ext cx="9905998" cy="1478570"/>
          </a:xfrm>
        </p:spPr>
        <p:txBody>
          <a:bodyPr>
            <a:normAutofit/>
          </a:bodyPr>
          <a:lstStyle/>
          <a:p>
            <a:r>
              <a:rPr lang="en-US" dirty="0"/>
              <a:t>Elements of electricity and determining factors of electric shock severity</a:t>
            </a:r>
          </a:p>
        </p:txBody>
      </p:sp>
      <p:sp>
        <p:nvSpPr>
          <p:cNvPr id="3" name="Content Placeholder 2"/>
          <p:cNvSpPr>
            <a:spLocks noGrp="1"/>
          </p:cNvSpPr>
          <p:nvPr>
            <p:ph idx="1"/>
          </p:nvPr>
        </p:nvSpPr>
        <p:spPr>
          <a:xfrm>
            <a:off x="295836" y="1411940"/>
            <a:ext cx="11793070" cy="5244353"/>
          </a:xfrm>
        </p:spPr>
        <p:txBody>
          <a:bodyPr>
            <a:normAutofit/>
          </a:bodyPr>
          <a:lstStyle/>
          <a:p>
            <a:pPr marL="0" indent="0">
              <a:buNone/>
            </a:pPr>
            <a:r>
              <a:rPr lang="en-US" sz="3200" b="1" dirty="0"/>
              <a:t>II. </a:t>
            </a:r>
            <a:r>
              <a:rPr lang="en-US" sz="3200" b="1" dirty="0">
                <a:solidFill>
                  <a:schemeClr val="tx2">
                    <a:lumMod val="25000"/>
                  </a:schemeClr>
                </a:solidFill>
              </a:rPr>
              <a:t>VOLTAGE ( </a:t>
            </a:r>
            <a:r>
              <a:rPr lang="en-US" sz="3200" b="1" i="1" dirty="0">
                <a:solidFill>
                  <a:schemeClr val="tx2">
                    <a:lumMod val="25000"/>
                  </a:schemeClr>
                </a:solidFill>
              </a:rPr>
              <a:t>E </a:t>
            </a:r>
            <a:r>
              <a:rPr lang="en-US" sz="3200" b="1" dirty="0">
                <a:solidFill>
                  <a:schemeClr val="tx2">
                    <a:lumMod val="25000"/>
                  </a:schemeClr>
                </a:solidFill>
              </a:rPr>
              <a:t>)</a:t>
            </a:r>
            <a:r>
              <a:rPr lang="en-US" sz="3200" dirty="0">
                <a:solidFill>
                  <a:schemeClr val="tx2">
                    <a:lumMod val="25000"/>
                  </a:schemeClr>
                </a:solidFill>
              </a:rPr>
              <a:t> </a:t>
            </a:r>
            <a:r>
              <a:rPr lang="en-US" sz="3200" dirty="0"/>
              <a:t>- The force driving electric current, measured in volts (V). Danger levels vary by individual, but voltages above 30V are generally hazardous. </a:t>
            </a:r>
          </a:p>
          <a:p>
            <a:pPr marL="0" indent="0">
              <a:buNone/>
            </a:pPr>
            <a:endParaRPr lang="en-US" sz="3200" dirty="0"/>
          </a:p>
          <a:p>
            <a:pPr marL="0" indent="0">
              <a:buNone/>
            </a:pPr>
            <a:r>
              <a:rPr lang="en-US" sz="3200" dirty="0">
                <a:solidFill>
                  <a:schemeClr val="tx2">
                    <a:lumMod val="25000"/>
                  </a:schemeClr>
                </a:solidFill>
              </a:rPr>
              <a:t>Remember: </a:t>
            </a:r>
            <a:r>
              <a:rPr lang="en-US" sz="3200" dirty="0"/>
              <a:t>Voltage alone doesn't determine shock intensity, as body resistance varies, making current unpredictable.</a:t>
            </a:r>
            <a:endParaRPr lang="en-US" sz="4000" dirty="0"/>
          </a:p>
          <a:p>
            <a:pPr marL="0" indent="0">
              <a:buNone/>
            </a:pPr>
            <a:endParaRPr lang="en-US" sz="3200" b="1" dirty="0"/>
          </a:p>
        </p:txBody>
      </p:sp>
    </p:spTree>
    <p:extLst>
      <p:ext uri="{BB962C8B-B14F-4D97-AF65-F5344CB8AC3E}">
        <p14:creationId xmlns:p14="http://schemas.microsoft.com/office/powerpoint/2010/main" val="162956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20977"/>
            <a:ext cx="9905998" cy="1478570"/>
          </a:xfrm>
        </p:spPr>
        <p:txBody>
          <a:bodyPr>
            <a:normAutofit/>
          </a:bodyPr>
          <a:lstStyle/>
          <a:p>
            <a:r>
              <a:rPr lang="en-US" dirty="0"/>
              <a:t>Elements of electricity and determining factors of electric shock severity</a:t>
            </a:r>
          </a:p>
        </p:txBody>
      </p:sp>
      <p:sp>
        <p:nvSpPr>
          <p:cNvPr id="3" name="Content Placeholder 2"/>
          <p:cNvSpPr>
            <a:spLocks noGrp="1"/>
          </p:cNvSpPr>
          <p:nvPr>
            <p:ph idx="1"/>
          </p:nvPr>
        </p:nvSpPr>
        <p:spPr>
          <a:xfrm>
            <a:off x="295836" y="1411940"/>
            <a:ext cx="11712388" cy="5244353"/>
          </a:xfrm>
        </p:spPr>
        <p:txBody>
          <a:bodyPr>
            <a:normAutofit/>
          </a:bodyPr>
          <a:lstStyle/>
          <a:p>
            <a:pPr marL="0" indent="0">
              <a:buNone/>
            </a:pPr>
            <a:r>
              <a:rPr lang="en-US" sz="3200" b="1" dirty="0"/>
              <a:t>III. </a:t>
            </a:r>
            <a:r>
              <a:rPr lang="en-US" sz="3200" b="1" dirty="0">
                <a:solidFill>
                  <a:schemeClr val="tx2">
                    <a:lumMod val="25000"/>
                  </a:schemeClr>
                </a:solidFill>
                <a:effectLst/>
              </a:rPr>
              <a:t>Electric current ( </a:t>
            </a:r>
            <a:r>
              <a:rPr lang="en-US" sz="3200" b="1" i="1" dirty="0">
                <a:solidFill>
                  <a:schemeClr val="tx2">
                    <a:lumMod val="25000"/>
                  </a:schemeClr>
                </a:solidFill>
                <a:effectLst/>
              </a:rPr>
              <a:t>I </a:t>
            </a:r>
            <a:r>
              <a:rPr lang="en-US" sz="3200" b="1" dirty="0">
                <a:solidFill>
                  <a:schemeClr val="tx2">
                    <a:lumMod val="25000"/>
                  </a:schemeClr>
                </a:solidFill>
                <a:effectLst/>
              </a:rPr>
              <a:t>)</a:t>
            </a:r>
            <a:r>
              <a:rPr lang="en-US" sz="3200" b="1" dirty="0">
                <a:solidFill>
                  <a:srgbClr val="FF0000"/>
                </a:solidFill>
                <a:effectLst/>
              </a:rPr>
              <a:t> </a:t>
            </a:r>
            <a:r>
              <a:rPr lang="en-US" sz="3200" dirty="0"/>
              <a:t>- The flow of electrons, measured in amperes (A) or milliamperes (mA). Current through the body depends on voltage and resistance.</a:t>
            </a:r>
            <a:r>
              <a:rPr lang="en-US" sz="4000" dirty="0"/>
              <a:t> </a:t>
            </a:r>
            <a:r>
              <a:rPr lang="en-US" sz="3200" dirty="0"/>
              <a:t>Body current can be calculated using the following Ohm’s law formula:</a:t>
            </a:r>
          </a:p>
          <a:p>
            <a:pPr marL="0" indent="0">
              <a:buNone/>
            </a:pPr>
            <a:endParaRPr lang="en-US"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273" y="4663328"/>
            <a:ext cx="6185410" cy="1831602"/>
          </a:xfrm>
          <a:prstGeom prst="rect">
            <a:avLst/>
          </a:prstGeom>
        </p:spPr>
      </p:pic>
    </p:spTree>
    <p:extLst>
      <p:ext uri="{BB962C8B-B14F-4D97-AF65-F5344CB8AC3E}">
        <p14:creationId xmlns:p14="http://schemas.microsoft.com/office/powerpoint/2010/main" val="2473721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20977"/>
            <a:ext cx="9905998" cy="1478570"/>
          </a:xfrm>
        </p:spPr>
        <p:txBody>
          <a:bodyPr>
            <a:normAutofit/>
          </a:bodyPr>
          <a:lstStyle/>
          <a:p>
            <a:r>
              <a:rPr lang="en-US" dirty="0"/>
              <a:t>Elements of electricity and determining factors of electric shock severity</a:t>
            </a:r>
          </a:p>
        </p:txBody>
      </p:sp>
      <p:sp>
        <p:nvSpPr>
          <p:cNvPr id="3" name="Content Placeholder 2"/>
          <p:cNvSpPr>
            <a:spLocks noGrp="1"/>
          </p:cNvSpPr>
          <p:nvPr>
            <p:ph idx="1"/>
          </p:nvPr>
        </p:nvSpPr>
        <p:spPr>
          <a:xfrm>
            <a:off x="295836" y="1411940"/>
            <a:ext cx="5015752" cy="5244353"/>
          </a:xfrm>
        </p:spPr>
        <p:txBody>
          <a:bodyPr>
            <a:normAutofit/>
          </a:bodyPr>
          <a:lstStyle/>
          <a:p>
            <a:pPr marL="0" indent="0" algn="just">
              <a:buNone/>
            </a:pPr>
            <a:r>
              <a:rPr lang="en-US" sz="3200" b="1" dirty="0">
                <a:solidFill>
                  <a:schemeClr val="tx2">
                    <a:lumMod val="25000"/>
                  </a:schemeClr>
                </a:solidFill>
              </a:rPr>
              <a:t>Remember</a:t>
            </a:r>
            <a:r>
              <a:rPr lang="en-US" sz="3200" dirty="0">
                <a:solidFill>
                  <a:schemeClr val="tx2">
                    <a:lumMod val="25000"/>
                  </a:schemeClr>
                </a:solidFill>
              </a:rPr>
              <a:t>: </a:t>
            </a:r>
            <a:r>
              <a:rPr lang="en-US" sz="3200" dirty="0"/>
              <a:t>Shock intensity depends on current flow and exposure time. Once inside, current follows the circulatory system over the skin.</a:t>
            </a:r>
            <a:endParaRPr lang="en-US" sz="3200" b="1" dirty="0"/>
          </a:p>
        </p:txBody>
      </p:sp>
      <p:pic>
        <p:nvPicPr>
          <p:cNvPr id="6" name="Picture 5"/>
          <p:cNvPicPr>
            <a:picLocks noChangeAspect="1"/>
          </p:cNvPicPr>
          <p:nvPr/>
        </p:nvPicPr>
        <p:blipFill>
          <a:blip r:embed="rId2"/>
          <a:stretch>
            <a:fillRect/>
          </a:stretch>
        </p:blipFill>
        <p:spPr>
          <a:xfrm>
            <a:off x="5450261" y="1411940"/>
            <a:ext cx="6442725" cy="5238750"/>
          </a:xfrm>
          <a:prstGeom prst="rect">
            <a:avLst/>
          </a:prstGeom>
        </p:spPr>
      </p:pic>
    </p:spTree>
    <p:extLst>
      <p:ext uri="{BB962C8B-B14F-4D97-AF65-F5344CB8AC3E}">
        <p14:creationId xmlns:p14="http://schemas.microsoft.com/office/powerpoint/2010/main" val="172600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Chapter 8 ELECTROMECHANICAL SYSTEM</Template>
  <TotalTime>1623</TotalTime>
  <Words>2427</Words>
  <Application>Microsoft Office PowerPoint</Application>
  <PresentationFormat>Widescreen</PresentationFormat>
  <Paragraphs>198</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Century Gothic</vt:lpstr>
      <vt:lpstr>Times New Roman</vt:lpstr>
      <vt:lpstr>TimesLTStd-Roman</vt:lpstr>
      <vt:lpstr>Tw Cen MT</vt:lpstr>
      <vt:lpstr>Wingdings</vt:lpstr>
      <vt:lpstr>Circuit</vt:lpstr>
      <vt:lpstr>MOTOR CONTROL A motor control circuit can be defined as a means of supplying power to and removing power from a motor.</vt:lpstr>
      <vt:lpstr>Safety in the work place</vt:lpstr>
      <vt:lpstr>Electrical Shock</vt:lpstr>
      <vt:lpstr>Elements of electricity and determining factors of electric shock severity</vt:lpstr>
      <vt:lpstr>Elements of electricity and determining factors of electric shock severity</vt:lpstr>
      <vt:lpstr>Elements of electricity and determining factors of electric shock severity</vt:lpstr>
      <vt:lpstr>Elements of electricity and determining factors of electric shock severity</vt:lpstr>
      <vt:lpstr>Elements of electricity and determining factors of electric shock severity</vt:lpstr>
      <vt:lpstr>Elements of electricity and determining factors of electric shock severity</vt:lpstr>
      <vt:lpstr>Elements of electricity and determining factors of electric shock severity</vt:lpstr>
      <vt:lpstr>Elements of electricity and determining factors of electric shock severity</vt:lpstr>
      <vt:lpstr>Elements of electricity and determining factors of electric shock severity</vt:lpstr>
      <vt:lpstr>Major Types of burn</vt:lpstr>
      <vt:lpstr>Personal protective equipment (ppe)</vt:lpstr>
      <vt:lpstr>Personal protective equipment (ppe)</vt:lpstr>
      <vt:lpstr>Personal protective equipment (ppe)</vt:lpstr>
      <vt:lpstr>Personal protective equipment (ppe)</vt:lpstr>
      <vt:lpstr>Personal protective equipment (ppe)</vt:lpstr>
      <vt:lpstr>Personal protective equipment (ppe)</vt:lpstr>
      <vt:lpstr>Personal protective equipment (ppe)</vt:lpstr>
      <vt:lpstr>Personal protective equipment (ppe)</vt:lpstr>
      <vt:lpstr>SAFE PRACTICES AND PROCEDURES</vt:lpstr>
      <vt:lpstr>CONFINED SPACES</vt:lpstr>
      <vt:lpstr>CONFINED SPACES</vt:lpstr>
      <vt:lpstr>Grounding and bonding</vt:lpstr>
      <vt:lpstr>Grounding and bonding</vt:lpstr>
      <vt:lpstr>Grounding and bonding</vt:lpstr>
      <vt:lpstr>Grounding and bonding</vt:lpstr>
      <vt:lpstr>Grounding and bonding</vt:lpstr>
      <vt:lpstr>Grounding and bonding</vt:lpstr>
      <vt:lpstr>Grounding and bonding</vt:lpstr>
      <vt:lpstr>Lockout and tagout</vt:lpstr>
      <vt:lpstr>Lockout and tagout</vt:lpstr>
      <vt:lpstr>Lockout and tagout</vt:lpstr>
      <vt:lpstr>Electrical codes and standards</vt:lpstr>
      <vt:lpstr>Electrical codes and standards</vt:lpstr>
      <vt:lpstr>Electrical codes and standards</vt:lpstr>
      <vt:lpstr>Electrical codes and standards</vt:lpstr>
      <vt:lpstr>Electrical codes and standards</vt:lpstr>
      <vt:lpstr>Electrical codes and standards</vt:lpstr>
      <vt:lpstr>END of Chapter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ELECTROMECHANICAL SYSTEM</dc:title>
  <dc:creator>User</dc:creator>
  <cp:lastModifiedBy>Mikko De Torres</cp:lastModifiedBy>
  <cp:revision>94</cp:revision>
  <dcterms:created xsi:type="dcterms:W3CDTF">2020-04-06T22:30:39Z</dcterms:created>
  <dcterms:modified xsi:type="dcterms:W3CDTF">2025-02-03T11:45:19Z</dcterms:modified>
</cp:coreProperties>
</file>