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8B45-8847-FC59-8BC3-1B4A7CAC9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A356349-399D-4ADE-C359-E7C821784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113E109-E318-37C6-B320-1242132B0308}"/>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B907C14F-7417-C36B-27B9-FD023A7098B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8EFCC65-3780-0FF4-CCFB-A0C95AB4B86B}"/>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3788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BD2B-BA56-8512-6940-DEE77794BE9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BA5EEA3-9649-D0ED-0DD5-2FC166DE97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E6F848C-4D2D-E940-76EA-CCDDE9E62BA4}"/>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724E39BF-A3B3-59A5-13CC-0DA539EE744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670DD7F-BE64-BE59-30B7-3429F3016ABE}"/>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22925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DB3B8-8A69-470E-4380-75A5BB6779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1B1680F-0206-306D-F789-811D243D5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C35FB97-6C7F-49D6-6D47-0BAAF491DAA9}"/>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D42C4144-94DA-A98B-BFC5-5550EF2B2FF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433367E-2427-30A7-8A08-E745F95B264E}"/>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1453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F841-7CB6-C407-EB9A-26D48E9E504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88D4C31-E63E-9D5A-7097-FBDE4EE23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4FB1A8D-93D8-F9CF-2FCD-FF418233D413}"/>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E66DCB07-6CEC-C6D9-B3CF-ADA4BBBFC7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10A3E2F-EFE3-8AA2-5FA0-28FDF929BF12}"/>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350620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806B-DD45-41F4-9CAA-8492EE700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4F48CEC-BD80-6098-593D-5B056C961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C2B87-DAC3-753A-644F-A34E495E3159}"/>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829EEBA5-677A-0280-3389-A4BA0AEC7C5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F43B08-3D74-AA0B-2760-E8A49855B932}"/>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69017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767D-D699-552A-80CB-3B8652745EA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4FD8391-9B1D-4090-4B43-B4FDB4CD5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A59D07B-E821-ED39-5318-41E6CBBC0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81B32AD-2767-2C8E-CCF2-56B0A9DE9D00}"/>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6" name="Footer Placeholder 5">
            <a:extLst>
              <a:ext uri="{FF2B5EF4-FFF2-40B4-BE49-F238E27FC236}">
                <a16:creationId xmlns:a16="http://schemas.microsoft.com/office/drawing/2014/main" id="{34894BEA-ED1C-A0F5-B5DB-C088FE5ECA6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E4154A6-F4A1-6377-E0F7-887A0A341CF6}"/>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187610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DA60-CD20-0829-D035-CCB7F1741E6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BA81C54-807B-B556-C9F6-43301DACC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ECDC0-1D41-EA58-2C39-9321784BE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7B45E9B-48D0-7DBC-9003-CACEAA187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10E07-F033-E4C0-3F58-5520E68AEC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35CFA2A-BE0D-1F9B-CFCA-09443E83A818}"/>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8" name="Footer Placeholder 7">
            <a:extLst>
              <a:ext uri="{FF2B5EF4-FFF2-40B4-BE49-F238E27FC236}">
                <a16:creationId xmlns:a16="http://schemas.microsoft.com/office/drawing/2014/main" id="{DECD78B0-E32D-8D22-9FF8-8D2BF94C9BE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6F3EC177-FB6C-FB51-594A-D5D2DE3B1344}"/>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36783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3F60-C3D6-5DB2-FF99-27074299466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E37AF0C-83B8-95E1-17F3-C0055B0F3480}"/>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4" name="Footer Placeholder 3">
            <a:extLst>
              <a:ext uri="{FF2B5EF4-FFF2-40B4-BE49-F238E27FC236}">
                <a16:creationId xmlns:a16="http://schemas.microsoft.com/office/drawing/2014/main" id="{29E0B855-F0BA-EEA6-EC7F-27764D6B8F8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7E7233D-92E4-615F-84DD-8CD96596902C}"/>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236288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5B03E-2D67-BB8B-CAC0-5CBE5ED8562D}"/>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3" name="Footer Placeholder 2">
            <a:extLst>
              <a:ext uri="{FF2B5EF4-FFF2-40B4-BE49-F238E27FC236}">
                <a16:creationId xmlns:a16="http://schemas.microsoft.com/office/drawing/2014/main" id="{0ED9F393-E39B-6A70-9DE4-280F6542C95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3E52F5D-5331-A250-277D-D559C37DC6B7}"/>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159091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07B-E666-2EEE-845E-EDDF9DAAF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B819219-8A79-BC4B-F0E9-9C0973FAC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B4A0E90-0C95-CC68-A007-641377964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95D25-6F6F-D7A1-09B6-8D959CF6C4AA}"/>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6" name="Footer Placeholder 5">
            <a:extLst>
              <a:ext uri="{FF2B5EF4-FFF2-40B4-BE49-F238E27FC236}">
                <a16:creationId xmlns:a16="http://schemas.microsoft.com/office/drawing/2014/main" id="{833EF92C-2F04-04A1-105E-9672F2F6F0A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C6A3F60-4E9B-7AF8-62D6-9105DDAD57CE}"/>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275895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DD94-81E0-F900-324D-0EE46C941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953403C4-7B63-0037-BF4E-BB389D8D8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3F34D69-3AB4-C136-DA06-1F68692C2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AE4B-8E34-644E-28FC-25FBA011EA9B}"/>
              </a:ext>
            </a:extLst>
          </p:cNvPr>
          <p:cNvSpPr>
            <a:spLocks noGrp="1"/>
          </p:cNvSpPr>
          <p:nvPr>
            <p:ph type="dt" sz="half" idx="10"/>
          </p:nvPr>
        </p:nvSpPr>
        <p:spPr/>
        <p:txBody>
          <a:bodyPr/>
          <a:lstStyle/>
          <a:p>
            <a:fld id="{B982E1A7-ABED-40E8-BCC9-61E120394374}" type="datetimeFigureOut">
              <a:rPr lang="en-PH" smtClean="0"/>
              <a:t>30/03/2025</a:t>
            </a:fld>
            <a:endParaRPr lang="en-PH"/>
          </a:p>
        </p:txBody>
      </p:sp>
      <p:sp>
        <p:nvSpPr>
          <p:cNvPr id="6" name="Footer Placeholder 5">
            <a:extLst>
              <a:ext uri="{FF2B5EF4-FFF2-40B4-BE49-F238E27FC236}">
                <a16:creationId xmlns:a16="http://schemas.microsoft.com/office/drawing/2014/main" id="{A1CDCC11-A3F8-4595-7D74-E5BC7A811EF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29E255D-7BBF-836A-9799-1732815D61F4}"/>
              </a:ext>
            </a:extLst>
          </p:cNvPr>
          <p:cNvSpPr>
            <a:spLocks noGrp="1"/>
          </p:cNvSpPr>
          <p:nvPr>
            <p:ph type="sldNum" sz="quarter" idx="12"/>
          </p:nvPr>
        </p:nvSpPr>
        <p:spPr/>
        <p:txBody>
          <a:bodyPr/>
          <a:lstStyle/>
          <a:p>
            <a:fld id="{2E9B8E36-115A-4388-A11E-C0F12D915D45}" type="slidenum">
              <a:rPr lang="en-PH" smtClean="0"/>
              <a:t>‹#›</a:t>
            </a:fld>
            <a:endParaRPr lang="en-PH"/>
          </a:p>
        </p:txBody>
      </p:sp>
    </p:spTree>
    <p:extLst>
      <p:ext uri="{BB962C8B-B14F-4D97-AF65-F5344CB8AC3E}">
        <p14:creationId xmlns:p14="http://schemas.microsoft.com/office/powerpoint/2010/main" val="23991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A0498-9F3B-84F8-1729-EFD7BF4AD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03D7D0A-0492-20D1-7DAA-8BCD4F456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2871CEB-2EA0-5ABB-7062-8EA9F031C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2E1A7-ABED-40E8-BCC9-61E120394374}" type="datetimeFigureOut">
              <a:rPr lang="en-PH" smtClean="0"/>
              <a:t>30/03/2025</a:t>
            </a:fld>
            <a:endParaRPr lang="en-PH"/>
          </a:p>
        </p:txBody>
      </p:sp>
      <p:sp>
        <p:nvSpPr>
          <p:cNvPr id="5" name="Footer Placeholder 4">
            <a:extLst>
              <a:ext uri="{FF2B5EF4-FFF2-40B4-BE49-F238E27FC236}">
                <a16:creationId xmlns:a16="http://schemas.microsoft.com/office/drawing/2014/main" id="{FC825C48-853F-F20D-40E2-BAE8D0FD0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5F52C8E-B9CC-FB5B-C55D-97D997371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B8E36-115A-4388-A11E-C0F12D915D45}" type="slidenum">
              <a:rPr lang="en-PH" smtClean="0"/>
              <a:t>‹#›</a:t>
            </a:fld>
            <a:endParaRPr lang="en-PH"/>
          </a:p>
        </p:txBody>
      </p:sp>
    </p:spTree>
    <p:extLst>
      <p:ext uri="{BB962C8B-B14F-4D97-AF65-F5344CB8AC3E}">
        <p14:creationId xmlns:p14="http://schemas.microsoft.com/office/powerpoint/2010/main" val="233883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556" r="-9016" b="-11899"/>
            </a:stretch>
          </a:blipFill>
        </p:spPr>
      </p:sp>
      <p:sp>
        <p:nvSpPr>
          <p:cNvPr id="3" name="TextBox 3"/>
          <p:cNvSpPr txBox="1"/>
          <p:nvPr/>
        </p:nvSpPr>
        <p:spPr>
          <a:xfrm>
            <a:off x="273377" y="1598104"/>
            <a:ext cx="4119514" cy="3077766"/>
          </a:xfrm>
          <a:prstGeom prst="rect">
            <a:avLst/>
          </a:prstGeom>
        </p:spPr>
        <p:txBody>
          <a:bodyPr wrap="square" lIns="0" tIns="0" rIns="0" bIns="0" rtlCol="0" anchor="t">
            <a:spAutoFit/>
          </a:bodyPr>
          <a:lstStyle/>
          <a:p>
            <a:pPr algn="ctr"/>
            <a:r>
              <a:rPr lang="en-US" sz="4000" dirty="0">
                <a:solidFill>
                  <a:schemeClr val="bg1"/>
                </a:solidFill>
              </a:rPr>
              <a:t>Multilingual Chatbot for Industrial Robotics Support with ROS Integration</a:t>
            </a:r>
            <a:endParaRPr lang="en-US" sz="3600" dirty="0">
              <a:solidFill>
                <a:schemeClr val="bg1"/>
              </a:solidFill>
              <a:latin typeface="Mokoto"/>
              <a:ea typeface="Mokoto"/>
              <a:cs typeface="Mokoto"/>
              <a:sym typeface="Mokoto"/>
            </a:endParaRPr>
          </a:p>
        </p:txBody>
      </p:sp>
      <p:sp>
        <p:nvSpPr>
          <p:cNvPr id="4" name="TextBox 4"/>
          <p:cNvSpPr txBox="1"/>
          <p:nvPr/>
        </p:nvSpPr>
        <p:spPr>
          <a:xfrm>
            <a:off x="6454088" y="5119816"/>
            <a:ext cx="3553705" cy="971420"/>
          </a:xfrm>
          <a:prstGeom prst="rect">
            <a:avLst/>
          </a:prstGeom>
        </p:spPr>
        <p:txBody>
          <a:bodyPr lIns="0" tIns="0" rIns="0" bIns="0" rtlCol="0" anchor="t">
            <a:spAutoFit/>
          </a:bodyPr>
          <a:lstStyle/>
          <a:p>
            <a:pPr>
              <a:lnSpc>
                <a:spcPts val="2613"/>
              </a:lnSpc>
            </a:pPr>
            <a:r>
              <a:rPr lang="en-US" sz="1866" b="1" dirty="0">
                <a:solidFill>
                  <a:srgbClr val="FFFFFF"/>
                </a:solidFill>
                <a:latin typeface="Helvetica World Bold"/>
                <a:ea typeface="Helvetica World Bold"/>
                <a:cs typeface="Helvetica World Bold"/>
                <a:sym typeface="Helvetica World Bold"/>
              </a:rPr>
              <a:t>Engr. Mikko A. De Torres</a:t>
            </a:r>
          </a:p>
          <a:p>
            <a:pPr>
              <a:lnSpc>
                <a:spcPts val="2613"/>
              </a:lnSpc>
            </a:pPr>
            <a:r>
              <a:rPr lang="en-US" sz="1866" b="1" dirty="0">
                <a:solidFill>
                  <a:srgbClr val="FFFFFF"/>
                </a:solidFill>
                <a:latin typeface="Helvetica World Bold"/>
                <a:ea typeface="Helvetica World Bold"/>
                <a:cs typeface="Helvetica World Bold"/>
                <a:sym typeface="Helvetica World Bold"/>
              </a:rPr>
              <a:t>Mechatronics Engineer</a:t>
            </a:r>
          </a:p>
          <a:p>
            <a:pPr>
              <a:lnSpc>
                <a:spcPts val="2613"/>
              </a:lnSpc>
            </a:pPr>
            <a:r>
              <a:rPr lang="en-US" sz="1866" b="1" dirty="0">
                <a:solidFill>
                  <a:srgbClr val="FFFFFF"/>
                </a:solidFill>
                <a:latin typeface="Helvetica World Bold"/>
                <a:ea typeface="Helvetica World Bold"/>
                <a:cs typeface="Helvetica World Bold"/>
                <a:sym typeface="Helvetica World Bold"/>
              </a:rPr>
              <a:t>MSAI</a:t>
            </a:r>
          </a:p>
        </p:txBody>
      </p:sp>
      <p:sp>
        <p:nvSpPr>
          <p:cNvPr id="5" name="AutoShape 5"/>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p:cNvSpPr txBox="1"/>
          <p:nvPr/>
        </p:nvSpPr>
        <p:spPr>
          <a:xfrm>
            <a:off x="1346992" y="553291"/>
            <a:ext cx="6386997" cy="692497"/>
          </a:xfrm>
          <a:prstGeom prst="rect">
            <a:avLst/>
          </a:prstGeom>
        </p:spPr>
        <p:txBody>
          <a:bodyPr lIns="0" tIns="0" rIns="0" bIns="0" rtlCol="0" anchor="t">
            <a:spAutoFit/>
          </a:bodyPr>
          <a:lstStyle/>
          <a:p>
            <a:pPr>
              <a:lnSpc>
                <a:spcPts val="5427"/>
              </a:lnSpc>
            </a:pPr>
            <a:r>
              <a:rPr lang="en-US" sz="4803" dirty="0">
                <a:solidFill>
                  <a:srgbClr val="FFFFFF"/>
                </a:solidFill>
                <a:latin typeface="Mokoto"/>
                <a:ea typeface="Mokoto"/>
                <a:cs typeface="Mokoto"/>
                <a:sym typeface="Mokoto"/>
              </a:rPr>
              <a:t>Introduction</a:t>
            </a:r>
          </a:p>
        </p:txBody>
      </p:sp>
      <p:sp>
        <p:nvSpPr>
          <p:cNvPr id="4" name="TextBox 4"/>
          <p:cNvSpPr txBox="1"/>
          <p:nvPr/>
        </p:nvSpPr>
        <p:spPr>
          <a:xfrm>
            <a:off x="363895" y="1542597"/>
            <a:ext cx="6901462" cy="4623253"/>
          </a:xfrm>
          <a:prstGeom prst="rect">
            <a:avLst/>
          </a:prstGeom>
        </p:spPr>
        <p:txBody>
          <a:bodyPr wrap="square" lIns="0" tIns="0" rIns="0" bIns="0" rtlCol="0" anchor="t">
            <a:spAutoFit/>
          </a:bodyPr>
          <a:lstStyle/>
          <a:p>
            <a:pPr algn="just">
              <a:lnSpc>
                <a:spcPct val="107000"/>
              </a:lnSpc>
              <a:spcAft>
                <a:spcPts val="800"/>
              </a:spcAft>
              <a:buNone/>
            </a:pP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increasing complexity of industrial robotics necessitates efficient and accessible technical support. This project proposes a multilingual chatbot capable of assisting users in Filipino/Tagalog, English, and Japanese. The chatbot will provide text-based support for troubleshooting, system diagnostics, and operational guidance. By integrating with the Robot Operating System (ROS), the chatbot will also assist in tasks related to robot kinematics and dynamics, making it a valuable tool for engineers and operators.</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Industrial robots are widely used in manufacturing and automation, but language barriers and complex documentation often hinder efficient troubleshooting and maintenance. Inspired by advancements in multilingual NLP models and intelligent assistants in industrial settings, this project aims to provide real-time, language-adaptive support, enhancing user engagement and operational efficiency.</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2293"/>
              </a:lnSpc>
            </a:pPr>
            <a:endParaRPr lang="en-US" sz="1638" dirty="0">
              <a:solidFill>
                <a:schemeClr val="bg1"/>
              </a:solidFill>
              <a:latin typeface="Helvetica World"/>
              <a:ea typeface="Helvetica World"/>
              <a:cs typeface="Helvetica World"/>
              <a:sym typeface="Helvetica World"/>
            </a:endParaRPr>
          </a:p>
        </p:txBody>
      </p:sp>
      <p:sp>
        <p:nvSpPr>
          <p:cNvPr id="5" name="AutoShape 5"/>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4A101-A30B-D92C-319B-202A7405B0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FDA94D-63A5-3832-5DE3-D571EC51CCE4}"/>
              </a:ext>
            </a:extLst>
          </p:cNvPr>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a:extLst>
              <a:ext uri="{FF2B5EF4-FFF2-40B4-BE49-F238E27FC236}">
                <a16:creationId xmlns:a16="http://schemas.microsoft.com/office/drawing/2014/main" id="{14D99182-E390-6F4B-7CA1-325C011EA6C4}"/>
              </a:ext>
            </a:extLst>
          </p:cNvPr>
          <p:cNvSpPr txBox="1"/>
          <p:nvPr/>
        </p:nvSpPr>
        <p:spPr>
          <a:xfrm>
            <a:off x="1346992" y="553291"/>
            <a:ext cx="6386997" cy="650947"/>
          </a:xfrm>
          <a:prstGeom prst="rect">
            <a:avLst/>
          </a:prstGeom>
        </p:spPr>
        <p:txBody>
          <a:bodyPr lIns="0" tIns="0" rIns="0" bIns="0" rtlCol="0" anchor="t">
            <a:spAutoFit/>
          </a:bodyPr>
          <a:lstStyle/>
          <a:p>
            <a:pPr>
              <a:lnSpc>
                <a:spcPts val="5427"/>
              </a:lnSpc>
            </a:pPr>
            <a:r>
              <a:rPr lang="en-PH" sz="4400" b="1" dirty="0">
                <a:solidFill>
                  <a:schemeClr val="bg1"/>
                </a:solidFill>
                <a:effectLst/>
                <a:latin typeface="Times New Roman" panose="02020603050405020304" pitchFamily="18" charset="0"/>
                <a:ea typeface="Calibri" panose="020F0502020204030204" pitchFamily="34" charset="0"/>
              </a:rPr>
              <a:t>Methodology</a:t>
            </a:r>
            <a:endParaRPr lang="en-US" sz="9600" dirty="0">
              <a:solidFill>
                <a:schemeClr val="bg1"/>
              </a:solidFill>
              <a:latin typeface="Mokoto"/>
              <a:ea typeface="Mokoto"/>
              <a:cs typeface="Mokoto"/>
              <a:sym typeface="Mokoto"/>
            </a:endParaRPr>
          </a:p>
        </p:txBody>
      </p:sp>
      <p:sp>
        <p:nvSpPr>
          <p:cNvPr id="4" name="TextBox 4">
            <a:extLst>
              <a:ext uri="{FF2B5EF4-FFF2-40B4-BE49-F238E27FC236}">
                <a16:creationId xmlns:a16="http://schemas.microsoft.com/office/drawing/2014/main" id="{3E190DC4-24F1-8958-48B8-EEBAA6385409}"/>
              </a:ext>
            </a:extLst>
          </p:cNvPr>
          <p:cNvSpPr txBox="1"/>
          <p:nvPr/>
        </p:nvSpPr>
        <p:spPr>
          <a:xfrm>
            <a:off x="363895" y="1542597"/>
            <a:ext cx="6901462" cy="4634667"/>
          </a:xfrm>
          <a:prstGeom prst="rect">
            <a:avLst/>
          </a:prstGeom>
        </p:spPr>
        <p:txBody>
          <a:bodyPr wrap="square"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PH"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NLP Model Selection:</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Evaluate and fine-tune an appropriate NLP model (e.g., GPT, </a:t>
            </a:r>
            <a:r>
              <a:rPr lang="en-PH"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mBERT</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 Transformer-based) for multilingual support in industrial robotics.</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Chatbot Development:</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Implement a conversational AI system trained with domain-specific datasets (e.g., </a:t>
            </a:r>
            <a:r>
              <a:rPr lang="en-PH"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IRWoZ</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technical documentation, and ROS manuals).</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ROS Integration:</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Establish real-time communication between the chatbot and ROS to provide robot kinematics and dynamics assistance.</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Deployment:</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Develop a user-friendly web/desktop interface using frameworks like Flask, </a:t>
            </a:r>
            <a:r>
              <a:rPr lang="en-PH"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FastAPI</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 Electron.</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Testing and Evaluation:</a:t>
            </a:r>
            <a:r>
              <a:rPr lang="en-PH"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Conduct usability studies, benchmarking against chatbot performance metrics (e.g., BLEU scores, accuracy, task success rate).</a:t>
            </a:r>
            <a:endParaRPr lang="en-PH"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2293"/>
              </a:lnSpc>
            </a:pPr>
            <a:endParaRPr lang="en-US" sz="1638" dirty="0">
              <a:solidFill>
                <a:schemeClr val="bg1"/>
              </a:solidFill>
              <a:latin typeface="Helvetica World"/>
              <a:ea typeface="Helvetica World"/>
              <a:cs typeface="Helvetica World"/>
              <a:sym typeface="Helvetica World"/>
            </a:endParaRPr>
          </a:p>
        </p:txBody>
      </p:sp>
      <p:sp>
        <p:nvSpPr>
          <p:cNvPr id="5" name="AutoShape 5">
            <a:extLst>
              <a:ext uri="{FF2B5EF4-FFF2-40B4-BE49-F238E27FC236}">
                <a16:creationId xmlns:a16="http://schemas.microsoft.com/office/drawing/2014/main" id="{AE40BA6C-5F8F-2B4B-1968-D413812A6550}"/>
              </a:ext>
            </a:extLst>
          </p:cNvPr>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a:extLst>
              <a:ext uri="{FF2B5EF4-FFF2-40B4-BE49-F238E27FC236}">
                <a16:creationId xmlns:a16="http://schemas.microsoft.com/office/drawing/2014/main" id="{F970F7C7-9883-8DAC-214D-F3CD9E6F97FF}"/>
              </a:ext>
            </a:extLst>
          </p:cNvPr>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a:extLst>
              <a:ext uri="{FF2B5EF4-FFF2-40B4-BE49-F238E27FC236}">
                <a16:creationId xmlns:a16="http://schemas.microsoft.com/office/drawing/2014/main" id="{009FB9A7-25DC-2B27-9BA6-180E422A2448}"/>
              </a:ext>
            </a:extLst>
          </p:cNvPr>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328589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68587-69BB-33CC-160A-AAB04AB8FD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F7CB9B-A243-CD46-41A9-9F6BA4C82242}"/>
              </a:ext>
            </a:extLst>
          </p:cNvPr>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a:extLst>
              <a:ext uri="{FF2B5EF4-FFF2-40B4-BE49-F238E27FC236}">
                <a16:creationId xmlns:a16="http://schemas.microsoft.com/office/drawing/2014/main" id="{811206D3-3B77-9115-7ADF-43DD4A4599EF}"/>
              </a:ext>
            </a:extLst>
          </p:cNvPr>
          <p:cNvSpPr txBox="1"/>
          <p:nvPr/>
        </p:nvSpPr>
        <p:spPr>
          <a:xfrm>
            <a:off x="1346992" y="553291"/>
            <a:ext cx="6386997" cy="638957"/>
          </a:xfrm>
          <a:prstGeom prst="rect">
            <a:avLst/>
          </a:prstGeom>
        </p:spPr>
        <p:txBody>
          <a:bodyPr lIns="0" tIns="0" rIns="0" bIns="0" rtlCol="0" anchor="t">
            <a:spAutoFit/>
          </a:bodyPr>
          <a:lstStyle/>
          <a:p>
            <a:pPr>
              <a:lnSpc>
                <a:spcPts val="5427"/>
              </a:lnSpc>
            </a:pPr>
            <a:r>
              <a:rPr lang="en-PH" sz="4000" b="1" dirty="0">
                <a:solidFill>
                  <a:schemeClr val="bg1"/>
                </a:solidFill>
                <a:effectLst/>
                <a:latin typeface="Times New Roman" panose="02020603050405020304" pitchFamily="18" charset="0"/>
                <a:ea typeface="Calibri" panose="020F0502020204030204" pitchFamily="34" charset="0"/>
              </a:rPr>
              <a:t>Expected Outcomes</a:t>
            </a:r>
            <a:endParaRPr lang="en-US" sz="28700" dirty="0">
              <a:solidFill>
                <a:schemeClr val="bg1"/>
              </a:solidFill>
              <a:latin typeface="Mokoto"/>
              <a:ea typeface="Mokoto"/>
              <a:cs typeface="Mokoto"/>
              <a:sym typeface="Mokoto"/>
            </a:endParaRPr>
          </a:p>
        </p:txBody>
      </p:sp>
      <p:sp>
        <p:nvSpPr>
          <p:cNvPr id="5" name="AutoShape 5">
            <a:extLst>
              <a:ext uri="{FF2B5EF4-FFF2-40B4-BE49-F238E27FC236}">
                <a16:creationId xmlns:a16="http://schemas.microsoft.com/office/drawing/2014/main" id="{419ACDA6-23BD-7D87-1A29-2933D0BA0C08}"/>
              </a:ext>
            </a:extLst>
          </p:cNvPr>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a:extLst>
              <a:ext uri="{FF2B5EF4-FFF2-40B4-BE49-F238E27FC236}">
                <a16:creationId xmlns:a16="http://schemas.microsoft.com/office/drawing/2014/main" id="{859D2A14-089D-EB82-E486-478EB2E758F2}"/>
              </a:ext>
            </a:extLst>
          </p:cNvPr>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a:extLst>
              <a:ext uri="{FF2B5EF4-FFF2-40B4-BE49-F238E27FC236}">
                <a16:creationId xmlns:a16="http://schemas.microsoft.com/office/drawing/2014/main" id="{25884EDE-E5E1-04C8-ACB4-466786CFA9E3}"/>
              </a:ext>
            </a:extLst>
          </p:cNvPr>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4">
            <a:extLst>
              <a:ext uri="{FF2B5EF4-FFF2-40B4-BE49-F238E27FC236}">
                <a16:creationId xmlns:a16="http://schemas.microsoft.com/office/drawing/2014/main" id="{5CFE17FB-940D-572A-9DC6-6EBB5420D01A}"/>
              </a:ext>
            </a:extLst>
          </p:cNvPr>
          <p:cNvSpPr txBox="1"/>
          <p:nvPr/>
        </p:nvSpPr>
        <p:spPr>
          <a:xfrm>
            <a:off x="363895" y="1542597"/>
            <a:ext cx="6901462" cy="3846630"/>
          </a:xfrm>
          <a:prstGeom prst="rect">
            <a:avLst/>
          </a:prstGeom>
        </p:spPr>
        <p:txBody>
          <a:bodyPr wrap="square"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PH"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functional multilingual chatbot tailored for industrial robotics support.</a:t>
            </a:r>
            <a:endParaRPr lang="en-PH"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Seamless integration with ROS for enhanced robot diagnostics and operational assistance.</a:t>
            </a:r>
            <a:endParaRPr lang="en-PH"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Improved accessibility for engineers and operators through an intuitive interface.</a:t>
            </a:r>
            <a:endParaRPr lang="en-PH"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Contribution to multilingual AI research in industrial applications.</a:t>
            </a:r>
            <a:endParaRPr lang="en-PH"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endParaRPr lang="en-US" sz="2000" dirty="0">
              <a:solidFill>
                <a:schemeClr val="bg1"/>
              </a:solidFill>
              <a:latin typeface="Helvetica World"/>
              <a:ea typeface="Helvetica World"/>
              <a:cs typeface="Helvetica World"/>
              <a:sym typeface="Helvetica World"/>
            </a:endParaRPr>
          </a:p>
        </p:txBody>
      </p:sp>
    </p:spTree>
    <p:extLst>
      <p:ext uri="{BB962C8B-B14F-4D97-AF65-F5344CB8AC3E}">
        <p14:creationId xmlns:p14="http://schemas.microsoft.com/office/powerpoint/2010/main" val="79091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6839C-4074-4D23-8BC9-29C8032B379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A4AFAFD-BE5E-C325-8863-B83AB002CA97}"/>
              </a:ext>
            </a:extLst>
          </p:cNvPr>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a:extLst>
              <a:ext uri="{FF2B5EF4-FFF2-40B4-BE49-F238E27FC236}">
                <a16:creationId xmlns:a16="http://schemas.microsoft.com/office/drawing/2014/main" id="{D565D36E-DA74-55D4-1333-91A59A58C6F1}"/>
              </a:ext>
            </a:extLst>
          </p:cNvPr>
          <p:cNvSpPr txBox="1"/>
          <p:nvPr/>
        </p:nvSpPr>
        <p:spPr>
          <a:xfrm>
            <a:off x="1346992" y="553291"/>
            <a:ext cx="6386997" cy="638957"/>
          </a:xfrm>
          <a:prstGeom prst="rect">
            <a:avLst/>
          </a:prstGeom>
        </p:spPr>
        <p:txBody>
          <a:bodyPr lIns="0" tIns="0" rIns="0" bIns="0" rtlCol="0" anchor="t">
            <a:spAutoFit/>
          </a:bodyPr>
          <a:lstStyle/>
          <a:p>
            <a:pPr>
              <a:lnSpc>
                <a:spcPts val="5427"/>
              </a:lnSpc>
            </a:pPr>
            <a:r>
              <a:rPr lang="en-PH" sz="4000" b="1" dirty="0">
                <a:solidFill>
                  <a:schemeClr val="bg1"/>
                </a:solidFill>
                <a:effectLst/>
                <a:latin typeface="Times New Roman" panose="02020603050405020304" pitchFamily="18" charset="0"/>
                <a:ea typeface="Calibri" panose="020F0502020204030204" pitchFamily="34" charset="0"/>
              </a:rPr>
              <a:t>Resources and Tools</a:t>
            </a:r>
            <a:endParaRPr lang="en-US" sz="85700" dirty="0">
              <a:solidFill>
                <a:schemeClr val="bg1"/>
              </a:solidFill>
              <a:latin typeface="Mokoto"/>
              <a:ea typeface="Mokoto"/>
              <a:cs typeface="Mokoto"/>
              <a:sym typeface="Mokoto"/>
            </a:endParaRPr>
          </a:p>
        </p:txBody>
      </p:sp>
      <p:sp>
        <p:nvSpPr>
          <p:cNvPr id="5" name="AutoShape 5">
            <a:extLst>
              <a:ext uri="{FF2B5EF4-FFF2-40B4-BE49-F238E27FC236}">
                <a16:creationId xmlns:a16="http://schemas.microsoft.com/office/drawing/2014/main" id="{E962F3BB-D2BC-C098-EB7D-4407645351B9}"/>
              </a:ext>
            </a:extLst>
          </p:cNvPr>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a:extLst>
              <a:ext uri="{FF2B5EF4-FFF2-40B4-BE49-F238E27FC236}">
                <a16:creationId xmlns:a16="http://schemas.microsoft.com/office/drawing/2014/main" id="{9B7AC1BA-8398-0104-FF49-55EC170DA1B6}"/>
              </a:ext>
            </a:extLst>
          </p:cNvPr>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a:extLst>
              <a:ext uri="{FF2B5EF4-FFF2-40B4-BE49-F238E27FC236}">
                <a16:creationId xmlns:a16="http://schemas.microsoft.com/office/drawing/2014/main" id="{399C8D6E-AC02-54E9-D44C-CD05E6150DA8}"/>
              </a:ext>
            </a:extLst>
          </p:cNvPr>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4">
            <a:extLst>
              <a:ext uri="{FF2B5EF4-FFF2-40B4-BE49-F238E27FC236}">
                <a16:creationId xmlns:a16="http://schemas.microsoft.com/office/drawing/2014/main" id="{D68325FC-5980-018D-856C-BC9AB9074019}"/>
              </a:ext>
            </a:extLst>
          </p:cNvPr>
          <p:cNvSpPr txBox="1"/>
          <p:nvPr/>
        </p:nvSpPr>
        <p:spPr>
          <a:xfrm>
            <a:off x="363895" y="1542597"/>
            <a:ext cx="6901462" cy="4945649"/>
          </a:xfrm>
          <a:prstGeom prst="rect">
            <a:avLst/>
          </a:prstGeom>
        </p:spPr>
        <p:txBody>
          <a:bodyPr wrap="square"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Software:</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Python, Hugging Face Transformers, TensorFlow/</a:t>
            </a:r>
            <a:r>
              <a:rPr lang="en-PH" sz="2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PyTorch</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ROS, Flask/</a:t>
            </a:r>
            <a:r>
              <a:rPr lang="en-PH" sz="2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FastAPI</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GPU-enabled systems for training, robotic hardware for testing (if available)</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Datasets:</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Public NLP datasets, technical manuals, and industrial robotics documentation</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endParaRPr lang="en-US" sz="3200" dirty="0">
              <a:solidFill>
                <a:schemeClr val="bg1"/>
              </a:solidFill>
              <a:latin typeface="Helvetica World"/>
              <a:ea typeface="Helvetica World"/>
              <a:cs typeface="Helvetica World"/>
              <a:sym typeface="Helvetica World"/>
            </a:endParaRPr>
          </a:p>
        </p:txBody>
      </p:sp>
    </p:spTree>
    <p:extLst>
      <p:ext uri="{BB962C8B-B14F-4D97-AF65-F5344CB8AC3E}">
        <p14:creationId xmlns:p14="http://schemas.microsoft.com/office/powerpoint/2010/main" val="76689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B5BFF-47AA-F15E-EEF8-DC441D95F6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9390A73-126B-9240-3BE0-5F1D8AD988E8}"/>
              </a:ext>
            </a:extLst>
          </p:cNvPr>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a:extLst>
              <a:ext uri="{FF2B5EF4-FFF2-40B4-BE49-F238E27FC236}">
                <a16:creationId xmlns:a16="http://schemas.microsoft.com/office/drawing/2014/main" id="{381A44C3-1C3E-6C13-D942-38589DC52960}"/>
              </a:ext>
            </a:extLst>
          </p:cNvPr>
          <p:cNvSpPr txBox="1"/>
          <p:nvPr/>
        </p:nvSpPr>
        <p:spPr>
          <a:xfrm>
            <a:off x="1337565" y="671872"/>
            <a:ext cx="6386997" cy="500971"/>
          </a:xfrm>
          <a:prstGeom prst="rect">
            <a:avLst/>
          </a:prstGeom>
        </p:spPr>
        <p:txBody>
          <a:bodyPr lIns="0" tIns="0" rIns="0" bIns="0" rtlCol="0" anchor="t">
            <a:spAutoFit/>
          </a:bodyPr>
          <a:lstStyle/>
          <a:p>
            <a:pPr algn="just">
              <a:lnSpc>
                <a:spcPct val="107000"/>
              </a:lnSpc>
              <a:spcAft>
                <a:spcPts val="800"/>
              </a:spcAft>
            </a:pPr>
            <a:r>
              <a:rPr lang="en-PH"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Risk Management and Challenges</a:t>
            </a:r>
            <a:endParaRPr lang="en-PH"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utoShape 5">
            <a:extLst>
              <a:ext uri="{FF2B5EF4-FFF2-40B4-BE49-F238E27FC236}">
                <a16:creationId xmlns:a16="http://schemas.microsoft.com/office/drawing/2014/main" id="{A78902CE-DE0C-C386-440A-2A94F0CDCAAE}"/>
              </a:ext>
            </a:extLst>
          </p:cNvPr>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a:extLst>
              <a:ext uri="{FF2B5EF4-FFF2-40B4-BE49-F238E27FC236}">
                <a16:creationId xmlns:a16="http://schemas.microsoft.com/office/drawing/2014/main" id="{5D715CD4-EA07-3640-641A-872D39864962}"/>
              </a:ext>
            </a:extLst>
          </p:cNvPr>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a:extLst>
              <a:ext uri="{FF2B5EF4-FFF2-40B4-BE49-F238E27FC236}">
                <a16:creationId xmlns:a16="http://schemas.microsoft.com/office/drawing/2014/main" id="{4CEBD5E0-5783-4448-53E0-B33BA8511A7C}"/>
              </a:ext>
            </a:extLst>
          </p:cNvPr>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4">
            <a:extLst>
              <a:ext uri="{FF2B5EF4-FFF2-40B4-BE49-F238E27FC236}">
                <a16:creationId xmlns:a16="http://schemas.microsoft.com/office/drawing/2014/main" id="{4F29729D-A64E-9E31-587F-2F50CE4199B3}"/>
              </a:ext>
            </a:extLst>
          </p:cNvPr>
          <p:cNvSpPr txBox="1"/>
          <p:nvPr/>
        </p:nvSpPr>
        <p:spPr>
          <a:xfrm>
            <a:off x="363895" y="1542597"/>
            <a:ext cx="6901462" cy="4331635"/>
          </a:xfrm>
          <a:prstGeom prst="rect">
            <a:avLst/>
          </a:prstGeom>
        </p:spPr>
        <p:txBody>
          <a:bodyPr wrap="square"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Issues:</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Limited availability of domain-specific multilingual datasets, mitigated by synthetic data generation.</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 Performance:</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Ensuring accurate translations and intent recognition in highly technical queries.</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PH"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Technical Challenges:</a:t>
            </a:r>
            <a:r>
              <a:rPr lang="en-PH"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ROS integration complexities, requiring iterative development and debugging.</a:t>
            </a:r>
            <a:endParaRPr lang="en-PH"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362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E39D9-42B0-4D19-022D-5044FDEA379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147E975-9F9A-0B14-0FC4-56D8EFFC5EE4}"/>
              </a:ext>
            </a:extLst>
          </p:cNvPr>
          <p:cNvSpPr/>
          <p:nvPr/>
        </p:nvSpPr>
        <p:spPr>
          <a:xfrm flipH="1">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333" b="-9333"/>
            </a:stretch>
          </a:blipFill>
        </p:spPr>
      </p:sp>
      <p:sp>
        <p:nvSpPr>
          <p:cNvPr id="3" name="TextBox 3">
            <a:extLst>
              <a:ext uri="{FF2B5EF4-FFF2-40B4-BE49-F238E27FC236}">
                <a16:creationId xmlns:a16="http://schemas.microsoft.com/office/drawing/2014/main" id="{4553CA96-E13E-8DC8-6A99-F7C43E8A0B35}"/>
              </a:ext>
            </a:extLst>
          </p:cNvPr>
          <p:cNvSpPr txBox="1"/>
          <p:nvPr/>
        </p:nvSpPr>
        <p:spPr>
          <a:xfrm>
            <a:off x="1337565" y="671872"/>
            <a:ext cx="6386997" cy="563552"/>
          </a:xfrm>
          <a:prstGeom prst="rect">
            <a:avLst/>
          </a:prstGeom>
        </p:spPr>
        <p:txBody>
          <a:bodyPr lIns="0" tIns="0" rIns="0" bIns="0" rtlCol="0" anchor="t">
            <a:spAutoFit/>
          </a:bodyPr>
          <a:lstStyle/>
          <a:p>
            <a:pPr algn="just">
              <a:lnSpc>
                <a:spcPct val="107000"/>
              </a:lnSpc>
              <a:spcAft>
                <a:spcPts val="800"/>
              </a:spcAft>
            </a:pPr>
            <a:r>
              <a:rPr lang="en-PH" sz="3600" b="1" dirty="0">
                <a:solidFill>
                  <a:schemeClr val="bg1"/>
                </a:solidFill>
                <a:effectLst/>
                <a:latin typeface="Times New Roman" panose="02020603050405020304" pitchFamily="18" charset="0"/>
                <a:ea typeface="Calibri" panose="020F0502020204030204" pitchFamily="34" charset="0"/>
              </a:rPr>
              <a:t>Conclusion</a:t>
            </a:r>
            <a:endParaRPr lang="en-PH" sz="5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utoShape 5">
            <a:extLst>
              <a:ext uri="{FF2B5EF4-FFF2-40B4-BE49-F238E27FC236}">
                <a16:creationId xmlns:a16="http://schemas.microsoft.com/office/drawing/2014/main" id="{FDEDC7A2-D98E-001A-3F54-BB1726BAA0CB}"/>
              </a:ext>
            </a:extLst>
          </p:cNvPr>
          <p:cNvSpPr/>
          <p:nvPr/>
        </p:nvSpPr>
        <p:spPr>
          <a:xfrm>
            <a:off x="685800" y="6165850"/>
            <a:ext cx="2127238" cy="0"/>
          </a:xfrm>
          <a:prstGeom prst="line">
            <a:avLst/>
          </a:prstGeom>
          <a:ln w="19050" cap="flat">
            <a:solidFill>
              <a:srgbClr val="ADFDFF"/>
            </a:solidFill>
            <a:prstDash val="solid"/>
            <a:headEnd type="none" w="sm" len="sm"/>
            <a:tailEnd type="none" w="sm" len="sm"/>
          </a:ln>
        </p:spPr>
      </p:sp>
      <p:sp>
        <p:nvSpPr>
          <p:cNvPr id="6" name="AutoShape 6">
            <a:extLst>
              <a:ext uri="{FF2B5EF4-FFF2-40B4-BE49-F238E27FC236}">
                <a16:creationId xmlns:a16="http://schemas.microsoft.com/office/drawing/2014/main" id="{7BE141EC-0540-66AF-93F2-930B5819BC5F}"/>
              </a:ext>
            </a:extLst>
          </p:cNvPr>
          <p:cNvSpPr/>
          <p:nvPr/>
        </p:nvSpPr>
        <p:spPr>
          <a:xfrm>
            <a:off x="9378962" y="986341"/>
            <a:ext cx="2127238" cy="0"/>
          </a:xfrm>
          <a:prstGeom prst="line">
            <a:avLst/>
          </a:prstGeom>
          <a:ln w="19050" cap="flat">
            <a:solidFill>
              <a:srgbClr val="ADFDFF"/>
            </a:solidFill>
            <a:prstDash val="solid"/>
            <a:headEnd type="none" w="sm" len="sm"/>
            <a:tailEnd type="none" w="sm" len="sm"/>
          </a:ln>
        </p:spPr>
      </p:sp>
      <p:sp>
        <p:nvSpPr>
          <p:cNvPr id="7" name="Freeform 7">
            <a:extLst>
              <a:ext uri="{FF2B5EF4-FFF2-40B4-BE49-F238E27FC236}">
                <a16:creationId xmlns:a16="http://schemas.microsoft.com/office/drawing/2014/main" id="{EF0BC3B4-256B-E91F-A618-CCBB49CACBFD}"/>
              </a:ext>
            </a:extLst>
          </p:cNvPr>
          <p:cNvSpPr/>
          <p:nvPr/>
        </p:nvSpPr>
        <p:spPr>
          <a:xfrm>
            <a:off x="685800" y="690433"/>
            <a:ext cx="336853" cy="418215"/>
          </a:xfrm>
          <a:custGeom>
            <a:avLst/>
            <a:gdLst/>
            <a:ahLst/>
            <a:cxnLst/>
            <a:rect l="l" t="t" r="r" b="b"/>
            <a:pathLst>
              <a:path w="505280" h="627323">
                <a:moveTo>
                  <a:pt x="0" y="0"/>
                </a:moveTo>
                <a:lnTo>
                  <a:pt x="505280" y="0"/>
                </a:lnTo>
                <a:lnTo>
                  <a:pt x="505280" y="627323"/>
                </a:lnTo>
                <a:lnTo>
                  <a:pt x="0" y="6273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4">
            <a:extLst>
              <a:ext uri="{FF2B5EF4-FFF2-40B4-BE49-F238E27FC236}">
                <a16:creationId xmlns:a16="http://schemas.microsoft.com/office/drawing/2014/main" id="{3DC546C7-60D3-A8BC-2EE7-C044D7F043CE}"/>
              </a:ext>
            </a:extLst>
          </p:cNvPr>
          <p:cNvSpPr txBox="1"/>
          <p:nvPr/>
        </p:nvSpPr>
        <p:spPr>
          <a:xfrm>
            <a:off x="363895" y="1542597"/>
            <a:ext cx="6901462" cy="3141950"/>
          </a:xfrm>
          <a:prstGeom prst="rect">
            <a:avLst/>
          </a:prstGeom>
        </p:spPr>
        <p:txBody>
          <a:bodyPr wrap="square" lIns="0" tIns="0" rIns="0" bIns="0" rtlCol="0" anchor="t">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PH" sz="2400" dirty="0">
                <a:solidFill>
                  <a:schemeClr val="bg1"/>
                </a:solidFill>
                <a:effectLst/>
                <a:latin typeface="Times New Roman" panose="02020603050405020304" pitchFamily="18" charset="0"/>
                <a:ea typeface="Calibri" panose="020F0502020204030204" pitchFamily="34" charset="0"/>
              </a:rPr>
              <a:t>This project aims to bridge the communication gap in industrial robotics by providing a robust multilingual chatbot integrated with ROS. By leveraging AI and automation, the system will enhance productivity and ease technical support for industrial robots. Future improvements may include speech recognition, expanded language support, and adaptive learning based on user interactions.</a:t>
            </a:r>
            <a:endParaRPr lang="en-PH" sz="3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0049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Helvetica World</vt:lpstr>
      <vt:lpstr>Helvetica World Bold</vt:lpstr>
      <vt:lpstr>Arial</vt:lpstr>
      <vt:lpstr>Calibri</vt:lpstr>
      <vt:lpstr>Calibri Light</vt:lpstr>
      <vt:lpstr>Mokoto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Mikko De Torres</dc:creator>
  <cp:lastModifiedBy>Mikko De Torres</cp:lastModifiedBy>
  <cp:revision>1</cp:revision>
  <dcterms:created xsi:type="dcterms:W3CDTF">2025-03-30T02:14:43Z</dcterms:created>
  <dcterms:modified xsi:type="dcterms:W3CDTF">2025-03-30T02:21:57Z</dcterms:modified>
</cp:coreProperties>
</file>