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8B45-8847-FC59-8BC3-1B4A7CAC9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56349-399D-4ADE-C359-E7C821784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3E109-E318-37C6-B320-1242132B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E1A7-ABED-40E8-BCC9-61E120394374}" type="datetimeFigureOut">
              <a:rPr lang="en-PH" smtClean="0"/>
              <a:t>03/05/2025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7C14F-7417-C36B-27B9-FD023A70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FCC65-3780-0FF4-CCFB-A0C95AB4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E36-115A-4388-A11E-C0F12D915D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81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BD2B-BA56-8512-6940-DEE77794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5EEA3-9649-D0ED-0DD5-2FC166DE9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848C-4D2D-E940-76EA-CCDDE9E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E1A7-ABED-40E8-BCC9-61E120394374}" type="datetimeFigureOut">
              <a:rPr lang="en-PH" smtClean="0"/>
              <a:t>03/05/2025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39BF-A3B3-59A5-13CC-0DA539EE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DD7F-BE64-BE59-30B7-3429F301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E36-115A-4388-A11E-C0F12D915D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255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DB3B8-8A69-470E-4380-75A5BB677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1680F-0206-306D-F789-811D243D5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5FB97-6C7F-49D6-6D47-0BAAF491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E1A7-ABED-40E8-BCC9-61E120394374}" type="datetimeFigureOut">
              <a:rPr lang="en-PH" smtClean="0"/>
              <a:t>03/05/2025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C4144-94DA-A98B-BFC5-5550EF2B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3367E-2427-30A7-8A08-E745F95B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E36-115A-4388-A11E-C0F12D915D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30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F841-7CB6-C407-EB9A-26D48E9E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4C31-E63E-9D5A-7097-FBDE4EE23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B1A8D-93D8-F9CF-2FCD-FF418233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E1A7-ABED-40E8-BCC9-61E120394374}" type="datetimeFigureOut">
              <a:rPr lang="en-PH" smtClean="0"/>
              <a:t>03/05/2025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DCB07-6CEC-C6D9-B3CF-ADA4BBBF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3E2F-EFE3-8AA2-5FA0-28FDF929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E36-115A-4388-A11E-C0F12D915D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620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806B-DD45-41F4-9CAA-8492EE700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48CEC-BD80-6098-593D-5B056C961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C2B87-DAC3-753A-644F-A34E495E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E1A7-ABED-40E8-BCC9-61E120394374}" type="datetimeFigureOut">
              <a:rPr lang="en-PH" smtClean="0"/>
              <a:t>03/05/2025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EEBA5-677A-0280-3389-A4BA0AEC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43B08-3D74-AA0B-2760-E8A49855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E36-115A-4388-A11E-C0F12D915D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017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767D-D699-552A-80CB-3B865274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8391-9B1D-4090-4B43-B4FDB4CD5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9D07B-E821-ED39-5318-41E6CBBC0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B32AD-2767-2C8E-CCF2-56B0A9DE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E1A7-ABED-40E8-BCC9-61E120394374}" type="datetimeFigureOut">
              <a:rPr lang="en-PH" smtClean="0"/>
              <a:t>03/05/2025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94BEA-ED1C-A0F5-B5DB-C088FE5E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154A6-F4A1-6377-E0F7-887A0A34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E36-115A-4388-A11E-C0F12D915D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610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DA60-CD20-0829-D035-CCB7F174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81C54-807B-B556-C9F6-43301DACC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ECDC0-1D41-EA58-2C39-9321784BE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45E9B-48D0-7DBC-9003-CACEAA187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10E07-F033-E4C0-3F58-5520E68AE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CFA2A-BE0D-1F9B-CFCA-09443E83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E1A7-ABED-40E8-BCC9-61E120394374}" type="datetimeFigureOut">
              <a:rPr lang="en-PH" smtClean="0"/>
              <a:t>03/05/2025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D78B0-E32D-8D22-9FF8-8D2BF94C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EC177-FB6C-FB51-594A-D5D2DE3B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E36-115A-4388-A11E-C0F12D915D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834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3F60-C3D6-5DB2-FF99-270742994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7AF0C-83B8-95E1-17F3-C0055B0F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E1A7-ABED-40E8-BCC9-61E120394374}" type="datetimeFigureOut">
              <a:rPr lang="en-PH" smtClean="0"/>
              <a:t>03/05/2025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0B855-F0BA-EEA6-EC7F-27764D6B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7233D-92E4-615F-84DD-8CD96596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E36-115A-4388-A11E-C0F12D915D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288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5B03E-2D67-BB8B-CAC0-5CBE5ED8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E1A7-ABED-40E8-BCC9-61E120394374}" type="datetimeFigureOut">
              <a:rPr lang="en-PH" smtClean="0"/>
              <a:t>03/05/2025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9F393-E39B-6A70-9DE4-280F6542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52F5D-5331-A250-277D-D559C37D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E36-115A-4388-A11E-C0F12D915D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091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407B-E666-2EEE-845E-EDDF9DAA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9219-8A79-BC4B-F0E9-9C0973FAC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A0E90-0C95-CC68-A007-641377964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95D25-6F6F-D7A1-09B6-8D959CF6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E1A7-ABED-40E8-BCC9-61E120394374}" type="datetimeFigureOut">
              <a:rPr lang="en-PH" smtClean="0"/>
              <a:t>03/05/2025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EF92C-2F04-04A1-105E-9672F2F6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A3F60-4E9B-7AF8-62D6-9105DDAD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E36-115A-4388-A11E-C0F12D915D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895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DD94-81E0-F900-324D-0EE46C94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403C4-7B63-0037-BF4E-BB389D8D8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34D69-3AB4-C136-DA06-1F68692C2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1AE4B-8E34-644E-28FC-25FBA011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E1A7-ABED-40E8-BCC9-61E120394374}" type="datetimeFigureOut">
              <a:rPr lang="en-PH" smtClean="0"/>
              <a:t>03/05/2025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DCC11-A3F8-4595-7D74-E5BC7A81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E255D-7BBF-836A-9799-1732815D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E36-115A-4388-A11E-C0F12D915D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1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A0498-9F3B-84F8-1729-EFD7BF4A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D7D0A-0492-20D1-7DAA-8BCD4F456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71CEB-2EA0-5ABB-7062-8EA9F031C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2E1A7-ABED-40E8-BCC9-61E120394374}" type="datetimeFigureOut">
              <a:rPr lang="en-PH" smtClean="0"/>
              <a:t>03/05/2025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5C48-853F-F20D-40E2-BAE8D0FD0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2C8E-B9CC-FB5B-C55D-97D997371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8E36-115A-4388-A11E-C0F12D915D4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883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kaggle.com/datasets/bwandowando/rotten-tomatoes-extended-mcu-movie-reviews" TargetMode="Externa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56" r="-9016" b="-1189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3377" y="1598104"/>
            <a:ext cx="4119514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Sentiment Analysis of Avengers Movie Reviews</a:t>
            </a:r>
            <a:endParaRPr lang="en-US" sz="3600" dirty="0">
              <a:solidFill>
                <a:schemeClr val="bg1"/>
              </a:solidFill>
              <a:latin typeface="Mokoto"/>
              <a:ea typeface="Mokoto"/>
              <a:cs typeface="Mokoto"/>
              <a:sym typeface="Mokot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54088" y="5119816"/>
            <a:ext cx="3553705" cy="971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13"/>
              </a:lnSpc>
            </a:pPr>
            <a:r>
              <a:rPr lang="en-US" sz="1866" b="1" dirty="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Engr. Mikko A. De Torres</a:t>
            </a:r>
          </a:p>
          <a:p>
            <a:pPr>
              <a:lnSpc>
                <a:spcPts val="2613"/>
              </a:lnSpc>
            </a:pPr>
            <a:r>
              <a:rPr lang="en-US" sz="1866" b="1" dirty="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Mechatronics Engineer</a:t>
            </a:r>
          </a:p>
          <a:p>
            <a:pPr>
              <a:lnSpc>
                <a:spcPts val="2613"/>
              </a:lnSpc>
            </a:pPr>
            <a:r>
              <a:rPr lang="en-US" sz="1866" b="1" dirty="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MSAI</a:t>
            </a:r>
          </a:p>
        </p:txBody>
      </p:sp>
      <p:sp>
        <p:nvSpPr>
          <p:cNvPr id="5" name="AutoShape 5"/>
          <p:cNvSpPr/>
          <p:nvPr/>
        </p:nvSpPr>
        <p:spPr>
          <a:xfrm>
            <a:off x="685800" y="6165850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9378962" y="986341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685800" y="690433"/>
            <a:ext cx="336853" cy="418215"/>
          </a:xfrm>
          <a:custGeom>
            <a:avLst/>
            <a:gdLst/>
            <a:ahLst/>
            <a:cxnLst/>
            <a:rect l="l" t="t" r="r" b="b"/>
            <a:pathLst>
              <a:path w="505280" h="627323">
                <a:moveTo>
                  <a:pt x="0" y="0"/>
                </a:moveTo>
                <a:lnTo>
                  <a:pt x="505280" y="0"/>
                </a:lnTo>
                <a:lnTo>
                  <a:pt x="505280" y="627323"/>
                </a:lnTo>
                <a:lnTo>
                  <a:pt x="0" y="6273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F3651B3-66BF-E2F1-7F9B-D8B3D25E52CD}"/>
              </a:ext>
            </a:extLst>
          </p:cNvPr>
          <p:cNvSpPr txBox="1"/>
          <p:nvPr/>
        </p:nvSpPr>
        <p:spPr>
          <a:xfrm>
            <a:off x="273377" y="3510458"/>
            <a:ext cx="4119514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Subtitle</a:t>
            </a:r>
            <a:r>
              <a:rPr lang="en-US" sz="2800" dirty="0">
                <a:solidFill>
                  <a:schemeClr val="bg1"/>
                </a:solidFill>
              </a:rPr>
              <a:t>: Using Python NLP in Google </a:t>
            </a:r>
            <a:r>
              <a:rPr lang="en-US" sz="2800" dirty="0" err="1">
                <a:solidFill>
                  <a:schemeClr val="bg1"/>
                </a:solidFill>
              </a:rPr>
              <a:t>Colab</a:t>
            </a:r>
            <a:endParaRPr lang="en-US" sz="2400" dirty="0">
              <a:solidFill>
                <a:schemeClr val="bg1"/>
              </a:solidFill>
              <a:latin typeface="Mokoto"/>
              <a:ea typeface="Mokoto"/>
              <a:cs typeface="Mokoto"/>
              <a:sym typeface="Mok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93D00-24D9-C266-EEB1-B1D9D1CB5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6C99771-2059-9086-4103-63D1D110601F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147AD99-7041-FA96-3360-1A6D36A977EB}"/>
              </a:ext>
            </a:extLst>
          </p:cNvPr>
          <p:cNvSpPr txBox="1"/>
          <p:nvPr/>
        </p:nvSpPr>
        <p:spPr>
          <a:xfrm>
            <a:off x="1337565" y="671872"/>
            <a:ext cx="6386997" cy="62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4000" b="1" dirty="0">
                <a:solidFill>
                  <a:schemeClr val="bg1"/>
                </a:solidFill>
              </a:rPr>
              <a:t>Results &amp; Evaluation</a:t>
            </a:r>
            <a:endParaRPr lang="en-PH" sz="40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E416504E-9F67-03E6-5D9D-A52ADF50F3D5}"/>
              </a:ext>
            </a:extLst>
          </p:cNvPr>
          <p:cNvSpPr/>
          <p:nvPr/>
        </p:nvSpPr>
        <p:spPr>
          <a:xfrm>
            <a:off x="685800" y="6165850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32ACF3A-290D-E559-01A4-E1493B8ED7B1}"/>
              </a:ext>
            </a:extLst>
          </p:cNvPr>
          <p:cNvSpPr/>
          <p:nvPr/>
        </p:nvSpPr>
        <p:spPr>
          <a:xfrm>
            <a:off x="9378962" y="986341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DB5FCF5-A610-4B1E-4592-C3B57F322A62}"/>
              </a:ext>
            </a:extLst>
          </p:cNvPr>
          <p:cNvSpPr/>
          <p:nvPr/>
        </p:nvSpPr>
        <p:spPr>
          <a:xfrm>
            <a:off x="685800" y="690433"/>
            <a:ext cx="336853" cy="418215"/>
          </a:xfrm>
          <a:custGeom>
            <a:avLst/>
            <a:gdLst/>
            <a:ahLst/>
            <a:cxnLst/>
            <a:rect l="l" t="t" r="r" b="b"/>
            <a:pathLst>
              <a:path w="505280" h="627323">
                <a:moveTo>
                  <a:pt x="0" y="0"/>
                </a:moveTo>
                <a:lnTo>
                  <a:pt x="505280" y="0"/>
                </a:lnTo>
                <a:lnTo>
                  <a:pt x="505280" y="627323"/>
                </a:lnTo>
                <a:lnTo>
                  <a:pt x="0" y="6273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B7B3494B-CFAD-C93D-1411-81F87A723680}"/>
              </a:ext>
            </a:extLst>
          </p:cNvPr>
          <p:cNvSpPr txBox="1"/>
          <p:nvPr/>
        </p:nvSpPr>
        <p:spPr>
          <a:xfrm>
            <a:off x="363895" y="1542597"/>
            <a:ext cx="6901462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US" sz="4000" b="1" dirty="0">
                <a:solidFill>
                  <a:schemeClr val="bg1"/>
                </a:solidFill>
              </a:rPr>
              <a:t>Avengers 2018 Review Accuracy:</a:t>
            </a:r>
          </a:p>
          <a:p>
            <a:pPr>
              <a:buNone/>
            </a:pPr>
            <a:r>
              <a:rPr lang="en-US" sz="4000" b="1" dirty="0">
                <a:solidFill>
                  <a:schemeClr val="bg1"/>
                </a:solidFill>
              </a:rPr>
              <a:t>88%</a:t>
            </a:r>
          </a:p>
          <a:p>
            <a:pPr>
              <a:buNone/>
            </a:pP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55EC07-623F-F34A-DE0B-4C7EB58FF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95" y="2843872"/>
            <a:ext cx="7360667" cy="31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0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2036F-D58D-8AAB-6B63-281BFD3AF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AE6F639-8D09-D174-12CC-98FE26C905D0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BAC7CDA-D02C-B05F-805D-8F45AAE0E0E6}"/>
              </a:ext>
            </a:extLst>
          </p:cNvPr>
          <p:cNvSpPr txBox="1"/>
          <p:nvPr/>
        </p:nvSpPr>
        <p:spPr>
          <a:xfrm>
            <a:off x="1337565" y="671872"/>
            <a:ext cx="6386997" cy="62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4000" b="1" dirty="0">
                <a:solidFill>
                  <a:schemeClr val="bg1"/>
                </a:solidFill>
              </a:rPr>
              <a:t>Results &amp; Evaluation</a:t>
            </a:r>
            <a:endParaRPr lang="en-PH" sz="40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3BEE0A1A-75AF-2500-0CDD-F115A2DDAD76}"/>
              </a:ext>
            </a:extLst>
          </p:cNvPr>
          <p:cNvSpPr/>
          <p:nvPr/>
        </p:nvSpPr>
        <p:spPr>
          <a:xfrm>
            <a:off x="685800" y="6165850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AF381D5-8ADD-A68C-F7A8-840F530C4E76}"/>
              </a:ext>
            </a:extLst>
          </p:cNvPr>
          <p:cNvSpPr/>
          <p:nvPr/>
        </p:nvSpPr>
        <p:spPr>
          <a:xfrm>
            <a:off x="9378962" y="986341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B4DBE6A-4534-2C7A-9AE2-83B647E1D1B9}"/>
              </a:ext>
            </a:extLst>
          </p:cNvPr>
          <p:cNvSpPr/>
          <p:nvPr/>
        </p:nvSpPr>
        <p:spPr>
          <a:xfrm>
            <a:off x="685800" y="690433"/>
            <a:ext cx="336853" cy="418215"/>
          </a:xfrm>
          <a:custGeom>
            <a:avLst/>
            <a:gdLst/>
            <a:ahLst/>
            <a:cxnLst/>
            <a:rect l="l" t="t" r="r" b="b"/>
            <a:pathLst>
              <a:path w="505280" h="627323">
                <a:moveTo>
                  <a:pt x="0" y="0"/>
                </a:moveTo>
                <a:lnTo>
                  <a:pt x="505280" y="0"/>
                </a:lnTo>
                <a:lnTo>
                  <a:pt x="505280" y="627323"/>
                </a:lnTo>
                <a:lnTo>
                  <a:pt x="0" y="6273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E444CBA-2785-4CF9-6905-62C54A3E8580}"/>
              </a:ext>
            </a:extLst>
          </p:cNvPr>
          <p:cNvSpPr txBox="1"/>
          <p:nvPr/>
        </p:nvSpPr>
        <p:spPr>
          <a:xfrm>
            <a:off x="363895" y="1542597"/>
            <a:ext cx="6901462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US" sz="4000" b="1" dirty="0">
                <a:solidFill>
                  <a:schemeClr val="bg1"/>
                </a:solidFill>
              </a:rPr>
              <a:t>Avengers 2019 Review Accuracy:</a:t>
            </a:r>
          </a:p>
          <a:p>
            <a:pPr>
              <a:buNone/>
            </a:pPr>
            <a:r>
              <a:rPr lang="en-US" sz="4000" b="1" dirty="0">
                <a:solidFill>
                  <a:schemeClr val="bg1"/>
                </a:solidFill>
              </a:rPr>
              <a:t>93%</a:t>
            </a:r>
          </a:p>
          <a:p>
            <a:pPr>
              <a:buNone/>
            </a:pP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84D593-083D-0659-B2A3-9662E156F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94" y="2651245"/>
            <a:ext cx="7360667" cy="33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CA194-514F-0129-2236-5943C47F7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4AB4F79-DCDC-0B91-54B3-105A27B0EE89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408738A-42A8-9DC8-BA52-0D06AEDF30BD}"/>
              </a:ext>
            </a:extLst>
          </p:cNvPr>
          <p:cNvSpPr txBox="1"/>
          <p:nvPr/>
        </p:nvSpPr>
        <p:spPr>
          <a:xfrm>
            <a:off x="1337565" y="671872"/>
            <a:ext cx="6386997" cy="62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4000" dirty="0">
                <a:solidFill>
                  <a:schemeClr val="bg1"/>
                </a:solidFill>
              </a:rPr>
              <a:t>Improvements &amp; Future Work</a:t>
            </a:r>
            <a:endParaRPr lang="en-PH" sz="40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0954932E-E844-B3D3-B61F-272B6C354EA9}"/>
              </a:ext>
            </a:extLst>
          </p:cNvPr>
          <p:cNvSpPr/>
          <p:nvPr/>
        </p:nvSpPr>
        <p:spPr>
          <a:xfrm>
            <a:off x="685800" y="6165850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B4C4CD70-8B47-29B1-FA15-128B20C80B65}"/>
              </a:ext>
            </a:extLst>
          </p:cNvPr>
          <p:cNvSpPr/>
          <p:nvPr/>
        </p:nvSpPr>
        <p:spPr>
          <a:xfrm>
            <a:off x="9378962" y="986341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AE9EF19-CAAD-FEDE-55F9-05D05ED3FD0D}"/>
              </a:ext>
            </a:extLst>
          </p:cNvPr>
          <p:cNvSpPr/>
          <p:nvPr/>
        </p:nvSpPr>
        <p:spPr>
          <a:xfrm>
            <a:off x="685800" y="690433"/>
            <a:ext cx="336853" cy="418215"/>
          </a:xfrm>
          <a:custGeom>
            <a:avLst/>
            <a:gdLst/>
            <a:ahLst/>
            <a:cxnLst/>
            <a:rect l="l" t="t" r="r" b="b"/>
            <a:pathLst>
              <a:path w="505280" h="627323">
                <a:moveTo>
                  <a:pt x="0" y="0"/>
                </a:moveTo>
                <a:lnTo>
                  <a:pt x="505280" y="0"/>
                </a:lnTo>
                <a:lnTo>
                  <a:pt x="505280" y="627323"/>
                </a:lnTo>
                <a:lnTo>
                  <a:pt x="0" y="6273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78B7309D-6F2B-DAB1-8416-85EEDD1DD00B}"/>
              </a:ext>
            </a:extLst>
          </p:cNvPr>
          <p:cNvSpPr txBox="1"/>
          <p:nvPr/>
        </p:nvSpPr>
        <p:spPr>
          <a:xfrm>
            <a:off x="363894" y="1542597"/>
            <a:ext cx="7083827" cy="3939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Use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lemmatization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Try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SVM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Logistic 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Explore deep learning: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Word2Vec + LSTM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Include emojis/sarcasm handling</a:t>
            </a:r>
          </a:p>
        </p:txBody>
      </p:sp>
    </p:spTree>
    <p:extLst>
      <p:ext uri="{BB962C8B-B14F-4D97-AF65-F5344CB8AC3E}">
        <p14:creationId xmlns:p14="http://schemas.microsoft.com/office/powerpoint/2010/main" val="194580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E39D9-42B0-4D19-022D-5044FDEA3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147E975-9F9A-0B14-0FC4-56D8EFFC5EE4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553CA96-E13E-8DC8-6A99-F7C43E8A0B35}"/>
              </a:ext>
            </a:extLst>
          </p:cNvPr>
          <p:cNvSpPr txBox="1"/>
          <p:nvPr/>
        </p:nvSpPr>
        <p:spPr>
          <a:xfrm>
            <a:off x="1337565" y="671872"/>
            <a:ext cx="6386997" cy="563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</a:t>
            </a:r>
            <a:endParaRPr lang="en-PH" sz="5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FDEDC7A2-D98E-001A-3F54-BB1726BAA0CB}"/>
              </a:ext>
            </a:extLst>
          </p:cNvPr>
          <p:cNvSpPr/>
          <p:nvPr/>
        </p:nvSpPr>
        <p:spPr>
          <a:xfrm>
            <a:off x="685800" y="6165850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BE141EC-0540-66AF-93F2-930B5819BC5F}"/>
              </a:ext>
            </a:extLst>
          </p:cNvPr>
          <p:cNvSpPr/>
          <p:nvPr/>
        </p:nvSpPr>
        <p:spPr>
          <a:xfrm>
            <a:off x="9378962" y="986341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F0BC3B4-256B-E91F-A618-CCBB49CACBFD}"/>
              </a:ext>
            </a:extLst>
          </p:cNvPr>
          <p:cNvSpPr/>
          <p:nvPr/>
        </p:nvSpPr>
        <p:spPr>
          <a:xfrm>
            <a:off x="685800" y="690433"/>
            <a:ext cx="336853" cy="418215"/>
          </a:xfrm>
          <a:custGeom>
            <a:avLst/>
            <a:gdLst/>
            <a:ahLst/>
            <a:cxnLst/>
            <a:rect l="l" t="t" r="r" b="b"/>
            <a:pathLst>
              <a:path w="505280" h="627323">
                <a:moveTo>
                  <a:pt x="0" y="0"/>
                </a:moveTo>
                <a:lnTo>
                  <a:pt x="505280" y="0"/>
                </a:lnTo>
                <a:lnTo>
                  <a:pt x="505280" y="627323"/>
                </a:lnTo>
                <a:lnTo>
                  <a:pt x="0" y="6273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3DC546C7-60D3-A8BC-2EE7-C044D7F043CE}"/>
              </a:ext>
            </a:extLst>
          </p:cNvPr>
          <p:cNvSpPr txBox="1"/>
          <p:nvPr/>
        </p:nvSpPr>
        <p:spPr>
          <a:xfrm>
            <a:off x="363895" y="1542597"/>
            <a:ext cx="6901462" cy="41277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4000" dirty="0">
                <a:solidFill>
                  <a:schemeClr val="bg1"/>
                </a:solidFill>
              </a:rPr>
              <a:t>NLP is effective in extracting audience sentiment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dirty="0">
              <a:solidFill>
                <a:schemeClr val="bg1"/>
              </a:solidFill>
            </a:endParaRPr>
          </a:p>
          <a:p>
            <a:pPr marL="571500" lvl="0" indent="-5715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4000" dirty="0">
                <a:solidFill>
                  <a:schemeClr val="bg1"/>
                </a:solidFill>
              </a:rPr>
              <a:t>Future: Compare with other Avengers movies, use more advanced models like BERT</a:t>
            </a:r>
            <a:endParaRPr lang="en-PH" sz="4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04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  <p:txBody>
          <a:bodyPr/>
          <a:lstStyle/>
          <a:p>
            <a:endParaRPr lang="en-PH" dirty="0"/>
          </a:p>
        </p:txBody>
      </p:sp>
      <p:sp>
        <p:nvSpPr>
          <p:cNvPr id="3" name="TextBox 3"/>
          <p:cNvSpPr txBox="1"/>
          <p:nvPr/>
        </p:nvSpPr>
        <p:spPr>
          <a:xfrm>
            <a:off x="1346992" y="553291"/>
            <a:ext cx="6386997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27"/>
              </a:lnSpc>
            </a:pPr>
            <a:r>
              <a:rPr lang="en-US" sz="4803" b="1" dirty="0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63895" y="1542597"/>
            <a:ext cx="6975368" cy="3939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Objective: Analyze and compare audience sentiments for Avengers 2012 and 2015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Method: Natural Language Processing (NLP) with Python (VADER Sentiment Analysis)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685800" y="6165850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9378962" y="986341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685800" y="690433"/>
            <a:ext cx="336853" cy="418215"/>
          </a:xfrm>
          <a:custGeom>
            <a:avLst/>
            <a:gdLst/>
            <a:ahLst/>
            <a:cxnLst/>
            <a:rect l="l" t="t" r="r" b="b"/>
            <a:pathLst>
              <a:path w="505280" h="627323">
                <a:moveTo>
                  <a:pt x="0" y="0"/>
                </a:moveTo>
                <a:lnTo>
                  <a:pt x="505280" y="0"/>
                </a:lnTo>
                <a:lnTo>
                  <a:pt x="505280" y="627323"/>
                </a:lnTo>
                <a:lnTo>
                  <a:pt x="0" y="6273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4A101-A30B-D92C-319B-202A7405B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FFDA94D-63A5-3832-5DE3-D571EC51CCE4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4D99182-E390-6F4B-7CA1-325C011EA6C4}"/>
              </a:ext>
            </a:extLst>
          </p:cNvPr>
          <p:cNvSpPr txBox="1"/>
          <p:nvPr/>
        </p:nvSpPr>
        <p:spPr>
          <a:xfrm>
            <a:off x="1346992" y="553291"/>
            <a:ext cx="6386997" cy="66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27"/>
              </a:lnSpc>
            </a:pPr>
            <a:r>
              <a:rPr lang="en-PH" sz="4400" b="1" dirty="0">
                <a:solidFill>
                  <a:schemeClr val="bg1"/>
                </a:solidFill>
              </a:rPr>
              <a:t>Tools &amp; Libraries Used</a:t>
            </a:r>
            <a:endParaRPr lang="en-US" sz="9600" b="1" dirty="0">
              <a:solidFill>
                <a:schemeClr val="bg1"/>
              </a:solidFill>
              <a:latin typeface="Mokoto"/>
              <a:ea typeface="Mokoto"/>
              <a:cs typeface="Mokoto"/>
              <a:sym typeface="Mokoto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E190DC4-24F1-8958-48B8-EEBAA6385409}"/>
              </a:ext>
            </a:extLst>
          </p:cNvPr>
          <p:cNvSpPr txBox="1"/>
          <p:nvPr/>
        </p:nvSpPr>
        <p:spPr>
          <a:xfrm>
            <a:off x="363895" y="1542597"/>
            <a:ext cx="7370094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dirty="0">
                <a:solidFill>
                  <a:schemeClr val="bg1"/>
                </a:solidFill>
                <a:latin typeface="Arial Unicode MS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Pandas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Matplotlib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WordCloud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NLTK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VADER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Google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as the development platform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AE40BA6C-5F8F-2B4B-1968-D413812A6550}"/>
              </a:ext>
            </a:extLst>
          </p:cNvPr>
          <p:cNvSpPr/>
          <p:nvPr/>
        </p:nvSpPr>
        <p:spPr>
          <a:xfrm>
            <a:off x="685800" y="6165850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970F7C7-9883-8DAC-214D-F3CD9E6F97FF}"/>
              </a:ext>
            </a:extLst>
          </p:cNvPr>
          <p:cNvSpPr/>
          <p:nvPr/>
        </p:nvSpPr>
        <p:spPr>
          <a:xfrm>
            <a:off x="9378962" y="986341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09FB9A7-25DC-2B27-9BA6-180E422A2448}"/>
              </a:ext>
            </a:extLst>
          </p:cNvPr>
          <p:cNvSpPr/>
          <p:nvPr/>
        </p:nvSpPr>
        <p:spPr>
          <a:xfrm>
            <a:off x="685800" y="690433"/>
            <a:ext cx="336853" cy="418215"/>
          </a:xfrm>
          <a:custGeom>
            <a:avLst/>
            <a:gdLst/>
            <a:ahLst/>
            <a:cxnLst/>
            <a:rect l="l" t="t" r="r" b="b"/>
            <a:pathLst>
              <a:path w="505280" h="627323">
                <a:moveTo>
                  <a:pt x="0" y="0"/>
                </a:moveTo>
                <a:lnTo>
                  <a:pt x="505280" y="0"/>
                </a:lnTo>
                <a:lnTo>
                  <a:pt x="505280" y="627323"/>
                </a:lnTo>
                <a:lnTo>
                  <a:pt x="0" y="6273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28589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68587-69BB-33CC-160A-AAB04AB8F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FF7CB9B-A243-CD46-41A9-9F6BA4C82242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11206D3-3B77-9115-7ADF-43DD4A4599EF}"/>
              </a:ext>
            </a:extLst>
          </p:cNvPr>
          <p:cNvSpPr txBox="1"/>
          <p:nvPr/>
        </p:nvSpPr>
        <p:spPr>
          <a:xfrm>
            <a:off x="1346992" y="553291"/>
            <a:ext cx="6386997" cy="654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27"/>
              </a:lnSpc>
            </a:pPr>
            <a:r>
              <a:rPr lang="en-PH" sz="4000" b="1" dirty="0">
                <a:solidFill>
                  <a:schemeClr val="bg1"/>
                </a:solidFill>
              </a:rPr>
              <a:t>Data Source</a:t>
            </a:r>
            <a:endParaRPr lang="en-US" sz="28700" b="1" dirty="0">
              <a:solidFill>
                <a:schemeClr val="bg1"/>
              </a:solidFill>
              <a:latin typeface="Mokoto"/>
              <a:ea typeface="Mokoto"/>
              <a:cs typeface="Mokoto"/>
              <a:sym typeface="Mokoto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419ACDA6-23BD-7D87-1A29-2933D0BA0C08}"/>
              </a:ext>
            </a:extLst>
          </p:cNvPr>
          <p:cNvSpPr/>
          <p:nvPr/>
        </p:nvSpPr>
        <p:spPr>
          <a:xfrm>
            <a:off x="685800" y="6165850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859D2A14-089D-EB82-E486-478EB2E758F2}"/>
              </a:ext>
            </a:extLst>
          </p:cNvPr>
          <p:cNvSpPr/>
          <p:nvPr/>
        </p:nvSpPr>
        <p:spPr>
          <a:xfrm>
            <a:off x="9378962" y="986341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5884EDE-E5E1-04C8-ACB4-466786CFA9E3}"/>
              </a:ext>
            </a:extLst>
          </p:cNvPr>
          <p:cNvSpPr/>
          <p:nvPr/>
        </p:nvSpPr>
        <p:spPr>
          <a:xfrm>
            <a:off x="685800" y="690433"/>
            <a:ext cx="336853" cy="418215"/>
          </a:xfrm>
          <a:custGeom>
            <a:avLst/>
            <a:gdLst/>
            <a:ahLst/>
            <a:cxnLst/>
            <a:rect l="l" t="t" r="r" b="b"/>
            <a:pathLst>
              <a:path w="505280" h="627323">
                <a:moveTo>
                  <a:pt x="0" y="0"/>
                </a:moveTo>
                <a:lnTo>
                  <a:pt x="505280" y="0"/>
                </a:lnTo>
                <a:lnTo>
                  <a:pt x="505280" y="627323"/>
                </a:lnTo>
                <a:lnTo>
                  <a:pt x="0" y="6273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5CFE17FB-940D-572A-9DC6-6EBB5420D01A}"/>
              </a:ext>
            </a:extLst>
          </p:cNvPr>
          <p:cNvSpPr txBox="1"/>
          <p:nvPr/>
        </p:nvSpPr>
        <p:spPr>
          <a:xfrm>
            <a:off x="264816" y="1293314"/>
            <a:ext cx="6901462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Dataset: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Rotten Tomatoes Extended MCU Movie Reviews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Source: Kaggle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https://www.kaggle.com/datasets/bwandowando/rotten-tomatoes-extended-mcu-movie-reviews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Contents: User reviews and ratings of MCU movies including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Avengers (2012)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Avengers: Age of Ultron (2015)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EB88A12-8566-6B99-23F3-289FC1C6E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1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6839C-4074-4D23-8BC9-29C8032B3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A4AFAFD-BE5E-C325-8863-B83AB002CA97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565D36E-DA74-55D4-1333-91A59A58C6F1}"/>
              </a:ext>
            </a:extLst>
          </p:cNvPr>
          <p:cNvSpPr txBox="1"/>
          <p:nvPr/>
        </p:nvSpPr>
        <p:spPr>
          <a:xfrm>
            <a:off x="1346992" y="553291"/>
            <a:ext cx="6386997" cy="66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27"/>
              </a:lnSpc>
            </a:pPr>
            <a:r>
              <a:rPr lang="en-PH" sz="4400" b="1" dirty="0">
                <a:solidFill>
                  <a:schemeClr val="bg1"/>
                </a:solidFill>
              </a:rPr>
              <a:t>Data Preprocessing</a:t>
            </a:r>
            <a:endParaRPr lang="en-US" sz="102800" b="1" dirty="0">
              <a:solidFill>
                <a:schemeClr val="bg1"/>
              </a:solidFill>
              <a:latin typeface="Mokoto"/>
              <a:ea typeface="Mokoto"/>
              <a:cs typeface="Mokoto"/>
              <a:sym typeface="Mokoto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E962F3BB-D2BC-C098-EB7D-4407645351B9}"/>
              </a:ext>
            </a:extLst>
          </p:cNvPr>
          <p:cNvSpPr/>
          <p:nvPr/>
        </p:nvSpPr>
        <p:spPr>
          <a:xfrm>
            <a:off x="685800" y="6165850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9B7AC1BA-8398-0104-FF49-55EC170DA1B6}"/>
              </a:ext>
            </a:extLst>
          </p:cNvPr>
          <p:cNvSpPr/>
          <p:nvPr/>
        </p:nvSpPr>
        <p:spPr>
          <a:xfrm>
            <a:off x="9378962" y="986341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99C8D6E-AC02-54E9-D44C-CD05E6150DA8}"/>
              </a:ext>
            </a:extLst>
          </p:cNvPr>
          <p:cNvSpPr/>
          <p:nvPr/>
        </p:nvSpPr>
        <p:spPr>
          <a:xfrm>
            <a:off x="685800" y="690433"/>
            <a:ext cx="336853" cy="418215"/>
          </a:xfrm>
          <a:custGeom>
            <a:avLst/>
            <a:gdLst/>
            <a:ahLst/>
            <a:cxnLst/>
            <a:rect l="l" t="t" r="r" b="b"/>
            <a:pathLst>
              <a:path w="505280" h="627323">
                <a:moveTo>
                  <a:pt x="0" y="0"/>
                </a:moveTo>
                <a:lnTo>
                  <a:pt x="505280" y="0"/>
                </a:lnTo>
                <a:lnTo>
                  <a:pt x="505280" y="627323"/>
                </a:lnTo>
                <a:lnTo>
                  <a:pt x="0" y="6273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D68325FC-5980-018D-856C-BC9AB9074019}"/>
              </a:ext>
            </a:extLst>
          </p:cNvPr>
          <p:cNvSpPr txBox="1"/>
          <p:nvPr/>
        </p:nvSpPr>
        <p:spPr>
          <a:xfrm>
            <a:off x="363894" y="1542597"/>
            <a:ext cx="7721327" cy="35664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Convert text to lowercase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Remove stop words and punctuation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Tokenization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Lemmatization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3200" dirty="0">
              <a:solidFill>
                <a:schemeClr val="bg1"/>
              </a:solidFill>
              <a:latin typeface="Helvetica World"/>
              <a:ea typeface="Helvetica World"/>
              <a:cs typeface="Helvetica World"/>
              <a:sym typeface="Helvetica World"/>
            </a:endParaRPr>
          </a:p>
        </p:txBody>
      </p:sp>
    </p:spTree>
    <p:extLst>
      <p:ext uri="{BB962C8B-B14F-4D97-AF65-F5344CB8AC3E}">
        <p14:creationId xmlns:p14="http://schemas.microsoft.com/office/powerpoint/2010/main" val="76689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5649F-DFE4-7959-CCAC-E33721F64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D3467CE-F6FF-86BA-DC21-E47345140ECA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4E6B71F-C793-A089-2812-5FAA89A7BA78}"/>
              </a:ext>
            </a:extLst>
          </p:cNvPr>
          <p:cNvSpPr txBox="1"/>
          <p:nvPr/>
        </p:nvSpPr>
        <p:spPr>
          <a:xfrm>
            <a:off x="1346992" y="553291"/>
            <a:ext cx="6386997" cy="66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27"/>
              </a:lnSpc>
            </a:pPr>
            <a:r>
              <a:rPr lang="en-PH" sz="4400" b="1" dirty="0">
                <a:solidFill>
                  <a:schemeClr val="bg1"/>
                </a:solidFill>
              </a:rPr>
              <a:t>Data Preprocessing</a:t>
            </a:r>
            <a:endParaRPr lang="en-US" sz="102800" b="1" dirty="0">
              <a:solidFill>
                <a:schemeClr val="bg1"/>
              </a:solidFill>
              <a:latin typeface="Mokoto"/>
              <a:ea typeface="Mokoto"/>
              <a:cs typeface="Mokoto"/>
              <a:sym typeface="Mokoto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0FFCCDE4-1FBA-0803-7006-86338A5DF9A9}"/>
              </a:ext>
            </a:extLst>
          </p:cNvPr>
          <p:cNvSpPr/>
          <p:nvPr/>
        </p:nvSpPr>
        <p:spPr>
          <a:xfrm>
            <a:off x="685800" y="6165850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BF0BF4D4-0943-7E93-ADDE-033D8B672E85}"/>
              </a:ext>
            </a:extLst>
          </p:cNvPr>
          <p:cNvSpPr/>
          <p:nvPr/>
        </p:nvSpPr>
        <p:spPr>
          <a:xfrm>
            <a:off x="9378962" y="986341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A4F8FF0-69C9-CF2F-4060-2BACB0D0D99A}"/>
              </a:ext>
            </a:extLst>
          </p:cNvPr>
          <p:cNvSpPr/>
          <p:nvPr/>
        </p:nvSpPr>
        <p:spPr>
          <a:xfrm>
            <a:off x="685800" y="690433"/>
            <a:ext cx="336853" cy="418215"/>
          </a:xfrm>
          <a:custGeom>
            <a:avLst/>
            <a:gdLst/>
            <a:ahLst/>
            <a:cxnLst/>
            <a:rect l="l" t="t" r="r" b="b"/>
            <a:pathLst>
              <a:path w="505280" h="627323">
                <a:moveTo>
                  <a:pt x="0" y="0"/>
                </a:moveTo>
                <a:lnTo>
                  <a:pt x="505280" y="0"/>
                </a:lnTo>
                <a:lnTo>
                  <a:pt x="505280" y="627323"/>
                </a:lnTo>
                <a:lnTo>
                  <a:pt x="0" y="6273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4BC9D1-6B05-737E-28F5-71FD25251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588169"/>
            <a:ext cx="6600825" cy="38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7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B5BFF-47AA-F15E-EEF8-DC441D95F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9390A73-126B-9240-3BE0-5F1D8AD988E8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381A44C3-1C3E-6C13-D942-38589DC52960}"/>
              </a:ext>
            </a:extLst>
          </p:cNvPr>
          <p:cNvSpPr txBox="1"/>
          <p:nvPr/>
        </p:nvSpPr>
        <p:spPr>
          <a:xfrm>
            <a:off x="1337565" y="671872"/>
            <a:ext cx="6386997" cy="62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4000" b="1" dirty="0">
                <a:solidFill>
                  <a:schemeClr val="bg1"/>
                </a:solidFill>
              </a:rPr>
              <a:t>Model &amp; Training</a:t>
            </a:r>
            <a:endParaRPr lang="en-PH" sz="40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A78902CE-DE0C-C386-440A-2A94F0CDCAAE}"/>
              </a:ext>
            </a:extLst>
          </p:cNvPr>
          <p:cNvSpPr/>
          <p:nvPr/>
        </p:nvSpPr>
        <p:spPr>
          <a:xfrm>
            <a:off x="685800" y="6165850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D715CD4-EA07-3640-641A-872D39864962}"/>
              </a:ext>
            </a:extLst>
          </p:cNvPr>
          <p:cNvSpPr/>
          <p:nvPr/>
        </p:nvSpPr>
        <p:spPr>
          <a:xfrm>
            <a:off x="9378962" y="986341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CEBD5E0-5783-4448-53E0-B33BA8511A7C}"/>
              </a:ext>
            </a:extLst>
          </p:cNvPr>
          <p:cNvSpPr/>
          <p:nvPr/>
        </p:nvSpPr>
        <p:spPr>
          <a:xfrm>
            <a:off x="685800" y="690433"/>
            <a:ext cx="336853" cy="418215"/>
          </a:xfrm>
          <a:custGeom>
            <a:avLst/>
            <a:gdLst/>
            <a:ahLst/>
            <a:cxnLst/>
            <a:rect l="l" t="t" r="r" b="b"/>
            <a:pathLst>
              <a:path w="505280" h="627323">
                <a:moveTo>
                  <a:pt x="0" y="0"/>
                </a:moveTo>
                <a:lnTo>
                  <a:pt x="505280" y="0"/>
                </a:lnTo>
                <a:lnTo>
                  <a:pt x="505280" y="627323"/>
                </a:lnTo>
                <a:lnTo>
                  <a:pt x="0" y="6273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4F29729D-A64E-9E31-587F-2F50CE4199B3}"/>
              </a:ext>
            </a:extLst>
          </p:cNvPr>
          <p:cNvSpPr txBox="1"/>
          <p:nvPr/>
        </p:nvSpPr>
        <p:spPr>
          <a:xfrm>
            <a:off x="363895" y="1542597"/>
            <a:ext cx="6901462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US" sz="4000" b="1" dirty="0">
                <a:solidFill>
                  <a:schemeClr val="bg1"/>
                </a:solidFill>
              </a:rPr>
              <a:t>Model Used:</a:t>
            </a:r>
            <a:endParaRPr lang="en-US" sz="4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Multinomial Naive Bayes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Train-Test Split: 80–20%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b="1" dirty="0">
                <a:solidFill>
                  <a:schemeClr val="bg1"/>
                </a:solidFill>
              </a:rPr>
              <a:t>Reason: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Fast and efficient for 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8362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CC4D5-BFD7-8A0B-63BA-46D0B75EE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3F370A1-F976-42AD-4D4C-884FEC3A62D9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51AA2F8-D319-1949-47FE-F956B0F1309B}"/>
              </a:ext>
            </a:extLst>
          </p:cNvPr>
          <p:cNvSpPr txBox="1"/>
          <p:nvPr/>
        </p:nvSpPr>
        <p:spPr>
          <a:xfrm>
            <a:off x="1337565" y="671872"/>
            <a:ext cx="6386997" cy="62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4000" b="1" dirty="0">
                <a:solidFill>
                  <a:schemeClr val="bg1"/>
                </a:solidFill>
              </a:rPr>
              <a:t>Results &amp; Evaluation</a:t>
            </a:r>
            <a:endParaRPr lang="en-PH" sz="40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9470CE4D-CAC1-1486-1DB8-8C857FA004FD}"/>
              </a:ext>
            </a:extLst>
          </p:cNvPr>
          <p:cNvSpPr/>
          <p:nvPr/>
        </p:nvSpPr>
        <p:spPr>
          <a:xfrm>
            <a:off x="685800" y="6165850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FDFFF45-65FF-7F06-57A8-14253CF437F3}"/>
              </a:ext>
            </a:extLst>
          </p:cNvPr>
          <p:cNvSpPr/>
          <p:nvPr/>
        </p:nvSpPr>
        <p:spPr>
          <a:xfrm>
            <a:off x="9378962" y="986341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B8C54F2-5693-06A3-BD46-117EF3ACFA3B}"/>
              </a:ext>
            </a:extLst>
          </p:cNvPr>
          <p:cNvSpPr/>
          <p:nvPr/>
        </p:nvSpPr>
        <p:spPr>
          <a:xfrm>
            <a:off x="685800" y="690433"/>
            <a:ext cx="336853" cy="418215"/>
          </a:xfrm>
          <a:custGeom>
            <a:avLst/>
            <a:gdLst/>
            <a:ahLst/>
            <a:cxnLst/>
            <a:rect l="l" t="t" r="r" b="b"/>
            <a:pathLst>
              <a:path w="505280" h="627323">
                <a:moveTo>
                  <a:pt x="0" y="0"/>
                </a:moveTo>
                <a:lnTo>
                  <a:pt x="505280" y="0"/>
                </a:lnTo>
                <a:lnTo>
                  <a:pt x="505280" y="627323"/>
                </a:lnTo>
                <a:lnTo>
                  <a:pt x="0" y="6273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8FC89DE3-75CC-777C-DB6C-140BD3CA4DDD}"/>
              </a:ext>
            </a:extLst>
          </p:cNvPr>
          <p:cNvSpPr txBox="1"/>
          <p:nvPr/>
        </p:nvSpPr>
        <p:spPr>
          <a:xfrm>
            <a:off x="363895" y="1542597"/>
            <a:ext cx="6901462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US" sz="4000" b="1" dirty="0">
                <a:solidFill>
                  <a:schemeClr val="bg1"/>
                </a:solidFill>
              </a:rPr>
              <a:t>Avengers 2012 Review Accuracy:</a:t>
            </a:r>
          </a:p>
          <a:p>
            <a:pPr>
              <a:buNone/>
            </a:pPr>
            <a:r>
              <a:rPr lang="en-US" sz="4000" b="1" dirty="0">
                <a:solidFill>
                  <a:schemeClr val="bg1"/>
                </a:solidFill>
              </a:rPr>
              <a:t>91%</a:t>
            </a:r>
          </a:p>
          <a:p>
            <a:pPr>
              <a:buNone/>
            </a:pP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7BE73B-9132-DCEB-BFA9-A81B2922A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95" y="2843872"/>
            <a:ext cx="6901462" cy="302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3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689A6-F4DB-0AE1-FDCD-5A18467C1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A8E75DA-504B-F756-7241-5EF8E2DC33CA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620F73A-F978-63C5-3174-0C6886FD07D6}"/>
              </a:ext>
            </a:extLst>
          </p:cNvPr>
          <p:cNvSpPr txBox="1"/>
          <p:nvPr/>
        </p:nvSpPr>
        <p:spPr>
          <a:xfrm>
            <a:off x="1337565" y="671872"/>
            <a:ext cx="6386997" cy="62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PH" sz="4000" b="1" dirty="0">
                <a:solidFill>
                  <a:schemeClr val="bg1"/>
                </a:solidFill>
              </a:rPr>
              <a:t>Results &amp; Evaluation</a:t>
            </a:r>
            <a:endParaRPr lang="en-PH" sz="40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4CFE5510-5E79-F2AB-6326-121BA31C5903}"/>
              </a:ext>
            </a:extLst>
          </p:cNvPr>
          <p:cNvSpPr/>
          <p:nvPr/>
        </p:nvSpPr>
        <p:spPr>
          <a:xfrm>
            <a:off x="685800" y="6165850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5DD6A5D-8D23-079B-6E78-0261A4969511}"/>
              </a:ext>
            </a:extLst>
          </p:cNvPr>
          <p:cNvSpPr/>
          <p:nvPr/>
        </p:nvSpPr>
        <p:spPr>
          <a:xfrm>
            <a:off x="9378962" y="986341"/>
            <a:ext cx="2127238" cy="0"/>
          </a:xfrm>
          <a:prstGeom prst="line">
            <a:avLst/>
          </a:prstGeom>
          <a:ln w="19050" cap="flat">
            <a:solidFill>
              <a:srgbClr val="ADFD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FD510A7-2097-10CD-ECB3-1322766BD84A}"/>
              </a:ext>
            </a:extLst>
          </p:cNvPr>
          <p:cNvSpPr/>
          <p:nvPr/>
        </p:nvSpPr>
        <p:spPr>
          <a:xfrm>
            <a:off x="685800" y="690433"/>
            <a:ext cx="336853" cy="418215"/>
          </a:xfrm>
          <a:custGeom>
            <a:avLst/>
            <a:gdLst/>
            <a:ahLst/>
            <a:cxnLst/>
            <a:rect l="l" t="t" r="r" b="b"/>
            <a:pathLst>
              <a:path w="505280" h="627323">
                <a:moveTo>
                  <a:pt x="0" y="0"/>
                </a:moveTo>
                <a:lnTo>
                  <a:pt x="505280" y="0"/>
                </a:lnTo>
                <a:lnTo>
                  <a:pt x="505280" y="627323"/>
                </a:lnTo>
                <a:lnTo>
                  <a:pt x="0" y="6273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4041CE0-506F-767B-9607-85875BA9107A}"/>
              </a:ext>
            </a:extLst>
          </p:cNvPr>
          <p:cNvSpPr txBox="1"/>
          <p:nvPr/>
        </p:nvSpPr>
        <p:spPr>
          <a:xfrm>
            <a:off x="363895" y="1542597"/>
            <a:ext cx="6901462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US" sz="4000" b="1" dirty="0">
                <a:solidFill>
                  <a:schemeClr val="bg1"/>
                </a:solidFill>
              </a:rPr>
              <a:t>Avengers 2015 Review Accuracy:</a:t>
            </a:r>
          </a:p>
          <a:p>
            <a:pPr>
              <a:buNone/>
            </a:pPr>
            <a:r>
              <a:rPr lang="en-US" sz="4000" b="1" dirty="0">
                <a:solidFill>
                  <a:schemeClr val="bg1"/>
                </a:solidFill>
              </a:rPr>
              <a:t>74%</a:t>
            </a:r>
          </a:p>
          <a:p>
            <a:pPr>
              <a:buNone/>
            </a:pP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3EB129-F877-22E8-5A46-DD2948AAA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95" y="2843872"/>
            <a:ext cx="7360667" cy="313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260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Helvetica World</vt:lpstr>
      <vt:lpstr>Helvetica World Bold</vt:lpstr>
      <vt:lpstr>Mokoto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Mikko De Torres</dc:creator>
  <cp:lastModifiedBy>Mikko De Torres</cp:lastModifiedBy>
  <cp:revision>4</cp:revision>
  <dcterms:created xsi:type="dcterms:W3CDTF">2025-03-30T02:14:43Z</dcterms:created>
  <dcterms:modified xsi:type="dcterms:W3CDTF">2025-05-03T03:54:56Z</dcterms:modified>
</cp:coreProperties>
</file>