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8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II.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548447"/>
            <a:ext cx="3205640" cy="10058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MEXEE 402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science, machine learning and ai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451-A3E3-F99D-5FE1-BD119E2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777A-34D6-83DE-2FDC-7804F13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3"/>
            <a:ext cx="4432663" cy="306124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complex datasets into clear visual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Acts like a detective’s tool: organizing scattered clues into 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Real-world impact: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b="1" dirty="0"/>
              <a:t>Healthcare</a:t>
            </a:r>
            <a:r>
              <a:rPr lang="en-US" dirty="0"/>
              <a:t> → heat maps reveal disease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→ line graphs show sales trends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8C0-FD5B-99A4-E7DE-A2B323FF0750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Pivotal Role of Data Visualization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CF370-E5A0-53B7-B5ED-7E9DD0EE5536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Quickly absorb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Spot patterns, correlations, and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Enable data-driven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Communicate findings effectively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AEC3-CF12-3105-4474-A4EAB9B340F3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3266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F36D-A1D8-1F0A-E90E-8E3D9FC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FA3-FADC-3849-4522-69746DA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85F7-62D1-727C-547F-009D9F3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2"/>
            <a:ext cx="4432663" cy="347040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Matplotlib</a:t>
            </a:r>
            <a:r>
              <a:rPr lang="en-US" dirty="0"/>
              <a:t> → Flexible, powerful 2D/3D plots;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Seaborn</a:t>
            </a:r>
            <a:r>
              <a:rPr lang="en-US" dirty="0"/>
              <a:t> → Simplifies plotting; excellent for statistical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Plotly</a:t>
            </a:r>
            <a:r>
              <a:rPr lang="en-US" dirty="0"/>
              <a:t> → Interactive plots; higher complexity, but engaging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Pandas Visualization</a:t>
            </a:r>
            <a:r>
              <a:rPr lang="en-US" dirty="0"/>
              <a:t> → Simple plots; integrates with data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Plotnine</a:t>
            </a:r>
            <a:r>
              <a:rPr lang="en-US" dirty="0"/>
              <a:t> → Inspired by R’s ggplot2; effective for layered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Altair</a:t>
            </a:r>
            <a:r>
              <a:rPr lang="en-US" dirty="0"/>
              <a:t> → Declarative, clean, and user-friendly statistical graphics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67EE-F251-11B8-6F87-8FB2601E22FC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Python’s Data Visualization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D7BBE-E6C2-4A7F-EBF9-64507C299722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Tableau, Power BI, D3.js, R’s ggplot2</a:t>
            </a:r>
            <a:r>
              <a:rPr lang="en-US" dirty="0"/>
              <a:t> → Other effective visualization tools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DC42-1AEC-30F4-C090-802C8065D5FA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Python</a:t>
            </a:r>
          </a:p>
        </p:txBody>
      </p:sp>
    </p:spTree>
    <p:extLst>
      <p:ext uri="{BB962C8B-B14F-4D97-AF65-F5344CB8AC3E}">
        <p14:creationId xmlns:p14="http://schemas.microsoft.com/office/powerpoint/2010/main" val="7095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9953-9FAF-030A-CA82-469EAA1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C18B-AC7B-5F00-B0C4-34512C9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E86F-7649-D049-2660-1D93ABF7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4"/>
            <a:ext cx="9936480" cy="375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r>
              <a:rPr lang="en-US" sz="2400" dirty="0"/>
              <a:t> – A free, browser-based coding environment requiring no setup and offering free computing power. To get started: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Visit the </a:t>
            </a:r>
            <a:r>
              <a:rPr lang="en-US" sz="2400" dirty="0">
                <a:hlinkClick r:id="rId2"/>
              </a:rPr>
              <a:t>Google </a:t>
            </a:r>
            <a:r>
              <a:rPr lang="en-US" sz="2400" dirty="0" err="1">
                <a:hlinkClick r:id="rId2"/>
              </a:rPr>
              <a:t>Colab</a:t>
            </a:r>
            <a:r>
              <a:rPr lang="en-US" sz="2400" dirty="0"/>
              <a:t>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Click on 'File' &gt; 'New notebook' to create a new notebook.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 are now in a Python environment. You can write code in the cells and run them by clicking the play button on the left or by pressing </a:t>
            </a:r>
            <a:r>
              <a:rPr lang="en-US" sz="2400" dirty="0" err="1"/>
              <a:t>Shift+Enter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9D1F-319F-9AC4-6B81-0C97E418C87C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AD6B-1392-AD2B-B9C6-F79E874E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050-1700-7F40-DA09-16F4226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5B8E-2701-215B-DBDB-B232C75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5"/>
            <a:ext cx="9936480" cy="4616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 a test run, paste the following simple Python code into a cell: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418B-BD40-7310-2B38-89BEBF2222A6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77B6-DECC-D8A8-580B-3E33B78C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5926"/>
            <a:ext cx="9534525" cy="923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95B11-F8C4-9CE3-4BDD-5A3502A6D300}"/>
              </a:ext>
            </a:extLst>
          </p:cNvPr>
          <p:cNvSpPr txBox="1">
            <a:spLocks/>
          </p:cNvSpPr>
          <p:nvPr/>
        </p:nvSpPr>
        <p:spPr>
          <a:xfrm>
            <a:off x="1219200" y="4272843"/>
            <a:ext cx="9936480" cy="162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Running the cell prints: </a:t>
            </a:r>
            <a:r>
              <a:rPr lang="en-US" b="1" dirty="0"/>
              <a:t>“Hello, Data Visualization!”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Google </a:t>
            </a:r>
            <a:r>
              <a:rPr lang="en-US" b="1" dirty="0" err="1"/>
              <a:t>Colab</a:t>
            </a:r>
            <a:r>
              <a:rPr lang="en-US" dirty="0"/>
              <a:t> will be the primary tool for this 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Used to interact with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Employ data visualization libraries</a:t>
            </a:r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55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240A-7631-A8EE-928E-6448F79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DA8-EDEB-D518-12B1-FCE573E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E2C-7C83-1449-21F1-6BCA7A3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9753600" cy="14507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Cloud-based Python 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Runs in the browser, no setup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Works like a Python notebook powered by Google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F533-362D-B2AA-8361-DB28CE3CA827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Acquainted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D37B-6F18-1533-5132-A3C8EBBBA1FD}"/>
              </a:ext>
            </a:extLst>
          </p:cNvPr>
          <p:cNvSpPr txBox="1"/>
          <p:nvPr/>
        </p:nvSpPr>
        <p:spPr>
          <a:xfrm>
            <a:off x="1219199" y="3769525"/>
            <a:ext cx="461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Setting Up Your First Notebook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3031B-6F7F-6877-B3CC-5B10E07B6C2A}"/>
              </a:ext>
            </a:extLst>
          </p:cNvPr>
          <p:cNvSpPr txBox="1">
            <a:spLocks/>
          </p:cNvSpPr>
          <p:nvPr/>
        </p:nvSpPr>
        <p:spPr>
          <a:xfrm>
            <a:off x="1219198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Click </a:t>
            </a:r>
            <a:r>
              <a:rPr lang="en-PH" b="1" dirty="0"/>
              <a:t>File → New notebook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CC4E5-025E-5992-B33A-FB0ABF895522}"/>
              </a:ext>
            </a:extLst>
          </p:cNvPr>
          <p:cNvSpPr txBox="1"/>
          <p:nvPr/>
        </p:nvSpPr>
        <p:spPr>
          <a:xfrm>
            <a:off x="6356806" y="392670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 &amp; Executing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5510BF-4B79-4D86-DD37-4FDEE73CE370}"/>
              </a:ext>
            </a:extLst>
          </p:cNvPr>
          <p:cNvSpPr txBox="1">
            <a:spLocks/>
          </p:cNvSpPr>
          <p:nvPr/>
        </p:nvSpPr>
        <p:spPr>
          <a:xfrm>
            <a:off x="6356807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Use a </a:t>
            </a:r>
            <a:r>
              <a:rPr lang="en-PH" b="1" dirty="0"/>
              <a:t>code cell</a:t>
            </a:r>
            <a:r>
              <a:rPr lang="en-PH" dirty="0"/>
              <a:t> (click +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Type Python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 with </a:t>
            </a:r>
            <a:r>
              <a:rPr lang="en-US" b="1" dirty="0" err="1"/>
              <a:t>Shift+Enter</a:t>
            </a:r>
            <a:r>
              <a:rPr lang="en-US" dirty="0"/>
              <a:t> → output shown below cell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BEF-C29E-1747-520F-ED8960F6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693-86F5-4A0B-B39D-88536DE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A11-72E9-F573-9A55-5992043A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4615991" cy="3576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Saved directly to </a:t>
            </a:r>
            <a:r>
              <a:rPr lang="en-US" b="1" dirty="0"/>
              <a:t>Google 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File → Save</a:t>
            </a:r>
            <a:r>
              <a:rPr lang="en-US" dirty="0"/>
              <a:t> to store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button → invite via email or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Option to </a:t>
            </a:r>
            <a:r>
              <a:rPr lang="en-US" b="1" dirty="0"/>
              <a:t>download</a:t>
            </a:r>
            <a:r>
              <a:rPr lang="en-US" dirty="0"/>
              <a:t> for offline sharing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E0B3B-0030-C277-6802-3D8C0D02CD26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&amp; Sharing Notebooks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F0C4-3129-E7C0-C1AE-6F3E7DCC0193}"/>
              </a:ext>
            </a:extLst>
          </p:cNvPr>
          <p:cNvSpPr txBox="1"/>
          <p:nvPr/>
        </p:nvSpPr>
        <p:spPr>
          <a:xfrm>
            <a:off x="6356805" y="1894537"/>
            <a:ext cx="47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Harnessing Pandas for Data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5F18C-EDA8-3779-0952-7C6FED1F8390}"/>
              </a:ext>
            </a:extLst>
          </p:cNvPr>
          <p:cNvSpPr txBox="1">
            <a:spLocks/>
          </p:cNvSpPr>
          <p:nvPr/>
        </p:nvSpPr>
        <p:spPr>
          <a:xfrm>
            <a:off x="6356806" y="2725534"/>
            <a:ext cx="4615993" cy="3169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Core Python library for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Provides </a:t>
            </a:r>
            <a:r>
              <a:rPr lang="en-PH" dirty="0" err="1"/>
              <a:t>DataFrames</a:t>
            </a:r>
            <a:r>
              <a:rPr lang="en-PH" dirty="0"/>
              <a:t> (spreadsheet-like structures)</a:t>
            </a:r>
          </a:p>
          <a:p>
            <a:pPr marL="0" indent="0">
              <a:buNone/>
            </a:pPr>
            <a:r>
              <a:rPr lang="en-PH" b="1" dirty="0"/>
              <a:t>Uses in Workflow: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Load datasets</a:t>
            </a:r>
            <a:r>
              <a:rPr lang="en-PH" dirty="0"/>
              <a:t> (CSV, Excel, SQL,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</a:t>
            </a:r>
            <a:r>
              <a:rPr lang="en-US" b="1" dirty="0"/>
              <a:t>Filter data</a:t>
            </a:r>
            <a:r>
              <a:rPr lang="en-US" dirty="0"/>
              <a:t> with simple conditions (e.g., Age &gt; 30)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246514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{BB9AB3C6-3EC3-414B-B2E7-7D547C2068E2}TFb63a7776-4452-49b2-8055-21efce632b726e3c8758_win32-7d1db0309ca7</Template>
  <TotalTime>40</TotalTime>
  <Words>521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Custom</vt:lpstr>
      <vt:lpstr>II.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2. Data Visualization with Google Colab, Pandas, and Matplotlib</vt:lpstr>
      <vt:lpstr>2. Data Visualization with Google Colab, Pandas, and Matplotlib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6</cp:revision>
  <dcterms:created xsi:type="dcterms:W3CDTF">2025-09-13T23:36:57Z</dcterms:created>
  <dcterms:modified xsi:type="dcterms:W3CDTF">2025-09-14T00:17:28Z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