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2" r:id="rId6"/>
    <p:sldId id="303" r:id="rId7"/>
    <p:sldId id="304" r:id="rId8"/>
    <p:sldId id="305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9" r:id="rId29"/>
    <p:sldId id="328" r:id="rId30"/>
    <p:sldId id="336" r:id="rId31"/>
    <p:sldId id="330" r:id="rId32"/>
    <p:sldId id="331" r:id="rId33"/>
    <p:sldId id="332" r:id="rId34"/>
    <p:sldId id="333" r:id="rId35"/>
    <p:sldId id="334" r:id="rId36"/>
    <p:sldId id="33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3" d="100"/>
          <a:sy n="73" d="100"/>
        </p:scale>
        <p:origin x="17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II. Data Visualization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49" y="4548447"/>
            <a:ext cx="3205640" cy="100581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MEXEE 402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Data science, machine learning and ai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36027-02D2-8F47-1A91-05A14F310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FA447-CA36-2114-9E4C-31EC37787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Arial" panose="020B0604020202020204" pitchFamily="34" charset="0"/>
              </a:rPr>
              <a:t>3. </a:t>
            </a:r>
            <a:r>
              <a:rPr lang="en-US" sz="4000" dirty="0"/>
              <a:t>Unraveling Data Distribution Using Histograms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96A31-06D1-A871-A2BC-550EE766C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462279"/>
            <a:ext cx="4615991" cy="390081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2400" dirty="0"/>
              <a:t>Graphical representation of data grouped into </a:t>
            </a:r>
            <a:r>
              <a:rPr lang="en-US" sz="2400" b="1" dirty="0"/>
              <a:t>bins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 Bins</a:t>
            </a:r>
            <a:r>
              <a:rPr lang="en-US" sz="2400" dirty="0"/>
              <a:t> = value ranges; </a:t>
            </a:r>
            <a:r>
              <a:rPr lang="en-US" sz="2400" b="1" dirty="0"/>
              <a:t>height</a:t>
            </a:r>
            <a:r>
              <a:rPr lang="en-US" sz="2400" dirty="0"/>
              <a:t> = frequency of data points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Provides a clear view of data distribution</a:t>
            </a:r>
            <a:endParaRPr lang="en-PH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5E69B0-F7AA-D952-A184-B208B4F7CB87}"/>
              </a:ext>
            </a:extLst>
          </p:cNvPr>
          <p:cNvSpPr txBox="1"/>
          <p:nvPr/>
        </p:nvSpPr>
        <p:spPr>
          <a:xfrm>
            <a:off x="1219200" y="2000614"/>
            <a:ext cx="46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Understanding Histograms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44C66-2AEC-4B23-5FFE-D8E2671148DF}"/>
              </a:ext>
            </a:extLst>
          </p:cNvPr>
          <p:cNvSpPr txBox="1"/>
          <p:nvPr/>
        </p:nvSpPr>
        <p:spPr>
          <a:xfrm>
            <a:off x="6356805" y="2000614"/>
            <a:ext cx="479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Key Insights from Histograms: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5F37277-4615-48FD-602C-B482D0548F2D}"/>
              </a:ext>
            </a:extLst>
          </p:cNvPr>
          <p:cNvSpPr txBox="1">
            <a:spLocks/>
          </p:cNvSpPr>
          <p:nvPr/>
        </p:nvSpPr>
        <p:spPr>
          <a:xfrm>
            <a:off x="6356805" y="2462279"/>
            <a:ext cx="5049627" cy="39008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 fontScale="550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3600" dirty="0"/>
              <a:t>Frequency of values in specific ranges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/>
              <a:t> </a:t>
            </a:r>
            <a:r>
              <a:rPr lang="en-PH" sz="3600" dirty="0"/>
              <a:t>Detection of outliers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sz="3600" b="1" dirty="0"/>
              <a:t> </a:t>
            </a:r>
            <a:r>
              <a:rPr lang="en-PH" sz="3600" dirty="0"/>
              <a:t>Identification of skewness (</a:t>
            </a:r>
            <a:r>
              <a:rPr lang="en-US" sz="3600" dirty="0"/>
              <a:t>how the data distribution leans or tilts on a histogram)</a:t>
            </a:r>
            <a:endParaRPr lang="en-PH" sz="3600" b="1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PH" sz="3600" b="1" dirty="0"/>
              <a:t> </a:t>
            </a:r>
            <a:r>
              <a:rPr lang="en-US" sz="3600" b="1" dirty="0"/>
              <a:t>Symmetrical (no skew):</a:t>
            </a:r>
            <a:r>
              <a:rPr lang="en-US" sz="3600" dirty="0"/>
              <a:t> Data is evenly distributed around the center (bell-shaped).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600" dirty="0"/>
              <a:t> </a:t>
            </a:r>
            <a:r>
              <a:rPr lang="en-US" sz="3600" b="1" dirty="0"/>
              <a:t>Positive skew (right-skewed):</a:t>
            </a:r>
            <a:r>
              <a:rPr lang="en-US" sz="3600" dirty="0"/>
              <a:t> Long tail extends to the right → more values concentrated on the lower end.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600" dirty="0"/>
              <a:t> </a:t>
            </a:r>
            <a:r>
              <a:rPr lang="en-US" sz="3600" b="1" dirty="0"/>
              <a:t>Negative skew (left-skewed):</a:t>
            </a:r>
            <a:r>
              <a:rPr lang="en-US" sz="3600" dirty="0"/>
              <a:t> Long tail extends to the left → more values concentrated on the higher end.</a:t>
            </a:r>
          </a:p>
        </p:txBody>
      </p:sp>
    </p:spTree>
    <p:extLst>
      <p:ext uri="{BB962C8B-B14F-4D97-AF65-F5344CB8AC3E}">
        <p14:creationId xmlns:p14="http://schemas.microsoft.com/office/powerpoint/2010/main" val="382552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1526C-56DF-1D17-61CA-2134D16BB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6C07-FED5-B53C-BC10-39DD57E2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Arial" panose="020B0604020202020204" pitchFamily="34" charset="0"/>
              </a:rPr>
              <a:t>3. </a:t>
            </a:r>
            <a:r>
              <a:rPr lang="en-US" sz="4000" dirty="0"/>
              <a:t>Unraveling Data Distribution Using Histograms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3A5A8-0074-E475-AC25-C4CC4E521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462279"/>
            <a:ext cx="4615991" cy="3900813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PH" sz="2400" b="1" dirty="0"/>
              <a:t>Teacher analyzing exam scores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PH" sz="2200" dirty="0"/>
              <a:t> </a:t>
            </a:r>
            <a:r>
              <a:rPr lang="en-PH" sz="2400" dirty="0"/>
              <a:t>Create bins (0–10, 11–20, etc.)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PH" sz="2400" dirty="0"/>
              <a:t> Visualize class performance distribution</a:t>
            </a:r>
            <a:endParaRPr lang="en-PH" sz="2200" dirty="0"/>
          </a:p>
          <a:p>
            <a:pPr marL="0" lvl="1" indent="0">
              <a:buNone/>
            </a:pPr>
            <a:r>
              <a:rPr lang="en-US" sz="2400" b="1" dirty="0"/>
              <a:t>Creating Histograms in Google </a:t>
            </a:r>
            <a:r>
              <a:rPr lang="en-US" sz="2400" b="1" dirty="0" err="1"/>
              <a:t>Colab</a:t>
            </a:r>
            <a:endParaRPr lang="en-US" sz="2400" b="1" dirty="0"/>
          </a:p>
          <a:p>
            <a:pPr marL="525780" lvl="2" indent="-342900">
              <a:buFont typeface="Wingdings" panose="05000000000000000000" pitchFamily="2" charset="2"/>
              <a:buChar char="v"/>
            </a:pPr>
            <a:r>
              <a:rPr lang="en-US" sz="2000" dirty="0"/>
              <a:t>Use </a:t>
            </a:r>
            <a:r>
              <a:rPr lang="en-US" sz="2000" b="1" dirty="0"/>
              <a:t>Matplotlib</a:t>
            </a:r>
            <a:r>
              <a:rPr lang="en-US" sz="2000" dirty="0"/>
              <a:t> to generate histograms</a:t>
            </a:r>
          </a:p>
          <a:p>
            <a:pPr marL="525780" lvl="2" indent="-342900">
              <a:buFont typeface="Wingdings" panose="05000000000000000000" pitchFamily="2" charset="2"/>
              <a:buChar char="v"/>
            </a:pPr>
            <a:r>
              <a:rPr lang="en-PH" sz="2000" dirty="0"/>
              <a:t>Steps:</a:t>
            </a:r>
          </a:p>
          <a:p>
            <a:pPr marL="708660" lvl="3" indent="-342900">
              <a:buFont typeface="Wingdings" panose="05000000000000000000" pitchFamily="2" charset="2"/>
              <a:buChar char="v"/>
            </a:pPr>
            <a:r>
              <a:rPr lang="en-PH" sz="2000" dirty="0"/>
              <a:t>Open </a:t>
            </a:r>
            <a:r>
              <a:rPr lang="en-PH" sz="2000" b="1" dirty="0"/>
              <a:t>Google </a:t>
            </a:r>
            <a:r>
              <a:rPr lang="en-PH" sz="2000" b="1" dirty="0" err="1"/>
              <a:t>Colab</a:t>
            </a:r>
            <a:endParaRPr lang="en-PH" sz="2000" b="1" dirty="0"/>
          </a:p>
          <a:p>
            <a:pPr marL="708660" lvl="3" indent="-342900">
              <a:buFont typeface="Wingdings" panose="05000000000000000000" pitchFamily="2" charset="2"/>
              <a:buChar char="v"/>
            </a:pPr>
            <a:r>
              <a:rPr lang="en-PH" sz="2000" dirty="0"/>
              <a:t>Start a </a:t>
            </a:r>
            <a:r>
              <a:rPr lang="en-PH" sz="2000" b="1" dirty="0"/>
              <a:t>new notebook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884B27-E8D2-44B9-6922-82F50EF4D8DB}"/>
              </a:ext>
            </a:extLst>
          </p:cNvPr>
          <p:cNvSpPr txBox="1"/>
          <p:nvPr/>
        </p:nvSpPr>
        <p:spPr>
          <a:xfrm>
            <a:off x="1219200" y="2000614"/>
            <a:ext cx="46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Real-World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9C2546-C553-1590-5AED-088C9B67E15E}"/>
              </a:ext>
            </a:extLst>
          </p:cNvPr>
          <p:cNvSpPr txBox="1"/>
          <p:nvPr/>
        </p:nvSpPr>
        <p:spPr>
          <a:xfrm>
            <a:off x="6356805" y="2000614"/>
            <a:ext cx="479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 to this link:</a:t>
            </a:r>
            <a:endParaRPr lang="en-P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57794DD-E7D9-6BC4-7326-595105631EF5}"/>
              </a:ext>
            </a:extLst>
          </p:cNvPr>
          <p:cNvSpPr txBox="1">
            <a:spLocks/>
          </p:cNvSpPr>
          <p:nvPr/>
        </p:nvSpPr>
        <p:spPr>
          <a:xfrm>
            <a:off x="6356806" y="2462280"/>
            <a:ext cx="4798874" cy="714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https://github.com/MikkoDT/MexEE402_AI/tree/main/Python_Visualization/Scores</a:t>
            </a: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7FECC9-08F0-7A53-E5BA-860E4DD6C264}"/>
              </a:ext>
            </a:extLst>
          </p:cNvPr>
          <p:cNvSpPr txBox="1"/>
          <p:nvPr/>
        </p:nvSpPr>
        <p:spPr>
          <a:xfrm>
            <a:off x="6356805" y="3582186"/>
            <a:ext cx="489879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b="1" dirty="0"/>
              <a:t>Importing Necessary Libraries</a:t>
            </a:r>
          </a:p>
          <a:p>
            <a:endParaRPr lang="en-PH" b="1" dirty="0"/>
          </a:p>
          <a:p>
            <a:r>
              <a:rPr lang="en-US" dirty="0"/>
              <a:t>import pandas as pd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30842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EC9A9-28CB-E6F1-EDF6-BA88E642E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6348B-C94E-65B0-8956-3732FACD9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Arial" panose="020B0604020202020204" pitchFamily="34" charset="0"/>
              </a:rPr>
              <a:t>3. </a:t>
            </a:r>
            <a:r>
              <a:rPr lang="en-US" sz="4000" dirty="0"/>
              <a:t>Unraveling Data Distribution Using Histograms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F47DB-D86A-CCDC-C7F5-5B2729B4C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462279"/>
            <a:ext cx="4615991" cy="3900813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US" b="1" dirty="0"/>
              <a:t>Creating and Loading Your Data</a:t>
            </a:r>
          </a:p>
          <a:p>
            <a:r>
              <a:rPr lang="en-US" dirty="0"/>
              <a:t>For our illustration, we'll use a CSV file containing the final exam scores of a class. You'll need to create this file. Follow these steps: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1. </a:t>
            </a:r>
            <a:r>
              <a:rPr lang="en-US" b="1" dirty="0"/>
              <a:t>Open a text editor on your computer</a:t>
            </a:r>
            <a:r>
              <a:rPr lang="en-US" dirty="0"/>
              <a:t>, </a:t>
            </a:r>
            <a:r>
              <a:rPr lang="en-US" b="1" dirty="0"/>
              <a:t>such as Notepad on Windows or TextEdit on Mac. Or in Microsoft excel.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2. </a:t>
            </a:r>
            <a:r>
              <a:rPr lang="en-US" b="1" dirty="0"/>
              <a:t>Copy and paste</a:t>
            </a:r>
            <a:r>
              <a:rPr lang="en-US" dirty="0"/>
              <a:t> </a:t>
            </a:r>
            <a:r>
              <a:rPr lang="en-US" b="1" dirty="0"/>
              <a:t>the following lines into your text editor: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B07401-06FE-4B2E-C3C7-44E317641302}"/>
              </a:ext>
            </a:extLst>
          </p:cNvPr>
          <p:cNvSpPr txBox="1"/>
          <p:nvPr/>
        </p:nvSpPr>
        <p:spPr>
          <a:xfrm>
            <a:off x="1219200" y="2000614"/>
            <a:ext cx="46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Real-World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E2E06E-D229-69A4-E7EE-136D57EB1430}"/>
              </a:ext>
            </a:extLst>
          </p:cNvPr>
          <p:cNvSpPr txBox="1"/>
          <p:nvPr/>
        </p:nvSpPr>
        <p:spPr>
          <a:xfrm>
            <a:off x="6356805" y="2000614"/>
            <a:ext cx="479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Save the CSV file </a:t>
            </a:r>
            <a:r>
              <a:rPr lang="en-PH" dirty="0"/>
              <a:t>"</a:t>
            </a:r>
            <a:r>
              <a:rPr lang="en-PH" b="1" dirty="0"/>
              <a:t>scores.csv</a:t>
            </a:r>
            <a:r>
              <a:rPr lang="en-PH" dirty="0"/>
              <a:t>"</a:t>
            </a:r>
            <a:endParaRPr lang="en-PH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E56D6E-4CA3-AC0F-B91C-C1EE008C066F}"/>
              </a:ext>
            </a:extLst>
          </p:cNvPr>
          <p:cNvSpPr txBox="1">
            <a:spLocks/>
          </p:cNvSpPr>
          <p:nvPr/>
        </p:nvSpPr>
        <p:spPr>
          <a:xfrm>
            <a:off x="6356806" y="2462279"/>
            <a:ext cx="4798874" cy="39008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scores</a:t>
            </a:r>
          </a:p>
          <a:p>
            <a:pPr marL="0" indent="0">
              <a:buNone/>
            </a:pPr>
            <a:r>
              <a:rPr lang="en-US" dirty="0"/>
              <a:t>85</a:t>
            </a:r>
          </a:p>
          <a:p>
            <a:pPr marL="0" indent="0">
              <a:buNone/>
            </a:pPr>
            <a:r>
              <a:rPr lang="en-US" dirty="0"/>
              <a:t>90</a:t>
            </a:r>
          </a:p>
          <a:p>
            <a:pPr marL="0" indent="0">
              <a:buNone/>
            </a:pPr>
            <a:r>
              <a:rPr lang="en-US" dirty="0"/>
              <a:t>78</a:t>
            </a:r>
          </a:p>
          <a:p>
            <a:pPr marL="0" indent="0">
              <a:buNone/>
            </a:pPr>
            <a:r>
              <a:rPr lang="en-US" dirty="0"/>
              <a:t>92</a:t>
            </a:r>
          </a:p>
          <a:p>
            <a:pPr marL="0" indent="0">
              <a:buNone/>
            </a:pPr>
            <a:r>
              <a:rPr lang="en-US" dirty="0"/>
              <a:t>88</a:t>
            </a:r>
          </a:p>
          <a:p>
            <a:pPr marL="0" indent="0">
              <a:buNone/>
            </a:pPr>
            <a:r>
              <a:rPr lang="en-US" dirty="0"/>
              <a:t>76</a:t>
            </a:r>
          </a:p>
          <a:p>
            <a:pPr marL="0" indent="0">
              <a:buNone/>
            </a:pPr>
            <a:r>
              <a:rPr lang="en-US" dirty="0"/>
              <a:t>95</a:t>
            </a:r>
          </a:p>
          <a:p>
            <a:pPr marL="0" indent="0">
              <a:buNone/>
            </a:pPr>
            <a:r>
              <a:rPr lang="en-US" dirty="0"/>
              <a:t>89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89892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F0F44-A108-027A-D3EC-D7429B200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41E9-0B31-B878-8CE5-5D792A8C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Arial" panose="020B0604020202020204" pitchFamily="34" charset="0"/>
              </a:rPr>
              <a:t>3. </a:t>
            </a:r>
            <a:r>
              <a:rPr lang="en-US" sz="4000" dirty="0"/>
              <a:t>Unraveling Data Distribution Using Histograms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A8B07-DD2D-2652-4B06-F49CD954E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462279"/>
            <a:ext cx="4615991" cy="3900813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Upload the CSV file to Google </a:t>
            </a:r>
            <a:r>
              <a:rPr lang="en-US" b="1" dirty="0" err="1"/>
              <a:t>Colab</a:t>
            </a:r>
            <a:r>
              <a:rPr lang="en-US" b="1" dirty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 </a:t>
            </a:r>
            <a:r>
              <a:rPr lang="en-US" b="1" dirty="0"/>
              <a:t>Google </a:t>
            </a:r>
            <a:r>
              <a:rPr lang="en-US" b="1" dirty="0" err="1"/>
              <a:t>Colab</a:t>
            </a:r>
            <a:r>
              <a:rPr lang="en-US" dirty="0"/>
              <a:t>, click the </a:t>
            </a:r>
            <a:r>
              <a:rPr lang="en-US" b="1" dirty="0"/>
              <a:t>folder icon</a:t>
            </a:r>
            <a:r>
              <a:rPr lang="en-US" dirty="0"/>
              <a:t> (left sidebar)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Click </a:t>
            </a:r>
            <a:r>
              <a:rPr lang="en-US" b="1" dirty="0"/>
              <a:t>Upload to session storage</a:t>
            </a:r>
            <a:r>
              <a:rPr lang="en-US" dirty="0"/>
              <a:t> (upward arrow icon)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Select </a:t>
            </a:r>
            <a:r>
              <a:rPr lang="en-US" b="1" dirty="0"/>
              <a:t>scores.csv</a:t>
            </a:r>
            <a:r>
              <a:rPr lang="en-US" dirty="0"/>
              <a:t> from your local files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File is uploaded to your </a:t>
            </a:r>
            <a:r>
              <a:rPr lang="en-US" dirty="0" err="1"/>
              <a:t>Colab</a:t>
            </a:r>
            <a:r>
              <a:rPr lang="en-US" dirty="0"/>
              <a:t> session</a:t>
            </a:r>
          </a:p>
          <a:p>
            <a:pPr marL="0" indent="0">
              <a:buNone/>
            </a:pPr>
            <a:r>
              <a:rPr lang="en-US" b="1" dirty="0"/>
              <a:t>Load the data into a pandas </a:t>
            </a:r>
            <a:r>
              <a:rPr lang="en-US" b="1" dirty="0" err="1"/>
              <a:t>DataFrame</a:t>
            </a:r>
            <a:r>
              <a:rPr lang="en-US" b="1" dirty="0"/>
              <a:t>:</a:t>
            </a:r>
          </a:p>
          <a:p>
            <a:r>
              <a:rPr lang="en-US" dirty="0"/>
              <a:t>Finally, load the data into a pandas </a:t>
            </a:r>
            <a:r>
              <a:rPr lang="en-US" dirty="0" err="1"/>
              <a:t>DataFrame</a:t>
            </a:r>
            <a:r>
              <a:rPr lang="en-US" dirty="0"/>
              <a:t> using the following code: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6AFAF-FB39-CD54-8A6F-9FDF148D72EE}"/>
              </a:ext>
            </a:extLst>
          </p:cNvPr>
          <p:cNvSpPr txBox="1"/>
          <p:nvPr/>
        </p:nvSpPr>
        <p:spPr>
          <a:xfrm>
            <a:off x="1219200" y="2000614"/>
            <a:ext cx="46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Real-World Example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E510B2-6B0E-0B90-7868-BE758C938ABC}"/>
              </a:ext>
            </a:extLst>
          </p:cNvPr>
          <p:cNvSpPr txBox="1">
            <a:spLocks/>
          </p:cNvSpPr>
          <p:nvPr/>
        </p:nvSpPr>
        <p:spPr>
          <a:xfrm>
            <a:off x="6356806" y="2462279"/>
            <a:ext cx="4798874" cy="39008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 </a:t>
            </a:r>
            <a:r>
              <a:rPr lang="en-PH" sz="2400" dirty="0"/>
              <a:t>Generates a </a:t>
            </a:r>
            <a:r>
              <a:rPr lang="en-PH" sz="2400" b="1" dirty="0"/>
              <a:t>histogram of final exam scores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sz="2400" b="1" dirty="0"/>
              <a:t> Bins</a:t>
            </a:r>
            <a:r>
              <a:rPr lang="en-PH" sz="2400" dirty="0"/>
              <a:t> = score ranges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sz="2400" dirty="0"/>
              <a:t> </a:t>
            </a:r>
            <a:r>
              <a:rPr lang="en-US" sz="2400" b="1" dirty="0"/>
              <a:t>Height of bins</a:t>
            </a:r>
            <a:r>
              <a:rPr lang="en-US" sz="2400" dirty="0"/>
              <a:t> = number of students in each range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89965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D45E6-247C-F758-C5A7-3D5063F4A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A2C94-2246-5F51-46DA-7151838D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Arial" panose="020B0604020202020204" pitchFamily="34" charset="0"/>
              </a:rPr>
              <a:t>3. </a:t>
            </a:r>
            <a:r>
              <a:rPr lang="en-US" sz="4000" dirty="0"/>
              <a:t>Unraveling Data Distribution Using Histograms</a:t>
            </a:r>
            <a:endParaRPr lang="en-PH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D797D-FAFA-1743-6F7F-2D433D7043F0}"/>
              </a:ext>
            </a:extLst>
          </p:cNvPr>
          <p:cNvSpPr txBox="1"/>
          <p:nvPr/>
        </p:nvSpPr>
        <p:spPr>
          <a:xfrm>
            <a:off x="1219200" y="2000614"/>
            <a:ext cx="46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Real-World Example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7AEA32-FF35-F27D-2EA3-7974B8EDE1EB}"/>
              </a:ext>
            </a:extLst>
          </p:cNvPr>
          <p:cNvSpPr txBox="1">
            <a:spLocks/>
          </p:cNvSpPr>
          <p:nvPr/>
        </p:nvSpPr>
        <p:spPr>
          <a:xfrm>
            <a:off x="1219200" y="2445315"/>
            <a:ext cx="4798874" cy="39008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 </a:t>
            </a:r>
            <a:r>
              <a:rPr lang="en-PH" sz="2400" dirty="0"/>
              <a:t>Generates a </a:t>
            </a:r>
            <a:r>
              <a:rPr lang="en-PH" sz="2400" b="1" dirty="0"/>
              <a:t>histogram of final exam scores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sz="2400" b="1" dirty="0"/>
              <a:t> Bins</a:t>
            </a:r>
            <a:r>
              <a:rPr lang="en-PH" sz="2400" dirty="0"/>
              <a:t> = score ranges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sz="2400" dirty="0"/>
              <a:t> </a:t>
            </a:r>
            <a:r>
              <a:rPr lang="en-US" sz="2400" b="1" dirty="0"/>
              <a:t>Height of bins</a:t>
            </a:r>
            <a:r>
              <a:rPr lang="en-US" sz="2400" dirty="0"/>
              <a:t> = number of students in each range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4DD5E3-0B21-FE82-154E-9C751C9D8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206" y="2000614"/>
            <a:ext cx="4978474" cy="434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84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D8F7B-0353-035B-CB39-2A932768B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5F9E0-D179-DF91-E97A-042494465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19024"/>
            <a:ext cx="10058400" cy="1450757"/>
          </a:xfrm>
        </p:spPr>
        <p:txBody>
          <a:bodyPr>
            <a:noAutofit/>
          </a:bodyPr>
          <a:lstStyle/>
          <a:p>
            <a:r>
              <a:rPr lang="en-US" sz="3200" dirty="0">
                <a:cs typeface="Arial" panose="020B0604020202020204" pitchFamily="34" charset="0"/>
              </a:rPr>
              <a:t>4. </a:t>
            </a:r>
            <a:r>
              <a:rPr lang="en-US" sz="4000" dirty="0">
                <a:cs typeface="Arial" panose="020B0604020202020204" pitchFamily="34" charset="0"/>
              </a:rPr>
              <a:t>Mastering Time Series Visualization with Line Charts in Google </a:t>
            </a:r>
            <a:r>
              <a:rPr lang="en-US" sz="4000" dirty="0" err="1">
                <a:cs typeface="Arial" panose="020B0604020202020204" pitchFamily="34" charset="0"/>
              </a:rPr>
              <a:t>Colab</a:t>
            </a:r>
            <a:r>
              <a:rPr lang="en-US" sz="3200" dirty="0">
                <a:cs typeface="Arial" panose="020B0604020202020204" pitchFamily="34" charset="0"/>
              </a:rPr>
              <a:t> </a:t>
            </a:r>
            <a:endParaRPr lang="en-PH" sz="3200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D4645-7E7E-9ED4-070E-11D6A30AF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462279"/>
            <a:ext cx="4615991" cy="3900813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Collection of </a:t>
            </a:r>
            <a:r>
              <a:rPr lang="en-US" sz="2400" b="1" dirty="0"/>
              <a:t>data points over time</a:t>
            </a:r>
            <a:r>
              <a:rPr lang="en-US" sz="2400" dirty="0"/>
              <a:t> (chronological order matters)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Example: </a:t>
            </a:r>
            <a:r>
              <a:rPr lang="en-US" sz="2400" b="1" dirty="0"/>
              <a:t>Hourly temperature readings</a:t>
            </a:r>
            <a:r>
              <a:rPr lang="en-US" sz="2400" dirty="0"/>
              <a:t> form a time series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PH" sz="2400" dirty="0"/>
              <a:t>Applications: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PH" sz="2200" dirty="0"/>
              <a:t> </a:t>
            </a:r>
            <a:r>
              <a:rPr lang="en-PH" sz="2400" b="1" dirty="0"/>
              <a:t>Finance</a:t>
            </a:r>
            <a:r>
              <a:rPr lang="en-PH" sz="2400" dirty="0"/>
              <a:t> → stock trends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PH" sz="2400" dirty="0"/>
              <a:t> </a:t>
            </a:r>
            <a:r>
              <a:rPr lang="en-PH" sz="2400" b="1" dirty="0"/>
              <a:t>Weather</a:t>
            </a:r>
            <a:r>
              <a:rPr lang="en-PH" sz="2400" dirty="0"/>
              <a:t> → forecasting patterns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PH" sz="2400" dirty="0"/>
              <a:t> </a:t>
            </a:r>
            <a:r>
              <a:rPr lang="en-PH" sz="2400" b="1" dirty="0"/>
              <a:t>Healthcare</a:t>
            </a:r>
            <a:r>
              <a:rPr lang="en-PH" sz="2400" dirty="0"/>
              <a:t> → tracking patient vitals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PH" sz="2400" dirty="0"/>
              <a:t> </a:t>
            </a:r>
            <a:r>
              <a:rPr lang="en-PH" sz="2400" b="1" dirty="0"/>
              <a:t>E-commerce</a:t>
            </a:r>
            <a:r>
              <a:rPr lang="en-PH" sz="2400" dirty="0"/>
              <a:t> → analyzing website traffic</a:t>
            </a:r>
            <a:endParaRPr lang="en-PH" sz="2200" dirty="0"/>
          </a:p>
          <a:p>
            <a:pPr marL="0" lvl="1" indent="0">
              <a:buNone/>
            </a:pPr>
            <a:r>
              <a:rPr lang="en-PH" sz="2400" b="1" dirty="0"/>
              <a:t>Key Value:</a:t>
            </a:r>
          </a:p>
          <a:p>
            <a:pPr marL="342900" lvl="1" indent="-342900">
              <a:buFont typeface="Wingdings" panose="05000000000000000000" pitchFamily="2" charset="2"/>
              <a:buChar char="v"/>
            </a:pPr>
            <a:r>
              <a:rPr lang="en-US" sz="2400" dirty="0"/>
              <a:t>Explains the </a:t>
            </a:r>
            <a:r>
              <a:rPr lang="en-US" sz="2400" b="1" dirty="0"/>
              <a:t>past</a:t>
            </a:r>
            <a:r>
              <a:rPr lang="en-US" sz="2400" dirty="0"/>
              <a:t> and provides insights into the </a:t>
            </a:r>
            <a:r>
              <a:rPr lang="en-US" sz="2400" b="1" dirty="0"/>
              <a:t>future</a:t>
            </a:r>
            <a:endParaRPr lang="en-PH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D6DE9E-2288-600E-3643-CCD9D8938960}"/>
              </a:ext>
            </a:extLst>
          </p:cNvPr>
          <p:cNvSpPr txBox="1"/>
          <p:nvPr/>
        </p:nvSpPr>
        <p:spPr>
          <a:xfrm>
            <a:off x="1219200" y="2000614"/>
            <a:ext cx="4615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>
                <a:latin typeface="Arial" panose="020B0604020202020204" pitchFamily="34" charset="0"/>
                <a:cs typeface="Arial" panose="020B0604020202020204" pitchFamily="34" charset="0"/>
              </a:rPr>
              <a:t>Understanding Time Series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60E94-42CA-6CFB-0EBC-99F44B239628}"/>
              </a:ext>
            </a:extLst>
          </p:cNvPr>
          <p:cNvSpPr txBox="1"/>
          <p:nvPr/>
        </p:nvSpPr>
        <p:spPr>
          <a:xfrm>
            <a:off x="6356805" y="2000614"/>
            <a:ext cx="479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Visualizing Time Series Data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721B344-EE95-206A-E6D9-48DCE992C763}"/>
              </a:ext>
            </a:extLst>
          </p:cNvPr>
          <p:cNvSpPr txBox="1">
            <a:spLocks/>
          </p:cNvSpPr>
          <p:nvPr/>
        </p:nvSpPr>
        <p:spPr>
          <a:xfrm>
            <a:off x="6356805" y="2462279"/>
            <a:ext cx="5049627" cy="39008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3600" b="1" dirty="0"/>
              <a:t>Line charts</a:t>
            </a:r>
            <a:r>
              <a:rPr lang="en-US" sz="3600" dirty="0"/>
              <a:t> → simple &amp; effective for time series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 Reveal </a:t>
            </a:r>
            <a:r>
              <a:rPr lang="en-US" sz="3600" b="1" dirty="0"/>
              <a:t>patterns, trends, and outliers (</a:t>
            </a:r>
            <a:r>
              <a:rPr lang="en-US" sz="3600" dirty="0"/>
              <a:t>data points that deviate significantly from the overall pattern)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400" dirty="0"/>
              <a:t> </a:t>
            </a:r>
            <a:r>
              <a:rPr lang="en-US" sz="3600" dirty="0"/>
              <a:t>Appear as </a:t>
            </a:r>
            <a:r>
              <a:rPr lang="en-US" sz="3600" b="1" dirty="0"/>
              <a:t>unusually high or low values</a:t>
            </a:r>
            <a:r>
              <a:rPr lang="en-US" sz="3600" dirty="0"/>
              <a:t> in a time series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600" dirty="0"/>
              <a:t> May indicate </a:t>
            </a:r>
            <a:r>
              <a:rPr lang="en-US" sz="3600" b="1" dirty="0"/>
              <a:t>errors, rare events, or important anomalies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232393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D9DA4-486E-90E8-E963-A57A0D304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B9F5F-FF1D-85AE-4304-67ECD473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cs typeface="Arial" panose="020B0604020202020204" pitchFamily="34" charset="0"/>
              </a:rPr>
              <a:t>4. </a:t>
            </a:r>
            <a:r>
              <a:rPr lang="en-US" sz="4000" dirty="0">
                <a:cs typeface="Arial" panose="020B0604020202020204" pitchFamily="34" charset="0"/>
              </a:rPr>
              <a:t>Mastering Time Series Visualization with Line Charts in Google </a:t>
            </a:r>
            <a:r>
              <a:rPr lang="en-US" sz="4000" dirty="0" err="1">
                <a:cs typeface="Arial" panose="020B0604020202020204" pitchFamily="34" charset="0"/>
              </a:rPr>
              <a:t>Colab</a:t>
            </a:r>
            <a:r>
              <a:rPr lang="en-US" sz="3200" dirty="0">
                <a:cs typeface="Arial" panose="020B0604020202020204" pitchFamily="34" charset="0"/>
              </a:rPr>
              <a:t> 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A3DA9-CC02-9B0F-BA2E-C55257234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462280"/>
            <a:ext cx="10309781" cy="202577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We will need to import two Python libraries, pandas and </a:t>
            </a:r>
            <a:r>
              <a:rPr lang="en-US" dirty="0" err="1"/>
              <a:t>matplotlib.pyplot</a:t>
            </a:r>
            <a:r>
              <a:rPr lang="en-US" dirty="0"/>
              <a:t>, to get started with data manipulation and visualization respectively. You can import these libraries by running the following code in a new cell:</a:t>
            </a:r>
          </a:p>
          <a:p>
            <a:r>
              <a:rPr lang="en-US" dirty="0"/>
              <a:t>import pandas as pd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2656A-CF25-C592-D9CF-6BB76605ECD8}"/>
              </a:ext>
            </a:extLst>
          </p:cNvPr>
          <p:cNvSpPr txBox="1"/>
          <p:nvPr/>
        </p:nvSpPr>
        <p:spPr>
          <a:xfrm>
            <a:off x="1219200" y="2000614"/>
            <a:ext cx="461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Importing Libraries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8530E-22E4-D8AE-0A1A-5C095CA35859}"/>
              </a:ext>
            </a:extLst>
          </p:cNvPr>
          <p:cNvSpPr txBox="1"/>
          <p:nvPr/>
        </p:nvSpPr>
        <p:spPr>
          <a:xfrm>
            <a:off x="1219200" y="4800376"/>
            <a:ext cx="479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 to this link:</a:t>
            </a:r>
            <a:endParaRPr lang="en-P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26FBFF1-4B7F-4BA8-5DC1-D8C281C2D566}"/>
              </a:ext>
            </a:extLst>
          </p:cNvPr>
          <p:cNvSpPr txBox="1">
            <a:spLocks/>
          </p:cNvSpPr>
          <p:nvPr/>
        </p:nvSpPr>
        <p:spPr>
          <a:xfrm>
            <a:off x="1219200" y="5262041"/>
            <a:ext cx="10162724" cy="714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https://github.com/MikkoDT/MexEE402_AI/tree/main/Python_Visualization/Line_Charts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8499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9C2ED-7745-652E-1FFB-17313275B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02C9F-2BA5-D15E-AB6E-63E2C8C67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cs typeface="Arial" panose="020B0604020202020204" pitchFamily="34" charset="0"/>
              </a:rPr>
              <a:t>4. </a:t>
            </a:r>
            <a:r>
              <a:rPr lang="en-US" sz="4000" dirty="0">
                <a:cs typeface="Arial" panose="020B0604020202020204" pitchFamily="34" charset="0"/>
              </a:rPr>
              <a:t>Mastering Time Series Visualization with Line Charts in Google </a:t>
            </a:r>
            <a:r>
              <a:rPr lang="en-US" sz="4000" dirty="0" err="1">
                <a:cs typeface="Arial" panose="020B0604020202020204" pitchFamily="34" charset="0"/>
              </a:rPr>
              <a:t>Colab</a:t>
            </a:r>
            <a:r>
              <a:rPr lang="en-US" sz="3200" dirty="0">
                <a:cs typeface="Arial" panose="020B0604020202020204" pitchFamily="34" charset="0"/>
              </a:rPr>
              <a:t> 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2AEBB-A8CA-E20D-B632-699C54BCD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462280"/>
            <a:ext cx="4003249" cy="387253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For the purpose of this tutorial, we'll consider a dataset representing the daily temperature of a city for a month. Let's walk through the steps to create this data in a CSV file and subsequently load it into our notebook.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Begin by creating a CSV file with the following content, which includes the date and corresponding temperature: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44DEB9-F242-F222-F0D5-012587AF7B2C}"/>
              </a:ext>
            </a:extLst>
          </p:cNvPr>
          <p:cNvSpPr txBox="1"/>
          <p:nvPr/>
        </p:nvSpPr>
        <p:spPr>
          <a:xfrm>
            <a:off x="1219200" y="2000614"/>
            <a:ext cx="461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Creating and Loading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73B11B-FC06-5543-B750-FF903C567F5D}"/>
              </a:ext>
            </a:extLst>
          </p:cNvPr>
          <p:cNvSpPr txBox="1"/>
          <p:nvPr/>
        </p:nvSpPr>
        <p:spPr>
          <a:xfrm>
            <a:off x="6008017" y="1908281"/>
            <a:ext cx="479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/>
              <a:t>Save the CSV file </a:t>
            </a:r>
            <a:r>
              <a:rPr lang="en-PH" sz="2400" dirty="0"/>
              <a:t>“</a:t>
            </a:r>
            <a:r>
              <a:rPr lang="en-PH" sz="2400" b="1" dirty="0"/>
              <a:t>temperature.csv</a:t>
            </a:r>
            <a:r>
              <a:rPr lang="en-PH" sz="2400" dirty="0"/>
              <a:t>"</a:t>
            </a:r>
            <a:endParaRPr lang="en-PH" sz="24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19C99E-7B8F-DA8A-DD65-E9D4B80C0E4E}"/>
              </a:ext>
            </a:extLst>
          </p:cNvPr>
          <p:cNvSpPr txBox="1">
            <a:spLocks/>
          </p:cNvSpPr>
          <p:nvPr/>
        </p:nvSpPr>
        <p:spPr>
          <a:xfrm>
            <a:off x="6008018" y="2369946"/>
            <a:ext cx="5373906" cy="39648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 fontScale="550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/>
              <a:t>Date,Temperature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2023-01-01,15</a:t>
            </a:r>
          </a:p>
          <a:p>
            <a:pPr marL="0" indent="0">
              <a:buNone/>
            </a:pPr>
            <a:r>
              <a:rPr lang="en-US" sz="2200" dirty="0"/>
              <a:t>2023-01-02,18</a:t>
            </a:r>
          </a:p>
          <a:p>
            <a:pPr marL="0" indent="0">
              <a:buNone/>
            </a:pPr>
            <a:r>
              <a:rPr lang="en-US" sz="2200" dirty="0"/>
              <a:t>2023-01-03,20</a:t>
            </a:r>
          </a:p>
          <a:p>
            <a:pPr marL="0" indent="0">
              <a:buNone/>
            </a:pPr>
            <a:r>
              <a:rPr lang="en-US" sz="2200" dirty="0"/>
              <a:t>2023-01-04,17</a:t>
            </a:r>
          </a:p>
          <a:p>
            <a:pPr marL="0" indent="0">
              <a:buNone/>
            </a:pPr>
            <a:r>
              <a:rPr lang="en-US" sz="2200" dirty="0"/>
              <a:t>2023-01-05,16</a:t>
            </a:r>
          </a:p>
          <a:p>
            <a:pPr marL="0" indent="0">
              <a:buNone/>
            </a:pPr>
            <a:r>
              <a:rPr lang="en-US" sz="2200" dirty="0"/>
              <a:t>2023-01-06,19</a:t>
            </a:r>
          </a:p>
          <a:p>
            <a:pPr marL="0" indent="0">
              <a:buNone/>
            </a:pPr>
            <a:r>
              <a:rPr lang="en-US" sz="2200" dirty="0"/>
              <a:t>2023-01-07,21</a:t>
            </a:r>
          </a:p>
          <a:p>
            <a:pPr marL="0" indent="0">
              <a:buNone/>
            </a:pPr>
            <a:r>
              <a:rPr lang="en-US" sz="2200" dirty="0"/>
              <a:t>2023-01-08,16</a:t>
            </a:r>
          </a:p>
          <a:p>
            <a:pPr marL="0" indent="0">
              <a:buNone/>
            </a:pPr>
            <a:r>
              <a:rPr lang="en-US" sz="2200" dirty="0"/>
              <a:t>2023-01-09,17</a:t>
            </a:r>
          </a:p>
          <a:p>
            <a:pPr marL="0" indent="0">
              <a:buNone/>
            </a:pPr>
            <a:r>
              <a:rPr lang="en-US" sz="2200" dirty="0"/>
              <a:t>2023-01-10,18</a:t>
            </a:r>
          </a:p>
        </p:txBody>
      </p:sp>
    </p:spTree>
    <p:extLst>
      <p:ext uri="{BB962C8B-B14F-4D97-AF65-F5344CB8AC3E}">
        <p14:creationId xmlns:p14="http://schemas.microsoft.com/office/powerpoint/2010/main" val="2115735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C70B8-B6BF-79B3-F3EF-9B4257C1C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5324-F21D-BDEE-7A9F-CB6E8DDCD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cs typeface="Arial" panose="020B0604020202020204" pitchFamily="34" charset="0"/>
              </a:rPr>
              <a:t>4. </a:t>
            </a:r>
            <a:r>
              <a:rPr lang="en-US" sz="4000" dirty="0">
                <a:cs typeface="Arial" panose="020B0604020202020204" pitchFamily="34" charset="0"/>
              </a:rPr>
              <a:t>Mastering Time Series Visualization with Line Charts in Google </a:t>
            </a:r>
            <a:r>
              <a:rPr lang="en-US" sz="4000" dirty="0" err="1">
                <a:cs typeface="Arial" panose="020B0604020202020204" pitchFamily="34" charset="0"/>
              </a:rPr>
              <a:t>Colab</a:t>
            </a:r>
            <a:r>
              <a:rPr lang="en-US" sz="3200" dirty="0">
                <a:cs typeface="Arial" panose="020B0604020202020204" pitchFamily="34" charset="0"/>
              </a:rPr>
              <a:t> 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9EA7C-42CD-ABFB-FDC9-D2CA15BE9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017336"/>
            <a:ext cx="4003249" cy="4317476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PH" b="1" dirty="0"/>
              <a:t>Saving the CSV File</a:t>
            </a:r>
            <a:endParaRPr lang="en-PH" dirty="0"/>
          </a:p>
          <a:p>
            <a:pPr>
              <a:buFont typeface="Arial" panose="020B0604020202020204" pitchFamily="34" charset="0"/>
              <a:buChar char="•"/>
            </a:pPr>
            <a:r>
              <a:rPr lang="en-PH" dirty="0"/>
              <a:t>Save as </a:t>
            </a:r>
            <a:r>
              <a:rPr lang="en-PH" b="1" dirty="0"/>
              <a:t>temperature_data.csv</a:t>
            </a:r>
            <a:endParaRPr lang="en-PH" dirty="0"/>
          </a:p>
          <a:p>
            <a:pPr>
              <a:buFont typeface="Arial" panose="020B0604020202020204" pitchFamily="34" charset="0"/>
              <a:buChar char="•"/>
            </a:pPr>
            <a:r>
              <a:rPr lang="en-PH" dirty="0"/>
              <a:t>Ensure extension is </a:t>
            </a:r>
            <a:r>
              <a:rPr lang="en-PH" b="1" dirty="0"/>
              <a:t>.csv</a:t>
            </a:r>
            <a:r>
              <a:rPr lang="en-PH" dirty="0"/>
              <a:t> (not .txt)</a:t>
            </a:r>
          </a:p>
          <a:p>
            <a:r>
              <a:rPr lang="en-PH" b="1" dirty="0"/>
              <a:t>Uploading to Google </a:t>
            </a:r>
            <a:r>
              <a:rPr lang="en-PH" b="1" dirty="0" err="1"/>
              <a:t>Colab</a:t>
            </a:r>
            <a:endParaRPr lang="en-PH" dirty="0"/>
          </a:p>
          <a:p>
            <a:pPr>
              <a:buFont typeface="Arial" panose="020B0604020202020204" pitchFamily="34" charset="0"/>
              <a:buChar char="•"/>
            </a:pPr>
            <a:r>
              <a:rPr lang="en-PH" dirty="0"/>
              <a:t>Click </a:t>
            </a:r>
            <a:r>
              <a:rPr lang="en-PH" b="1" dirty="0"/>
              <a:t>folder icon</a:t>
            </a:r>
            <a:r>
              <a:rPr lang="en-PH" dirty="0"/>
              <a:t> → </a:t>
            </a:r>
            <a:r>
              <a:rPr lang="en-PH" b="1" dirty="0"/>
              <a:t>Upload (up arrow)</a:t>
            </a:r>
            <a:endParaRPr lang="en-PH" dirty="0"/>
          </a:p>
          <a:p>
            <a:pPr>
              <a:buFont typeface="Arial" panose="020B0604020202020204" pitchFamily="34" charset="0"/>
              <a:buChar char="•"/>
            </a:pPr>
            <a:r>
              <a:rPr lang="en-PH" dirty="0"/>
              <a:t>Select </a:t>
            </a:r>
            <a:r>
              <a:rPr lang="en-PH" b="1" dirty="0"/>
              <a:t>temperature_data.csv</a:t>
            </a:r>
            <a:r>
              <a:rPr lang="en-PH" dirty="0"/>
              <a:t> to upload</a:t>
            </a:r>
          </a:p>
          <a:p>
            <a:r>
              <a:rPr lang="en-US" b="1" dirty="0"/>
              <a:t>Using Pandas</a:t>
            </a:r>
            <a:endParaRPr lang="en-US" dirty="0"/>
          </a:p>
          <a:p>
            <a:r>
              <a:rPr lang="en-US" dirty="0"/>
              <a:t>data = </a:t>
            </a:r>
            <a:r>
              <a:rPr lang="en-US" dirty="0" err="1"/>
              <a:t>pd.read_csv</a:t>
            </a:r>
            <a:r>
              <a:rPr lang="en-US" dirty="0"/>
              <a:t>("temperature_data.csv")</a:t>
            </a:r>
          </a:p>
          <a:p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C86481-F65B-4ADC-94D5-9F3B4D7940E1}"/>
              </a:ext>
            </a:extLst>
          </p:cNvPr>
          <p:cNvSpPr txBox="1"/>
          <p:nvPr/>
        </p:nvSpPr>
        <p:spPr>
          <a:xfrm>
            <a:off x="6008017" y="1908281"/>
            <a:ext cx="479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Plotting the Data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2AC908-0ADB-1F42-D859-8EBB6051BB19}"/>
              </a:ext>
            </a:extLst>
          </p:cNvPr>
          <p:cNvSpPr txBox="1">
            <a:spLocks/>
          </p:cNvSpPr>
          <p:nvPr/>
        </p:nvSpPr>
        <p:spPr>
          <a:xfrm>
            <a:off x="6008018" y="2369946"/>
            <a:ext cx="5373906" cy="39648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 </a:t>
            </a:r>
            <a:r>
              <a:rPr lang="en-US" sz="2400" dirty="0"/>
              <a:t>Use </a:t>
            </a:r>
            <a:r>
              <a:rPr lang="en-US" b="1" dirty="0" err="1"/>
              <a:t>plt.plot</a:t>
            </a:r>
            <a:r>
              <a:rPr lang="en-US" b="1" dirty="0"/>
              <a:t>()</a:t>
            </a:r>
            <a:r>
              <a:rPr lang="en-US" sz="2400" dirty="0"/>
              <a:t> to create a line chart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PH" sz="2400" dirty="0"/>
              <a:t>Customize with: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PH" sz="2000" dirty="0"/>
              <a:t> </a:t>
            </a:r>
            <a:r>
              <a:rPr lang="en-US" sz="2000" b="1" dirty="0"/>
              <a:t>Title</a:t>
            </a:r>
            <a:r>
              <a:rPr lang="en-US" sz="2000" dirty="0"/>
              <a:t> → “Daily Temperature Over a Month”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r>
              <a:rPr lang="en-US" sz="2000" b="1" dirty="0"/>
              <a:t>X-axis</a:t>
            </a:r>
            <a:r>
              <a:rPr lang="en-US" sz="2000" dirty="0"/>
              <a:t> → Date (rotated 45° for clarity)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r>
              <a:rPr lang="en-PH" sz="2000" b="1" dirty="0"/>
              <a:t>Y-axis</a:t>
            </a:r>
            <a:r>
              <a:rPr lang="en-PH" sz="2000" dirty="0"/>
              <a:t> → Temperature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PH" sz="2000" dirty="0"/>
              <a:t> </a:t>
            </a:r>
            <a:r>
              <a:rPr lang="en-US" b="1" dirty="0" err="1"/>
              <a:t>plt.tight_layout</a:t>
            </a:r>
            <a:r>
              <a:rPr lang="en-US" b="1" dirty="0"/>
              <a:t>()</a:t>
            </a:r>
            <a:r>
              <a:rPr lang="en-US" sz="2000" dirty="0"/>
              <a:t> → ensures labels fit properly</a:t>
            </a:r>
          </a:p>
          <a:p>
            <a:pPr marL="182563" lvl="1" indent="-182563">
              <a:buFont typeface="Wingdings" panose="05000000000000000000" pitchFamily="2" charset="2"/>
              <a:buChar char="v"/>
            </a:pPr>
            <a:r>
              <a:rPr lang="en-US" sz="2000" b="1" dirty="0"/>
              <a:t> Output:</a:t>
            </a:r>
            <a:r>
              <a:rPr lang="en-US" sz="2000" dirty="0"/>
              <a:t> Line chart showing daily temperature trends</a:t>
            </a:r>
            <a:endParaRPr lang="en-US" sz="1600" dirty="0"/>
          </a:p>
          <a:p>
            <a:pPr marL="182563" lvl="1" indent="-182563">
              <a:buFont typeface="Wingdings" panose="05000000000000000000" pitchFamily="2" charset="2"/>
              <a:buChar char="v"/>
            </a:pPr>
            <a:r>
              <a:rPr lang="en-US" sz="1600" dirty="0"/>
              <a:t> </a:t>
            </a:r>
            <a:r>
              <a:rPr lang="en-US" sz="2000" dirty="0"/>
              <a:t>Helps identify </a:t>
            </a:r>
            <a:r>
              <a:rPr lang="en-US" sz="2000" b="1" dirty="0"/>
              <a:t>patterns</a:t>
            </a:r>
            <a:r>
              <a:rPr lang="en-US" sz="2000" dirty="0"/>
              <a:t> and </a:t>
            </a:r>
            <a:r>
              <a:rPr lang="en-US" sz="2000" b="1" dirty="0"/>
              <a:t>anomalies</a:t>
            </a:r>
            <a:r>
              <a:rPr lang="en-US" sz="2000" dirty="0"/>
              <a:t> for deeper analysis/forecasting</a:t>
            </a:r>
          </a:p>
        </p:txBody>
      </p:sp>
    </p:spTree>
    <p:extLst>
      <p:ext uri="{BB962C8B-B14F-4D97-AF65-F5344CB8AC3E}">
        <p14:creationId xmlns:p14="http://schemas.microsoft.com/office/powerpoint/2010/main" val="3112566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271F5-13BD-5B08-3FCE-D8DD8100A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1AE22-CEB6-9D6E-3CFD-CF8C393ED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cs typeface="Arial" panose="020B0604020202020204" pitchFamily="34" charset="0"/>
              </a:rPr>
              <a:t>4. </a:t>
            </a:r>
            <a:r>
              <a:rPr lang="en-US" sz="4000" dirty="0">
                <a:cs typeface="Arial" panose="020B0604020202020204" pitchFamily="34" charset="0"/>
              </a:rPr>
              <a:t>Mastering Time Series Visualization with Line Charts in Google </a:t>
            </a:r>
            <a:r>
              <a:rPr lang="en-US" sz="4000" dirty="0" err="1">
                <a:cs typeface="Arial" panose="020B0604020202020204" pitchFamily="34" charset="0"/>
              </a:rPr>
              <a:t>Colab</a:t>
            </a:r>
            <a:r>
              <a:rPr lang="en-US" sz="3200" dirty="0">
                <a:cs typeface="Arial" panose="020B0604020202020204" pitchFamily="34" charset="0"/>
              </a:rPr>
              <a:t> 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2A18B-199B-FB27-67FB-8116C522D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017336"/>
            <a:ext cx="4876800" cy="431747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PH" b="1" dirty="0" err="1"/>
              <a:t>plt.plot</a:t>
            </a:r>
            <a:r>
              <a:rPr lang="en-PH" b="1" dirty="0"/>
              <a:t>(</a:t>
            </a:r>
            <a:r>
              <a:rPr lang="en-PH" b="1" dirty="0" err="1"/>
              <a:t>df</a:t>
            </a:r>
            <a:r>
              <a:rPr lang="en-PH" b="1" dirty="0"/>
              <a:t>['Date'], </a:t>
            </a:r>
            <a:r>
              <a:rPr lang="en-PH" b="1" dirty="0" err="1"/>
              <a:t>df</a:t>
            </a:r>
            <a:r>
              <a:rPr lang="en-PH" b="1" dirty="0"/>
              <a:t>['Temperature'])</a:t>
            </a:r>
          </a:p>
          <a:p>
            <a:r>
              <a:rPr lang="en-PH" b="1" dirty="0" err="1"/>
              <a:t>plt.title</a:t>
            </a:r>
            <a:r>
              <a:rPr lang="en-PH" b="1" dirty="0"/>
              <a:t>('Daily Temperature Over a Month')</a:t>
            </a:r>
          </a:p>
          <a:p>
            <a:r>
              <a:rPr lang="en-PH" b="1" dirty="0" err="1"/>
              <a:t>plt.xlabel</a:t>
            </a:r>
            <a:r>
              <a:rPr lang="en-PH" b="1" dirty="0"/>
              <a:t>('Date')</a:t>
            </a:r>
          </a:p>
          <a:p>
            <a:r>
              <a:rPr lang="en-PH" b="1" dirty="0" err="1"/>
              <a:t>plt.ylabel</a:t>
            </a:r>
            <a:r>
              <a:rPr lang="en-PH" b="1" dirty="0"/>
              <a:t>('Temperature')</a:t>
            </a:r>
          </a:p>
          <a:p>
            <a:r>
              <a:rPr lang="en-PH" b="1" dirty="0" err="1"/>
              <a:t>plt.xticks</a:t>
            </a:r>
            <a:r>
              <a:rPr lang="en-PH" b="1" dirty="0"/>
              <a:t>(rotation=45) # Rotates the x-axis labels by 45 degrees</a:t>
            </a:r>
          </a:p>
          <a:p>
            <a:r>
              <a:rPr lang="en-PH" b="1" dirty="0" err="1"/>
              <a:t>plt.tight_layout</a:t>
            </a:r>
            <a:r>
              <a:rPr lang="en-PH" b="1" dirty="0"/>
              <a:t>() # Adjusts the layout so everything fits in the figure</a:t>
            </a:r>
          </a:p>
          <a:p>
            <a:r>
              <a:rPr lang="en-PH" b="1" dirty="0" err="1"/>
              <a:t>plt.show</a:t>
            </a:r>
            <a:r>
              <a:rPr lang="en-PH" b="1" dirty="0"/>
              <a:t>()</a:t>
            </a: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A85BC-F42C-DE9A-3CF0-9F81273FE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017335"/>
            <a:ext cx="5059680" cy="431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71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52451-A3E3-F99D-5FE1-BD119E299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PH" dirty="0"/>
              <a:t>. </a:t>
            </a:r>
            <a:r>
              <a:rPr lang="en-US" dirty="0"/>
              <a:t>Introduction to Data Visualization with Python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8777A-34D6-83DE-2FDC-7804F1305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807843"/>
            <a:ext cx="4432663" cy="3061249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Transforms complex datasets into clear visual stories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Acts like a detective’s tool: organizing scattered clues into solutions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PH" dirty="0"/>
              <a:t>Real-world impact: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PH" dirty="0"/>
              <a:t> </a:t>
            </a:r>
            <a:r>
              <a:rPr lang="en-US" b="1" dirty="0"/>
              <a:t>Healthcare</a:t>
            </a:r>
            <a:r>
              <a:rPr lang="en-US" dirty="0"/>
              <a:t> → heat maps reveal disease spread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Business</a:t>
            </a:r>
            <a:r>
              <a:rPr lang="en-US" dirty="0"/>
              <a:t> → line graphs show sales trends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7CE8C0-FD5B-99A4-E7DE-A2B323FF0750}"/>
              </a:ext>
            </a:extLst>
          </p:cNvPr>
          <p:cNvSpPr txBox="1"/>
          <p:nvPr/>
        </p:nvSpPr>
        <p:spPr>
          <a:xfrm>
            <a:off x="1219200" y="1976846"/>
            <a:ext cx="4432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Pivotal Role of Data Visualization</a:t>
            </a:r>
            <a:endParaRPr lang="en-P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DCF370-E5A0-53B7-B5ED-7E9DD0EE5536}"/>
              </a:ext>
            </a:extLst>
          </p:cNvPr>
          <p:cNvSpPr txBox="1">
            <a:spLocks/>
          </p:cNvSpPr>
          <p:nvPr/>
        </p:nvSpPr>
        <p:spPr>
          <a:xfrm>
            <a:off x="6723017" y="2807843"/>
            <a:ext cx="4432663" cy="306124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PH" dirty="0"/>
              <a:t>Quickly absorb information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dirty="0"/>
              <a:t> </a:t>
            </a:r>
            <a:r>
              <a:rPr lang="en-US" dirty="0"/>
              <a:t>Spot patterns, correlations, and trends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PH" dirty="0"/>
              <a:t>Enable data-driven decisions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dirty="0"/>
              <a:t> Communicate findings effectively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95AEC3-CF12-3105-4474-A4EAB9B340F3}"/>
              </a:ext>
            </a:extLst>
          </p:cNvPr>
          <p:cNvSpPr txBox="1"/>
          <p:nvPr/>
        </p:nvSpPr>
        <p:spPr>
          <a:xfrm>
            <a:off x="6723017" y="1976846"/>
            <a:ext cx="4432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Benefits:</a:t>
            </a:r>
          </a:p>
        </p:txBody>
      </p:sp>
    </p:spTree>
    <p:extLst>
      <p:ext uri="{BB962C8B-B14F-4D97-AF65-F5344CB8AC3E}">
        <p14:creationId xmlns:p14="http://schemas.microsoft.com/office/powerpoint/2010/main" val="3326616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D6E19-D6AA-4DA2-BB35-63AFACEB5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8A5CF-65EA-59D9-371F-834CBAFF4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19024"/>
            <a:ext cx="10058400" cy="1450757"/>
          </a:xfrm>
        </p:spPr>
        <p:txBody>
          <a:bodyPr>
            <a:no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5. </a:t>
            </a:r>
            <a:r>
              <a:rPr lang="en-US" sz="4400" dirty="0">
                <a:cs typeface="Arial" panose="020B0604020202020204" pitchFamily="34" charset="0"/>
              </a:rPr>
              <a:t>Using Scatter Plots in Google </a:t>
            </a:r>
            <a:r>
              <a:rPr lang="en-US" sz="4400" dirty="0" err="1">
                <a:cs typeface="Arial" panose="020B0604020202020204" pitchFamily="34" charset="0"/>
              </a:rPr>
              <a:t>Colab</a:t>
            </a:r>
            <a:endParaRPr lang="en-PH" sz="2800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A9421-B85F-1EB1-478E-FAF568629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462279"/>
            <a:ext cx="4615991" cy="3900813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Display relationship between </a:t>
            </a:r>
            <a:r>
              <a:rPr lang="en-US" sz="2400" b="1" dirty="0"/>
              <a:t>two variables</a:t>
            </a:r>
            <a:r>
              <a:rPr lang="en-US" sz="2400" dirty="0"/>
              <a:t> using Cartesian coordinates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 X-axis</a:t>
            </a:r>
            <a:r>
              <a:rPr lang="en-US" sz="2400" dirty="0"/>
              <a:t> = one variable, </a:t>
            </a:r>
            <a:r>
              <a:rPr lang="en-US" sz="2400" b="1" dirty="0"/>
              <a:t>Y-axis</a:t>
            </a:r>
            <a:r>
              <a:rPr lang="en-US" sz="2400" dirty="0"/>
              <a:t> = another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 </a:t>
            </a:r>
            <a:r>
              <a:rPr lang="en-PH" sz="2400" dirty="0"/>
              <a:t>Each point = data observation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sz="2400" dirty="0"/>
              <a:t>Example: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PH" sz="2200" b="1" dirty="0"/>
              <a:t> </a:t>
            </a:r>
            <a:r>
              <a:rPr lang="en-US" sz="2400" dirty="0"/>
              <a:t>City planner analyzing </a:t>
            </a:r>
            <a:r>
              <a:rPr lang="en-US" sz="2400" b="1" dirty="0"/>
              <a:t>population density vs. number of parks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b="1" dirty="0"/>
              <a:t> </a:t>
            </a:r>
            <a:r>
              <a:rPr lang="en-PH" sz="2400" dirty="0"/>
              <a:t>Scatter plot reveals possible </a:t>
            </a:r>
            <a:r>
              <a:rPr lang="en-PH" sz="2400" b="1" dirty="0"/>
              <a:t>positive correlation</a:t>
            </a:r>
            <a:endParaRPr lang="en-PH" sz="2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6F3508-4E5E-85FC-1937-E69A8649AA5B}"/>
              </a:ext>
            </a:extLst>
          </p:cNvPr>
          <p:cNvSpPr txBox="1"/>
          <p:nvPr/>
        </p:nvSpPr>
        <p:spPr>
          <a:xfrm>
            <a:off x="1219200" y="2000614"/>
            <a:ext cx="4615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>
                <a:latin typeface="Arial" panose="020B0604020202020204" pitchFamily="34" charset="0"/>
                <a:cs typeface="Arial" panose="020B0604020202020204" pitchFamily="34" charset="0"/>
              </a:rPr>
              <a:t>Understanding Scatter Plots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4FAFBF-7CEB-A8B4-43C5-36D4888E3C29}"/>
              </a:ext>
            </a:extLst>
          </p:cNvPr>
          <p:cNvSpPr txBox="1"/>
          <p:nvPr/>
        </p:nvSpPr>
        <p:spPr>
          <a:xfrm>
            <a:off x="6356805" y="2000614"/>
            <a:ext cx="479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Why Scatter Plots Matter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5B30E4-BAB8-1B80-B870-E3E83B6B1AA7}"/>
              </a:ext>
            </a:extLst>
          </p:cNvPr>
          <p:cNvSpPr txBox="1">
            <a:spLocks/>
          </p:cNvSpPr>
          <p:nvPr/>
        </p:nvSpPr>
        <p:spPr>
          <a:xfrm>
            <a:off x="6356805" y="2462279"/>
            <a:ext cx="5049627" cy="39008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3600" b="1" dirty="0"/>
              <a:t> Identify correlations</a:t>
            </a:r>
            <a:r>
              <a:rPr lang="en-US" sz="3600" dirty="0"/>
              <a:t> (positive, negative, or none)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 </a:t>
            </a:r>
            <a:r>
              <a:rPr lang="en-US" sz="3600" b="1" dirty="0"/>
              <a:t>Spot trends</a:t>
            </a:r>
            <a:r>
              <a:rPr lang="en-US" sz="3600" dirty="0"/>
              <a:t> (increases, decreases, fluctuations)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 </a:t>
            </a:r>
            <a:r>
              <a:rPr lang="en-US" sz="3600" b="1" dirty="0"/>
              <a:t>Detect outliers</a:t>
            </a:r>
            <a:r>
              <a:rPr lang="en-US" sz="3600" dirty="0"/>
              <a:t> or anomalies in data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724318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EE634-F61C-9959-C65B-252F3E909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756B-B5B3-5EC4-F73B-33AA62B3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19024"/>
            <a:ext cx="10058400" cy="1450757"/>
          </a:xfrm>
        </p:spPr>
        <p:txBody>
          <a:bodyPr>
            <a:no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5. </a:t>
            </a:r>
            <a:r>
              <a:rPr lang="en-US" sz="4400" dirty="0">
                <a:cs typeface="Arial" panose="020B0604020202020204" pitchFamily="34" charset="0"/>
              </a:rPr>
              <a:t>Using Scatter Plots in Google </a:t>
            </a:r>
            <a:r>
              <a:rPr lang="en-US" sz="4400" dirty="0" err="1">
                <a:cs typeface="Arial" panose="020B0604020202020204" pitchFamily="34" charset="0"/>
              </a:rPr>
              <a:t>Colab</a:t>
            </a:r>
            <a:endParaRPr lang="en-PH" sz="2800" dirty="0"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79BAFE-743A-69E0-A3BB-729F1B85E970}"/>
              </a:ext>
            </a:extLst>
          </p:cNvPr>
          <p:cNvSpPr txBox="1"/>
          <p:nvPr/>
        </p:nvSpPr>
        <p:spPr>
          <a:xfrm>
            <a:off x="1097280" y="2252781"/>
            <a:ext cx="479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 to this link:</a:t>
            </a:r>
            <a:endParaRPr lang="en-P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B7B5F1-9DC1-A13C-522E-E13415933C46}"/>
              </a:ext>
            </a:extLst>
          </p:cNvPr>
          <p:cNvSpPr txBox="1">
            <a:spLocks/>
          </p:cNvSpPr>
          <p:nvPr/>
        </p:nvSpPr>
        <p:spPr>
          <a:xfrm>
            <a:off x="1097280" y="2714446"/>
            <a:ext cx="10162724" cy="714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https://github.com/MikkoDT/MexEE402_AI/tree/main/Python_Visualization/Scatter_Plot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88062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4045D-213E-A69F-367E-42CE2D05E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021E1-A950-7429-AEE4-4F23EE7CE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19024"/>
            <a:ext cx="10058400" cy="1450757"/>
          </a:xfrm>
        </p:spPr>
        <p:txBody>
          <a:bodyPr>
            <a:noAutofit/>
          </a:bodyPr>
          <a:lstStyle/>
          <a:p>
            <a:r>
              <a:rPr lang="en-US" sz="4400" dirty="0">
                <a:cs typeface="Arial" panose="020B0604020202020204" pitchFamily="34" charset="0"/>
              </a:rPr>
              <a:t>6. </a:t>
            </a:r>
            <a:r>
              <a:rPr lang="en-US" sz="4400" dirty="0"/>
              <a:t>Comparing Data with Bar Graphs in Google </a:t>
            </a:r>
            <a:r>
              <a:rPr lang="en-US" sz="4400" dirty="0" err="1"/>
              <a:t>Colab</a:t>
            </a:r>
            <a:endParaRPr lang="en-PH" sz="4400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B3E0E-A9B7-4BC9-5C64-C44DEC83D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462279"/>
            <a:ext cx="4615991" cy="3900813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b="1" dirty="0"/>
              <a:t>Bar Graphs (Bar Charts):</a:t>
            </a:r>
            <a:r>
              <a:rPr lang="en-US" sz="2400" dirty="0"/>
              <a:t> Use rectangular bars to represent data categories.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 Bar Length/Height:</a:t>
            </a:r>
            <a:r>
              <a:rPr lang="en-US" sz="2400" dirty="0"/>
              <a:t> Proportional to value or frequency → higher value = taller bar.</a:t>
            </a:r>
            <a:endParaRPr lang="en-PH" sz="22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PH" sz="2200" b="1" dirty="0"/>
              <a:t> </a:t>
            </a:r>
            <a:r>
              <a:rPr lang="en-US" sz="2400" b="1" dirty="0"/>
              <a:t>Purpose:</a:t>
            </a:r>
            <a:r>
              <a:rPr lang="en-US" sz="2400" dirty="0"/>
              <a:t> Simplifies complex data into </a:t>
            </a:r>
            <a:r>
              <a:rPr lang="en-US" sz="2400" b="1" dirty="0"/>
              <a:t>clear, visual comparisons</a:t>
            </a:r>
            <a:r>
              <a:rPr lang="en-US" sz="2400" dirty="0"/>
              <a:t> for better decisions.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FD610F-F2DA-2BB0-D8C2-AABD15BEBD6D}"/>
              </a:ext>
            </a:extLst>
          </p:cNvPr>
          <p:cNvSpPr txBox="1"/>
          <p:nvPr/>
        </p:nvSpPr>
        <p:spPr>
          <a:xfrm>
            <a:off x="1219200" y="2000614"/>
            <a:ext cx="4615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Understanding Bar Graphs</a:t>
            </a:r>
            <a:endParaRPr lang="en-PH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F1BB2E-E63C-33C0-BEE9-ACE794DFEDB1}"/>
              </a:ext>
            </a:extLst>
          </p:cNvPr>
          <p:cNvSpPr txBox="1">
            <a:spLocks/>
          </p:cNvSpPr>
          <p:nvPr/>
        </p:nvSpPr>
        <p:spPr>
          <a:xfrm>
            <a:off x="6356805" y="2462279"/>
            <a:ext cx="5049627" cy="39008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3600" b="1" dirty="0"/>
              <a:t> </a:t>
            </a:r>
            <a:r>
              <a:rPr lang="en-PH" sz="3600" dirty="0"/>
              <a:t>Example (School Performance):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PH" sz="3200" dirty="0"/>
              <a:t> </a:t>
            </a:r>
            <a:r>
              <a:rPr lang="en-US" sz="3200" dirty="0"/>
              <a:t>Categories = Subjects (Math, English, Science, History).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PH" sz="3200" dirty="0"/>
              <a:t>Values = Average student scores.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200" dirty="0"/>
              <a:t> Bars show quick comparison of strengths &amp; weaknesses.</a:t>
            </a:r>
          </a:p>
        </p:txBody>
      </p:sp>
    </p:spTree>
    <p:extLst>
      <p:ext uri="{BB962C8B-B14F-4D97-AF65-F5344CB8AC3E}">
        <p14:creationId xmlns:p14="http://schemas.microsoft.com/office/powerpoint/2010/main" val="1435740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D9351-3C91-5739-EB3B-23F1EACE1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B849-B365-9361-DEBB-79143CA6D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19024"/>
            <a:ext cx="10058400" cy="1450757"/>
          </a:xfrm>
        </p:spPr>
        <p:txBody>
          <a:bodyPr>
            <a:noAutofit/>
          </a:bodyPr>
          <a:lstStyle/>
          <a:p>
            <a:r>
              <a:rPr lang="en-US" sz="4400" dirty="0">
                <a:cs typeface="Arial" panose="020B0604020202020204" pitchFamily="34" charset="0"/>
              </a:rPr>
              <a:t>6. </a:t>
            </a:r>
            <a:r>
              <a:rPr lang="en-US" sz="4400" dirty="0"/>
              <a:t>Comparing Data with Bar Graphs in Google </a:t>
            </a:r>
            <a:r>
              <a:rPr lang="en-US" sz="4400" dirty="0" err="1"/>
              <a:t>Colab</a:t>
            </a:r>
            <a:endParaRPr lang="en-PH" sz="4400" dirty="0"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411800-B64B-D651-1D5A-32504A87C23E}"/>
              </a:ext>
            </a:extLst>
          </p:cNvPr>
          <p:cNvSpPr txBox="1"/>
          <p:nvPr/>
        </p:nvSpPr>
        <p:spPr>
          <a:xfrm>
            <a:off x="1097280" y="2011281"/>
            <a:ext cx="7820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Creating Bar Graphs with Matplotlib in Google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 to this link:</a:t>
            </a:r>
            <a:endParaRPr lang="en-P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34A9BF-9866-8EFF-F44A-DE46DE1AF97E}"/>
              </a:ext>
            </a:extLst>
          </p:cNvPr>
          <p:cNvSpPr txBox="1">
            <a:spLocks/>
          </p:cNvSpPr>
          <p:nvPr/>
        </p:nvSpPr>
        <p:spPr>
          <a:xfrm>
            <a:off x="1184366" y="2842278"/>
            <a:ext cx="10162724" cy="714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https://github.com/MikkoDT/MexEE402_AI/blob/main/Python_Visualization/Advance_DataVisualization/BarGraphs_Matplotlib_in_Google_Colab.ipynb</a:t>
            </a: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8B54E-1A5F-4667-DA57-F3E30735716C}"/>
              </a:ext>
            </a:extLst>
          </p:cNvPr>
          <p:cNvSpPr txBox="1"/>
          <p:nvPr/>
        </p:nvSpPr>
        <p:spPr>
          <a:xfrm>
            <a:off x="1097280" y="4629329"/>
            <a:ext cx="10249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Creating Bar Graphs with Matplotlib using Seaborn's Titanic Dataset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 to this link:</a:t>
            </a:r>
            <a:endParaRPr lang="en-P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783915-1EF0-832A-01A4-903CAC3DE620}"/>
              </a:ext>
            </a:extLst>
          </p:cNvPr>
          <p:cNvSpPr txBox="1">
            <a:spLocks/>
          </p:cNvSpPr>
          <p:nvPr/>
        </p:nvSpPr>
        <p:spPr>
          <a:xfrm>
            <a:off x="1184366" y="5523648"/>
            <a:ext cx="10162724" cy="714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https://github.com/MikkoDT/MexEE402_AI/blob/main/Python_Visualization/Advance_DataVisualization/Seaborn_Titanic_Dataset.ipynb</a:t>
            </a:r>
            <a:endParaRPr lang="en-US" sz="2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8E7D581-890D-EBAC-80B1-F6F6E1BFDDB9}"/>
              </a:ext>
            </a:extLst>
          </p:cNvPr>
          <p:cNvSpPr txBox="1">
            <a:spLocks/>
          </p:cNvSpPr>
          <p:nvPr/>
        </p:nvSpPr>
        <p:spPr>
          <a:xfrm>
            <a:off x="1140822" y="3557498"/>
            <a:ext cx="10162724" cy="714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https://github.com/MikkoDT/MexEE402_AI/blob/main/Python_Visualization/Advance_DataVisualization/average_scores.csv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46282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71A9C-FEE6-2840-4864-E9430617B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A713-8F46-958B-6F30-9730E4CD4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19024"/>
            <a:ext cx="10058400" cy="1450757"/>
          </a:xfrm>
        </p:spPr>
        <p:txBody>
          <a:bodyPr>
            <a:noAutofit/>
          </a:bodyPr>
          <a:lstStyle/>
          <a:p>
            <a:r>
              <a:rPr lang="en-US" sz="4400" dirty="0">
                <a:cs typeface="Arial" panose="020B0604020202020204" pitchFamily="34" charset="0"/>
              </a:rPr>
              <a:t>7. </a:t>
            </a:r>
            <a:r>
              <a:rPr lang="en-US" sz="4800" dirty="0"/>
              <a:t>Advanced Data Visualization Techniques in Google </a:t>
            </a:r>
            <a:r>
              <a:rPr lang="en-US" sz="4800" dirty="0" err="1"/>
              <a:t>Colab</a:t>
            </a:r>
            <a:endParaRPr lang="en-PH" sz="4400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7B9B1-ED96-A678-F581-94B81B028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462279"/>
            <a:ext cx="8908869" cy="390081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 </a:t>
            </a:r>
            <a:r>
              <a:rPr lang="en-PH" sz="3200" b="1" dirty="0" err="1"/>
              <a:t>Plotnine</a:t>
            </a:r>
            <a:endParaRPr lang="en-PH" sz="2800" b="1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PH" sz="2400" dirty="0"/>
              <a:t> </a:t>
            </a:r>
            <a:r>
              <a:rPr lang="en-US" sz="2800" dirty="0"/>
              <a:t>Python clone of R’s </a:t>
            </a:r>
            <a:r>
              <a:rPr lang="en-US" sz="2800" b="1" dirty="0"/>
              <a:t>ggplot2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b="1" dirty="0"/>
              <a:t> </a:t>
            </a:r>
            <a:r>
              <a:rPr lang="en-US" sz="2800" dirty="0"/>
              <a:t>Built on </a:t>
            </a:r>
            <a:r>
              <a:rPr lang="en-US" sz="2800" b="1" dirty="0"/>
              <a:t>Matplotlib</a:t>
            </a:r>
            <a:r>
              <a:rPr lang="en-US" sz="2800" dirty="0"/>
              <a:t> + works with </a:t>
            </a:r>
            <a:r>
              <a:rPr lang="en-US" sz="2800" b="1" dirty="0"/>
              <a:t>Pandas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b="1" dirty="0"/>
              <a:t> </a:t>
            </a:r>
            <a:r>
              <a:rPr lang="en-US" sz="2800" dirty="0"/>
              <a:t>Great for </a:t>
            </a:r>
            <a:r>
              <a:rPr lang="en-US" sz="2800" b="1" dirty="0"/>
              <a:t>complex, layered statistical graphics</a:t>
            </a:r>
            <a:r>
              <a:rPr lang="en-US" sz="2800" dirty="0"/>
              <a:t> with simple syntax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/>
              <a:t> Sample import of </a:t>
            </a:r>
            <a:r>
              <a:rPr lang="en-US" sz="2800" dirty="0" err="1"/>
              <a:t>Plotnine</a:t>
            </a:r>
            <a:r>
              <a:rPr lang="en-US" sz="2800" dirty="0"/>
              <a:t>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000" dirty="0"/>
              <a:t> from </a:t>
            </a:r>
            <a:r>
              <a:rPr lang="en-US" sz="2000" dirty="0" err="1"/>
              <a:t>plotnine</a:t>
            </a:r>
            <a:r>
              <a:rPr lang="en-US" sz="2000" dirty="0"/>
              <a:t> import </a:t>
            </a:r>
            <a:r>
              <a:rPr lang="en-US" sz="2000" dirty="0" err="1"/>
              <a:t>ggplot</a:t>
            </a:r>
            <a:r>
              <a:rPr lang="en-US" sz="2000" dirty="0"/>
              <a:t>, </a:t>
            </a:r>
            <a:r>
              <a:rPr lang="en-US" sz="2000" dirty="0" err="1"/>
              <a:t>aes</a:t>
            </a:r>
            <a:r>
              <a:rPr lang="en-US" sz="2000" dirty="0"/>
              <a:t>, </a:t>
            </a:r>
            <a:r>
              <a:rPr lang="en-US" sz="2000" dirty="0" err="1"/>
              <a:t>stat_summary</a:t>
            </a:r>
            <a:r>
              <a:rPr lang="en-US" sz="2000" dirty="0"/>
              <a:t>, </a:t>
            </a:r>
            <a:r>
              <a:rPr lang="en-US" sz="2000" dirty="0" err="1"/>
              <a:t>ggtitle</a:t>
            </a:r>
            <a:endParaRPr lang="en-US" sz="2000" dirty="0"/>
          </a:p>
          <a:p>
            <a:pPr marL="201168" lvl="1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6AD309-1B59-AF98-C3FC-AB18FEA09DEA}"/>
              </a:ext>
            </a:extLst>
          </p:cNvPr>
          <p:cNvSpPr txBox="1"/>
          <p:nvPr/>
        </p:nvSpPr>
        <p:spPr>
          <a:xfrm>
            <a:off x="1219200" y="2000614"/>
            <a:ext cx="4615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Plotnine</a:t>
            </a:r>
            <a:r>
              <a:rPr lang="en-PH" sz="2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PH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r>
              <a:rPr lang="en-PH" sz="2000" b="1" dirty="0">
                <a:latin typeface="Arial" panose="020B0604020202020204" pitchFamily="34" charset="0"/>
                <a:cs typeface="Arial" panose="020B0604020202020204" pitchFamily="34" charset="0"/>
              </a:rPr>
              <a:t>, and Altair</a:t>
            </a:r>
          </a:p>
        </p:txBody>
      </p:sp>
    </p:spTree>
    <p:extLst>
      <p:ext uri="{BB962C8B-B14F-4D97-AF65-F5344CB8AC3E}">
        <p14:creationId xmlns:p14="http://schemas.microsoft.com/office/powerpoint/2010/main" val="2682557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458E0-0091-A182-7711-103F36A8D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8A1C0-3204-9AEE-93E3-3685611B2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19024"/>
            <a:ext cx="10058400" cy="1450757"/>
          </a:xfrm>
        </p:spPr>
        <p:txBody>
          <a:bodyPr>
            <a:noAutofit/>
          </a:bodyPr>
          <a:lstStyle/>
          <a:p>
            <a:r>
              <a:rPr lang="en-US" sz="4400" dirty="0">
                <a:cs typeface="Arial" panose="020B0604020202020204" pitchFamily="34" charset="0"/>
              </a:rPr>
              <a:t>7. </a:t>
            </a:r>
            <a:r>
              <a:rPr lang="en-US" sz="4800" dirty="0"/>
              <a:t>Advanced Data Visualization Techniques in Google </a:t>
            </a:r>
            <a:r>
              <a:rPr lang="en-US" sz="4800" dirty="0" err="1"/>
              <a:t>Colab</a:t>
            </a:r>
            <a:endParaRPr lang="en-PH" sz="4400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53AEF-08C3-F50D-99D9-F394D83A3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462279"/>
            <a:ext cx="9936480" cy="390081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PH" sz="3600" b="1" dirty="0" err="1"/>
              <a:t>Plotly</a:t>
            </a:r>
            <a:endParaRPr lang="en-PH" sz="3200" b="1" dirty="0"/>
          </a:p>
          <a:p>
            <a:pPr marL="365443" lvl="2" indent="-182563">
              <a:buFont typeface="Wingdings" panose="05000000000000000000" pitchFamily="2" charset="2"/>
              <a:buChar char="v"/>
            </a:pPr>
            <a:r>
              <a:rPr lang="en-PH" sz="2800" dirty="0"/>
              <a:t> Best for </a:t>
            </a:r>
            <a:r>
              <a:rPr lang="en-PH" sz="2800" b="1" dirty="0"/>
              <a:t>interactive visuals</a:t>
            </a:r>
          </a:p>
          <a:p>
            <a:pPr marL="365443" lvl="2" indent="-182563">
              <a:buFont typeface="Wingdings" panose="05000000000000000000" pitchFamily="2" charset="2"/>
              <a:buChar char="v"/>
            </a:pPr>
            <a:r>
              <a:rPr lang="en-PH" sz="2800" b="1" dirty="0"/>
              <a:t> </a:t>
            </a:r>
            <a:r>
              <a:rPr lang="en-US" sz="2800" dirty="0"/>
              <a:t>Supports </a:t>
            </a:r>
            <a:r>
              <a:rPr lang="en-US" sz="2800" b="1" dirty="0"/>
              <a:t>3D charts, maps, and network graphs</a:t>
            </a:r>
          </a:p>
          <a:p>
            <a:pPr marL="365443" lvl="2" indent="-182563">
              <a:buFont typeface="Wingdings" panose="05000000000000000000" pitchFamily="2" charset="2"/>
              <a:buChar char="v"/>
            </a:pPr>
            <a:r>
              <a:rPr lang="en-US" sz="2800" b="1" dirty="0"/>
              <a:t> </a:t>
            </a:r>
            <a:r>
              <a:rPr lang="en-US" sz="2800" dirty="0"/>
              <a:t>Highly engaging for presentations &amp; dashboards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3600" dirty="0"/>
              <a:t>Sample import of </a:t>
            </a:r>
            <a:r>
              <a:rPr lang="en-US" sz="3600" dirty="0" err="1"/>
              <a:t>Plotly</a:t>
            </a:r>
            <a:r>
              <a:rPr lang="en-US" sz="3600" dirty="0"/>
              <a:t>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3200" dirty="0"/>
              <a:t>import </a:t>
            </a:r>
            <a:r>
              <a:rPr lang="en-US" sz="3200" dirty="0" err="1"/>
              <a:t>plotly.express</a:t>
            </a:r>
            <a:r>
              <a:rPr lang="en-US" sz="3200" dirty="0"/>
              <a:t> as </a:t>
            </a:r>
            <a:r>
              <a:rPr lang="en-US" sz="3200" dirty="0" err="1"/>
              <a:t>px</a:t>
            </a:r>
            <a:endParaRPr lang="en-US" sz="3200" dirty="0"/>
          </a:p>
          <a:p>
            <a:pPr marL="384048" lvl="2" indent="0">
              <a:buNone/>
            </a:pPr>
            <a:endParaRPr lang="en-PH" sz="2000" dirty="0"/>
          </a:p>
          <a:p>
            <a:pPr marL="201168" lvl="1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5BB298-D700-C6EC-C000-0680F13A2B9C}"/>
              </a:ext>
            </a:extLst>
          </p:cNvPr>
          <p:cNvSpPr txBox="1"/>
          <p:nvPr/>
        </p:nvSpPr>
        <p:spPr>
          <a:xfrm>
            <a:off x="1219200" y="2000614"/>
            <a:ext cx="4615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Plotnine</a:t>
            </a:r>
            <a:r>
              <a:rPr lang="en-PH" sz="2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PH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r>
              <a:rPr lang="en-PH" sz="2000" b="1" dirty="0">
                <a:latin typeface="Arial" panose="020B0604020202020204" pitchFamily="34" charset="0"/>
                <a:cs typeface="Arial" panose="020B0604020202020204" pitchFamily="34" charset="0"/>
              </a:rPr>
              <a:t>, and Altair</a:t>
            </a:r>
          </a:p>
        </p:txBody>
      </p:sp>
    </p:spTree>
    <p:extLst>
      <p:ext uri="{BB962C8B-B14F-4D97-AF65-F5344CB8AC3E}">
        <p14:creationId xmlns:p14="http://schemas.microsoft.com/office/powerpoint/2010/main" val="1934235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06C42-5C56-1619-7AF7-35A631483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6865-3097-D618-6543-58B7F26F9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19024"/>
            <a:ext cx="10058400" cy="1450757"/>
          </a:xfrm>
        </p:spPr>
        <p:txBody>
          <a:bodyPr>
            <a:noAutofit/>
          </a:bodyPr>
          <a:lstStyle/>
          <a:p>
            <a:r>
              <a:rPr lang="en-US" sz="4400" dirty="0">
                <a:cs typeface="Arial" panose="020B0604020202020204" pitchFamily="34" charset="0"/>
              </a:rPr>
              <a:t>7. </a:t>
            </a:r>
            <a:r>
              <a:rPr lang="en-US" sz="4800" dirty="0"/>
              <a:t>Advanced Data Visualization Techniques in Google </a:t>
            </a:r>
            <a:r>
              <a:rPr lang="en-US" sz="4800" dirty="0" err="1"/>
              <a:t>Colab</a:t>
            </a:r>
            <a:endParaRPr lang="en-PH" sz="4400" dirty="0"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5FF99D-E85D-26A5-E6CE-825AF7443315}"/>
              </a:ext>
            </a:extLst>
          </p:cNvPr>
          <p:cNvSpPr txBox="1"/>
          <p:nvPr/>
        </p:nvSpPr>
        <p:spPr>
          <a:xfrm>
            <a:off x="1219200" y="2000614"/>
            <a:ext cx="4615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Plotnine</a:t>
            </a:r>
            <a:r>
              <a:rPr lang="en-PH" sz="2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PH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r>
              <a:rPr lang="en-PH" sz="2000" b="1" dirty="0">
                <a:latin typeface="Arial" panose="020B0604020202020204" pitchFamily="34" charset="0"/>
                <a:cs typeface="Arial" panose="020B0604020202020204" pitchFamily="34" charset="0"/>
              </a:rPr>
              <a:t>, and Altair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FA7CDE-DA0D-27ED-E154-7E0D406F58E6}"/>
              </a:ext>
            </a:extLst>
          </p:cNvPr>
          <p:cNvSpPr txBox="1">
            <a:spLocks/>
          </p:cNvSpPr>
          <p:nvPr/>
        </p:nvSpPr>
        <p:spPr>
          <a:xfrm>
            <a:off x="1097281" y="2462279"/>
            <a:ext cx="10309152" cy="39008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3600" b="1" dirty="0"/>
              <a:t> </a:t>
            </a:r>
            <a:r>
              <a:rPr lang="en-PH" sz="3200" b="1" dirty="0"/>
              <a:t>Altair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PH" sz="3000" dirty="0"/>
              <a:t> </a:t>
            </a:r>
            <a:r>
              <a:rPr lang="en-US" sz="3200" dirty="0"/>
              <a:t>Declarative library based on </a:t>
            </a:r>
            <a:r>
              <a:rPr lang="en-US" sz="3200" b="1" dirty="0"/>
              <a:t>Vega-Lite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200" b="1" dirty="0"/>
              <a:t> </a:t>
            </a:r>
            <a:r>
              <a:rPr lang="en-US" sz="3200" dirty="0"/>
              <a:t>Produces </a:t>
            </a:r>
            <a:r>
              <a:rPr lang="en-US" sz="3200" b="1" dirty="0"/>
              <a:t>clear, concise, statistical graphics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200" b="1" dirty="0"/>
              <a:t> </a:t>
            </a:r>
            <a:r>
              <a:rPr lang="en-US" sz="3200" dirty="0"/>
              <a:t>Ideal for </a:t>
            </a:r>
            <a:r>
              <a:rPr lang="en-US" sz="3200" b="1" dirty="0"/>
              <a:t>data exploration &amp; interpretation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200" b="1" dirty="0"/>
              <a:t> </a:t>
            </a:r>
            <a:r>
              <a:rPr lang="en-US" sz="3600" dirty="0"/>
              <a:t>Sample import of </a:t>
            </a:r>
            <a:r>
              <a:rPr lang="en-US" sz="3600" dirty="0" err="1"/>
              <a:t>Plotly</a:t>
            </a:r>
            <a:r>
              <a:rPr lang="en-US" sz="3600" dirty="0"/>
              <a:t>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PH" sz="2800" dirty="0"/>
              <a:t>import </a:t>
            </a:r>
            <a:r>
              <a:rPr lang="en-PH" sz="2800" dirty="0" err="1"/>
              <a:t>altair</a:t>
            </a:r>
            <a:r>
              <a:rPr lang="en-PH" sz="2800" dirty="0"/>
              <a:t> as alt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00021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B9BFC-6837-B00D-737A-0AB0D2231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CC93D-18C9-B28C-0327-D94C9AF58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19024"/>
            <a:ext cx="10058400" cy="1450757"/>
          </a:xfrm>
        </p:spPr>
        <p:txBody>
          <a:bodyPr>
            <a:noAutofit/>
          </a:bodyPr>
          <a:lstStyle/>
          <a:p>
            <a:r>
              <a:rPr lang="en-US" sz="4000" dirty="0">
                <a:cs typeface="Arial" panose="020B0604020202020204" pitchFamily="34" charset="0"/>
              </a:rPr>
              <a:t>7. </a:t>
            </a:r>
            <a:r>
              <a:rPr lang="en-US" sz="4400" dirty="0"/>
              <a:t>Advanced Data Visualization Techniques in Google </a:t>
            </a:r>
            <a:r>
              <a:rPr lang="en-US" sz="4400" dirty="0" err="1"/>
              <a:t>Colab</a:t>
            </a:r>
            <a:endParaRPr lang="en-PH" sz="4400" dirty="0"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52D69D-9AD9-D6A6-7F32-18A7C5647D34}"/>
              </a:ext>
            </a:extLst>
          </p:cNvPr>
          <p:cNvSpPr txBox="1"/>
          <p:nvPr/>
        </p:nvSpPr>
        <p:spPr>
          <a:xfrm>
            <a:off x="1097280" y="2011281"/>
            <a:ext cx="782029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 err="1"/>
              <a:t>Plotnine_Plotly_Altair_Titanic_Dataset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 to this link:</a:t>
            </a:r>
            <a:endParaRPr lang="en-P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F8ED6A-B0BB-13E1-77E0-75F502C3071C}"/>
              </a:ext>
            </a:extLst>
          </p:cNvPr>
          <p:cNvSpPr txBox="1">
            <a:spLocks/>
          </p:cNvSpPr>
          <p:nvPr/>
        </p:nvSpPr>
        <p:spPr>
          <a:xfrm>
            <a:off x="1097280" y="2903833"/>
            <a:ext cx="10162724" cy="714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https://github.com/MikkoDT/MexEE402_AI/blob/main/Python_Visualization/Advance_DataVisualization/Plotnine_Plotly_Altair_Titanic_Dataset.ipynb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91442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B1195-83C7-71A1-294F-3BD28DA41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F10B7-46A7-9C62-2AB0-A8DE179A1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19024"/>
            <a:ext cx="10058400" cy="1450757"/>
          </a:xfrm>
        </p:spPr>
        <p:txBody>
          <a:bodyPr>
            <a:noAutofit/>
          </a:bodyPr>
          <a:lstStyle/>
          <a:p>
            <a:r>
              <a:rPr lang="en-US" sz="4400" dirty="0">
                <a:cs typeface="Arial" panose="020B0604020202020204" pitchFamily="34" charset="0"/>
              </a:rPr>
              <a:t>7. </a:t>
            </a:r>
            <a:r>
              <a:rPr lang="en-US" sz="4800" dirty="0"/>
              <a:t>Advanced Data Visualization Techniques in Google </a:t>
            </a:r>
            <a:r>
              <a:rPr lang="en-US" sz="4800" dirty="0" err="1"/>
              <a:t>Colab</a:t>
            </a:r>
            <a:endParaRPr lang="en-PH" sz="4400" dirty="0"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3B5FD8-E204-B57B-CB0A-B8A25F7897CE}"/>
              </a:ext>
            </a:extLst>
          </p:cNvPr>
          <p:cNvSpPr txBox="1"/>
          <p:nvPr/>
        </p:nvSpPr>
        <p:spPr>
          <a:xfrm>
            <a:off x="1219199" y="2000614"/>
            <a:ext cx="8952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Plotnine</a:t>
            </a:r>
            <a:r>
              <a:rPr lang="en-PH" sz="2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PH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r>
              <a:rPr lang="en-PH" sz="2000" b="1" dirty="0">
                <a:latin typeface="Arial" panose="020B0604020202020204" pitchFamily="34" charset="0"/>
                <a:cs typeface="Arial" panose="020B0604020202020204" pitchFamily="34" charset="0"/>
              </a:rPr>
              <a:t>, and Altair</a:t>
            </a:r>
            <a:r>
              <a:rPr lang="en-PH" sz="2400" dirty="0">
                <a:latin typeface="Arial" panose="020B0604020202020204" pitchFamily="34" charset="0"/>
                <a:cs typeface="Arial" panose="020B0604020202020204" pitchFamily="34" charset="0"/>
              </a:rPr>
              <a:t>: Table of Common Functions</a:t>
            </a: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E4C919-9945-FCB0-96FC-1B1137600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2693112"/>
            <a:ext cx="10058400" cy="349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09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1E107-4FE6-A683-37EC-B2942EDCD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B7C12-2C50-37F1-D446-59D47FDF6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19024"/>
            <a:ext cx="10058400" cy="1450757"/>
          </a:xfrm>
        </p:spPr>
        <p:txBody>
          <a:bodyPr>
            <a:noAutofit/>
          </a:bodyPr>
          <a:lstStyle/>
          <a:p>
            <a:r>
              <a:rPr lang="en-US" sz="4400" dirty="0">
                <a:cs typeface="Arial" panose="020B0604020202020204" pitchFamily="34" charset="0"/>
              </a:rPr>
              <a:t>7. </a:t>
            </a:r>
            <a:r>
              <a:rPr lang="en-US" sz="4800" dirty="0"/>
              <a:t>Advanced Data Visualization Techniques in Google </a:t>
            </a:r>
            <a:r>
              <a:rPr lang="en-US" sz="4800" dirty="0" err="1"/>
              <a:t>Colab</a:t>
            </a:r>
            <a:endParaRPr lang="en-PH" sz="4400" dirty="0"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D8F927-EB10-7715-DA4B-97AD0B1359B0}"/>
              </a:ext>
            </a:extLst>
          </p:cNvPr>
          <p:cNvSpPr txBox="1"/>
          <p:nvPr/>
        </p:nvSpPr>
        <p:spPr>
          <a:xfrm>
            <a:off x="1219199" y="2000614"/>
            <a:ext cx="8952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Plotnine</a:t>
            </a:r>
            <a:r>
              <a:rPr lang="en-PH" sz="2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PH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r>
              <a:rPr lang="en-PH" sz="2000" b="1" dirty="0">
                <a:latin typeface="Arial" panose="020B0604020202020204" pitchFamily="34" charset="0"/>
                <a:cs typeface="Arial" panose="020B0604020202020204" pitchFamily="34" charset="0"/>
              </a:rPr>
              <a:t>, and Altair</a:t>
            </a:r>
            <a:r>
              <a:rPr lang="en-PH" sz="2400" dirty="0">
                <a:latin typeface="Arial" panose="020B0604020202020204" pitchFamily="34" charset="0"/>
                <a:cs typeface="Arial" panose="020B0604020202020204" pitchFamily="34" charset="0"/>
              </a:rPr>
              <a:t>: Table of Common Functions</a:t>
            </a: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49A714-4E21-F16B-A1A6-7B47C6894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794859"/>
            <a:ext cx="10058400" cy="320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69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1F36D-A1D8-1F0A-E90E-8E3D9FC82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F4FA3-FADC-3849-4522-69746DA83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PH" dirty="0"/>
              <a:t>. </a:t>
            </a:r>
            <a:r>
              <a:rPr lang="en-US" dirty="0"/>
              <a:t>Introduction to Data Visualization with Python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85F7-62D1-727C-547F-009D9F31D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807842"/>
            <a:ext cx="4432663" cy="3470409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Matplotlib</a:t>
            </a:r>
            <a:r>
              <a:rPr lang="en-US" dirty="0"/>
              <a:t> → Flexible, powerful 2D/3D plots; steep learning curve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Seaborn</a:t>
            </a:r>
            <a:r>
              <a:rPr lang="en-US" dirty="0"/>
              <a:t> → Simplifies plotting; excellent for statistical visualization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 err="1"/>
              <a:t>Plotly</a:t>
            </a:r>
            <a:r>
              <a:rPr lang="en-US" dirty="0"/>
              <a:t> → Interactive plots; higher complexity, but engaging visuals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Pandas Visualization</a:t>
            </a:r>
            <a:r>
              <a:rPr lang="en-US" dirty="0"/>
              <a:t> → Simple plots; integrates with data workflows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 err="1"/>
              <a:t>Plotnine</a:t>
            </a:r>
            <a:r>
              <a:rPr lang="en-US" dirty="0"/>
              <a:t> → Inspired by R’s ggplot2; effective for layered graphics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Altair</a:t>
            </a:r>
            <a:r>
              <a:rPr lang="en-US" dirty="0"/>
              <a:t> → Declarative, clean, and user-friendly statistical graphics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2367EE-F251-11B8-6F87-8FB2601E22FC}"/>
              </a:ext>
            </a:extLst>
          </p:cNvPr>
          <p:cNvSpPr txBox="1"/>
          <p:nvPr/>
        </p:nvSpPr>
        <p:spPr>
          <a:xfrm>
            <a:off x="1219200" y="1976846"/>
            <a:ext cx="4432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Python’s Data Visualization Libraries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DD7BBE-E6C2-4A7F-EBF9-64507C299722}"/>
              </a:ext>
            </a:extLst>
          </p:cNvPr>
          <p:cNvSpPr txBox="1">
            <a:spLocks/>
          </p:cNvSpPr>
          <p:nvPr/>
        </p:nvSpPr>
        <p:spPr>
          <a:xfrm>
            <a:off x="6723017" y="2807843"/>
            <a:ext cx="4432663" cy="306124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Tableau, Power BI, D3.js, R’s ggplot2</a:t>
            </a:r>
            <a:r>
              <a:rPr lang="en-US" dirty="0"/>
              <a:t> → Other effective visualization tools</a:t>
            </a:r>
            <a:endParaRPr lang="en-P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66DC42-1AEC-30F4-C090-802C8065D5FA}"/>
              </a:ext>
            </a:extLst>
          </p:cNvPr>
          <p:cNvSpPr txBox="1"/>
          <p:nvPr/>
        </p:nvSpPr>
        <p:spPr>
          <a:xfrm>
            <a:off x="6723017" y="1976846"/>
            <a:ext cx="4432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Beyond Python</a:t>
            </a:r>
          </a:p>
        </p:txBody>
      </p:sp>
    </p:spTree>
    <p:extLst>
      <p:ext uri="{BB962C8B-B14F-4D97-AF65-F5344CB8AC3E}">
        <p14:creationId xmlns:p14="http://schemas.microsoft.com/office/powerpoint/2010/main" val="7095935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AFC73-82FE-CCF9-BBD0-BB3A731B1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1FF96-2BE5-14FC-F9B2-DBE65C877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19024"/>
            <a:ext cx="10058400" cy="1450757"/>
          </a:xfrm>
        </p:spPr>
        <p:txBody>
          <a:bodyPr>
            <a:noAutofit/>
          </a:bodyPr>
          <a:lstStyle/>
          <a:p>
            <a:r>
              <a:rPr lang="en-US" sz="4400" dirty="0">
                <a:cs typeface="Arial" panose="020B0604020202020204" pitchFamily="34" charset="0"/>
              </a:rPr>
              <a:t>7. </a:t>
            </a:r>
            <a:r>
              <a:rPr lang="en-US" sz="4800" dirty="0"/>
              <a:t>Advanced Data Visualization Techniques in Google </a:t>
            </a:r>
            <a:r>
              <a:rPr lang="en-US" sz="4800" dirty="0" err="1"/>
              <a:t>Colab</a:t>
            </a:r>
            <a:endParaRPr lang="en-PH" sz="4400" dirty="0"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600C9-125A-C35D-B155-E5B960F91E1D}"/>
              </a:ext>
            </a:extLst>
          </p:cNvPr>
          <p:cNvSpPr txBox="1"/>
          <p:nvPr/>
        </p:nvSpPr>
        <p:spPr>
          <a:xfrm>
            <a:off x="1219199" y="2000614"/>
            <a:ext cx="8952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Plotnine</a:t>
            </a:r>
            <a:r>
              <a:rPr lang="en-PH" sz="2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PH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r>
              <a:rPr lang="en-PH" sz="2000" b="1" dirty="0">
                <a:latin typeface="Arial" panose="020B0604020202020204" pitchFamily="34" charset="0"/>
                <a:cs typeface="Arial" panose="020B0604020202020204" pitchFamily="34" charset="0"/>
              </a:rPr>
              <a:t>, and Altair</a:t>
            </a:r>
            <a:r>
              <a:rPr lang="en-PH" sz="2400" dirty="0">
                <a:latin typeface="Arial" panose="020B0604020202020204" pitchFamily="34" charset="0"/>
                <a:cs typeface="Arial" panose="020B0604020202020204" pitchFamily="34" charset="0"/>
              </a:rPr>
              <a:t>: Table of Common Functions</a:t>
            </a: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51ACF-B574-0BE2-F4A5-D85BA7E74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989869"/>
            <a:ext cx="10058400" cy="322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55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C55B6-3A96-6E19-0276-E75E633A9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7A97A-14A6-4460-839C-30405E73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19024"/>
            <a:ext cx="10058400" cy="1450757"/>
          </a:xfrm>
        </p:spPr>
        <p:txBody>
          <a:bodyPr>
            <a:noAutofit/>
          </a:bodyPr>
          <a:lstStyle/>
          <a:p>
            <a:r>
              <a:rPr lang="en-US" sz="4400" dirty="0">
                <a:cs typeface="Arial" panose="020B0604020202020204" pitchFamily="34" charset="0"/>
              </a:rPr>
              <a:t>7. </a:t>
            </a:r>
            <a:r>
              <a:rPr lang="en-US" sz="4800" dirty="0"/>
              <a:t>Advanced Data Visualization Techniques in Google </a:t>
            </a:r>
            <a:r>
              <a:rPr lang="en-US" sz="4800" dirty="0" err="1"/>
              <a:t>Colab</a:t>
            </a:r>
            <a:endParaRPr lang="en-PH" sz="4400" dirty="0"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3DE6A5-0918-60A4-EE6E-0DD722B54092}"/>
              </a:ext>
            </a:extLst>
          </p:cNvPr>
          <p:cNvSpPr txBox="1"/>
          <p:nvPr/>
        </p:nvSpPr>
        <p:spPr>
          <a:xfrm>
            <a:off x="1219199" y="2000614"/>
            <a:ext cx="8952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Plotnine</a:t>
            </a:r>
            <a:r>
              <a:rPr lang="en-PH" sz="2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PH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r>
              <a:rPr lang="en-PH" sz="2000" b="1" dirty="0">
                <a:latin typeface="Arial" panose="020B0604020202020204" pitchFamily="34" charset="0"/>
                <a:cs typeface="Arial" panose="020B0604020202020204" pitchFamily="34" charset="0"/>
              </a:rPr>
              <a:t>, and Altair</a:t>
            </a:r>
            <a:r>
              <a:rPr lang="en-PH" sz="2400" dirty="0">
                <a:latin typeface="Arial" panose="020B0604020202020204" pitchFamily="34" charset="0"/>
                <a:cs typeface="Arial" panose="020B0604020202020204" pitchFamily="34" charset="0"/>
              </a:rPr>
              <a:t>: Table of Common Functions</a:t>
            </a: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67CF9D-98C7-F229-9B58-A9EA728AA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62279"/>
            <a:ext cx="10058400" cy="383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38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CFE38-3BDF-D52C-3CC3-5A5A08B11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5E2E-C2D0-F5EE-C6E8-61E06297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19024"/>
            <a:ext cx="10058400" cy="1450757"/>
          </a:xfrm>
        </p:spPr>
        <p:txBody>
          <a:bodyPr>
            <a:noAutofit/>
          </a:bodyPr>
          <a:lstStyle/>
          <a:p>
            <a:r>
              <a:rPr lang="en-US" sz="4400" dirty="0">
                <a:cs typeface="Arial" panose="020B0604020202020204" pitchFamily="34" charset="0"/>
              </a:rPr>
              <a:t>7. </a:t>
            </a:r>
            <a:r>
              <a:rPr lang="en-US" sz="4800" dirty="0"/>
              <a:t>Advanced Data Visualization Techniques in Google </a:t>
            </a:r>
            <a:r>
              <a:rPr lang="en-US" sz="4800" dirty="0" err="1"/>
              <a:t>Colab</a:t>
            </a:r>
            <a:endParaRPr lang="en-PH" sz="4400" dirty="0"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7A74F1-4F16-7C5F-D415-F3B4E1C6E53E}"/>
              </a:ext>
            </a:extLst>
          </p:cNvPr>
          <p:cNvSpPr txBox="1"/>
          <p:nvPr/>
        </p:nvSpPr>
        <p:spPr>
          <a:xfrm>
            <a:off x="1219199" y="2000614"/>
            <a:ext cx="8952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Plotnine</a:t>
            </a:r>
            <a:r>
              <a:rPr lang="en-PH" sz="2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PH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r>
              <a:rPr lang="en-PH" sz="2000" b="1" dirty="0">
                <a:latin typeface="Arial" panose="020B0604020202020204" pitchFamily="34" charset="0"/>
                <a:cs typeface="Arial" panose="020B0604020202020204" pitchFamily="34" charset="0"/>
              </a:rPr>
              <a:t>, and Altair</a:t>
            </a:r>
            <a:r>
              <a:rPr lang="en-PH" sz="2400" dirty="0">
                <a:latin typeface="Arial" panose="020B0604020202020204" pitchFamily="34" charset="0"/>
                <a:cs typeface="Arial" panose="020B0604020202020204" pitchFamily="34" charset="0"/>
              </a:rPr>
              <a:t>: Table of Common Functions</a:t>
            </a: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64FB85-7256-8F8E-9A4D-39BFCB1C2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912244"/>
            <a:ext cx="10058400" cy="296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085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6C714-48C1-D0B7-FAAA-A11DEFC6A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D627E-BF41-3B0F-3871-AC852EAE9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19024"/>
            <a:ext cx="10058400" cy="1450757"/>
          </a:xfrm>
        </p:spPr>
        <p:txBody>
          <a:bodyPr>
            <a:noAutofit/>
          </a:bodyPr>
          <a:lstStyle/>
          <a:p>
            <a:r>
              <a:rPr lang="en-US" sz="4400" dirty="0">
                <a:cs typeface="Arial" panose="020B0604020202020204" pitchFamily="34" charset="0"/>
              </a:rPr>
              <a:t>8. </a:t>
            </a:r>
            <a:r>
              <a:rPr lang="en-US" dirty="0"/>
              <a:t>Visual Data Analysis Project in Google </a:t>
            </a:r>
            <a:r>
              <a:rPr lang="en-US" dirty="0" err="1"/>
              <a:t>Colab</a:t>
            </a:r>
            <a:endParaRPr lang="en-PH" sz="4400" dirty="0"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73FD1D-DEBC-41C0-9615-7D38AACE342E}"/>
              </a:ext>
            </a:extLst>
          </p:cNvPr>
          <p:cNvSpPr txBox="1"/>
          <p:nvPr/>
        </p:nvSpPr>
        <p:spPr>
          <a:xfrm>
            <a:off x="1097280" y="2011281"/>
            <a:ext cx="78202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b="1" dirty="0" err="1"/>
              <a:t>Iris_Data_Visualization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 to this link:</a:t>
            </a:r>
            <a:endParaRPr lang="en-P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1FA7D44-D7C7-DFB8-2F05-12ED19B88E9F}"/>
              </a:ext>
            </a:extLst>
          </p:cNvPr>
          <p:cNvSpPr txBox="1">
            <a:spLocks/>
          </p:cNvSpPr>
          <p:nvPr/>
        </p:nvSpPr>
        <p:spPr>
          <a:xfrm>
            <a:off x="1097280" y="3228635"/>
            <a:ext cx="10162724" cy="714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https://github.com/MikkoDT/MexEE402_AI/blob/main/Python_Visualization/Advance_DataVisualization/Iris_Data_Visualization.ipynb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62926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19953-9FAF-030A-CA82-469EAA1B8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AC18B-AC7B-5F00-B0C4-34512C9E3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PH" dirty="0"/>
              <a:t>. </a:t>
            </a:r>
            <a:r>
              <a:rPr lang="en-US" dirty="0"/>
              <a:t>Introduction to Data Visualization with Python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8E86F-7649-D049-2660-1D93ABF7D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526384"/>
            <a:ext cx="9936480" cy="375186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b="1" dirty="0"/>
              <a:t>Google </a:t>
            </a:r>
            <a:r>
              <a:rPr lang="en-US" sz="2400" b="1" dirty="0" err="1"/>
              <a:t>Colab</a:t>
            </a:r>
            <a:r>
              <a:rPr lang="en-US" sz="2400" dirty="0"/>
              <a:t> – A free, browser-based coding environment requiring no setup and offering free computing power. To get started: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Visit the </a:t>
            </a:r>
            <a:r>
              <a:rPr lang="en-US" sz="2400" dirty="0">
                <a:hlinkClick r:id="rId2"/>
              </a:rPr>
              <a:t>Google </a:t>
            </a:r>
            <a:r>
              <a:rPr lang="en-US" sz="2400" dirty="0" err="1">
                <a:hlinkClick r:id="rId2"/>
              </a:rPr>
              <a:t>Colab</a:t>
            </a:r>
            <a:r>
              <a:rPr lang="en-US" sz="2400" dirty="0"/>
              <a:t> website.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Click on 'File' &gt; 'New notebook' to create a new notebook.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You are now in a Python environment. You can write code in the cells and run them by clicking the play button on the left or by pressing </a:t>
            </a:r>
            <a:r>
              <a:rPr lang="en-US" sz="2400" dirty="0" err="1"/>
              <a:t>Shift+Enter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59D1F-319F-9AC4-6B81-0C97E418C87C}"/>
              </a:ext>
            </a:extLst>
          </p:cNvPr>
          <p:cNvSpPr txBox="1"/>
          <p:nvPr/>
        </p:nvSpPr>
        <p:spPr>
          <a:xfrm>
            <a:off x="1219200" y="1976845"/>
            <a:ext cx="5784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Getting Started with Google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02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8AD6B-1392-AD2B-B9C6-F79E874ED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5050-1700-7F40-DA09-16F42267E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PH" dirty="0"/>
              <a:t>. </a:t>
            </a:r>
            <a:r>
              <a:rPr lang="en-US" dirty="0"/>
              <a:t>Introduction to Data Visualization with Python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45B8E-2701-215B-DBDB-B232C756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526385"/>
            <a:ext cx="9936480" cy="46166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As a test run, paste the following simple Python code into a cell: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BD418B-BD40-7310-2B38-89BEBF2222A6}"/>
              </a:ext>
            </a:extLst>
          </p:cNvPr>
          <p:cNvSpPr txBox="1"/>
          <p:nvPr/>
        </p:nvSpPr>
        <p:spPr>
          <a:xfrm>
            <a:off x="1219200" y="1976845"/>
            <a:ext cx="5784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Getting Started with Google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B977B6-DECC-D8A8-580B-3E33B78C0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075926"/>
            <a:ext cx="9534525" cy="92392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BF95B11-F8C4-9CE3-4BDD-5A3502A6D300}"/>
              </a:ext>
            </a:extLst>
          </p:cNvPr>
          <p:cNvSpPr txBox="1">
            <a:spLocks/>
          </p:cNvSpPr>
          <p:nvPr/>
        </p:nvSpPr>
        <p:spPr>
          <a:xfrm>
            <a:off x="1219200" y="4272843"/>
            <a:ext cx="9936480" cy="16283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Running the cell prints: </a:t>
            </a:r>
            <a:r>
              <a:rPr lang="en-US" b="1" dirty="0"/>
              <a:t>“Hello, Data Visualization!”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Google </a:t>
            </a:r>
            <a:r>
              <a:rPr lang="en-US" b="1" dirty="0" err="1"/>
              <a:t>Colab</a:t>
            </a:r>
            <a:r>
              <a:rPr lang="en-US" dirty="0"/>
              <a:t> will be the primary tool for this course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/>
              <a:t> </a:t>
            </a:r>
            <a:r>
              <a:rPr lang="en-US" dirty="0"/>
              <a:t>Used to interact with Python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/>
              <a:t> </a:t>
            </a:r>
            <a:r>
              <a:rPr lang="en-PH" dirty="0"/>
              <a:t>Employ data visualization libraries</a:t>
            </a:r>
            <a:endParaRPr lang="en-US" b="1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95531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7240A-7631-A8EE-928E-6448F7935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3DA8-EDEB-D518-12B1-FCE573ED4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2</a:t>
            </a:r>
            <a:r>
              <a:rPr lang="en-PH" dirty="0">
                <a:cs typeface="Arial" panose="020B0604020202020204" pitchFamily="34" charset="0"/>
              </a:rPr>
              <a:t>. </a:t>
            </a:r>
            <a:r>
              <a:rPr lang="en-US" dirty="0">
                <a:cs typeface="Arial" panose="020B0604020202020204" pitchFamily="34" charset="0"/>
              </a:rPr>
              <a:t>Data Visualization with Google </a:t>
            </a:r>
            <a:r>
              <a:rPr lang="en-US" dirty="0" err="1">
                <a:cs typeface="Arial" panose="020B0604020202020204" pitchFamily="34" charset="0"/>
              </a:rPr>
              <a:t>Colab</a:t>
            </a:r>
            <a:r>
              <a:rPr lang="en-US" dirty="0">
                <a:cs typeface="Arial" panose="020B0604020202020204" pitchFamily="34" charset="0"/>
              </a:rPr>
              <a:t>, Pandas, and Matplotlib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36E2C-7C83-1449-21F1-6BCA7A303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768"/>
            <a:ext cx="9753600" cy="145075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PH" dirty="0"/>
              <a:t>Cloud-based Python environment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dirty="0"/>
              <a:t> </a:t>
            </a:r>
            <a:r>
              <a:rPr lang="en-US" dirty="0"/>
              <a:t>Runs in the browser, no setup needed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Works like a Python notebook powered by Google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EF533-362D-B2AA-8361-DB28CE3CA827}"/>
              </a:ext>
            </a:extLst>
          </p:cNvPr>
          <p:cNvSpPr txBox="1"/>
          <p:nvPr/>
        </p:nvSpPr>
        <p:spPr>
          <a:xfrm>
            <a:off x="1219200" y="1857103"/>
            <a:ext cx="6454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Getting Acquainted with Google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endParaRPr lang="en-P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46D37B-6F18-1533-5132-A3C8EBBBA1FD}"/>
              </a:ext>
            </a:extLst>
          </p:cNvPr>
          <p:cNvSpPr txBox="1"/>
          <p:nvPr/>
        </p:nvSpPr>
        <p:spPr>
          <a:xfrm>
            <a:off x="1219199" y="3769525"/>
            <a:ext cx="4615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Setting Up Your First Notebook</a:t>
            </a:r>
            <a:endParaRPr lang="en-P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63031B-6F7F-6877-B3CC-5B10E07B6C2A}"/>
              </a:ext>
            </a:extLst>
          </p:cNvPr>
          <p:cNvSpPr txBox="1">
            <a:spLocks/>
          </p:cNvSpPr>
          <p:nvPr/>
        </p:nvSpPr>
        <p:spPr>
          <a:xfrm>
            <a:off x="1219198" y="4545543"/>
            <a:ext cx="4615993" cy="13494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Go to </a:t>
            </a:r>
            <a:r>
              <a:rPr lang="en-US" b="1" dirty="0"/>
              <a:t>Google </a:t>
            </a:r>
            <a:r>
              <a:rPr lang="en-US" b="1" dirty="0" err="1"/>
              <a:t>Colab</a:t>
            </a:r>
            <a:r>
              <a:rPr lang="en-US" b="1" dirty="0"/>
              <a:t> website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</a:t>
            </a:r>
            <a:r>
              <a:rPr lang="en-PH" dirty="0"/>
              <a:t>Click </a:t>
            </a:r>
            <a:r>
              <a:rPr lang="en-PH" b="1" dirty="0"/>
              <a:t>File → New notebook</a:t>
            </a:r>
            <a:endParaRPr lang="en-P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BCC4E5-025E-5992-B33A-FB0ABF895522}"/>
              </a:ext>
            </a:extLst>
          </p:cNvPr>
          <p:cNvSpPr txBox="1"/>
          <p:nvPr/>
        </p:nvSpPr>
        <p:spPr>
          <a:xfrm>
            <a:off x="6356806" y="3926701"/>
            <a:ext cx="4615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Writing &amp; Executing Code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55510BF-4B79-4D86-DD37-4FDEE73CE370}"/>
              </a:ext>
            </a:extLst>
          </p:cNvPr>
          <p:cNvSpPr txBox="1">
            <a:spLocks/>
          </p:cNvSpPr>
          <p:nvPr/>
        </p:nvSpPr>
        <p:spPr>
          <a:xfrm>
            <a:off x="6356807" y="4545543"/>
            <a:ext cx="4615993" cy="13494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PH" dirty="0"/>
              <a:t>Use a </a:t>
            </a:r>
            <a:r>
              <a:rPr lang="en-PH" b="1" dirty="0"/>
              <a:t>code cell</a:t>
            </a:r>
            <a:r>
              <a:rPr lang="en-PH" dirty="0"/>
              <a:t> (click + Code)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dirty="0"/>
              <a:t> Type Python code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dirty="0"/>
              <a:t> </a:t>
            </a:r>
            <a:r>
              <a:rPr lang="en-US" dirty="0"/>
              <a:t>Run with </a:t>
            </a:r>
            <a:r>
              <a:rPr lang="en-US" b="1" dirty="0" err="1"/>
              <a:t>Shift+Enter</a:t>
            </a:r>
            <a:r>
              <a:rPr lang="en-US" dirty="0"/>
              <a:t> → output shown below cell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6221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DEBEF-C29E-1747-520F-ED8960F60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F693-86F5-4A0B-B39D-88536DE6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2</a:t>
            </a:r>
            <a:r>
              <a:rPr lang="en-PH" dirty="0">
                <a:cs typeface="Arial" panose="020B0604020202020204" pitchFamily="34" charset="0"/>
              </a:rPr>
              <a:t>. </a:t>
            </a:r>
            <a:r>
              <a:rPr lang="en-US" dirty="0">
                <a:cs typeface="Arial" panose="020B0604020202020204" pitchFamily="34" charset="0"/>
              </a:rPr>
              <a:t>Data Visualization with Google </a:t>
            </a:r>
            <a:r>
              <a:rPr lang="en-US" dirty="0" err="1">
                <a:cs typeface="Arial" panose="020B0604020202020204" pitchFamily="34" charset="0"/>
              </a:rPr>
              <a:t>Colab</a:t>
            </a:r>
            <a:r>
              <a:rPr lang="en-US" dirty="0">
                <a:cs typeface="Arial" panose="020B0604020202020204" pitchFamily="34" charset="0"/>
              </a:rPr>
              <a:t>, Pandas, and Matplotlib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73A11-72E9-F573-9A55-5992043AA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768"/>
            <a:ext cx="4615991" cy="357625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Saved directly to </a:t>
            </a:r>
            <a:r>
              <a:rPr lang="en-US" b="1" dirty="0"/>
              <a:t>Google Drive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File → Save</a:t>
            </a:r>
            <a:r>
              <a:rPr lang="en-US" dirty="0"/>
              <a:t> to store work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Share</a:t>
            </a:r>
            <a:r>
              <a:rPr lang="en-US" dirty="0"/>
              <a:t> button → invite via email or link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Option to </a:t>
            </a:r>
            <a:r>
              <a:rPr lang="en-US" b="1" dirty="0"/>
              <a:t>download</a:t>
            </a:r>
            <a:r>
              <a:rPr lang="en-US" dirty="0"/>
              <a:t> for offline sharing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0E0B3B-0030-C277-6802-3D8C0D02CD26}"/>
              </a:ext>
            </a:extLst>
          </p:cNvPr>
          <p:cNvSpPr txBox="1"/>
          <p:nvPr/>
        </p:nvSpPr>
        <p:spPr>
          <a:xfrm>
            <a:off x="1219200" y="1857103"/>
            <a:ext cx="6454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Saving &amp; Sharing Notebooks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26F0C4-3129-E7C0-C1AE-6F3E7DCC0193}"/>
              </a:ext>
            </a:extLst>
          </p:cNvPr>
          <p:cNvSpPr txBox="1"/>
          <p:nvPr/>
        </p:nvSpPr>
        <p:spPr>
          <a:xfrm>
            <a:off x="6356805" y="1894537"/>
            <a:ext cx="4798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Harnessing Pandas for Data Manipulation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85F18C-EDA8-3779-0952-7C6FED1F8390}"/>
              </a:ext>
            </a:extLst>
          </p:cNvPr>
          <p:cNvSpPr txBox="1">
            <a:spLocks/>
          </p:cNvSpPr>
          <p:nvPr/>
        </p:nvSpPr>
        <p:spPr>
          <a:xfrm>
            <a:off x="6356806" y="2725534"/>
            <a:ext cx="4615993" cy="31694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Core Python library for data analysis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PH" dirty="0"/>
              <a:t>Provides </a:t>
            </a:r>
            <a:r>
              <a:rPr lang="en-PH" dirty="0" err="1"/>
              <a:t>DataFrames</a:t>
            </a:r>
            <a:r>
              <a:rPr lang="en-PH" dirty="0"/>
              <a:t> (spreadsheet-like structures)</a:t>
            </a:r>
          </a:p>
          <a:p>
            <a:pPr marL="0" indent="0">
              <a:buNone/>
            </a:pPr>
            <a:r>
              <a:rPr lang="en-PH" b="1" dirty="0"/>
              <a:t>Uses in Workflow: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b="1" dirty="0"/>
              <a:t> Load datasets</a:t>
            </a:r>
            <a:r>
              <a:rPr lang="en-PH" dirty="0"/>
              <a:t> (CSV, Excel, SQL, etc.)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b="1" dirty="0"/>
              <a:t> </a:t>
            </a:r>
            <a:r>
              <a:rPr lang="en-US" b="1" dirty="0"/>
              <a:t>Filter data</a:t>
            </a:r>
            <a:r>
              <a:rPr lang="en-US" dirty="0"/>
              <a:t> with simple conditions (e.g., Age &gt; 30)</a:t>
            </a:r>
          </a:p>
          <a:p>
            <a:pPr>
              <a:buFont typeface="Wingdings" panose="05000000000000000000" pitchFamily="2" charset="2"/>
              <a:buChar char="v"/>
            </a:pP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2124651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EAB0A-9530-C785-DF4D-35FBBA427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7567-98DA-F7FD-E9B6-0148A12D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2</a:t>
            </a:r>
            <a:r>
              <a:rPr lang="en-PH" dirty="0">
                <a:cs typeface="Arial" panose="020B0604020202020204" pitchFamily="34" charset="0"/>
              </a:rPr>
              <a:t>. </a:t>
            </a:r>
            <a:r>
              <a:rPr lang="en-US" dirty="0">
                <a:cs typeface="Arial" panose="020B0604020202020204" pitchFamily="34" charset="0"/>
              </a:rPr>
              <a:t>Data Visualization with Google </a:t>
            </a:r>
            <a:r>
              <a:rPr lang="en-US" dirty="0" err="1">
                <a:cs typeface="Arial" panose="020B0604020202020204" pitchFamily="34" charset="0"/>
              </a:rPr>
              <a:t>Colab</a:t>
            </a:r>
            <a:r>
              <a:rPr lang="en-US" dirty="0">
                <a:cs typeface="Arial" panose="020B0604020202020204" pitchFamily="34" charset="0"/>
              </a:rPr>
              <a:t>, Pandas, and Matplotlib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55684-4869-ED39-0BB9-3FE584B70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769"/>
            <a:ext cx="9753600" cy="83099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Performing basic data analysis: Pandas allows statistical analysis, e.g., </a:t>
            </a:r>
            <a:r>
              <a:rPr lang="en-US" dirty="0" err="1"/>
              <a:t>df.describe</a:t>
            </a:r>
            <a:r>
              <a:rPr lang="en-US" dirty="0"/>
              <a:t>() gives descriptive statistics of a </a:t>
            </a:r>
            <a:r>
              <a:rPr lang="en-US" dirty="0" err="1"/>
              <a:t>DataFrame</a:t>
            </a:r>
            <a:r>
              <a:rPr lang="en-US" dirty="0"/>
              <a:t>.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96FF7-46FC-0CC6-60C1-C5D99FFB324A}"/>
              </a:ext>
            </a:extLst>
          </p:cNvPr>
          <p:cNvSpPr txBox="1"/>
          <p:nvPr/>
        </p:nvSpPr>
        <p:spPr>
          <a:xfrm>
            <a:off x="1219200" y="1857103"/>
            <a:ext cx="6454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Utilizing Pandas in Your Data Science Workflow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0F3D9-7328-792D-E00B-D9F669DFB8DD}"/>
              </a:ext>
            </a:extLst>
          </p:cNvPr>
          <p:cNvSpPr txBox="1"/>
          <p:nvPr/>
        </p:nvSpPr>
        <p:spPr>
          <a:xfrm>
            <a:off x="1219198" y="3269511"/>
            <a:ext cx="4615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 to this link:</a:t>
            </a:r>
            <a:endParaRPr lang="en-P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884993-89F0-621A-DB79-3A70EFA6B28B}"/>
              </a:ext>
            </a:extLst>
          </p:cNvPr>
          <p:cNvSpPr txBox="1">
            <a:spLocks/>
          </p:cNvSpPr>
          <p:nvPr/>
        </p:nvSpPr>
        <p:spPr>
          <a:xfrm>
            <a:off x="1219198" y="3732999"/>
            <a:ext cx="9753600" cy="7258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dirty="0"/>
              <a:t>https://github.com/MikkoDT/MexEE402_AI/blob/main/Python_Visualization/Pandas_for_Data_Manipulation.ipynb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03869D-4D15-8FE7-9865-25086FAE97FA}"/>
              </a:ext>
            </a:extLst>
          </p:cNvPr>
          <p:cNvSpPr txBox="1">
            <a:spLocks/>
          </p:cNvSpPr>
          <p:nvPr/>
        </p:nvSpPr>
        <p:spPr>
          <a:xfrm>
            <a:off x="1219200" y="4645402"/>
            <a:ext cx="9753600" cy="16479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numCol="2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 this code: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PH" b="1" dirty="0"/>
              <a:t>Import Pandas</a:t>
            </a:r>
            <a:r>
              <a:rPr lang="en-PH" dirty="0"/>
              <a:t> library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PH" dirty="0"/>
              <a:t> </a:t>
            </a:r>
            <a:r>
              <a:rPr lang="en-US" b="1" dirty="0"/>
              <a:t>Load dataset</a:t>
            </a:r>
            <a:r>
              <a:rPr lang="en-US" dirty="0"/>
              <a:t> from URL into a </a:t>
            </a:r>
            <a:r>
              <a:rPr lang="en-US" dirty="0" err="1"/>
              <a:t>DataFrame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Print column names</a:t>
            </a:r>
            <a:r>
              <a:rPr lang="en-US" dirty="0"/>
              <a:t> of the </a:t>
            </a:r>
            <a:r>
              <a:rPr lang="en-US" dirty="0" err="1"/>
              <a:t>DataFrame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Filter data</a:t>
            </a:r>
            <a:r>
              <a:rPr lang="en-US" dirty="0"/>
              <a:t> based on conditions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Use describe()</a:t>
            </a:r>
            <a:r>
              <a:rPr lang="en-US" dirty="0"/>
              <a:t> for descriptive statistics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Prepares and structures data for </a:t>
            </a:r>
            <a:r>
              <a:rPr lang="en-US" b="1" dirty="0"/>
              <a:t>effective visualization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80956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3C5C5-2318-AD48-FD08-2BAC758E4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9FBE4-BB35-9311-2C78-9D8F38C08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2</a:t>
            </a:r>
            <a:r>
              <a:rPr lang="en-PH" dirty="0">
                <a:cs typeface="Arial" panose="020B0604020202020204" pitchFamily="34" charset="0"/>
              </a:rPr>
              <a:t>. </a:t>
            </a:r>
            <a:r>
              <a:rPr lang="en-US" dirty="0">
                <a:cs typeface="Arial" panose="020B0604020202020204" pitchFamily="34" charset="0"/>
              </a:rPr>
              <a:t>Data Visualization with Google </a:t>
            </a:r>
            <a:r>
              <a:rPr lang="en-US" dirty="0" err="1">
                <a:cs typeface="Arial" panose="020B0604020202020204" pitchFamily="34" charset="0"/>
              </a:rPr>
              <a:t>Colab</a:t>
            </a:r>
            <a:r>
              <a:rPr lang="en-US" dirty="0">
                <a:cs typeface="Arial" panose="020B0604020202020204" pitchFamily="34" charset="0"/>
              </a:rPr>
              <a:t>, Pandas, and Matplotlib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BCBBB-93C4-B920-6B58-6323041EF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725534"/>
            <a:ext cx="4615991" cy="3580998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PH" b="1" dirty="0">
                <a:latin typeface="Arial" panose="020B0604020202020204" pitchFamily="34" charset="0"/>
                <a:cs typeface="Arial" panose="020B0604020202020204" pitchFamily="34" charset="0"/>
              </a:rPr>
              <a:t>Matplotlib Overview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dirty="0"/>
              <a:t> Versatile Python plotting library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dirty="0"/>
              <a:t> </a:t>
            </a:r>
            <a:r>
              <a:rPr lang="en-US" dirty="0"/>
              <a:t>Supports </a:t>
            </a:r>
            <a:r>
              <a:rPr lang="en-US" b="1" dirty="0"/>
              <a:t>static, animated, and interactive plots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 </a:t>
            </a:r>
            <a:r>
              <a:rPr lang="en-US" dirty="0"/>
              <a:t>Works seamlessly with </a:t>
            </a:r>
            <a:r>
              <a:rPr lang="en-US" b="1" dirty="0"/>
              <a:t>Pandas </a:t>
            </a:r>
            <a:r>
              <a:rPr lang="en-US" b="1" dirty="0" err="1"/>
              <a:t>DataFrames</a:t>
            </a:r>
            <a:endParaRPr lang="en-US" b="1" dirty="0"/>
          </a:p>
          <a:p>
            <a:pPr marL="0" indent="0">
              <a:buNone/>
            </a:pPr>
            <a:r>
              <a:rPr lang="en-PH" b="1" dirty="0">
                <a:latin typeface="Arial" panose="020B0604020202020204" pitchFamily="34" charset="0"/>
                <a:cs typeface="Arial" panose="020B0604020202020204" pitchFamily="34" charset="0"/>
              </a:rPr>
              <a:t>Basic Plots with Matplotlib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/>
              <a:t>Line Chart (plot)</a:t>
            </a:r>
            <a:r>
              <a:rPr lang="en-US" dirty="0"/>
              <a:t> → Track changes over time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b="1" dirty="0"/>
              <a:t>Bar Chart (bar)</a:t>
            </a:r>
            <a:r>
              <a:rPr lang="en-PH" dirty="0"/>
              <a:t> → Compare categorical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/>
              <a:t>Histogram (hist)</a:t>
            </a:r>
            <a:r>
              <a:rPr lang="en-US" dirty="0"/>
              <a:t> → Show data distribution</a:t>
            </a:r>
            <a:endParaRPr lang="en-P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C774F-07F5-8715-F815-4FD137473FC2}"/>
              </a:ext>
            </a:extLst>
          </p:cNvPr>
          <p:cNvSpPr txBox="1"/>
          <p:nvPr/>
        </p:nvSpPr>
        <p:spPr>
          <a:xfrm>
            <a:off x="1219200" y="1857103"/>
            <a:ext cx="4615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Matplotlib—Your Tool for Effective Data Visualization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8A84DB-A442-722D-FBBA-45B2FE8C506F}"/>
              </a:ext>
            </a:extLst>
          </p:cNvPr>
          <p:cNvSpPr txBox="1"/>
          <p:nvPr/>
        </p:nvSpPr>
        <p:spPr>
          <a:xfrm>
            <a:off x="6356805" y="1894537"/>
            <a:ext cx="479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 to this link:</a:t>
            </a:r>
            <a:endParaRPr lang="en-P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9E9813-D238-D458-4124-BAB82CDB2B36}"/>
              </a:ext>
            </a:extLst>
          </p:cNvPr>
          <p:cNvSpPr txBox="1">
            <a:spLocks/>
          </p:cNvSpPr>
          <p:nvPr/>
        </p:nvSpPr>
        <p:spPr>
          <a:xfrm>
            <a:off x="6356805" y="2356203"/>
            <a:ext cx="4615993" cy="10727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https://github.com/MikkoDT/MexEE402_AI/blob/main/Python_Visualization/Creating_Basic_Plots_with_Matplotlib.ipynb</a:t>
            </a:r>
            <a:endParaRPr lang="en-PH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7C6B5B-E3E4-85D1-0551-C60FDF603617}"/>
              </a:ext>
            </a:extLst>
          </p:cNvPr>
          <p:cNvSpPr txBox="1"/>
          <p:nvPr/>
        </p:nvSpPr>
        <p:spPr>
          <a:xfrm>
            <a:off x="6356804" y="3629320"/>
            <a:ext cx="461599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Each plot reveals unique insights into beer servings, highlighting the importance of data visualization for understanding data.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804818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{BB9AB3C6-3EC3-414B-B2E7-7D547C2068E2}TFb63a7776-4452-49b2-8055-21efce632b726e3c8758_win32-7d1db0309ca7</Template>
  <TotalTime>284</TotalTime>
  <Words>2503</Words>
  <Application>Microsoft Office PowerPoint</Application>
  <PresentationFormat>Widescreen</PresentationFormat>
  <Paragraphs>280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Bookman Old Style</vt:lpstr>
      <vt:lpstr>Calibri</vt:lpstr>
      <vt:lpstr>Franklin Gothic Book</vt:lpstr>
      <vt:lpstr>Wingdings</vt:lpstr>
      <vt:lpstr>Custom</vt:lpstr>
      <vt:lpstr>II. Data Visualization with Python</vt:lpstr>
      <vt:lpstr>1. Introduction to Data Visualization with Python</vt:lpstr>
      <vt:lpstr>1. Introduction to Data Visualization with Python</vt:lpstr>
      <vt:lpstr>1. Introduction to Data Visualization with Python</vt:lpstr>
      <vt:lpstr>1. Introduction to Data Visualization with Python</vt:lpstr>
      <vt:lpstr>2. Data Visualization with Google Colab, Pandas, and Matplotlib</vt:lpstr>
      <vt:lpstr>2. Data Visualization with Google Colab, Pandas, and Matplotlib</vt:lpstr>
      <vt:lpstr>2. Data Visualization with Google Colab, Pandas, and Matplotlib</vt:lpstr>
      <vt:lpstr>2. Data Visualization with Google Colab, Pandas, and Matplotlib</vt:lpstr>
      <vt:lpstr>3. Unraveling Data Distribution Using Histograms</vt:lpstr>
      <vt:lpstr>3. Unraveling Data Distribution Using Histograms</vt:lpstr>
      <vt:lpstr>3. Unraveling Data Distribution Using Histograms</vt:lpstr>
      <vt:lpstr>3. Unraveling Data Distribution Using Histograms</vt:lpstr>
      <vt:lpstr>3. Unraveling Data Distribution Using Histograms</vt:lpstr>
      <vt:lpstr>4. Mastering Time Series Visualization with Line Charts in Google Colab </vt:lpstr>
      <vt:lpstr>4. Mastering Time Series Visualization with Line Charts in Google Colab </vt:lpstr>
      <vt:lpstr>4. Mastering Time Series Visualization with Line Charts in Google Colab </vt:lpstr>
      <vt:lpstr>4. Mastering Time Series Visualization with Line Charts in Google Colab </vt:lpstr>
      <vt:lpstr>4. Mastering Time Series Visualization with Line Charts in Google Colab </vt:lpstr>
      <vt:lpstr>5. Using Scatter Plots in Google Colab</vt:lpstr>
      <vt:lpstr>5. Using Scatter Plots in Google Colab</vt:lpstr>
      <vt:lpstr>6. Comparing Data with Bar Graphs in Google Colab</vt:lpstr>
      <vt:lpstr>6. Comparing Data with Bar Graphs in Google Colab</vt:lpstr>
      <vt:lpstr>7. Advanced Data Visualization Techniques in Google Colab</vt:lpstr>
      <vt:lpstr>7. Advanced Data Visualization Techniques in Google Colab</vt:lpstr>
      <vt:lpstr>7. Advanced Data Visualization Techniques in Google Colab</vt:lpstr>
      <vt:lpstr>7. Advanced Data Visualization Techniques in Google Colab</vt:lpstr>
      <vt:lpstr>7. Advanced Data Visualization Techniques in Google Colab</vt:lpstr>
      <vt:lpstr>7. Advanced Data Visualization Techniques in Google Colab</vt:lpstr>
      <vt:lpstr>7. Advanced Data Visualization Techniques in Google Colab</vt:lpstr>
      <vt:lpstr>7. Advanced Data Visualization Techniques in Google Colab</vt:lpstr>
      <vt:lpstr>7. Advanced Data Visualization Techniques in Google Colab</vt:lpstr>
      <vt:lpstr>8. Visual Data Analysis Project in Google Colab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Mikko De Torres</dc:creator>
  <cp:lastModifiedBy>Mikko De Torres</cp:lastModifiedBy>
  <cp:revision>30</cp:revision>
  <dcterms:created xsi:type="dcterms:W3CDTF">2025-09-13T23:36:57Z</dcterms:created>
  <dcterms:modified xsi:type="dcterms:W3CDTF">2025-09-21T01:45:29Z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