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20" r:id="rId21"/>
    <p:sldId id="321" r:id="rId22"/>
    <p:sldId id="322" r:id="rId23"/>
    <p:sldId id="323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II. Data Visualization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548447"/>
            <a:ext cx="3205640" cy="10058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MEXEE 402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 science, machine learning and ai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36027-02D2-8F47-1A91-05A14F31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A447-CA36-2114-9E4C-31EC3778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6A31-06D1-A871-A2BC-550EE766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Graphical representation of data grouped into </a:t>
            </a:r>
            <a:r>
              <a:rPr lang="en-US" sz="2400" b="1" dirty="0"/>
              <a:t>bins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Bins</a:t>
            </a:r>
            <a:r>
              <a:rPr lang="en-US" sz="2400" dirty="0"/>
              <a:t> = value ranges; </a:t>
            </a:r>
            <a:r>
              <a:rPr lang="en-US" sz="2400" b="1" dirty="0"/>
              <a:t>height</a:t>
            </a:r>
            <a:r>
              <a:rPr lang="en-US" sz="2400" dirty="0"/>
              <a:t> = frequency of data points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Provides a clear view of data distribution</a:t>
            </a:r>
            <a:endParaRPr lang="en-P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E69B0-F7AA-D952-A184-B208B4F7CB87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Histograms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44C66-2AEC-4B23-5FFE-D8E2671148DF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Insights from Histograms: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F37277-4615-48FD-602C-B482D0548F2D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dirty="0"/>
              <a:t>Frequency of values in specific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600" dirty="0"/>
              <a:t>Detection of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PH" sz="3600" dirty="0"/>
              <a:t>Identification of skewness (</a:t>
            </a:r>
            <a:r>
              <a:rPr lang="en-US" sz="3600" dirty="0"/>
              <a:t>how the data distribution leans or tilts on a histogram)</a:t>
            </a:r>
            <a:endParaRPr lang="en-PH" sz="36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US" sz="3600" b="1" dirty="0"/>
              <a:t>Symmetrical (no skew):</a:t>
            </a:r>
            <a:r>
              <a:rPr lang="en-US" sz="3600" dirty="0"/>
              <a:t> Data is evenly distributed around the center (bell-shaped).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Positive skew (right-skewed):</a:t>
            </a:r>
            <a:r>
              <a:rPr lang="en-US" sz="3600" dirty="0"/>
              <a:t> Long tail extends to the right → more values concentrated on the lower end.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Negative skew (left-skewed):</a:t>
            </a:r>
            <a:r>
              <a:rPr lang="en-US" sz="3600" dirty="0"/>
              <a:t> Long tail extends to the left → more values concentrated on the higher end.</a:t>
            </a:r>
          </a:p>
        </p:txBody>
      </p:sp>
    </p:spTree>
    <p:extLst>
      <p:ext uri="{BB962C8B-B14F-4D97-AF65-F5344CB8AC3E}">
        <p14:creationId xmlns:p14="http://schemas.microsoft.com/office/powerpoint/2010/main" val="38255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1526C-56DF-1D17-61CA-2134D16B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C07-FED5-B53C-BC10-39DD57E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A5A8-0074-E475-AC25-C4CC4E52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400" b="1" dirty="0"/>
              <a:t>Teacher analyzing exam scores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dirty="0"/>
              <a:t>Create bins (0–10, 11–20, etc.)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Visualize class performance distribution</a:t>
            </a:r>
            <a:endParaRPr lang="en-PH" sz="2200" dirty="0"/>
          </a:p>
          <a:p>
            <a:pPr marL="0" lvl="1" indent="0">
              <a:buNone/>
            </a:pPr>
            <a:r>
              <a:rPr lang="en-US" sz="2400" b="1" dirty="0"/>
              <a:t>Creating Histograms in Google </a:t>
            </a:r>
            <a:r>
              <a:rPr lang="en-US" sz="2400" b="1" dirty="0" err="1"/>
              <a:t>Colab</a:t>
            </a:r>
            <a:endParaRPr lang="en-US" sz="2400" b="1" dirty="0"/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Use </a:t>
            </a:r>
            <a:r>
              <a:rPr lang="en-US" sz="2000" b="1" dirty="0"/>
              <a:t>Matplotlib</a:t>
            </a:r>
            <a:r>
              <a:rPr lang="en-US" sz="2000" dirty="0"/>
              <a:t> to generate histograms</a:t>
            </a:r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PH" sz="2000" dirty="0"/>
              <a:t>Steps:</a:t>
            </a:r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Open </a:t>
            </a:r>
            <a:r>
              <a:rPr lang="en-PH" sz="2000" b="1" dirty="0"/>
              <a:t>Google </a:t>
            </a:r>
            <a:r>
              <a:rPr lang="en-PH" sz="2000" b="1" dirty="0" err="1"/>
              <a:t>Colab</a:t>
            </a:r>
            <a:endParaRPr lang="en-PH" sz="2000" b="1" dirty="0"/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Start a </a:t>
            </a:r>
            <a:r>
              <a:rPr lang="en-PH" sz="2000" b="1" dirty="0"/>
              <a:t>new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84B27-E8D2-44B9-6922-82F50EF4D8DB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C2546-C553-1590-5AED-088C9B67E15E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7794DD-E7D9-6BC4-7326-595105631EF5}"/>
              </a:ext>
            </a:extLst>
          </p:cNvPr>
          <p:cNvSpPr txBox="1">
            <a:spLocks/>
          </p:cNvSpPr>
          <p:nvPr/>
        </p:nvSpPr>
        <p:spPr>
          <a:xfrm>
            <a:off x="6356806" y="2462280"/>
            <a:ext cx="479887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https://github.com/MikkoDT/MexEE402_AI/tree/main/Python_Visualization/Scores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ECC9-08F0-7A53-E5BA-860E4DD6C264}"/>
              </a:ext>
            </a:extLst>
          </p:cNvPr>
          <p:cNvSpPr txBox="1"/>
          <p:nvPr/>
        </p:nvSpPr>
        <p:spPr>
          <a:xfrm>
            <a:off x="6356805" y="3582186"/>
            <a:ext cx="48987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/>
              <a:t>Importing Necessary Libraries</a:t>
            </a:r>
          </a:p>
          <a:p>
            <a:endParaRPr lang="en-PH" b="1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08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C9A9-28CB-E6F1-EDF6-BA88E642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48B-C94E-65B0-8956-3732FACD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47DB-D86A-CCDC-C7F5-5B2729B4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/>
              <a:t>Creating and Loading Your Data</a:t>
            </a:r>
          </a:p>
          <a:p>
            <a:r>
              <a:rPr lang="en-US" dirty="0"/>
              <a:t>For our illustration, we'll use a CSV file containing the final exam scores of a class. You'll need to create this file. Follow these steps: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1. </a:t>
            </a:r>
            <a:r>
              <a:rPr lang="en-US" b="1" dirty="0"/>
              <a:t>Open a text editor on your computer</a:t>
            </a:r>
            <a:r>
              <a:rPr lang="en-US" dirty="0"/>
              <a:t>, </a:t>
            </a:r>
            <a:r>
              <a:rPr lang="en-US" b="1" dirty="0"/>
              <a:t>such as Notepad on Windows or TextEdit on Mac. Or in Microsoft excel.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2. </a:t>
            </a:r>
            <a:r>
              <a:rPr lang="en-US" b="1" dirty="0"/>
              <a:t>Copy and paste</a:t>
            </a:r>
            <a:r>
              <a:rPr lang="en-US" dirty="0"/>
              <a:t> </a:t>
            </a:r>
            <a:r>
              <a:rPr lang="en-US" b="1" dirty="0"/>
              <a:t>the following lines into your text editor: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07401-06FE-4B2E-C3C7-44E317641302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2E06E-D229-69A4-E7EE-136D57EB1430}"/>
              </a:ext>
            </a:extLst>
          </p:cNvPr>
          <p:cNvSpPr txBox="1"/>
          <p:nvPr/>
        </p:nvSpPr>
        <p:spPr>
          <a:xfrm>
            <a:off x="6356805" y="2000614"/>
            <a:ext cx="47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Save the CSV file </a:t>
            </a:r>
            <a:r>
              <a:rPr lang="en-PH" dirty="0"/>
              <a:t>"</a:t>
            </a:r>
            <a:r>
              <a:rPr lang="en-PH" b="1" dirty="0"/>
              <a:t>scores.csv</a:t>
            </a:r>
            <a:r>
              <a:rPr lang="en-PH" dirty="0"/>
              <a:t>"</a:t>
            </a:r>
            <a:endParaRPr lang="en-PH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56D6E-4CA3-AC0F-B91C-C1EE008C066F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scores</a:t>
            </a:r>
          </a:p>
          <a:p>
            <a:pPr marL="0" indent="0">
              <a:buNone/>
            </a:pPr>
            <a:r>
              <a:rPr lang="en-US" dirty="0"/>
              <a:t>85</a:t>
            </a:r>
          </a:p>
          <a:p>
            <a:pPr marL="0" indent="0">
              <a:buNone/>
            </a:pPr>
            <a:r>
              <a:rPr lang="en-US" dirty="0"/>
              <a:t>90</a:t>
            </a:r>
          </a:p>
          <a:p>
            <a:pPr marL="0" indent="0">
              <a:buNone/>
            </a:pPr>
            <a:r>
              <a:rPr lang="en-US" dirty="0"/>
              <a:t>78</a:t>
            </a:r>
          </a:p>
          <a:p>
            <a:pPr marL="0" indent="0">
              <a:buNone/>
            </a:pPr>
            <a:r>
              <a:rPr lang="en-US" dirty="0"/>
              <a:t>92</a:t>
            </a:r>
          </a:p>
          <a:p>
            <a:pPr marL="0" indent="0">
              <a:buNone/>
            </a:pPr>
            <a:r>
              <a:rPr lang="en-US" dirty="0"/>
              <a:t>88</a:t>
            </a:r>
          </a:p>
          <a:p>
            <a:pPr marL="0" indent="0">
              <a:buNone/>
            </a:pPr>
            <a:r>
              <a:rPr lang="en-US" dirty="0"/>
              <a:t>76</a:t>
            </a:r>
          </a:p>
          <a:p>
            <a:pPr marL="0" indent="0">
              <a:buNone/>
            </a:pPr>
            <a:r>
              <a:rPr lang="en-US" dirty="0"/>
              <a:t>95</a:t>
            </a:r>
          </a:p>
          <a:p>
            <a:pPr marL="0" indent="0">
              <a:buNone/>
            </a:pPr>
            <a:r>
              <a:rPr lang="en-US" dirty="0"/>
              <a:t>89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989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F0F44-A108-027A-D3EC-D7429B20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41E9-0B31-B878-8CE5-5D792A8C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8B07-DD2D-2652-4B06-F49CD954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Upload the CSV file to Google </a:t>
            </a:r>
            <a:r>
              <a:rPr lang="en-US" b="1" dirty="0" err="1"/>
              <a:t>Colab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dirty="0"/>
              <a:t>, click the </a:t>
            </a:r>
            <a:r>
              <a:rPr lang="en-US" b="1" dirty="0"/>
              <a:t>folder icon</a:t>
            </a:r>
            <a:r>
              <a:rPr lang="en-US" dirty="0"/>
              <a:t> (left sidebar)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Click </a:t>
            </a:r>
            <a:r>
              <a:rPr lang="en-US" b="1" dirty="0"/>
              <a:t>Upload to session storage</a:t>
            </a:r>
            <a:r>
              <a:rPr lang="en-US" dirty="0"/>
              <a:t> (upward arrow icon)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 </a:t>
            </a:r>
            <a:r>
              <a:rPr lang="en-US" b="1" dirty="0"/>
              <a:t>scores.csv</a:t>
            </a:r>
            <a:r>
              <a:rPr lang="en-US" dirty="0"/>
              <a:t> from your local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File is uploaded to your </a:t>
            </a:r>
            <a:r>
              <a:rPr lang="en-US" dirty="0" err="1"/>
              <a:t>Colab</a:t>
            </a:r>
            <a:r>
              <a:rPr lang="en-US" dirty="0"/>
              <a:t> session</a:t>
            </a:r>
          </a:p>
          <a:p>
            <a:pPr marL="0" indent="0">
              <a:buNone/>
            </a:pPr>
            <a:r>
              <a:rPr lang="en-US" b="1" dirty="0"/>
              <a:t>Load the data into a pandas </a:t>
            </a:r>
            <a:r>
              <a:rPr lang="en-US" b="1" dirty="0" err="1"/>
              <a:t>DataFrame</a:t>
            </a:r>
            <a:r>
              <a:rPr lang="en-US" b="1" dirty="0"/>
              <a:t>:</a:t>
            </a:r>
          </a:p>
          <a:p>
            <a:r>
              <a:rPr lang="en-US" dirty="0"/>
              <a:t>Finally, load the data into a pandas </a:t>
            </a:r>
            <a:r>
              <a:rPr lang="en-US" dirty="0" err="1"/>
              <a:t>DataFrame</a:t>
            </a:r>
            <a:r>
              <a:rPr lang="en-US" dirty="0"/>
              <a:t> using the following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6AFAF-FB39-CD54-8A6F-9FDF148D72EE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510B2-6B0E-0B90-7868-BE758C938ABC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96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45E6-247C-F758-C5A7-3D5063F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2C94-2246-5F51-46DA-7151838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97D-FAFA-1743-6F7F-2D433D7043F0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AEA32-FF35-F27D-2EA3-7974B8EDE1EB}"/>
              </a:ext>
            </a:extLst>
          </p:cNvPr>
          <p:cNvSpPr txBox="1">
            <a:spLocks/>
          </p:cNvSpPr>
          <p:nvPr/>
        </p:nvSpPr>
        <p:spPr>
          <a:xfrm>
            <a:off x="1219200" y="2445315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4DD5E3-0B21-FE82-154E-9C751C9D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06" y="2000614"/>
            <a:ext cx="4978474" cy="43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8F7B-0353-035B-CB39-2A932768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9E0-D179-DF91-E97A-0424944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4645-7E7E-9ED4-070E-11D6A30A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Collection of </a:t>
            </a:r>
            <a:r>
              <a:rPr lang="en-US" sz="2400" b="1" dirty="0"/>
              <a:t>data points over time</a:t>
            </a:r>
            <a:r>
              <a:rPr lang="en-US" sz="2400" dirty="0"/>
              <a:t> (chronological order matters)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Example: </a:t>
            </a:r>
            <a:r>
              <a:rPr lang="en-US" sz="2400" b="1" dirty="0"/>
              <a:t>Hourly temperature readings</a:t>
            </a:r>
            <a:r>
              <a:rPr lang="en-US" sz="2400" dirty="0"/>
              <a:t> form a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b="1" dirty="0"/>
              <a:t>Finance</a:t>
            </a:r>
            <a:r>
              <a:rPr lang="en-PH" sz="2400" dirty="0"/>
              <a:t> → stock trends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Weather</a:t>
            </a:r>
            <a:r>
              <a:rPr lang="en-PH" sz="2400" dirty="0"/>
              <a:t> → forecasting patterns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Healthcare</a:t>
            </a:r>
            <a:r>
              <a:rPr lang="en-PH" sz="2400" dirty="0"/>
              <a:t> → tracking patient vitals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E-commerce</a:t>
            </a:r>
            <a:r>
              <a:rPr lang="en-PH" sz="2400" dirty="0"/>
              <a:t> → analyzing website traffic</a:t>
            </a:r>
            <a:endParaRPr lang="en-PH" sz="2200" dirty="0"/>
          </a:p>
          <a:p>
            <a:pPr marL="0" lvl="1" indent="0">
              <a:buNone/>
            </a:pPr>
            <a:r>
              <a:rPr lang="en-PH" sz="2400" b="1" dirty="0"/>
              <a:t>Key Value: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Explains the </a:t>
            </a:r>
            <a:r>
              <a:rPr lang="en-US" sz="2400" b="1" dirty="0"/>
              <a:t>past</a:t>
            </a:r>
            <a:r>
              <a:rPr lang="en-US" sz="2400" dirty="0"/>
              <a:t> and provides insights into the </a:t>
            </a:r>
            <a:r>
              <a:rPr lang="en-US" sz="2400" b="1" dirty="0"/>
              <a:t>future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6DE9E-2288-600E-3643-CCD9D8938960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Time Series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60E94-42CA-6CFB-0EBC-99F44B239628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Time Series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21B344-EE95-206A-E6D9-48DCE992C763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/>
              <a:t>Line charts</a:t>
            </a:r>
            <a:r>
              <a:rPr lang="en-US" sz="3600" dirty="0"/>
              <a:t> → simple &amp; effective for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Reveal </a:t>
            </a:r>
            <a:r>
              <a:rPr lang="en-US" sz="3600" b="1" dirty="0"/>
              <a:t>patterns, trends, and outliers (</a:t>
            </a:r>
            <a:r>
              <a:rPr lang="en-US" sz="3600" dirty="0"/>
              <a:t>data points that deviate significantly from the overall pattern)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400" dirty="0"/>
              <a:t> </a:t>
            </a:r>
            <a:r>
              <a:rPr lang="en-US" sz="3600" dirty="0"/>
              <a:t>Appear as </a:t>
            </a:r>
            <a:r>
              <a:rPr lang="en-US" sz="3600" b="1" dirty="0"/>
              <a:t>unusually high or low values</a:t>
            </a:r>
            <a:r>
              <a:rPr lang="en-US" sz="3600" dirty="0"/>
              <a:t> in a time series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May indicate </a:t>
            </a:r>
            <a:r>
              <a:rPr lang="en-US" sz="3600" b="1" dirty="0"/>
              <a:t>errors, rare events, or important anomalies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3239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9DA4-486E-90E8-E963-A57A0D30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9F5F-FF1D-85AE-4304-67ECD473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3DA9-CC02-9B0F-BA2E-C5525723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10309781" cy="20257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We will need to import two Python libraries, pandas and </a:t>
            </a:r>
            <a:r>
              <a:rPr lang="en-US" dirty="0" err="1"/>
              <a:t>matplotlib.pyplot</a:t>
            </a:r>
            <a:r>
              <a:rPr lang="en-US" dirty="0"/>
              <a:t>, to get started with data manipulation and visualization respectively. You can import these libraries by running the following code in a new cell: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656A-CF25-C592-D9CF-6BB76605ECD8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Importing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8530E-22E4-D8AE-0A1A-5C095CA35859}"/>
              </a:ext>
            </a:extLst>
          </p:cNvPr>
          <p:cNvSpPr txBox="1"/>
          <p:nvPr/>
        </p:nvSpPr>
        <p:spPr>
          <a:xfrm>
            <a:off x="1219200" y="4800376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6FBFF1-4B7F-4BA8-5DC1-D8C281C2D566}"/>
              </a:ext>
            </a:extLst>
          </p:cNvPr>
          <p:cNvSpPr txBox="1">
            <a:spLocks/>
          </p:cNvSpPr>
          <p:nvPr/>
        </p:nvSpPr>
        <p:spPr>
          <a:xfrm>
            <a:off x="1219200" y="5262041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https://github.com/MikkoDT/MexEE402_AI/tree/main/Python_Visualization/Line_Charts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49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9C2ED-7745-652E-1FFB-17313275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C9F-2BA5-D15E-AB6E-63E2C8C6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EBB-A8CA-E20D-B632-699C54BC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4003249" cy="38725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For the purpose of this tutorial, we'll consider a dataset representing the daily temperature of a city for a month. Let's walk through the steps to create this data in a CSV file and subsequently load it into our notebook.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 by creating a CSV file with the following content, which includes the date and corresponding temperature: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4DEB9-F242-F222-F0D5-012587AF7B2C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Creating and Loading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3B11B-FC06-5543-B750-FF903C567F5D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Save the CSV file </a:t>
            </a:r>
            <a:r>
              <a:rPr lang="en-PH" sz="2400" dirty="0"/>
              <a:t>“</a:t>
            </a:r>
            <a:r>
              <a:rPr lang="en-PH" sz="2400" b="1" dirty="0"/>
              <a:t>temperature.csv</a:t>
            </a:r>
            <a:r>
              <a:rPr lang="en-PH" sz="2400" dirty="0"/>
              <a:t>"</a:t>
            </a:r>
            <a:endParaRPr lang="en-PH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19C99E-7B8F-DA8A-DD65-E9D4B80C0E4E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Date,Temperature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2023-01-01,15</a:t>
            </a:r>
          </a:p>
          <a:p>
            <a:pPr marL="0" indent="0">
              <a:buNone/>
            </a:pPr>
            <a:r>
              <a:rPr lang="en-US" sz="2200" dirty="0"/>
              <a:t>2023-01-02,18</a:t>
            </a:r>
          </a:p>
          <a:p>
            <a:pPr marL="0" indent="0">
              <a:buNone/>
            </a:pPr>
            <a:r>
              <a:rPr lang="en-US" sz="2200" dirty="0"/>
              <a:t>2023-01-03,20</a:t>
            </a:r>
          </a:p>
          <a:p>
            <a:pPr marL="0" indent="0">
              <a:buNone/>
            </a:pPr>
            <a:r>
              <a:rPr lang="en-US" sz="2200" dirty="0"/>
              <a:t>2023-01-04,17</a:t>
            </a:r>
          </a:p>
          <a:p>
            <a:pPr marL="0" indent="0">
              <a:buNone/>
            </a:pPr>
            <a:r>
              <a:rPr lang="en-US" sz="2200" dirty="0"/>
              <a:t>2023-01-05,16</a:t>
            </a:r>
          </a:p>
          <a:p>
            <a:pPr marL="0" indent="0">
              <a:buNone/>
            </a:pPr>
            <a:r>
              <a:rPr lang="en-US" sz="2200" dirty="0"/>
              <a:t>2023-01-06,19</a:t>
            </a:r>
          </a:p>
          <a:p>
            <a:pPr marL="0" indent="0">
              <a:buNone/>
            </a:pPr>
            <a:r>
              <a:rPr lang="en-US" sz="2200" dirty="0"/>
              <a:t>2023-01-07,21</a:t>
            </a:r>
          </a:p>
          <a:p>
            <a:pPr marL="0" indent="0">
              <a:buNone/>
            </a:pPr>
            <a:r>
              <a:rPr lang="en-US" sz="2200" dirty="0"/>
              <a:t>2023-01-08,16</a:t>
            </a:r>
          </a:p>
          <a:p>
            <a:pPr marL="0" indent="0">
              <a:buNone/>
            </a:pPr>
            <a:r>
              <a:rPr lang="en-US" sz="2200" dirty="0"/>
              <a:t>2023-01-09,17</a:t>
            </a:r>
          </a:p>
          <a:p>
            <a:pPr marL="0" indent="0">
              <a:buNone/>
            </a:pPr>
            <a:r>
              <a:rPr lang="en-US" sz="2200" dirty="0"/>
              <a:t>2023-01-10,18</a:t>
            </a:r>
          </a:p>
        </p:txBody>
      </p:sp>
    </p:spTree>
    <p:extLst>
      <p:ext uri="{BB962C8B-B14F-4D97-AF65-F5344CB8AC3E}">
        <p14:creationId xmlns:p14="http://schemas.microsoft.com/office/powerpoint/2010/main" val="211573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C70B8-B6BF-79B3-F3EF-9B4257C1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5324-F21D-BDEE-7A9F-CB6E8DD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A7C-42CD-ABFB-FDC9-D2CA15BE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003249" cy="431747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PH" b="1" dirty="0"/>
              <a:t>Saving the CSV File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Save as </a:t>
            </a:r>
            <a:r>
              <a:rPr lang="en-PH" b="1" dirty="0"/>
              <a:t>temperature_data.csv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Ensure extension is </a:t>
            </a:r>
            <a:r>
              <a:rPr lang="en-PH" b="1" dirty="0"/>
              <a:t>.csv</a:t>
            </a:r>
            <a:r>
              <a:rPr lang="en-PH" dirty="0"/>
              <a:t> (not .txt)</a:t>
            </a:r>
          </a:p>
          <a:p>
            <a:r>
              <a:rPr lang="en-PH" b="1" dirty="0"/>
              <a:t>Uploading to Google </a:t>
            </a:r>
            <a:r>
              <a:rPr lang="en-PH" b="1" dirty="0" err="1"/>
              <a:t>Colab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Click </a:t>
            </a:r>
            <a:r>
              <a:rPr lang="en-PH" b="1" dirty="0"/>
              <a:t>folder icon</a:t>
            </a:r>
            <a:r>
              <a:rPr lang="en-PH" dirty="0"/>
              <a:t> → </a:t>
            </a:r>
            <a:r>
              <a:rPr lang="en-PH" b="1" dirty="0"/>
              <a:t>Upload (up arrow)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Select </a:t>
            </a:r>
            <a:r>
              <a:rPr lang="en-PH" b="1" dirty="0"/>
              <a:t>temperature_data.csv</a:t>
            </a:r>
            <a:r>
              <a:rPr lang="en-PH" dirty="0"/>
              <a:t> to upload</a:t>
            </a:r>
          </a:p>
          <a:p>
            <a:r>
              <a:rPr lang="en-US" b="1" dirty="0"/>
              <a:t>Using Pandas</a:t>
            </a:r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("temperature_data.csv")</a:t>
            </a:r>
          </a:p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86481-F65B-4ADC-94D5-9F3B4D7940E1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Plotting the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2AC908-0ADB-1F42-D859-8EBB6051BB19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400" dirty="0"/>
              <a:t>Use </a:t>
            </a:r>
            <a:r>
              <a:rPr lang="en-US" b="1" dirty="0" err="1"/>
              <a:t>plt.plot</a:t>
            </a:r>
            <a:r>
              <a:rPr lang="en-US" b="1" dirty="0"/>
              <a:t>()</a:t>
            </a:r>
            <a:r>
              <a:rPr lang="en-US" sz="2400" dirty="0"/>
              <a:t> to create a 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Customize with: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sz="2000" b="1" dirty="0"/>
              <a:t>Title</a:t>
            </a:r>
            <a:r>
              <a:rPr lang="en-US" sz="2000" dirty="0"/>
              <a:t> → “Daily Temperature Over a Month”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X-axis</a:t>
            </a:r>
            <a:r>
              <a:rPr lang="en-US" sz="2000" dirty="0"/>
              <a:t> → Date (rotated 45° for clarity)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PH" sz="2000" b="1" dirty="0"/>
              <a:t>Y-axis</a:t>
            </a:r>
            <a:r>
              <a:rPr lang="en-PH" sz="2000" dirty="0"/>
              <a:t> → Temperature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b="1" dirty="0" err="1"/>
              <a:t>plt.tight_layout</a:t>
            </a:r>
            <a:r>
              <a:rPr lang="en-US" b="1" dirty="0"/>
              <a:t>()</a:t>
            </a:r>
            <a:r>
              <a:rPr lang="en-US" sz="2000" dirty="0"/>
              <a:t> → ensures labels fit properly</a:t>
            </a:r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2000" b="1" dirty="0"/>
              <a:t> Output:</a:t>
            </a:r>
            <a:r>
              <a:rPr lang="en-US" sz="2000" dirty="0"/>
              <a:t> Line chart showing daily temperature trends</a:t>
            </a:r>
            <a:endParaRPr lang="en-US" sz="1600" dirty="0"/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2000" dirty="0"/>
              <a:t>Helps identify </a:t>
            </a:r>
            <a:r>
              <a:rPr lang="en-US" sz="2000" b="1" dirty="0"/>
              <a:t>patterns</a:t>
            </a:r>
            <a:r>
              <a:rPr lang="en-US" sz="2000" dirty="0"/>
              <a:t> and </a:t>
            </a:r>
            <a:r>
              <a:rPr lang="en-US" sz="2000" b="1" dirty="0"/>
              <a:t>anomalies</a:t>
            </a:r>
            <a:r>
              <a:rPr lang="en-US" sz="2000" dirty="0"/>
              <a:t> for deeper analysis/forecasting</a:t>
            </a:r>
          </a:p>
        </p:txBody>
      </p:sp>
    </p:spTree>
    <p:extLst>
      <p:ext uri="{BB962C8B-B14F-4D97-AF65-F5344CB8AC3E}">
        <p14:creationId xmlns:p14="http://schemas.microsoft.com/office/powerpoint/2010/main" val="311256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271F5-13BD-5B08-3FCE-D8DD8100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AE22-CEB6-9D6E-3CFD-CF8C393E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A18B-199B-FB27-67FB-8116C522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876800" cy="43174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PH" b="1" dirty="0" err="1"/>
              <a:t>plt.plot</a:t>
            </a:r>
            <a:r>
              <a:rPr lang="en-PH" b="1" dirty="0"/>
              <a:t>(</a:t>
            </a:r>
            <a:r>
              <a:rPr lang="en-PH" b="1" dirty="0" err="1"/>
              <a:t>df</a:t>
            </a:r>
            <a:r>
              <a:rPr lang="en-PH" b="1" dirty="0"/>
              <a:t>['Date'], </a:t>
            </a:r>
            <a:r>
              <a:rPr lang="en-PH" b="1" dirty="0" err="1"/>
              <a:t>df</a:t>
            </a:r>
            <a:r>
              <a:rPr lang="en-PH" b="1" dirty="0"/>
              <a:t>['Temperature'])</a:t>
            </a:r>
          </a:p>
          <a:p>
            <a:r>
              <a:rPr lang="en-PH" b="1" dirty="0" err="1"/>
              <a:t>plt.title</a:t>
            </a:r>
            <a:r>
              <a:rPr lang="en-PH" b="1" dirty="0"/>
              <a:t>('Daily Temperature Over a Month')</a:t>
            </a:r>
          </a:p>
          <a:p>
            <a:r>
              <a:rPr lang="en-PH" b="1" dirty="0" err="1"/>
              <a:t>plt.xlabel</a:t>
            </a:r>
            <a:r>
              <a:rPr lang="en-PH" b="1" dirty="0"/>
              <a:t>('Date')</a:t>
            </a:r>
          </a:p>
          <a:p>
            <a:r>
              <a:rPr lang="en-PH" b="1" dirty="0" err="1"/>
              <a:t>plt.ylabel</a:t>
            </a:r>
            <a:r>
              <a:rPr lang="en-PH" b="1" dirty="0"/>
              <a:t>('Temperature')</a:t>
            </a:r>
          </a:p>
          <a:p>
            <a:r>
              <a:rPr lang="en-PH" b="1" dirty="0" err="1"/>
              <a:t>plt.xticks</a:t>
            </a:r>
            <a:r>
              <a:rPr lang="en-PH" b="1" dirty="0"/>
              <a:t>(rotation=45) # Rotates the x-axis labels by 45 degrees</a:t>
            </a:r>
          </a:p>
          <a:p>
            <a:r>
              <a:rPr lang="en-PH" b="1" dirty="0" err="1"/>
              <a:t>plt.tight_layout</a:t>
            </a:r>
            <a:r>
              <a:rPr lang="en-PH" b="1" dirty="0"/>
              <a:t>() # Adjusts the layout so everything fits in the figure</a:t>
            </a:r>
          </a:p>
          <a:p>
            <a:r>
              <a:rPr lang="en-PH" b="1" dirty="0" err="1"/>
              <a:t>plt.show</a:t>
            </a:r>
            <a:r>
              <a:rPr lang="en-PH" b="1" dirty="0"/>
              <a:t>()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85BC-F42C-DE9A-3CF0-9F81273F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17335"/>
            <a:ext cx="5059680" cy="43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451-A3E3-F99D-5FE1-BD119E2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777A-34D6-83DE-2FDC-7804F13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3"/>
            <a:ext cx="4432663" cy="306124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Transforms complex datasets into clear visual stories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Acts like a detective’s tool: organizing scattered clues into solutions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Real-world impact: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b="1" dirty="0"/>
              <a:t>Healthcare</a:t>
            </a:r>
            <a:r>
              <a:rPr lang="en-US" dirty="0"/>
              <a:t> → heat maps reveal disease spread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→ line graphs show sales trends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CE8C0-FD5B-99A4-E7DE-A2B323FF0750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Pivotal Role of Data Visualization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CF370-E5A0-53B7-B5ED-7E9DD0EE5536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Quickly absorb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Spot patterns, correlations, and trends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Enable data-driven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Communicate findings effectively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5AEC3-CF12-3105-4474-A4EAB9B340F3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</p:txBody>
      </p:sp>
    </p:spTree>
    <p:extLst>
      <p:ext uri="{BB962C8B-B14F-4D97-AF65-F5344CB8AC3E}">
        <p14:creationId xmlns:p14="http://schemas.microsoft.com/office/powerpoint/2010/main" val="332661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D6E19-D6AA-4DA2-BB35-63AFACEB5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A5CF-65EA-59D9-371F-834CBAFF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9421-B85F-1EB1-478E-FAF56862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Display relationship between </a:t>
            </a:r>
            <a:r>
              <a:rPr lang="en-US" sz="2400" b="1" dirty="0"/>
              <a:t>two variables</a:t>
            </a:r>
            <a:r>
              <a:rPr lang="en-US" sz="2400" dirty="0"/>
              <a:t> using Cartesian coordinates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X-axis</a:t>
            </a:r>
            <a:r>
              <a:rPr lang="en-US" sz="2400" dirty="0"/>
              <a:t> = one variable, </a:t>
            </a:r>
            <a:r>
              <a:rPr lang="en-US" sz="2400" b="1" dirty="0"/>
              <a:t>Y-axis</a:t>
            </a:r>
            <a:r>
              <a:rPr lang="en-US" sz="2400" dirty="0"/>
              <a:t> = another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Each point = data observation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Example: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b="1" dirty="0"/>
              <a:t> </a:t>
            </a:r>
            <a:r>
              <a:rPr lang="en-US" sz="2400" dirty="0"/>
              <a:t>City planner analyzing </a:t>
            </a:r>
            <a:r>
              <a:rPr lang="en-US" sz="2400" b="1" dirty="0"/>
              <a:t>population density vs. number of parks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Scatter plot reveals possible </a:t>
            </a:r>
            <a:r>
              <a:rPr lang="en-PH" sz="2400" b="1" dirty="0"/>
              <a:t>positive correlation</a:t>
            </a:r>
            <a:endParaRPr lang="en-PH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3508-4E5E-85FC-1937-E69A8649AA5B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Scatter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AFBF-7CEB-A8B4-43C5-36D4888E3C29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Why Scatter Plots Matter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5B30E4-BAB8-1B80-B870-E3E83B6B1AA7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Identify correlations</a:t>
            </a:r>
            <a:r>
              <a:rPr lang="en-US" sz="3600" dirty="0"/>
              <a:t> (positive, negative, or none)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Spot trends</a:t>
            </a:r>
            <a:r>
              <a:rPr lang="en-US" sz="3600" dirty="0"/>
              <a:t> (increases, decreases, fluctuations)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Detect outliers</a:t>
            </a:r>
            <a:r>
              <a:rPr lang="en-US" sz="3600" dirty="0"/>
              <a:t> or anomalies in data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2431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E634-F61C-9959-C65B-252F3E90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756B-B5B3-5EC4-F73B-33AA62B3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9BAFE-743A-69E0-A3BB-729F1B85E970}"/>
              </a:ext>
            </a:extLst>
          </p:cNvPr>
          <p:cNvSpPr txBox="1"/>
          <p:nvPr/>
        </p:nvSpPr>
        <p:spPr>
          <a:xfrm>
            <a:off x="1097280" y="22527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B7B5F1-9DC1-A13C-522E-E13415933C46}"/>
              </a:ext>
            </a:extLst>
          </p:cNvPr>
          <p:cNvSpPr txBox="1">
            <a:spLocks/>
          </p:cNvSpPr>
          <p:nvPr/>
        </p:nvSpPr>
        <p:spPr>
          <a:xfrm>
            <a:off x="1097280" y="2714446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https://github.com/MikkoDT/MexEE402_AI/tree/main/Python_Visualization/Scatter_Plot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80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F36D-A1D8-1F0A-E90E-8E3D9FC8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4FA3-FADC-3849-4522-69746DA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85F7-62D1-727C-547F-009D9F31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2"/>
            <a:ext cx="4432663" cy="3470409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Matplotlib</a:t>
            </a:r>
            <a:r>
              <a:rPr lang="en-US" dirty="0"/>
              <a:t> → Flexible, powerful 2D/3D plots; steep learning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Seaborn</a:t>
            </a:r>
            <a:r>
              <a:rPr lang="en-US" dirty="0"/>
              <a:t> → Simplifies plotting; excellent for statistical visualization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Plotly</a:t>
            </a:r>
            <a:r>
              <a:rPr lang="en-US" dirty="0"/>
              <a:t> → Interactive plots; higher complexity, but engaging visuals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Pandas Visualization</a:t>
            </a:r>
            <a:r>
              <a:rPr lang="en-US" dirty="0"/>
              <a:t> → Simple plots; integrates with data workflows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Plotnine</a:t>
            </a:r>
            <a:r>
              <a:rPr lang="en-US" dirty="0"/>
              <a:t> → Inspired by R’s ggplot2; effective for layered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Altair</a:t>
            </a:r>
            <a:r>
              <a:rPr lang="en-US" dirty="0"/>
              <a:t> → Declarative, clean, and user-friendly statistical graphics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67EE-F251-11B8-6F87-8FB2601E22FC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Python’s Data Visualization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DD7BBE-E6C2-4A7F-EBF9-64507C299722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Tableau, Power BI, D3.js, R’s ggplot2</a:t>
            </a:r>
            <a:r>
              <a:rPr lang="en-US" dirty="0"/>
              <a:t> → Other effective visualization tools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6DC42-1AEC-30F4-C090-802C8065D5FA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Beyond Python</a:t>
            </a:r>
          </a:p>
        </p:txBody>
      </p:sp>
    </p:spTree>
    <p:extLst>
      <p:ext uri="{BB962C8B-B14F-4D97-AF65-F5344CB8AC3E}">
        <p14:creationId xmlns:p14="http://schemas.microsoft.com/office/powerpoint/2010/main" val="7095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9953-9FAF-030A-CA82-469EAA1B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C18B-AC7B-5F00-B0C4-34512C9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E86F-7649-D049-2660-1D93ABF7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4"/>
            <a:ext cx="9936480" cy="37518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Google </a:t>
            </a:r>
            <a:r>
              <a:rPr lang="en-US" sz="2400" b="1" dirty="0" err="1"/>
              <a:t>Colab</a:t>
            </a:r>
            <a:r>
              <a:rPr lang="en-US" sz="2400" dirty="0"/>
              <a:t> – A free, browser-based coding environment requiring no setup and offering free computing power. To get started: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Visit the </a:t>
            </a:r>
            <a:r>
              <a:rPr lang="en-US" sz="2400" dirty="0">
                <a:hlinkClick r:id="rId2"/>
              </a:rPr>
              <a:t>Google </a:t>
            </a:r>
            <a:r>
              <a:rPr lang="en-US" sz="2400" dirty="0" err="1">
                <a:hlinkClick r:id="rId2"/>
              </a:rPr>
              <a:t>Colab</a:t>
            </a:r>
            <a:r>
              <a:rPr lang="en-US" sz="2400" dirty="0"/>
              <a:t> 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Click on 'File' &gt; 'New notebook' to create a new notebook.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 are now in a Python environment. You can write code in the cells and run them by clicking the play button on the left or by pressing </a:t>
            </a:r>
            <a:r>
              <a:rPr lang="en-US" sz="2400" dirty="0" err="1"/>
              <a:t>Shift+Enter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9D1F-319F-9AC4-6B81-0C97E418C87C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AD6B-1392-AD2B-B9C6-F79E874E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050-1700-7F40-DA09-16F4226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5B8E-2701-215B-DBDB-B232C75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5"/>
            <a:ext cx="9936480" cy="4616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As a test run, paste the following simple Python code into a cell: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D418B-BD40-7310-2B38-89BEBF2222A6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977B6-DECC-D8A8-580B-3E33B78C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75926"/>
            <a:ext cx="9534525" cy="9239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95B11-F8C4-9CE3-4BDD-5A3502A6D300}"/>
              </a:ext>
            </a:extLst>
          </p:cNvPr>
          <p:cNvSpPr txBox="1">
            <a:spLocks/>
          </p:cNvSpPr>
          <p:nvPr/>
        </p:nvSpPr>
        <p:spPr>
          <a:xfrm>
            <a:off x="1219200" y="4272843"/>
            <a:ext cx="9936480" cy="1628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Running the cell prints: </a:t>
            </a:r>
            <a:r>
              <a:rPr lang="en-US" b="1" dirty="0"/>
              <a:t>“Hello, Data Visualization!”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Google </a:t>
            </a:r>
            <a:r>
              <a:rPr lang="en-US" b="1" dirty="0" err="1"/>
              <a:t>Colab</a:t>
            </a:r>
            <a:r>
              <a:rPr lang="en-US" dirty="0"/>
              <a:t> will be the primary tool for this course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Used to interact with 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Employ data visualization libraries</a:t>
            </a:r>
            <a:endParaRPr lang="en-US" b="1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55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240A-7631-A8EE-928E-6448F793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3DA8-EDEB-D518-12B1-FCE573ED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6E2C-7C83-1449-21F1-6BCA7A30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9753600" cy="14507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Cloud-based Python environment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Runs in the browser, no setup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Works like a Python notebook powered by Google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EF533-362D-B2AA-8361-DB28CE3CA827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Acquainted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6D37B-6F18-1533-5132-A3C8EBBBA1FD}"/>
              </a:ext>
            </a:extLst>
          </p:cNvPr>
          <p:cNvSpPr txBox="1"/>
          <p:nvPr/>
        </p:nvSpPr>
        <p:spPr>
          <a:xfrm>
            <a:off x="1219199" y="3769525"/>
            <a:ext cx="461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Setting Up Your First Notebook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3031B-6F7F-6877-B3CC-5B10E07B6C2A}"/>
              </a:ext>
            </a:extLst>
          </p:cNvPr>
          <p:cNvSpPr txBox="1">
            <a:spLocks/>
          </p:cNvSpPr>
          <p:nvPr/>
        </p:nvSpPr>
        <p:spPr>
          <a:xfrm>
            <a:off x="1219198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 to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Click </a:t>
            </a:r>
            <a:r>
              <a:rPr lang="en-PH" b="1" dirty="0"/>
              <a:t>File → New notebook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CC4E5-025E-5992-B33A-FB0ABF895522}"/>
              </a:ext>
            </a:extLst>
          </p:cNvPr>
          <p:cNvSpPr txBox="1"/>
          <p:nvPr/>
        </p:nvSpPr>
        <p:spPr>
          <a:xfrm>
            <a:off x="6356806" y="392670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Writing &amp; Executing 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5510BF-4B79-4D86-DD37-4FDEE73CE370}"/>
              </a:ext>
            </a:extLst>
          </p:cNvPr>
          <p:cNvSpPr txBox="1">
            <a:spLocks/>
          </p:cNvSpPr>
          <p:nvPr/>
        </p:nvSpPr>
        <p:spPr>
          <a:xfrm>
            <a:off x="6356807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Use a </a:t>
            </a:r>
            <a:r>
              <a:rPr lang="en-PH" b="1" dirty="0"/>
              <a:t>code cell</a:t>
            </a:r>
            <a:r>
              <a:rPr lang="en-PH" dirty="0"/>
              <a:t> (click + Code)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Type Python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 with </a:t>
            </a:r>
            <a:r>
              <a:rPr lang="en-US" b="1" dirty="0" err="1"/>
              <a:t>Shift+Enter</a:t>
            </a:r>
            <a:r>
              <a:rPr lang="en-US" dirty="0"/>
              <a:t> → output shown below cell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2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EBEF-C29E-1747-520F-ED8960F60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F693-86F5-4A0B-B39D-88536DE6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3A11-72E9-F573-9A55-5992043A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4615991" cy="35762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Saved directly to </a:t>
            </a:r>
            <a:r>
              <a:rPr lang="en-US" b="1" dirty="0"/>
              <a:t>Google Drive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File → Save</a:t>
            </a:r>
            <a:r>
              <a:rPr lang="en-US" dirty="0"/>
              <a:t> to store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 button → invite via email or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Option to </a:t>
            </a:r>
            <a:r>
              <a:rPr lang="en-US" b="1" dirty="0"/>
              <a:t>download</a:t>
            </a:r>
            <a:r>
              <a:rPr lang="en-US" dirty="0"/>
              <a:t> for offline sharing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E0B3B-0030-C277-6802-3D8C0D02CD26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&amp; Sharing Notebooks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F0C4-3129-E7C0-C1AE-6F3E7DCC0193}"/>
              </a:ext>
            </a:extLst>
          </p:cNvPr>
          <p:cNvSpPr txBox="1"/>
          <p:nvPr/>
        </p:nvSpPr>
        <p:spPr>
          <a:xfrm>
            <a:off x="6356805" y="1894537"/>
            <a:ext cx="47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Harnessing Pandas for Data Manipulation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5F18C-EDA8-3779-0952-7C6FED1F8390}"/>
              </a:ext>
            </a:extLst>
          </p:cNvPr>
          <p:cNvSpPr txBox="1">
            <a:spLocks/>
          </p:cNvSpPr>
          <p:nvPr/>
        </p:nvSpPr>
        <p:spPr>
          <a:xfrm>
            <a:off x="6356806" y="2725534"/>
            <a:ext cx="4615993" cy="3169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Core Python library for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Provides </a:t>
            </a:r>
            <a:r>
              <a:rPr lang="en-PH" dirty="0" err="1"/>
              <a:t>DataFrames</a:t>
            </a:r>
            <a:r>
              <a:rPr lang="en-PH" dirty="0"/>
              <a:t> (spreadsheet-like structures)</a:t>
            </a:r>
          </a:p>
          <a:p>
            <a:pPr marL="0" indent="0">
              <a:buNone/>
            </a:pPr>
            <a:r>
              <a:rPr lang="en-PH" b="1" dirty="0"/>
              <a:t>Uses in Workflow: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Load datasets</a:t>
            </a:r>
            <a:r>
              <a:rPr lang="en-PH" dirty="0"/>
              <a:t> (CSV, Excel, SQL, etc.)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</a:t>
            </a:r>
            <a:r>
              <a:rPr lang="en-US" b="1" dirty="0"/>
              <a:t>Filter data</a:t>
            </a:r>
            <a:r>
              <a:rPr lang="en-US" dirty="0"/>
              <a:t> with simple conditions (e.g., Age &gt; 30)</a:t>
            </a:r>
          </a:p>
          <a:p>
            <a:pPr>
              <a:buFont typeface="Wingdings" panose="05000000000000000000" pitchFamily="2" charset="2"/>
              <a:buChar char="v"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246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AB0A-9530-C785-DF4D-35FBBA42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7567-98DA-F7FD-E9B6-0148A12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5684-4869-ED39-0BB9-3FE584B7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9"/>
            <a:ext cx="9753600" cy="8309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Performing basic data analysis: Pandas allows statistical analysis, e.g., </a:t>
            </a:r>
            <a:r>
              <a:rPr lang="en-US" dirty="0" err="1"/>
              <a:t>df.describe</a:t>
            </a:r>
            <a:r>
              <a:rPr lang="en-US" dirty="0"/>
              <a:t>() gives descriptive statistics of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6FF7-46FC-0CC6-60C1-C5D99FFB324A}"/>
              </a:ext>
            </a:extLst>
          </p:cNvPr>
          <p:cNvSpPr txBox="1"/>
          <p:nvPr/>
        </p:nvSpPr>
        <p:spPr>
          <a:xfrm>
            <a:off x="1219200" y="1857103"/>
            <a:ext cx="6454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Utilizing Pandas in Your Data Science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F3D9-7328-792D-E00B-D9F669DFB8DD}"/>
              </a:ext>
            </a:extLst>
          </p:cNvPr>
          <p:cNvSpPr txBox="1"/>
          <p:nvPr/>
        </p:nvSpPr>
        <p:spPr>
          <a:xfrm>
            <a:off x="1219198" y="326951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84993-89F0-621A-DB79-3A70EFA6B28B}"/>
              </a:ext>
            </a:extLst>
          </p:cNvPr>
          <p:cNvSpPr txBox="1">
            <a:spLocks/>
          </p:cNvSpPr>
          <p:nvPr/>
        </p:nvSpPr>
        <p:spPr>
          <a:xfrm>
            <a:off x="1219198" y="3732999"/>
            <a:ext cx="9753600" cy="725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https://github.com/MikkoDT/MexEE402_AI/blob/main/Python_Visualization/Pandas_for_Data_Manipulation.ipynb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3869D-4D15-8FE7-9865-25086FAE97FA}"/>
              </a:ext>
            </a:extLst>
          </p:cNvPr>
          <p:cNvSpPr txBox="1">
            <a:spLocks/>
          </p:cNvSpPr>
          <p:nvPr/>
        </p:nvSpPr>
        <p:spPr>
          <a:xfrm>
            <a:off x="1219200" y="4645402"/>
            <a:ext cx="9753600" cy="1647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numCol="2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PH" b="1" dirty="0"/>
              <a:t>Import Pandas</a:t>
            </a:r>
            <a:r>
              <a:rPr lang="en-PH" dirty="0"/>
              <a:t>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</a:t>
            </a:r>
            <a:r>
              <a:rPr lang="en-US" b="1" dirty="0"/>
              <a:t>Load dataset</a:t>
            </a:r>
            <a:r>
              <a:rPr lang="en-US" dirty="0"/>
              <a:t> from URL into a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Print column names</a:t>
            </a:r>
            <a:r>
              <a:rPr lang="en-US" dirty="0"/>
              <a:t> of the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Filter data</a:t>
            </a:r>
            <a:r>
              <a:rPr lang="en-US" dirty="0"/>
              <a:t> based on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 describe()</a:t>
            </a:r>
            <a:r>
              <a:rPr lang="en-US" dirty="0"/>
              <a:t> for descriptive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Prepares and structures data for </a:t>
            </a:r>
            <a:r>
              <a:rPr lang="en-US" b="1" dirty="0"/>
              <a:t>effective visualization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095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C5C5-2318-AD48-FD08-2BAC758E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FBE4-BB35-9311-2C78-9D8F38C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CBBB-93C4-B920-6B58-6323041E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725534"/>
            <a:ext cx="4615991" cy="358099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Matplotlib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Versatile Python plotting library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Supports </a:t>
            </a:r>
            <a:r>
              <a:rPr lang="en-US" b="1" dirty="0"/>
              <a:t>static, animated, and interactive plots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dirty="0"/>
              <a:t>Works seamlessly with </a:t>
            </a:r>
            <a:r>
              <a:rPr lang="en-US" b="1" dirty="0"/>
              <a:t>Pandas </a:t>
            </a:r>
            <a:r>
              <a:rPr lang="en-US" b="1" dirty="0" err="1"/>
              <a:t>DataFrames</a:t>
            </a:r>
            <a:endParaRPr lang="en-US" b="1" dirty="0"/>
          </a:p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Basic Plots with Matplotlib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Line Chart (plot)</a:t>
            </a:r>
            <a:r>
              <a:rPr lang="en-US" dirty="0"/>
              <a:t> → Track changes over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b="1" dirty="0"/>
              <a:t>Bar Chart (bar)</a:t>
            </a:r>
            <a:r>
              <a:rPr lang="en-PH" dirty="0"/>
              <a:t> → Compare categorical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Histogram (hist)</a:t>
            </a:r>
            <a:r>
              <a:rPr lang="en-US" dirty="0"/>
              <a:t> → Show data distribution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C774F-07F5-8715-F815-4FD137473FC2}"/>
              </a:ext>
            </a:extLst>
          </p:cNvPr>
          <p:cNvSpPr txBox="1"/>
          <p:nvPr/>
        </p:nvSpPr>
        <p:spPr>
          <a:xfrm>
            <a:off x="1219200" y="1857103"/>
            <a:ext cx="4615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Matplotlib—Your Tool for Effective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84DB-A442-722D-FBBA-45B2FE8C506F}"/>
              </a:ext>
            </a:extLst>
          </p:cNvPr>
          <p:cNvSpPr txBox="1"/>
          <p:nvPr/>
        </p:nvSpPr>
        <p:spPr>
          <a:xfrm>
            <a:off x="6356805" y="1894537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9E9813-D238-D458-4124-BAB82CDB2B36}"/>
              </a:ext>
            </a:extLst>
          </p:cNvPr>
          <p:cNvSpPr txBox="1">
            <a:spLocks/>
          </p:cNvSpPr>
          <p:nvPr/>
        </p:nvSpPr>
        <p:spPr>
          <a:xfrm>
            <a:off x="6356805" y="2356203"/>
            <a:ext cx="4615993" cy="10727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https://github.com/MikkoDT/MexEE402_AI/blob/main/Python_Visualization/Creating_Basic_Plots_with_Matplotlib.ipynb</a:t>
            </a:r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6B5B-E3E4-85D1-0551-C60FDF603617}"/>
              </a:ext>
            </a:extLst>
          </p:cNvPr>
          <p:cNvSpPr txBox="1"/>
          <p:nvPr/>
        </p:nvSpPr>
        <p:spPr>
          <a:xfrm>
            <a:off x="6356804" y="3629320"/>
            <a:ext cx="46159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Each plot reveals unique insights into beer servings, highlighting the importance of data visualization for understanding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0481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{BB9AB3C6-3EC3-414B-B2E7-7D547C2068E2}TFb63a7776-4452-49b2-8055-21efce632b726e3c8758_win32-7d1db0309ca7</Template>
  <TotalTime>152</TotalTime>
  <Words>1901</Words>
  <Application>Microsoft Office PowerPoint</Application>
  <PresentationFormat>Widescreen</PresentationFormat>
  <Paragraphs>225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Wingdings</vt:lpstr>
      <vt:lpstr>Custom</vt:lpstr>
      <vt:lpstr>II.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5. Using Scatter Plots in Google Colab</vt:lpstr>
      <vt:lpstr>5. Using Scatter Plots in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Mikko De Torres</dc:creator>
  <cp:lastModifiedBy>Mikko De Torres</cp:lastModifiedBy>
  <cp:revision>22</cp:revision>
  <dcterms:created xsi:type="dcterms:W3CDTF">2025-09-13T23:36:57Z</dcterms:created>
  <dcterms:modified xsi:type="dcterms:W3CDTF">2025-09-14T02:19:48Z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