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Montserrat" charset="1" panose="00000500000000000000"/>
      <p:regular r:id="rId11"/>
    </p:embeddedFont>
    <p:embeddedFont>
      <p:font typeface="Montserrat Bold" charset="1" panose="00000600000000000000"/>
      <p:regular r:id="rId12"/>
    </p:embeddedFont>
    <p:embeddedFont>
      <p:font typeface="Montserrat Italics" charset="1" panose="00000500000000000000"/>
      <p:regular r:id="rId13"/>
    </p:embeddedFont>
    <p:embeddedFont>
      <p:font typeface="Montserrat Bold Italics" charset="1" panose="000006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01154" cy="1291332"/>
          </a:xfrm>
          <a:custGeom>
            <a:avLst/>
            <a:gdLst/>
            <a:ahLst/>
            <a:cxnLst/>
            <a:rect r="r" b="b" t="t" l="l"/>
            <a:pathLst>
              <a:path h="1291332" w="1101154">
                <a:moveTo>
                  <a:pt x="0" y="0"/>
                </a:moveTo>
                <a:lnTo>
                  <a:pt x="1101154" y="0"/>
                </a:lnTo>
                <a:lnTo>
                  <a:pt x="1101154" y="1291332"/>
                </a:lnTo>
                <a:lnTo>
                  <a:pt x="0" y="129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966968"/>
            <a:ext cx="1101154" cy="1291332"/>
          </a:xfrm>
          <a:custGeom>
            <a:avLst/>
            <a:gdLst/>
            <a:ahLst/>
            <a:cxnLst/>
            <a:rect r="r" b="b" t="t" l="l"/>
            <a:pathLst>
              <a:path h="1291332" w="1101154">
                <a:moveTo>
                  <a:pt x="0" y="0"/>
                </a:moveTo>
                <a:lnTo>
                  <a:pt x="1101154" y="0"/>
                </a:lnTo>
                <a:lnTo>
                  <a:pt x="1101154" y="1291332"/>
                </a:lnTo>
                <a:lnTo>
                  <a:pt x="0" y="129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158146" y="7966968"/>
            <a:ext cx="1101154" cy="1291332"/>
          </a:xfrm>
          <a:custGeom>
            <a:avLst/>
            <a:gdLst/>
            <a:ahLst/>
            <a:cxnLst/>
            <a:rect r="r" b="b" t="t" l="l"/>
            <a:pathLst>
              <a:path h="1291332" w="1101154">
                <a:moveTo>
                  <a:pt x="1101154" y="0"/>
                </a:moveTo>
                <a:lnTo>
                  <a:pt x="0" y="0"/>
                </a:lnTo>
                <a:lnTo>
                  <a:pt x="0" y="1291332"/>
                </a:lnTo>
                <a:lnTo>
                  <a:pt x="1101154" y="1291332"/>
                </a:lnTo>
                <a:lnTo>
                  <a:pt x="11011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158146" y="1028700"/>
            <a:ext cx="1101154" cy="1291332"/>
          </a:xfrm>
          <a:custGeom>
            <a:avLst/>
            <a:gdLst/>
            <a:ahLst/>
            <a:cxnLst/>
            <a:rect r="r" b="b" t="t" l="l"/>
            <a:pathLst>
              <a:path h="1291332" w="1101154">
                <a:moveTo>
                  <a:pt x="1101154" y="0"/>
                </a:moveTo>
                <a:lnTo>
                  <a:pt x="0" y="0"/>
                </a:lnTo>
                <a:lnTo>
                  <a:pt x="0" y="1291332"/>
                </a:lnTo>
                <a:lnTo>
                  <a:pt x="1101154" y="1291332"/>
                </a:lnTo>
                <a:lnTo>
                  <a:pt x="11011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548632"/>
            <a:ext cx="18288000" cy="323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2"/>
              </a:lnSpc>
            </a:pPr>
            <a:r>
              <a:rPr lang="en-US" sz="12442">
                <a:solidFill>
                  <a:srgbClr val="000000"/>
                </a:solidFill>
                <a:latin typeface="League Spartan Bold"/>
              </a:rPr>
              <a:t>INTRODUCTION TO DATABASES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20493" y="0"/>
            <a:ext cx="3267507" cy="10287000"/>
            <a:chOff x="0" y="0"/>
            <a:chExt cx="607918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7918" cy="1913890"/>
            </a:xfrm>
            <a:custGeom>
              <a:avLst/>
              <a:gdLst/>
              <a:ahLst/>
              <a:cxnLst/>
              <a:rect r="r" b="b" t="t" l="l"/>
              <a:pathLst>
                <a:path h="1913890" w="607918">
                  <a:moveTo>
                    <a:pt x="0" y="0"/>
                  </a:moveTo>
                  <a:lnTo>
                    <a:pt x="607918" y="0"/>
                  </a:lnTo>
                  <a:lnTo>
                    <a:pt x="60791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757670" y="3934778"/>
            <a:ext cx="2457660" cy="2417444"/>
          </a:xfrm>
          <a:custGeom>
            <a:avLst/>
            <a:gdLst/>
            <a:ahLst/>
            <a:cxnLst/>
            <a:rect r="r" b="b" t="t" l="l"/>
            <a:pathLst>
              <a:path h="2417444" w="2457660">
                <a:moveTo>
                  <a:pt x="0" y="0"/>
                </a:moveTo>
                <a:lnTo>
                  <a:pt x="2457660" y="0"/>
                </a:lnTo>
                <a:lnTo>
                  <a:pt x="2457660" y="2417444"/>
                </a:lnTo>
                <a:lnTo>
                  <a:pt x="0" y="2417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1751" y="3934778"/>
            <a:ext cx="2753281" cy="2097499"/>
          </a:xfrm>
          <a:custGeom>
            <a:avLst/>
            <a:gdLst/>
            <a:ahLst/>
            <a:cxnLst/>
            <a:rect r="r" b="b" t="t" l="l"/>
            <a:pathLst>
              <a:path h="2097499" w="2753281">
                <a:moveTo>
                  <a:pt x="0" y="0"/>
                </a:moveTo>
                <a:lnTo>
                  <a:pt x="2753281" y="0"/>
                </a:lnTo>
                <a:lnTo>
                  <a:pt x="2753281" y="2097499"/>
                </a:lnTo>
                <a:lnTo>
                  <a:pt x="0" y="2097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57012" y="1277399"/>
            <a:ext cx="1734513" cy="2271048"/>
          </a:xfrm>
          <a:custGeom>
            <a:avLst/>
            <a:gdLst/>
            <a:ahLst/>
            <a:cxnLst/>
            <a:rect r="r" b="b" t="t" l="l"/>
            <a:pathLst>
              <a:path h="2271048" w="1734513">
                <a:moveTo>
                  <a:pt x="0" y="0"/>
                </a:moveTo>
                <a:lnTo>
                  <a:pt x="1734513" y="0"/>
                </a:lnTo>
                <a:lnTo>
                  <a:pt x="1734513" y="2271049"/>
                </a:lnTo>
                <a:lnTo>
                  <a:pt x="0" y="2271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51429" y="6032277"/>
            <a:ext cx="2545678" cy="2552485"/>
          </a:xfrm>
          <a:custGeom>
            <a:avLst/>
            <a:gdLst/>
            <a:ahLst/>
            <a:cxnLst/>
            <a:rect r="r" b="b" t="t" l="l"/>
            <a:pathLst>
              <a:path h="2552485" w="2545678">
                <a:moveTo>
                  <a:pt x="0" y="0"/>
                </a:moveTo>
                <a:lnTo>
                  <a:pt x="2545678" y="0"/>
                </a:lnTo>
                <a:lnTo>
                  <a:pt x="2545678" y="2552485"/>
                </a:lnTo>
                <a:lnTo>
                  <a:pt x="0" y="2552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5032" y="4597197"/>
            <a:ext cx="1630946" cy="772661"/>
          </a:xfrm>
          <a:custGeom>
            <a:avLst/>
            <a:gdLst/>
            <a:ahLst/>
            <a:cxnLst/>
            <a:rect r="r" b="b" t="t" l="l"/>
            <a:pathLst>
              <a:path h="772661" w="1630946">
                <a:moveTo>
                  <a:pt x="0" y="0"/>
                </a:moveTo>
                <a:lnTo>
                  <a:pt x="1630946" y="0"/>
                </a:lnTo>
                <a:lnTo>
                  <a:pt x="1630946" y="772661"/>
                </a:lnTo>
                <a:lnTo>
                  <a:pt x="0" y="7726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709532"/>
            <a:ext cx="8778643" cy="5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League Spartan Bold"/>
              </a:rPr>
              <a:t>What is a database 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428446">
            <a:off x="8531176" y="3548448"/>
            <a:ext cx="1630946" cy="772661"/>
          </a:xfrm>
          <a:custGeom>
            <a:avLst/>
            <a:gdLst/>
            <a:ahLst/>
            <a:cxnLst/>
            <a:rect r="r" b="b" t="t" l="l"/>
            <a:pathLst>
              <a:path h="772661" w="1630946">
                <a:moveTo>
                  <a:pt x="0" y="0"/>
                </a:moveTo>
                <a:lnTo>
                  <a:pt x="1630946" y="0"/>
                </a:lnTo>
                <a:lnTo>
                  <a:pt x="1630946" y="772660"/>
                </a:lnTo>
                <a:lnTo>
                  <a:pt x="0" y="7726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901358">
            <a:off x="8444620" y="6352222"/>
            <a:ext cx="1630946" cy="772661"/>
          </a:xfrm>
          <a:custGeom>
            <a:avLst/>
            <a:gdLst/>
            <a:ahLst/>
            <a:cxnLst/>
            <a:rect r="r" b="b" t="t" l="l"/>
            <a:pathLst>
              <a:path h="772661" w="1630946">
                <a:moveTo>
                  <a:pt x="0" y="0"/>
                </a:moveTo>
                <a:lnTo>
                  <a:pt x="1630945" y="0"/>
                </a:lnTo>
                <a:lnTo>
                  <a:pt x="1630945" y="772661"/>
                </a:lnTo>
                <a:lnTo>
                  <a:pt x="0" y="7726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59756" y="6028690"/>
            <a:ext cx="17172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27865" y="6028690"/>
            <a:ext cx="17172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57012" y="3611245"/>
            <a:ext cx="17172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File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54220" y="8677910"/>
            <a:ext cx="21228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Database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7599101"/>
            <a:chOff x="0" y="0"/>
            <a:chExt cx="19872376" cy="9304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72376" cy="9304166"/>
            </a:xfrm>
            <a:custGeom>
              <a:avLst/>
              <a:gdLst/>
              <a:ahLst/>
              <a:cxnLst/>
              <a:rect r="r" b="b" t="t" l="l"/>
              <a:pathLst>
                <a:path h="9304166" w="19872376">
                  <a:moveTo>
                    <a:pt x="0" y="0"/>
                  </a:moveTo>
                  <a:lnTo>
                    <a:pt x="0" y="9304166"/>
                  </a:lnTo>
                  <a:lnTo>
                    <a:pt x="19872376" y="9304166"/>
                  </a:lnTo>
                  <a:lnTo>
                    <a:pt x="19872376" y="0"/>
                  </a:lnTo>
                  <a:lnTo>
                    <a:pt x="0" y="0"/>
                  </a:lnTo>
                  <a:close/>
                  <a:moveTo>
                    <a:pt x="19811417" y="9243206"/>
                  </a:moveTo>
                  <a:lnTo>
                    <a:pt x="59690" y="9243206"/>
                  </a:lnTo>
                  <a:lnTo>
                    <a:pt x="59690" y="59690"/>
                  </a:lnTo>
                  <a:lnTo>
                    <a:pt x="19811417" y="59690"/>
                  </a:lnTo>
                  <a:lnTo>
                    <a:pt x="19811417" y="9243206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340493" y="3414384"/>
            <a:ext cx="11607015" cy="260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9323">
                <a:solidFill>
                  <a:srgbClr val="494949"/>
                </a:solidFill>
                <a:latin typeface="League Spartan Bold"/>
              </a:rPr>
              <a:t>FILE V/S DATABASE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252471" y="7363459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52471" y="1971064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20493" y="0"/>
            <a:ext cx="3267507" cy="10287000"/>
            <a:chOff x="0" y="0"/>
            <a:chExt cx="607918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7918" cy="1913890"/>
            </a:xfrm>
            <a:custGeom>
              <a:avLst/>
              <a:gdLst/>
              <a:ahLst/>
              <a:cxnLst/>
              <a:rect r="r" b="b" t="t" l="l"/>
              <a:pathLst>
                <a:path h="1913890" w="607918">
                  <a:moveTo>
                    <a:pt x="0" y="0"/>
                  </a:moveTo>
                  <a:lnTo>
                    <a:pt x="607918" y="0"/>
                  </a:lnTo>
                  <a:lnTo>
                    <a:pt x="60791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065019"/>
            <a:ext cx="13991793" cy="6278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 stored in a file is unstructured / data stored in a database is well organised.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Databases enforce data integrity, files do not have built in mechanism to enforce data integrity.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 stored in a file can only be accessed and manipulated through simple I/O operations.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 stored in database can be accessed and manipulated using SQL which allows you to perform complex queries.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Databases are optimised for performance, files can be extremely slow to read.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09532"/>
            <a:ext cx="10512686" cy="5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League Spartan Bold"/>
              </a:rPr>
              <a:t>Storing data in a file v/s database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20493" y="0"/>
            <a:ext cx="3267507" cy="10287000"/>
            <a:chOff x="0" y="0"/>
            <a:chExt cx="607918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7918" cy="1913890"/>
            </a:xfrm>
            <a:custGeom>
              <a:avLst/>
              <a:gdLst/>
              <a:ahLst/>
              <a:cxnLst/>
              <a:rect r="r" b="b" t="t" l="l"/>
              <a:pathLst>
                <a:path h="1913890" w="607918">
                  <a:moveTo>
                    <a:pt x="0" y="0"/>
                  </a:moveTo>
                  <a:lnTo>
                    <a:pt x="607918" y="0"/>
                  </a:lnTo>
                  <a:lnTo>
                    <a:pt x="60791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065019"/>
            <a:ext cx="13991793" cy="336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A database is an organised collection of structured information or data stored electronically in a computer system.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A database is controlled by a database management system.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Typically we combine them together and call it a database.</a:t>
            </a:r>
          </a:p>
          <a:p>
            <a:pPr>
              <a:lnSpc>
                <a:spcPts val="38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09532"/>
            <a:ext cx="10512686" cy="5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League Spartan Bold"/>
              </a:rPr>
              <a:t>What is a database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20493" y="0"/>
            <a:ext cx="3267507" cy="10287000"/>
            <a:chOff x="0" y="0"/>
            <a:chExt cx="607918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7918" cy="1913890"/>
            </a:xfrm>
            <a:custGeom>
              <a:avLst/>
              <a:gdLst/>
              <a:ahLst/>
              <a:cxnLst/>
              <a:rect r="r" b="b" t="t" l="l"/>
              <a:pathLst>
                <a:path h="1913890" w="607918">
                  <a:moveTo>
                    <a:pt x="0" y="0"/>
                  </a:moveTo>
                  <a:lnTo>
                    <a:pt x="607918" y="0"/>
                  </a:lnTo>
                  <a:lnTo>
                    <a:pt x="60791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8736" y="6603450"/>
            <a:ext cx="2647303" cy="1604927"/>
          </a:xfrm>
          <a:custGeom>
            <a:avLst/>
            <a:gdLst/>
            <a:ahLst/>
            <a:cxnLst/>
            <a:rect r="r" b="b" t="t" l="l"/>
            <a:pathLst>
              <a:path h="1604927" w="2647303">
                <a:moveTo>
                  <a:pt x="0" y="0"/>
                </a:moveTo>
                <a:lnTo>
                  <a:pt x="2647303" y="0"/>
                </a:lnTo>
                <a:lnTo>
                  <a:pt x="2647303" y="1604928"/>
                </a:lnTo>
                <a:lnTo>
                  <a:pt x="0" y="1604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6784" y="5831925"/>
            <a:ext cx="7352965" cy="3557295"/>
          </a:xfrm>
          <a:custGeom>
            <a:avLst/>
            <a:gdLst/>
            <a:ahLst/>
            <a:cxnLst/>
            <a:rect r="r" b="b" t="t" l="l"/>
            <a:pathLst>
              <a:path h="3557295" w="7352965">
                <a:moveTo>
                  <a:pt x="0" y="0"/>
                </a:moveTo>
                <a:lnTo>
                  <a:pt x="7352964" y="0"/>
                </a:lnTo>
                <a:lnTo>
                  <a:pt x="7352964" y="3557295"/>
                </a:lnTo>
                <a:lnTo>
                  <a:pt x="0" y="35572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962708"/>
            <a:ext cx="13991793" cy="336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 in a database is stored in a tabular format.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A database contains multiple tables.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Data is stored in a table, which contains rows and columns.</a:t>
            </a:r>
          </a:p>
          <a:p>
            <a:pPr>
              <a:lnSpc>
                <a:spcPts val="3839"/>
              </a:lnSpc>
            </a:pPr>
          </a:p>
          <a:p>
            <a:pPr>
              <a:lnSpc>
                <a:spcPts val="38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09532"/>
            <a:ext cx="8778643" cy="5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League Spartan Bold"/>
              </a:rPr>
              <a:t>How data is stored in a database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260265"/>
            <a:ext cx="8778643" cy="5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League Spartan Bold"/>
              </a:rPr>
              <a:t>Example: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448" y="8324102"/>
            <a:ext cx="16758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Student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81057" y="9322545"/>
            <a:ext cx="29258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Student Table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20493" y="0"/>
            <a:ext cx="3267507" cy="10287000"/>
            <a:chOff x="0" y="0"/>
            <a:chExt cx="607918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7918" cy="1913890"/>
            </a:xfrm>
            <a:custGeom>
              <a:avLst/>
              <a:gdLst/>
              <a:ahLst/>
              <a:cxnLst/>
              <a:rect r="r" b="b" t="t" l="l"/>
              <a:pathLst>
                <a:path h="1913890" w="607918">
                  <a:moveTo>
                    <a:pt x="0" y="0"/>
                  </a:moveTo>
                  <a:lnTo>
                    <a:pt x="607918" y="0"/>
                  </a:lnTo>
                  <a:lnTo>
                    <a:pt x="60791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709532"/>
            <a:ext cx="10057525" cy="57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League Spartan Bold"/>
              </a:rPr>
              <a:t>How is data accessed from a database 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3068694"/>
            <a:ext cx="7352965" cy="3557295"/>
          </a:xfrm>
          <a:custGeom>
            <a:avLst/>
            <a:gdLst/>
            <a:ahLst/>
            <a:cxnLst/>
            <a:rect r="r" b="b" t="t" l="l"/>
            <a:pathLst>
              <a:path h="3557295" w="7352965">
                <a:moveTo>
                  <a:pt x="0" y="0"/>
                </a:moveTo>
                <a:lnTo>
                  <a:pt x="7352965" y="0"/>
                </a:lnTo>
                <a:lnTo>
                  <a:pt x="7352965" y="3557295"/>
                </a:lnTo>
                <a:lnTo>
                  <a:pt x="0" y="3557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8385" y="2059679"/>
            <a:ext cx="29665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Student Table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641" y="7166982"/>
            <a:ext cx="80270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Structured Query Language (SQL)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6026" y="8109322"/>
            <a:ext cx="109428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SELECT age FROM student WHERE name = “John”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91643" y="8965937"/>
            <a:ext cx="19056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&gt;&gt; 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6877" y="8934767"/>
            <a:ext cx="19056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Canva Sans Bold"/>
              </a:rPr>
              <a:t>Output: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DAF65x8RyMQ</dc:identifier>
  <dcterms:modified xsi:type="dcterms:W3CDTF">2011-08-01T06:04:30Z</dcterms:modified>
  <cp:revision>1</cp:revision>
  <dc:title>PYMC Introduction To Databases</dc:title>
</cp:coreProperties>
</file>