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313" r:id="rId7"/>
    <p:sldId id="282" r:id="rId8"/>
    <p:sldId id="315" r:id="rId9"/>
    <p:sldId id="284" r:id="rId10"/>
    <p:sldId id="314" r:id="rId11"/>
    <p:sldId id="316" r:id="rId12"/>
    <p:sldId id="286" r:id="rId13"/>
    <p:sldId id="287" r:id="rId14"/>
    <p:sldId id="288" r:id="rId15"/>
    <p:sldId id="289" r:id="rId16"/>
    <p:sldId id="317" r:id="rId17"/>
    <p:sldId id="291" r:id="rId18"/>
    <p:sldId id="318" r:id="rId19"/>
    <p:sldId id="319" r:id="rId20"/>
    <p:sldId id="294" r:id="rId21"/>
    <p:sldId id="295"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3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slide" Target="../slides/slide3.xml"/><Relationship Id="rId5" Type="http://schemas.openxmlformats.org/officeDocument/2006/relationships/image" Target="../media/image10.sv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Dataset</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PH" dirty="0"/>
            <a:t>Robot Inverse Kinematics</a:t>
          </a: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ML Model</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PH" dirty="0"/>
            <a:t>Random Forest Regression</a:t>
          </a: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2" custLinFactX="138779" custLinFactNeighborX="200000" custLinFactNeighborY="-392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hlinkClick xmlns:r="http://schemas.openxmlformats.org/officeDocument/2006/relationships" r:id="rId3" action="ppaction://hlinksldjump"/>
          </dgm14:cNvPr>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4">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4">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2" custLinFactX="-134858" custLinFactNeighborX="-200000" custLinFactNeighborY="-560"/>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hlinkClick xmlns:r="http://schemas.openxmlformats.org/officeDocument/2006/relationships" r:id="rId6" action="ppaction://hlinksldjump"/>
          </dgm14:cNvPr>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4">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4">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7005175" y="32807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78837" y="202576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Dataset</a:t>
          </a:r>
        </a:p>
      </dsp:txBody>
      <dsp:txXfrm>
        <a:off x="478837" y="2025768"/>
        <a:ext cx="4320000" cy="648000"/>
      </dsp:txXfrm>
    </dsp:sp>
    <dsp:sp modelId="{DD091D0A-5A25-4241-91F3-18D32B0BDD4F}">
      <dsp:nvSpPr>
        <dsp:cNvPr id="0" name=""/>
        <dsp:cNvSpPr/>
      </dsp:nvSpPr>
      <dsp:spPr>
        <a:xfrm>
          <a:off x="478837" y="2732569"/>
          <a:ext cx="4320000" cy="59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PH" sz="2800" kern="1200" dirty="0"/>
            <a:t>Robot Inverse Kinematics</a:t>
          </a:r>
          <a:endParaRPr lang="en-US" sz="2800" kern="1200" dirty="0"/>
        </a:p>
      </dsp:txBody>
      <dsp:txXfrm>
        <a:off x="478837" y="2732569"/>
        <a:ext cx="4320000" cy="594834"/>
      </dsp:txXfrm>
    </dsp:sp>
    <dsp:sp modelId="{210823F6-AC1A-46E3-9D99-A319DF497539}">
      <dsp:nvSpPr>
        <dsp:cNvPr id="0" name=""/>
        <dsp:cNvSpPr/>
      </dsp:nvSpPr>
      <dsp:spPr>
        <a:xfrm>
          <a:off x="1895784" y="3788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5554837" y="202576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ML Model</a:t>
          </a:r>
        </a:p>
      </dsp:txBody>
      <dsp:txXfrm>
        <a:off x="5554837" y="2025768"/>
        <a:ext cx="4320000" cy="648000"/>
      </dsp:txXfrm>
    </dsp:sp>
    <dsp:sp modelId="{7CD40649-A74C-4AD8-B9D0-2573A1955C91}">
      <dsp:nvSpPr>
        <dsp:cNvPr id="0" name=""/>
        <dsp:cNvSpPr/>
      </dsp:nvSpPr>
      <dsp:spPr>
        <a:xfrm>
          <a:off x="5554837" y="2732569"/>
          <a:ext cx="4320000" cy="59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PH" sz="2800" kern="1200" dirty="0"/>
            <a:t>Random Forest Regression</a:t>
          </a:r>
          <a:endParaRPr lang="en-US" sz="2800" kern="1200" dirty="0"/>
        </a:p>
      </dsp:txBody>
      <dsp:txXfrm>
        <a:off x="5554837" y="2732569"/>
        <a:ext cx="4320000" cy="59483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chor="ctr">
            <a:normAutofit fontScale="90000"/>
          </a:bodyPr>
          <a:lstStyle/>
          <a:p>
            <a:r>
              <a:rPr lang="en-PH" sz="3600" b="1" i="0" u="none" strike="noStrike" baseline="0" dirty="0">
                <a:solidFill>
                  <a:schemeClr val="tx1"/>
                </a:solidFill>
                <a:latin typeface="Times New Roman" panose="02020603050405020304" pitchFamily="18" charset="0"/>
              </a:rPr>
              <a:t>3</a:t>
            </a:r>
            <a:r>
              <a:rPr lang="en-PH" sz="3600" b="1" i="0" u="none" strike="noStrike" baseline="30000" dirty="0">
                <a:solidFill>
                  <a:schemeClr val="tx1"/>
                </a:solidFill>
                <a:latin typeface="Times New Roman" panose="02020603050405020304" pitchFamily="18" charset="0"/>
              </a:rPr>
              <a:t>rd</a:t>
            </a:r>
            <a:r>
              <a:rPr lang="en-PH" sz="3600" b="1" i="0" u="none" strike="noStrike" baseline="0" dirty="0">
                <a:solidFill>
                  <a:schemeClr val="tx1"/>
                </a:solidFill>
                <a:latin typeface="Times New Roman" panose="02020603050405020304" pitchFamily="18" charset="0"/>
              </a:rPr>
              <a:t> Capstone Project: </a:t>
            </a:r>
            <a:r>
              <a:rPr lang="en-US" sz="3600" b="1" i="0" dirty="0">
                <a:solidFill>
                  <a:schemeClr val="tx1"/>
                </a:solidFill>
                <a:effectLst/>
                <a:latin typeface="Times New Roman" panose="02020603050405020304" pitchFamily="18" charset="0"/>
                <a:cs typeface="Times New Roman" panose="02020603050405020304" pitchFamily="18" charset="0"/>
              </a:rPr>
              <a:t>Machine Learning model using Python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By Mikko De Torres</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F99-F54F-D62C-23C4-6C97F6860531}"/>
              </a:ext>
            </a:extLst>
          </p:cNvPr>
          <p:cNvSpPr>
            <a:spLocks noGrp="1"/>
          </p:cNvSpPr>
          <p:nvPr>
            <p:ph type="title"/>
          </p:nvPr>
        </p:nvSpPr>
        <p:spPr/>
        <p:txBody>
          <a:bodyPr anchor="ctr"/>
          <a:lstStyle/>
          <a:p>
            <a:r>
              <a:rPr lang="en-US" dirty="0"/>
              <a:t>Splitting the Data</a:t>
            </a:r>
            <a:endParaRPr lang="en-PH" dirty="0"/>
          </a:p>
        </p:txBody>
      </p:sp>
      <p:sp>
        <p:nvSpPr>
          <p:cNvPr id="3" name="Text Placeholder 2">
            <a:extLst>
              <a:ext uri="{FF2B5EF4-FFF2-40B4-BE49-F238E27FC236}">
                <a16:creationId xmlns:a16="http://schemas.microsoft.com/office/drawing/2014/main" id="{17038E17-5A16-E7A6-035B-74AA9482FFE6}"/>
              </a:ext>
            </a:extLst>
          </p:cNvPr>
          <p:cNvSpPr>
            <a:spLocks noGrp="1"/>
          </p:cNvSpPr>
          <p:nvPr>
            <p:ph type="body" sz="half" idx="2"/>
          </p:nvPr>
        </p:nvSpPr>
        <p:spPr/>
        <p:txBody>
          <a:bodyPr/>
          <a:lstStyle/>
          <a:p>
            <a:r>
              <a:rPr lang="en-US" dirty="0"/>
              <a:t>The joint variables (q1,q2,q3,q4,q5 and q6) will be the independent variable X.</a:t>
            </a:r>
          </a:p>
          <a:p>
            <a:endParaRPr lang="en-US" dirty="0"/>
          </a:p>
          <a:p>
            <a:r>
              <a:rPr lang="en-US" dirty="0"/>
              <a:t>The components of position vector (x, y and z) will be the independent variable y.</a:t>
            </a:r>
            <a:endParaRPr lang="en-PH" dirty="0"/>
          </a:p>
        </p:txBody>
      </p:sp>
      <p:pic>
        <p:nvPicPr>
          <p:cNvPr id="7" name="Content Placeholder 6">
            <a:extLst>
              <a:ext uri="{FF2B5EF4-FFF2-40B4-BE49-F238E27FC236}">
                <a16:creationId xmlns:a16="http://schemas.microsoft.com/office/drawing/2014/main" id="{2BAD3237-654C-0AE7-F81E-FFF080A659AC}"/>
              </a:ext>
            </a:extLst>
          </p:cNvPr>
          <p:cNvPicPr>
            <a:picLocks noGrp="1" noChangeAspect="1"/>
          </p:cNvPicPr>
          <p:nvPr>
            <p:ph idx="1"/>
          </p:nvPr>
        </p:nvPicPr>
        <p:blipFill>
          <a:blip r:embed="rId2"/>
          <a:stretch>
            <a:fillRect/>
          </a:stretch>
        </p:blipFill>
        <p:spPr>
          <a:xfrm>
            <a:off x="5046133" y="2431518"/>
            <a:ext cx="6232072" cy="3330846"/>
          </a:xfrm>
        </p:spPr>
      </p:pic>
    </p:spTree>
    <p:extLst>
      <p:ext uri="{BB962C8B-B14F-4D97-AF65-F5344CB8AC3E}">
        <p14:creationId xmlns:p14="http://schemas.microsoft.com/office/powerpoint/2010/main" val="216564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2756-6F94-E2B3-1250-6BA3F2C7BC4F}"/>
              </a:ext>
            </a:extLst>
          </p:cNvPr>
          <p:cNvSpPr>
            <a:spLocks noGrp="1"/>
          </p:cNvSpPr>
          <p:nvPr>
            <p:ph type="title"/>
          </p:nvPr>
        </p:nvSpPr>
        <p:spPr/>
        <p:txBody>
          <a:bodyPr anchor="ctr"/>
          <a:lstStyle/>
          <a:p>
            <a:r>
              <a:rPr lang="en-US" dirty="0"/>
              <a:t>Choosing the Model</a:t>
            </a:r>
            <a:endParaRPr lang="en-PH" dirty="0"/>
          </a:p>
        </p:txBody>
      </p:sp>
      <p:sp>
        <p:nvSpPr>
          <p:cNvPr id="3" name="Text Placeholder 2">
            <a:extLst>
              <a:ext uri="{FF2B5EF4-FFF2-40B4-BE49-F238E27FC236}">
                <a16:creationId xmlns:a16="http://schemas.microsoft.com/office/drawing/2014/main" id="{55E6C1EE-B14B-E009-7EF1-75C097FA8319}"/>
              </a:ext>
            </a:extLst>
          </p:cNvPr>
          <p:cNvSpPr>
            <a:spLocks noGrp="1"/>
          </p:cNvSpPr>
          <p:nvPr>
            <p:ph type="body" sz="half" idx="2"/>
          </p:nvPr>
        </p:nvSpPr>
        <p:spPr/>
        <p:txBody>
          <a:bodyPr/>
          <a:lstStyle/>
          <a:p>
            <a:r>
              <a:rPr lang="en-US" dirty="0">
                <a:solidFill>
                  <a:schemeClr val="tx1"/>
                </a:solidFill>
              </a:rPr>
              <a:t>I chose Random Forest Regression because it is commonly used in predicting the inverse kinematics of a robot manipulator. As well as </a:t>
            </a:r>
            <a:r>
              <a:rPr lang="en-US" b="0" i="0" dirty="0">
                <a:solidFill>
                  <a:schemeClr val="tx1"/>
                </a:solidFill>
                <a:effectLst/>
              </a:rPr>
              <a:t>is an ensemble learning method that combines multiple decision trees to make predictions. It can handle both numerical and categorical data and is robust against overfitting.</a:t>
            </a:r>
            <a:endParaRPr lang="en-PH" dirty="0">
              <a:solidFill>
                <a:schemeClr val="tx1"/>
              </a:solidFill>
            </a:endParaRPr>
          </a:p>
        </p:txBody>
      </p:sp>
      <p:pic>
        <p:nvPicPr>
          <p:cNvPr id="7" name="Content Placeholder 6">
            <a:extLst>
              <a:ext uri="{FF2B5EF4-FFF2-40B4-BE49-F238E27FC236}">
                <a16:creationId xmlns:a16="http://schemas.microsoft.com/office/drawing/2014/main" id="{F83B7C24-E390-8824-368C-8FAD325F8961}"/>
              </a:ext>
            </a:extLst>
          </p:cNvPr>
          <p:cNvPicPr>
            <a:picLocks noGrp="1" noChangeAspect="1"/>
          </p:cNvPicPr>
          <p:nvPr>
            <p:ph idx="1"/>
          </p:nvPr>
        </p:nvPicPr>
        <p:blipFill>
          <a:blip r:embed="rId2"/>
          <a:stretch>
            <a:fillRect/>
          </a:stretch>
        </p:blipFill>
        <p:spPr>
          <a:xfrm>
            <a:off x="4876800" y="2431518"/>
            <a:ext cx="6401405" cy="1530882"/>
          </a:xfrm>
        </p:spPr>
      </p:pic>
    </p:spTree>
    <p:extLst>
      <p:ext uri="{BB962C8B-B14F-4D97-AF65-F5344CB8AC3E}">
        <p14:creationId xmlns:p14="http://schemas.microsoft.com/office/powerpoint/2010/main" val="388615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6EB4-34F3-023E-030B-33AFF81AFBCB}"/>
              </a:ext>
            </a:extLst>
          </p:cNvPr>
          <p:cNvSpPr>
            <a:spLocks noGrp="1"/>
          </p:cNvSpPr>
          <p:nvPr>
            <p:ph type="title"/>
          </p:nvPr>
        </p:nvSpPr>
        <p:spPr/>
        <p:txBody>
          <a:bodyPr anchor="ctr"/>
          <a:lstStyle/>
          <a:p>
            <a:r>
              <a:rPr lang="en-US" dirty="0"/>
              <a:t> Training and Evaluating the model</a:t>
            </a:r>
            <a:endParaRPr lang="en-PH" dirty="0"/>
          </a:p>
        </p:txBody>
      </p:sp>
      <p:sp>
        <p:nvSpPr>
          <p:cNvPr id="3" name="Text Placeholder 2">
            <a:extLst>
              <a:ext uri="{FF2B5EF4-FFF2-40B4-BE49-F238E27FC236}">
                <a16:creationId xmlns:a16="http://schemas.microsoft.com/office/drawing/2014/main" id="{7F2F68E9-608A-44FA-C79E-710298AD1C6A}"/>
              </a:ext>
            </a:extLst>
          </p:cNvPr>
          <p:cNvSpPr>
            <a:spLocks noGrp="1"/>
          </p:cNvSpPr>
          <p:nvPr>
            <p:ph type="body" sz="half" idx="2"/>
          </p:nvPr>
        </p:nvSpPr>
        <p:spPr/>
        <p:txBody>
          <a:bodyPr>
            <a:noAutofit/>
          </a:bodyPr>
          <a:lstStyle/>
          <a:p>
            <a:pPr algn="l"/>
            <a:r>
              <a:rPr lang="en-US" sz="2000" b="0" i="0" dirty="0">
                <a:solidFill>
                  <a:schemeClr val="tx1"/>
                </a:solidFill>
                <a:effectLst/>
                <a:latin typeface="Söhne"/>
              </a:rPr>
              <a:t>Training the Model:</a:t>
            </a:r>
          </a:p>
          <a:p>
            <a:pPr marL="177800" indent="-177800" algn="just">
              <a:buFont typeface="Arial" panose="020B0604020202020204" pitchFamily="34" charset="0"/>
              <a:buChar char="•"/>
            </a:pPr>
            <a:r>
              <a:rPr lang="en-US" sz="2000" b="0" i="0" dirty="0">
                <a:solidFill>
                  <a:schemeClr val="tx1"/>
                </a:solidFill>
                <a:effectLst/>
                <a:latin typeface="Söhne"/>
              </a:rPr>
              <a:t>Fit the </a:t>
            </a:r>
            <a:r>
              <a:rPr lang="en-US" sz="2000" b="0" i="0" dirty="0" err="1">
                <a:solidFill>
                  <a:schemeClr val="tx1"/>
                </a:solidFill>
                <a:effectLst/>
                <a:latin typeface="Söhne"/>
              </a:rPr>
              <a:t>RandomForestRegressor</a:t>
            </a:r>
            <a:r>
              <a:rPr lang="en-US" sz="2000" b="0" i="0" dirty="0">
                <a:solidFill>
                  <a:schemeClr val="tx1"/>
                </a:solidFill>
                <a:effectLst/>
                <a:latin typeface="Söhne"/>
              </a:rPr>
              <a:t> model to the training data using the fit() method.</a:t>
            </a:r>
          </a:p>
          <a:p>
            <a:pPr marL="177800" indent="-177800" algn="just">
              <a:buFont typeface="Arial" panose="020B0604020202020204" pitchFamily="34" charset="0"/>
              <a:buChar char="•"/>
            </a:pPr>
            <a:r>
              <a:rPr lang="en-US" sz="2000" b="0" i="0" dirty="0">
                <a:solidFill>
                  <a:schemeClr val="tx1"/>
                </a:solidFill>
                <a:effectLst/>
                <a:latin typeface="Söhne"/>
              </a:rPr>
              <a:t> Provide the input features (joint variables) as </a:t>
            </a:r>
            <a:r>
              <a:rPr lang="en-US" sz="2000" b="0" i="0" dirty="0" err="1">
                <a:solidFill>
                  <a:schemeClr val="tx1"/>
                </a:solidFill>
                <a:effectLst/>
                <a:latin typeface="Söhne"/>
              </a:rPr>
              <a:t>X_train</a:t>
            </a:r>
            <a:r>
              <a:rPr lang="en-US" sz="2000" b="0" i="0" dirty="0">
                <a:solidFill>
                  <a:schemeClr val="tx1"/>
                </a:solidFill>
                <a:effectLst/>
                <a:latin typeface="Söhne"/>
              </a:rPr>
              <a:t> and the target variable (position vector components) as </a:t>
            </a:r>
            <a:r>
              <a:rPr lang="en-US" sz="2000" b="0" i="0" dirty="0" err="1">
                <a:solidFill>
                  <a:schemeClr val="tx1"/>
                </a:solidFill>
                <a:effectLst/>
                <a:latin typeface="Söhne"/>
              </a:rPr>
              <a:t>y_train</a:t>
            </a:r>
            <a:r>
              <a:rPr lang="en-US" sz="2000" b="0" i="0" dirty="0">
                <a:solidFill>
                  <a:schemeClr val="tx1"/>
                </a:solidFill>
                <a:effectLst/>
                <a:latin typeface="Söhne"/>
              </a:rPr>
              <a:t>.</a:t>
            </a:r>
          </a:p>
          <a:p>
            <a:endParaRPr lang="en-PH" sz="2000" dirty="0">
              <a:solidFill>
                <a:schemeClr val="tx1"/>
              </a:solidFill>
            </a:endParaRPr>
          </a:p>
        </p:txBody>
      </p:sp>
      <p:pic>
        <p:nvPicPr>
          <p:cNvPr id="7" name="Content Placeholder 6">
            <a:extLst>
              <a:ext uri="{FF2B5EF4-FFF2-40B4-BE49-F238E27FC236}">
                <a16:creationId xmlns:a16="http://schemas.microsoft.com/office/drawing/2014/main" id="{C4CE07FE-38EF-CE45-2167-B3C4B9A32B29}"/>
              </a:ext>
            </a:extLst>
          </p:cNvPr>
          <p:cNvPicPr>
            <a:picLocks noGrp="1" noChangeAspect="1"/>
          </p:cNvPicPr>
          <p:nvPr>
            <p:ph idx="1"/>
          </p:nvPr>
        </p:nvPicPr>
        <p:blipFill>
          <a:blip r:embed="rId2"/>
          <a:stretch>
            <a:fillRect/>
          </a:stretch>
        </p:blipFill>
        <p:spPr>
          <a:xfrm>
            <a:off x="5350933" y="609600"/>
            <a:ext cx="5927272" cy="5080001"/>
          </a:xfrm>
        </p:spPr>
      </p:pic>
    </p:spTree>
    <p:extLst>
      <p:ext uri="{BB962C8B-B14F-4D97-AF65-F5344CB8AC3E}">
        <p14:creationId xmlns:p14="http://schemas.microsoft.com/office/powerpoint/2010/main" val="385246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6EB4-34F3-023E-030B-33AFF81AFBCB}"/>
              </a:ext>
            </a:extLst>
          </p:cNvPr>
          <p:cNvSpPr>
            <a:spLocks noGrp="1"/>
          </p:cNvSpPr>
          <p:nvPr>
            <p:ph type="title"/>
          </p:nvPr>
        </p:nvSpPr>
        <p:spPr>
          <a:xfrm>
            <a:off x="913795" y="609600"/>
            <a:ext cx="4847813" cy="1370120"/>
          </a:xfrm>
        </p:spPr>
        <p:txBody>
          <a:bodyPr anchor="ctr"/>
          <a:lstStyle/>
          <a:p>
            <a:r>
              <a:rPr lang="en-US" dirty="0"/>
              <a:t> Training and Evaluating the model</a:t>
            </a:r>
            <a:endParaRPr lang="en-PH" dirty="0"/>
          </a:p>
        </p:txBody>
      </p:sp>
      <p:sp>
        <p:nvSpPr>
          <p:cNvPr id="3" name="Text Placeholder 2">
            <a:extLst>
              <a:ext uri="{FF2B5EF4-FFF2-40B4-BE49-F238E27FC236}">
                <a16:creationId xmlns:a16="http://schemas.microsoft.com/office/drawing/2014/main" id="{7F2F68E9-608A-44FA-C79E-710298AD1C6A}"/>
              </a:ext>
            </a:extLst>
          </p:cNvPr>
          <p:cNvSpPr>
            <a:spLocks noGrp="1"/>
          </p:cNvSpPr>
          <p:nvPr>
            <p:ph type="body" sz="half" idx="2"/>
          </p:nvPr>
        </p:nvSpPr>
        <p:spPr>
          <a:xfrm>
            <a:off x="1020327" y="1979719"/>
            <a:ext cx="4741281" cy="4483225"/>
          </a:xfrm>
        </p:spPr>
        <p:txBody>
          <a:bodyPr>
            <a:noAutofit/>
          </a:bodyPr>
          <a:lstStyle/>
          <a:p>
            <a:pPr algn="l"/>
            <a:r>
              <a:rPr lang="en-US" sz="2000" b="0" i="0" dirty="0">
                <a:solidFill>
                  <a:schemeClr val="tx1"/>
                </a:solidFill>
                <a:effectLst/>
                <a:latin typeface="Söhne"/>
              </a:rPr>
              <a:t>Evaluating the Model:</a:t>
            </a:r>
          </a:p>
          <a:p>
            <a:pPr algn="l">
              <a:buFont typeface="Arial" panose="020B0604020202020204" pitchFamily="34" charset="0"/>
              <a:buChar char="•"/>
            </a:pPr>
            <a:r>
              <a:rPr lang="en-US" sz="2000" b="0" i="0" dirty="0">
                <a:solidFill>
                  <a:schemeClr val="tx1"/>
                </a:solidFill>
                <a:effectLst/>
                <a:latin typeface="Söhne"/>
              </a:rPr>
              <a:t> Use the trained model to make predictions on the testing set using the predict() method.</a:t>
            </a:r>
          </a:p>
          <a:p>
            <a:pPr algn="l">
              <a:buFont typeface="Arial" panose="020B0604020202020204" pitchFamily="34" charset="0"/>
              <a:buChar char="•"/>
            </a:pPr>
            <a:r>
              <a:rPr lang="en-US" sz="2000" b="0" i="0" dirty="0">
                <a:solidFill>
                  <a:schemeClr val="tx1"/>
                </a:solidFill>
                <a:effectLst/>
                <a:latin typeface="Söhne"/>
              </a:rPr>
              <a:t> Assess the performance of the model by calculating regression evaluation metrics such as mean squared error (MSE), mean absolute error (MAE), or R-squared.</a:t>
            </a:r>
          </a:p>
          <a:p>
            <a:pPr algn="l">
              <a:buFont typeface="Arial" panose="020B0604020202020204" pitchFamily="34" charset="0"/>
              <a:buChar char="•"/>
            </a:pPr>
            <a:r>
              <a:rPr lang="en-US" sz="2000" b="0" i="0" dirty="0">
                <a:solidFill>
                  <a:schemeClr val="tx1"/>
                </a:solidFill>
                <a:effectLst/>
                <a:latin typeface="Söhne"/>
              </a:rPr>
              <a:t> Compare the predicted position vector components (</a:t>
            </a:r>
            <a:r>
              <a:rPr lang="en-US" sz="2000" b="0" i="0" dirty="0" err="1">
                <a:solidFill>
                  <a:schemeClr val="tx1"/>
                </a:solidFill>
                <a:effectLst/>
                <a:latin typeface="Söhne"/>
              </a:rPr>
              <a:t>y_pred</a:t>
            </a:r>
            <a:r>
              <a:rPr lang="en-US" sz="2000" b="0" i="0" dirty="0">
                <a:solidFill>
                  <a:schemeClr val="tx1"/>
                </a:solidFill>
                <a:effectLst/>
                <a:latin typeface="Söhne"/>
              </a:rPr>
              <a:t>) with the actual values (</a:t>
            </a:r>
            <a:r>
              <a:rPr lang="en-US" sz="2000" b="0" i="0" dirty="0" err="1">
                <a:solidFill>
                  <a:schemeClr val="tx1"/>
                </a:solidFill>
                <a:effectLst/>
                <a:latin typeface="Söhne"/>
              </a:rPr>
              <a:t>y_test</a:t>
            </a:r>
            <a:r>
              <a:rPr lang="en-US" sz="2000" b="0" i="0" dirty="0">
                <a:solidFill>
                  <a:schemeClr val="tx1"/>
                </a:solidFill>
                <a:effectLst/>
                <a:latin typeface="Söhne"/>
              </a:rPr>
              <a:t>) to evaluate the model's accuracy and performance.</a:t>
            </a:r>
          </a:p>
          <a:p>
            <a:pPr marL="285750" indent="-285750">
              <a:buFont typeface="Arial" panose="020B0604020202020204" pitchFamily="34" charset="0"/>
              <a:buChar char="•"/>
            </a:pPr>
            <a:endParaRPr lang="en-PH" sz="2000" dirty="0">
              <a:solidFill>
                <a:schemeClr val="tx1"/>
              </a:solidFill>
            </a:endParaRPr>
          </a:p>
        </p:txBody>
      </p:sp>
      <p:pic>
        <p:nvPicPr>
          <p:cNvPr id="8" name="Content Placeholder 7">
            <a:extLst>
              <a:ext uri="{FF2B5EF4-FFF2-40B4-BE49-F238E27FC236}">
                <a16:creationId xmlns:a16="http://schemas.microsoft.com/office/drawing/2014/main" id="{D29DF576-F948-04CF-2058-08403DE05E24}"/>
              </a:ext>
            </a:extLst>
          </p:cNvPr>
          <p:cNvPicPr>
            <a:picLocks noGrp="1" noChangeAspect="1"/>
          </p:cNvPicPr>
          <p:nvPr>
            <p:ph idx="1"/>
          </p:nvPr>
        </p:nvPicPr>
        <p:blipFill>
          <a:blip r:embed="rId2"/>
          <a:stretch>
            <a:fillRect/>
          </a:stretch>
        </p:blipFill>
        <p:spPr>
          <a:xfrm>
            <a:off x="5761608" y="609600"/>
            <a:ext cx="5516597" cy="5853344"/>
          </a:xfrm>
        </p:spPr>
      </p:pic>
    </p:spTree>
    <p:extLst>
      <p:ext uri="{BB962C8B-B14F-4D97-AF65-F5344CB8AC3E}">
        <p14:creationId xmlns:p14="http://schemas.microsoft.com/office/powerpoint/2010/main" val="41209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09B7-2941-A20B-2947-64832A5C3E18}"/>
              </a:ext>
            </a:extLst>
          </p:cNvPr>
          <p:cNvSpPr>
            <a:spLocks noGrp="1"/>
          </p:cNvSpPr>
          <p:nvPr>
            <p:ph type="title"/>
          </p:nvPr>
        </p:nvSpPr>
        <p:spPr/>
        <p:txBody>
          <a:bodyPr>
            <a:normAutofit/>
          </a:bodyPr>
          <a:lstStyle/>
          <a:p>
            <a:r>
              <a:rPr lang="en-US" dirty="0"/>
              <a:t>Visualize using Scatter Plot</a:t>
            </a:r>
            <a:endParaRPr lang="en-PH" dirty="0"/>
          </a:p>
        </p:txBody>
      </p:sp>
      <p:pic>
        <p:nvPicPr>
          <p:cNvPr id="8" name="Content Placeholder 7">
            <a:extLst>
              <a:ext uri="{FF2B5EF4-FFF2-40B4-BE49-F238E27FC236}">
                <a16:creationId xmlns:a16="http://schemas.microsoft.com/office/drawing/2014/main" id="{89070119-0FF1-8948-1707-969F298A6B2C}"/>
              </a:ext>
            </a:extLst>
          </p:cNvPr>
          <p:cNvPicPr>
            <a:picLocks noGrp="1" noChangeAspect="1"/>
          </p:cNvPicPr>
          <p:nvPr>
            <p:ph sz="half" idx="1"/>
          </p:nvPr>
        </p:nvPicPr>
        <p:blipFill>
          <a:blip r:embed="rId2"/>
          <a:stretch>
            <a:fillRect/>
          </a:stretch>
        </p:blipFill>
        <p:spPr>
          <a:xfrm>
            <a:off x="913795" y="2076451"/>
            <a:ext cx="4856841" cy="3685157"/>
          </a:xfrm>
        </p:spPr>
      </p:pic>
      <p:pic>
        <p:nvPicPr>
          <p:cNvPr id="11" name="Content Placeholder 10">
            <a:extLst>
              <a:ext uri="{FF2B5EF4-FFF2-40B4-BE49-F238E27FC236}">
                <a16:creationId xmlns:a16="http://schemas.microsoft.com/office/drawing/2014/main" id="{680AEDDA-543C-BDBB-C96E-F25FDFB38F99}"/>
              </a:ext>
            </a:extLst>
          </p:cNvPr>
          <p:cNvPicPr>
            <a:picLocks noGrp="1" noChangeAspect="1"/>
          </p:cNvPicPr>
          <p:nvPr>
            <p:ph sz="half" idx="2"/>
          </p:nvPr>
        </p:nvPicPr>
        <p:blipFill>
          <a:blip r:embed="rId3"/>
          <a:stretch>
            <a:fillRect/>
          </a:stretch>
        </p:blipFill>
        <p:spPr>
          <a:xfrm>
            <a:off x="6420003" y="2076450"/>
            <a:ext cx="4856841" cy="3685157"/>
          </a:xfrm>
        </p:spPr>
      </p:pic>
    </p:spTree>
    <p:extLst>
      <p:ext uri="{BB962C8B-B14F-4D97-AF65-F5344CB8AC3E}">
        <p14:creationId xmlns:p14="http://schemas.microsoft.com/office/powerpoint/2010/main" val="4536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09B7-2941-A20B-2947-64832A5C3E18}"/>
              </a:ext>
            </a:extLst>
          </p:cNvPr>
          <p:cNvSpPr>
            <a:spLocks noGrp="1"/>
          </p:cNvSpPr>
          <p:nvPr>
            <p:ph type="title"/>
          </p:nvPr>
        </p:nvSpPr>
        <p:spPr/>
        <p:txBody>
          <a:bodyPr>
            <a:normAutofit/>
          </a:bodyPr>
          <a:lstStyle/>
          <a:p>
            <a:r>
              <a:rPr lang="en-US" dirty="0"/>
              <a:t>Visualize using Scatter Plot</a:t>
            </a:r>
            <a:endParaRPr lang="en-PH" dirty="0"/>
          </a:p>
        </p:txBody>
      </p:sp>
      <p:pic>
        <p:nvPicPr>
          <p:cNvPr id="9" name="Content Placeholder 8">
            <a:extLst>
              <a:ext uri="{FF2B5EF4-FFF2-40B4-BE49-F238E27FC236}">
                <a16:creationId xmlns:a16="http://schemas.microsoft.com/office/drawing/2014/main" id="{4DB71054-9200-D21E-2561-6EF500811534}"/>
              </a:ext>
            </a:extLst>
          </p:cNvPr>
          <p:cNvPicPr>
            <a:picLocks noGrp="1" noChangeAspect="1"/>
          </p:cNvPicPr>
          <p:nvPr>
            <p:ph sz="half" idx="1"/>
          </p:nvPr>
        </p:nvPicPr>
        <p:blipFill>
          <a:blip r:embed="rId2"/>
          <a:stretch>
            <a:fillRect/>
          </a:stretch>
        </p:blipFill>
        <p:spPr>
          <a:xfrm>
            <a:off x="913796" y="2076451"/>
            <a:ext cx="4856840" cy="3622672"/>
          </a:xfrm>
        </p:spPr>
      </p:pic>
      <p:pic>
        <p:nvPicPr>
          <p:cNvPr id="12" name="Content Placeholder 11">
            <a:extLst>
              <a:ext uri="{FF2B5EF4-FFF2-40B4-BE49-F238E27FC236}">
                <a16:creationId xmlns:a16="http://schemas.microsoft.com/office/drawing/2014/main" id="{51DE804B-9DB0-DD07-2F07-EF63B6779F2F}"/>
              </a:ext>
            </a:extLst>
          </p:cNvPr>
          <p:cNvPicPr>
            <a:picLocks noGrp="1" noChangeAspect="1"/>
          </p:cNvPicPr>
          <p:nvPr>
            <p:ph sz="half" idx="2"/>
          </p:nvPr>
        </p:nvPicPr>
        <p:blipFill>
          <a:blip r:embed="rId3"/>
          <a:stretch>
            <a:fillRect/>
          </a:stretch>
        </p:blipFill>
        <p:spPr>
          <a:xfrm>
            <a:off x="6386647" y="2076451"/>
            <a:ext cx="4891557" cy="3622672"/>
          </a:xfrm>
        </p:spPr>
      </p:pic>
    </p:spTree>
    <p:extLst>
      <p:ext uri="{BB962C8B-B14F-4D97-AF65-F5344CB8AC3E}">
        <p14:creationId xmlns:p14="http://schemas.microsoft.com/office/powerpoint/2010/main" val="47001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09B7-2941-A20B-2947-64832A5C3E18}"/>
              </a:ext>
            </a:extLst>
          </p:cNvPr>
          <p:cNvSpPr>
            <a:spLocks noGrp="1"/>
          </p:cNvSpPr>
          <p:nvPr>
            <p:ph type="title"/>
          </p:nvPr>
        </p:nvSpPr>
        <p:spPr/>
        <p:txBody>
          <a:bodyPr>
            <a:normAutofit/>
          </a:bodyPr>
          <a:lstStyle/>
          <a:p>
            <a:r>
              <a:rPr lang="en-US" dirty="0"/>
              <a:t>Visualize using Scatter Plot</a:t>
            </a:r>
            <a:endParaRPr lang="en-PH" dirty="0"/>
          </a:p>
        </p:txBody>
      </p:sp>
      <p:pic>
        <p:nvPicPr>
          <p:cNvPr id="9" name="Content Placeholder 8">
            <a:extLst>
              <a:ext uri="{FF2B5EF4-FFF2-40B4-BE49-F238E27FC236}">
                <a16:creationId xmlns:a16="http://schemas.microsoft.com/office/drawing/2014/main" id="{E5F06B85-DB6E-6CCB-6185-406A917F79C5}"/>
              </a:ext>
            </a:extLst>
          </p:cNvPr>
          <p:cNvPicPr>
            <a:picLocks noGrp="1" noChangeAspect="1"/>
          </p:cNvPicPr>
          <p:nvPr>
            <p:ph sz="half" idx="1"/>
          </p:nvPr>
        </p:nvPicPr>
        <p:blipFill>
          <a:blip r:embed="rId2"/>
          <a:stretch>
            <a:fillRect/>
          </a:stretch>
        </p:blipFill>
        <p:spPr>
          <a:xfrm>
            <a:off x="924442" y="2076451"/>
            <a:ext cx="4856841" cy="3622671"/>
          </a:xfrm>
        </p:spPr>
      </p:pic>
      <p:pic>
        <p:nvPicPr>
          <p:cNvPr id="12" name="Content Placeholder 11">
            <a:extLst>
              <a:ext uri="{FF2B5EF4-FFF2-40B4-BE49-F238E27FC236}">
                <a16:creationId xmlns:a16="http://schemas.microsoft.com/office/drawing/2014/main" id="{9C2CE913-F8AE-9781-25E9-9EF4C5A7AA33}"/>
              </a:ext>
            </a:extLst>
          </p:cNvPr>
          <p:cNvPicPr>
            <a:picLocks noGrp="1" noChangeAspect="1"/>
          </p:cNvPicPr>
          <p:nvPr>
            <p:ph sz="half" idx="2"/>
          </p:nvPr>
        </p:nvPicPr>
        <p:blipFill>
          <a:blip r:embed="rId3"/>
          <a:stretch>
            <a:fillRect/>
          </a:stretch>
        </p:blipFill>
        <p:spPr>
          <a:xfrm>
            <a:off x="6410719" y="2076450"/>
            <a:ext cx="4856837" cy="3622671"/>
          </a:xfrm>
        </p:spPr>
      </p:pic>
    </p:spTree>
    <p:extLst>
      <p:ext uri="{BB962C8B-B14F-4D97-AF65-F5344CB8AC3E}">
        <p14:creationId xmlns:p14="http://schemas.microsoft.com/office/powerpoint/2010/main" val="418196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9992-76B5-7AF2-9DBC-E448F30E5835}"/>
              </a:ext>
            </a:extLst>
          </p:cNvPr>
          <p:cNvSpPr>
            <a:spLocks noGrp="1"/>
          </p:cNvSpPr>
          <p:nvPr>
            <p:ph type="title"/>
          </p:nvPr>
        </p:nvSpPr>
        <p:spPr/>
        <p:txBody>
          <a:bodyPr anchor="ctr"/>
          <a:lstStyle/>
          <a:p>
            <a:r>
              <a:rPr lang="en-US" dirty="0"/>
              <a:t>Visualization using Heatmap</a:t>
            </a:r>
            <a:endParaRPr lang="en-PH" dirty="0"/>
          </a:p>
        </p:txBody>
      </p:sp>
      <p:pic>
        <p:nvPicPr>
          <p:cNvPr id="10" name="Content Placeholder 9">
            <a:extLst>
              <a:ext uri="{FF2B5EF4-FFF2-40B4-BE49-F238E27FC236}">
                <a16:creationId xmlns:a16="http://schemas.microsoft.com/office/drawing/2014/main" id="{480CD330-774C-11F7-E1DA-CB3D4F792B4F}"/>
              </a:ext>
            </a:extLst>
          </p:cNvPr>
          <p:cNvPicPr>
            <a:picLocks noGrp="1" noChangeAspect="1"/>
          </p:cNvPicPr>
          <p:nvPr>
            <p:ph sz="half" idx="1"/>
          </p:nvPr>
        </p:nvPicPr>
        <p:blipFill>
          <a:blip r:embed="rId2"/>
          <a:stretch>
            <a:fillRect/>
          </a:stretch>
        </p:blipFill>
        <p:spPr>
          <a:xfrm>
            <a:off x="913722" y="2076451"/>
            <a:ext cx="4856841" cy="3622672"/>
          </a:xfrm>
        </p:spPr>
      </p:pic>
      <p:pic>
        <p:nvPicPr>
          <p:cNvPr id="12" name="Content Placeholder 11">
            <a:extLst>
              <a:ext uri="{FF2B5EF4-FFF2-40B4-BE49-F238E27FC236}">
                <a16:creationId xmlns:a16="http://schemas.microsoft.com/office/drawing/2014/main" id="{6415D428-8C02-2BDE-8DE8-15C50F38BFFE}"/>
              </a:ext>
            </a:extLst>
          </p:cNvPr>
          <p:cNvPicPr>
            <a:picLocks noGrp="1" noChangeAspect="1"/>
          </p:cNvPicPr>
          <p:nvPr>
            <p:ph sz="half" idx="2"/>
          </p:nvPr>
        </p:nvPicPr>
        <p:blipFill>
          <a:blip r:embed="rId3"/>
          <a:stretch>
            <a:fillRect/>
          </a:stretch>
        </p:blipFill>
        <p:spPr>
          <a:xfrm>
            <a:off x="6421439" y="2076450"/>
            <a:ext cx="4846118" cy="3622675"/>
          </a:xfrm>
        </p:spPr>
      </p:pic>
    </p:spTree>
    <p:extLst>
      <p:ext uri="{BB962C8B-B14F-4D97-AF65-F5344CB8AC3E}">
        <p14:creationId xmlns:p14="http://schemas.microsoft.com/office/powerpoint/2010/main" val="167941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9992-76B5-7AF2-9DBC-E448F30E5835}"/>
              </a:ext>
            </a:extLst>
          </p:cNvPr>
          <p:cNvSpPr>
            <a:spLocks noGrp="1"/>
          </p:cNvSpPr>
          <p:nvPr>
            <p:ph type="title"/>
          </p:nvPr>
        </p:nvSpPr>
        <p:spPr/>
        <p:txBody>
          <a:bodyPr anchor="ctr"/>
          <a:lstStyle/>
          <a:p>
            <a:r>
              <a:rPr lang="en-US" dirty="0">
                <a:hlinkClick r:id="rId2" action="ppaction://hlinksldjump"/>
              </a:rPr>
              <a:t>Testing for Application</a:t>
            </a:r>
            <a:endParaRPr lang="en-PH" dirty="0">
              <a:hlinkClick r:id="rId2" action="ppaction://hlinksldjump"/>
            </a:endParaRPr>
          </a:p>
        </p:txBody>
      </p:sp>
      <p:pic>
        <p:nvPicPr>
          <p:cNvPr id="10" name="Content Placeholder 9">
            <a:extLst>
              <a:ext uri="{FF2B5EF4-FFF2-40B4-BE49-F238E27FC236}">
                <a16:creationId xmlns:a16="http://schemas.microsoft.com/office/drawing/2014/main" id="{6B6DF1E3-E423-3981-09BC-6EA63C8A3400}"/>
              </a:ext>
            </a:extLst>
          </p:cNvPr>
          <p:cNvPicPr>
            <a:picLocks noGrp="1" noChangeAspect="1"/>
          </p:cNvPicPr>
          <p:nvPr>
            <p:ph sz="half" idx="2"/>
          </p:nvPr>
        </p:nvPicPr>
        <p:blipFill>
          <a:blip r:embed="rId3"/>
          <a:stretch>
            <a:fillRect/>
          </a:stretch>
        </p:blipFill>
        <p:spPr>
          <a:xfrm>
            <a:off x="6410717" y="2863056"/>
            <a:ext cx="4867561" cy="2049461"/>
          </a:xfrm>
        </p:spPr>
      </p:pic>
      <p:pic>
        <p:nvPicPr>
          <p:cNvPr id="7" name="Content Placeholder 6">
            <a:extLst>
              <a:ext uri="{FF2B5EF4-FFF2-40B4-BE49-F238E27FC236}">
                <a16:creationId xmlns:a16="http://schemas.microsoft.com/office/drawing/2014/main" id="{13CE2091-B981-EC2C-858C-F2F5873A0D45}"/>
              </a:ext>
            </a:extLst>
          </p:cNvPr>
          <p:cNvPicPr>
            <a:picLocks noGrp="1" noChangeAspect="1"/>
          </p:cNvPicPr>
          <p:nvPr>
            <p:ph sz="half" idx="1"/>
          </p:nvPr>
        </p:nvPicPr>
        <p:blipFill>
          <a:blip r:embed="rId4"/>
          <a:stretch>
            <a:fillRect/>
          </a:stretch>
        </p:blipFill>
        <p:spPr>
          <a:xfrm>
            <a:off x="913722" y="2076451"/>
            <a:ext cx="4867563" cy="3622672"/>
          </a:xfrm>
        </p:spPr>
      </p:pic>
    </p:spTree>
    <p:extLst>
      <p:ext uri="{BB962C8B-B14F-4D97-AF65-F5344CB8AC3E}">
        <p14:creationId xmlns:p14="http://schemas.microsoft.com/office/powerpoint/2010/main" val="56278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3542-37E9-69DB-9C23-4F8283A52B41}"/>
              </a:ext>
            </a:extLst>
          </p:cNvPr>
          <p:cNvSpPr>
            <a:spLocks noGrp="1"/>
          </p:cNvSpPr>
          <p:nvPr>
            <p:ph type="title"/>
          </p:nvPr>
        </p:nvSpPr>
        <p:spPr/>
        <p:txBody>
          <a:bodyPr/>
          <a:lstStyle/>
          <a:p>
            <a:r>
              <a:rPr lang="en-US" dirty="0"/>
              <a:t>THANK YOU!</a:t>
            </a:r>
            <a:endParaRPr lang="en-PH" dirty="0"/>
          </a:p>
        </p:txBody>
      </p:sp>
    </p:spTree>
    <p:extLst>
      <p:ext uri="{BB962C8B-B14F-4D97-AF65-F5344CB8AC3E}">
        <p14:creationId xmlns:p14="http://schemas.microsoft.com/office/powerpoint/2010/main" val="239724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Topics</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45045159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5BB3-8956-9359-48E8-3B1C5B46475A}"/>
              </a:ext>
            </a:extLst>
          </p:cNvPr>
          <p:cNvSpPr>
            <a:spLocks noGrp="1"/>
          </p:cNvSpPr>
          <p:nvPr>
            <p:ph type="ctrTitle"/>
          </p:nvPr>
        </p:nvSpPr>
        <p:spPr/>
        <p:txBody>
          <a:bodyPr anchor="ctr"/>
          <a:lstStyle/>
          <a:p>
            <a:r>
              <a:rPr lang="en-PH" dirty="0"/>
              <a:t>Robot Inverse Kinematics</a:t>
            </a:r>
          </a:p>
        </p:txBody>
      </p:sp>
    </p:spTree>
    <p:extLst>
      <p:ext uri="{BB962C8B-B14F-4D97-AF65-F5344CB8AC3E}">
        <p14:creationId xmlns:p14="http://schemas.microsoft.com/office/powerpoint/2010/main" val="341768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B55F-5B4F-1E60-72AC-F3F2F0C16578}"/>
              </a:ext>
            </a:extLst>
          </p:cNvPr>
          <p:cNvSpPr>
            <a:spLocks noGrp="1"/>
          </p:cNvSpPr>
          <p:nvPr>
            <p:ph type="title"/>
          </p:nvPr>
        </p:nvSpPr>
        <p:spPr/>
        <p:txBody>
          <a:bodyPr anchor="ctr"/>
          <a:lstStyle/>
          <a:p>
            <a:r>
              <a:rPr lang="en-US" dirty="0"/>
              <a:t>Context</a:t>
            </a:r>
            <a:endParaRPr lang="en-PH" dirty="0"/>
          </a:p>
        </p:txBody>
      </p:sp>
      <p:sp>
        <p:nvSpPr>
          <p:cNvPr id="6" name="Text Placeholder 5">
            <a:extLst>
              <a:ext uri="{FF2B5EF4-FFF2-40B4-BE49-F238E27FC236}">
                <a16:creationId xmlns:a16="http://schemas.microsoft.com/office/drawing/2014/main" id="{61E86785-0DDE-A5D1-22E7-D93D46C104BA}"/>
              </a:ext>
            </a:extLst>
          </p:cNvPr>
          <p:cNvSpPr>
            <a:spLocks noGrp="1"/>
          </p:cNvSpPr>
          <p:nvPr>
            <p:ph type="body" sz="half" idx="2"/>
          </p:nvPr>
        </p:nvSpPr>
        <p:spPr>
          <a:xfrm>
            <a:off x="913795" y="2201332"/>
            <a:ext cx="3706889" cy="4047067"/>
          </a:xfrm>
        </p:spPr>
        <p:txBody>
          <a:bodyPr>
            <a:noAutofit/>
          </a:bodyPr>
          <a:lstStyle/>
          <a:p>
            <a:pPr algn="just"/>
            <a:r>
              <a:rPr lang="en-US" sz="1400" b="0" i="0" dirty="0">
                <a:solidFill>
                  <a:schemeClr val="tx1"/>
                </a:solidFill>
                <a:effectLst/>
                <a:latin typeface="Söhne"/>
              </a:rPr>
              <a:t>	Inverse kinematics is a challenging problem in robotics, but it is vital for determining the joint angles required to position a robot's end-effector accurately. In contrast, direct kinematics, which involves calculating the end-effector position based on joint angles, is relatively simpler. To address this, I have obtained a dataset of direct kinematics for an IRB 120 robotic manipulator. This dataset provides us with the joint coordinates and corresponding tool coordinates (x, y, z) for the robot. By leveraging this dataset, we can apply machine learning techniques to build models that predict the joint variables needed for inverse kinematics, allowing us to efficiently determine the precise joint angles for positioning the robot's end-effector.</a:t>
            </a:r>
            <a:endParaRPr lang="en-PH" sz="1400" dirty="0">
              <a:solidFill>
                <a:schemeClr val="tx1"/>
              </a:solidFill>
            </a:endParaRPr>
          </a:p>
        </p:txBody>
      </p:sp>
      <p:pic>
        <p:nvPicPr>
          <p:cNvPr id="13" name="Content Placeholder 12">
            <a:extLst>
              <a:ext uri="{FF2B5EF4-FFF2-40B4-BE49-F238E27FC236}">
                <a16:creationId xmlns:a16="http://schemas.microsoft.com/office/drawing/2014/main" id="{68884851-0404-C68B-6525-AD9276050679}"/>
              </a:ext>
            </a:extLst>
          </p:cNvPr>
          <p:cNvPicPr>
            <a:picLocks noGrp="1" noChangeAspect="1"/>
          </p:cNvPicPr>
          <p:nvPr>
            <p:ph idx="1"/>
          </p:nvPr>
        </p:nvPicPr>
        <p:blipFill rotWithShape="1">
          <a:blip r:embed="rId2"/>
          <a:srcRect t="917"/>
          <a:stretch/>
        </p:blipFill>
        <p:spPr>
          <a:xfrm>
            <a:off x="4620684" y="719667"/>
            <a:ext cx="6657521" cy="4768561"/>
          </a:xfrm>
        </p:spPr>
      </p:pic>
      <p:sp>
        <p:nvSpPr>
          <p:cNvPr id="14" name="TextBox 13">
            <a:extLst>
              <a:ext uri="{FF2B5EF4-FFF2-40B4-BE49-F238E27FC236}">
                <a16:creationId xmlns:a16="http://schemas.microsoft.com/office/drawing/2014/main" id="{C337834B-4CDF-77DE-5F6F-3C5A1108B1E0}"/>
              </a:ext>
            </a:extLst>
          </p:cNvPr>
          <p:cNvSpPr txBox="1"/>
          <p:nvPr/>
        </p:nvSpPr>
        <p:spPr>
          <a:xfrm>
            <a:off x="4620684" y="5571067"/>
            <a:ext cx="6657521" cy="923330"/>
          </a:xfrm>
          <a:prstGeom prst="rect">
            <a:avLst/>
          </a:prstGeom>
          <a:noFill/>
        </p:spPr>
        <p:txBody>
          <a:bodyPr wrap="square" rtlCol="0">
            <a:spAutoFit/>
          </a:bodyPr>
          <a:lstStyle/>
          <a:p>
            <a:pPr algn="just"/>
            <a:r>
              <a:rPr lang="en-PH" b="0" i="0" dirty="0">
                <a:effectLst/>
                <a:latin typeface="Söhne"/>
              </a:rPr>
              <a:t>Printables.com. (n.d.). Gripper for ABB IRB120 [Digital image]. Retrieved from </a:t>
            </a:r>
            <a:r>
              <a:rPr lang="en-PH" dirty="0">
                <a:latin typeface="Söhne"/>
              </a:rPr>
              <a:t>https://www.printables.com/model/57316-gripper-for-abb-irb120</a:t>
            </a:r>
            <a:endParaRPr lang="en-PH" dirty="0"/>
          </a:p>
        </p:txBody>
      </p:sp>
    </p:spTree>
    <p:extLst>
      <p:ext uri="{BB962C8B-B14F-4D97-AF65-F5344CB8AC3E}">
        <p14:creationId xmlns:p14="http://schemas.microsoft.com/office/powerpoint/2010/main" val="2644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7E8D-BA23-2594-CFD1-B3354C55D8E2}"/>
              </a:ext>
            </a:extLst>
          </p:cNvPr>
          <p:cNvSpPr>
            <a:spLocks noGrp="1"/>
          </p:cNvSpPr>
          <p:nvPr>
            <p:ph type="title"/>
          </p:nvPr>
        </p:nvSpPr>
        <p:spPr>
          <a:xfrm>
            <a:off x="913795" y="609600"/>
            <a:ext cx="3706889" cy="1219200"/>
          </a:xfrm>
        </p:spPr>
        <p:txBody>
          <a:bodyPr/>
          <a:lstStyle/>
          <a:p>
            <a:r>
              <a:rPr lang="en-US" dirty="0"/>
              <a:t>Content</a:t>
            </a:r>
            <a:endParaRPr lang="en-PH" dirty="0"/>
          </a:p>
        </p:txBody>
      </p:sp>
      <p:pic>
        <p:nvPicPr>
          <p:cNvPr id="6" name="Content Placeholder 5">
            <a:extLst>
              <a:ext uri="{FF2B5EF4-FFF2-40B4-BE49-F238E27FC236}">
                <a16:creationId xmlns:a16="http://schemas.microsoft.com/office/drawing/2014/main" id="{C48C4317-1319-5639-B8BE-3DAD41E86D8E}"/>
              </a:ext>
            </a:extLst>
          </p:cNvPr>
          <p:cNvPicPr>
            <a:picLocks noGrp="1" noChangeAspect="1"/>
          </p:cNvPicPr>
          <p:nvPr>
            <p:ph idx="1"/>
          </p:nvPr>
        </p:nvPicPr>
        <p:blipFill>
          <a:blip r:embed="rId2"/>
          <a:stretch>
            <a:fillRect/>
          </a:stretch>
        </p:blipFill>
        <p:spPr>
          <a:xfrm>
            <a:off x="5299869" y="609600"/>
            <a:ext cx="5978336" cy="5080001"/>
          </a:xfrm>
        </p:spPr>
      </p:pic>
      <p:sp>
        <p:nvSpPr>
          <p:cNvPr id="4" name="Text Placeholder 3">
            <a:extLst>
              <a:ext uri="{FF2B5EF4-FFF2-40B4-BE49-F238E27FC236}">
                <a16:creationId xmlns:a16="http://schemas.microsoft.com/office/drawing/2014/main" id="{3B59202C-F146-AD21-29AA-1DC62D5E9B85}"/>
              </a:ext>
            </a:extLst>
          </p:cNvPr>
          <p:cNvSpPr>
            <a:spLocks noGrp="1"/>
          </p:cNvSpPr>
          <p:nvPr>
            <p:ph type="body" sz="half" idx="2"/>
          </p:nvPr>
        </p:nvSpPr>
        <p:spPr>
          <a:xfrm>
            <a:off x="913795" y="1828800"/>
            <a:ext cx="3706889" cy="3860801"/>
          </a:xfrm>
        </p:spPr>
        <p:txBody>
          <a:bodyPr>
            <a:noAutofit/>
          </a:bodyPr>
          <a:lstStyle/>
          <a:p>
            <a:pPr algn="just"/>
            <a:r>
              <a:rPr lang="en-US" b="0" i="0" dirty="0">
                <a:solidFill>
                  <a:schemeClr val="tx1"/>
                </a:solidFill>
                <a:effectLst/>
                <a:latin typeface="Söhne"/>
              </a:rPr>
              <a:t>	The dataset was created by randomly generating joint values within the permissible ranges for each of the six joints of the robotic manipulator, following the guidelines provided in the "IRB 120 Product Manual" by ABB. These joint values, expressed in radians, were used in direct kinematic equations to calculate the corresponding x, y, and z coordinates. Each pair of joint and coordinate vectors represents a single data point, and the entire dataset comprises 15,000 such data points generated using this approach.</a:t>
            </a:r>
            <a:endParaRPr lang="en-PH" dirty="0">
              <a:solidFill>
                <a:schemeClr val="tx1"/>
              </a:solidFill>
            </a:endParaRPr>
          </a:p>
        </p:txBody>
      </p:sp>
    </p:spTree>
    <p:extLst>
      <p:ext uri="{BB962C8B-B14F-4D97-AF65-F5344CB8AC3E}">
        <p14:creationId xmlns:p14="http://schemas.microsoft.com/office/powerpoint/2010/main" val="21268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8230-C405-FFFA-8CA8-4CB2E40D06B4}"/>
              </a:ext>
            </a:extLst>
          </p:cNvPr>
          <p:cNvSpPr>
            <a:spLocks noGrp="1"/>
          </p:cNvSpPr>
          <p:nvPr>
            <p:ph type="title"/>
          </p:nvPr>
        </p:nvSpPr>
        <p:spPr/>
        <p:txBody>
          <a:bodyPr anchor="ctr"/>
          <a:lstStyle/>
          <a:p>
            <a:r>
              <a:rPr lang="en-US" dirty="0">
                <a:hlinkClick r:id="rId2" action="ppaction://hlinksldjump"/>
              </a:rPr>
              <a:t>References</a:t>
            </a:r>
            <a:endParaRPr lang="en-PH" dirty="0"/>
          </a:p>
        </p:txBody>
      </p:sp>
      <p:sp>
        <p:nvSpPr>
          <p:cNvPr id="3" name="Content Placeholder 2">
            <a:extLst>
              <a:ext uri="{FF2B5EF4-FFF2-40B4-BE49-F238E27FC236}">
                <a16:creationId xmlns:a16="http://schemas.microsoft.com/office/drawing/2014/main" id="{C98E4D71-B326-9BEB-0E96-E5DB5C451B3B}"/>
              </a:ext>
            </a:extLst>
          </p:cNvPr>
          <p:cNvSpPr>
            <a:spLocks noGrp="1"/>
          </p:cNvSpPr>
          <p:nvPr>
            <p:ph sz="half" idx="2"/>
          </p:nvPr>
        </p:nvSpPr>
        <p:spPr/>
        <p:txBody>
          <a:bodyPr>
            <a:normAutofit fontScale="70000" lnSpcReduction="20000"/>
          </a:bodyPr>
          <a:lstStyle/>
          <a:p>
            <a:pPr marL="36900" indent="0">
              <a:buNone/>
            </a:pPr>
            <a:r>
              <a:rPr lang="en-US" dirty="0"/>
              <a:t>Acknowledgements</a:t>
            </a:r>
          </a:p>
          <a:p>
            <a:pPr marL="36900" indent="0">
              <a:buNone/>
            </a:pPr>
            <a:endParaRPr lang="en-US" dirty="0"/>
          </a:p>
          <a:p>
            <a:pPr marL="36900" indent="0">
              <a:buNone/>
            </a:pPr>
            <a:r>
              <a:rPr lang="en-PH" b="0" i="0" dirty="0">
                <a:solidFill>
                  <a:schemeClr val="tx1"/>
                </a:solidFill>
                <a:effectLst/>
                <a:latin typeface="Inter"/>
              </a:rPr>
              <a:t>This research was (partly) supported by the CEEPUS network </a:t>
            </a:r>
            <a:r>
              <a:rPr lang="en-PH" b="0" i="1" dirty="0">
                <a:solidFill>
                  <a:schemeClr val="tx1"/>
                </a:solidFill>
                <a:effectLst/>
                <a:latin typeface="Inter"/>
              </a:rPr>
              <a:t>CIII-HR-0108</a:t>
            </a:r>
            <a:r>
              <a:rPr lang="en-PH" b="0" i="0" dirty="0">
                <a:solidFill>
                  <a:schemeClr val="tx1"/>
                </a:solidFill>
                <a:effectLst/>
                <a:latin typeface="Inter"/>
              </a:rPr>
              <a:t>, European Regional Development Fund under the grant </a:t>
            </a:r>
            <a:r>
              <a:rPr lang="en-PH" b="0" i="1" dirty="0">
                <a:solidFill>
                  <a:schemeClr val="tx1"/>
                </a:solidFill>
                <a:effectLst/>
                <a:latin typeface="Inter"/>
              </a:rPr>
              <a:t>KK.01.1.1.01.0009</a:t>
            </a:r>
            <a:r>
              <a:rPr lang="en-PH" b="0" i="0" dirty="0">
                <a:solidFill>
                  <a:schemeClr val="tx1"/>
                </a:solidFill>
                <a:effectLst/>
                <a:latin typeface="Inter"/>
              </a:rPr>
              <a:t> (DATACROSS), project CEKOM under the grant </a:t>
            </a:r>
            <a:r>
              <a:rPr lang="en-PH" b="0" i="1" dirty="0">
                <a:solidFill>
                  <a:schemeClr val="tx1"/>
                </a:solidFill>
                <a:effectLst/>
                <a:latin typeface="Inter"/>
              </a:rPr>
              <a:t>KK.01.2.2.03.0004</a:t>
            </a:r>
            <a:r>
              <a:rPr lang="en-PH" b="0" i="0" dirty="0">
                <a:solidFill>
                  <a:schemeClr val="tx1"/>
                </a:solidFill>
                <a:effectLst/>
                <a:latin typeface="Inter"/>
              </a:rPr>
              <a:t>, CEI project “</a:t>
            </a:r>
            <a:r>
              <a:rPr lang="en-PH" b="0" i="0" dirty="0" err="1">
                <a:solidFill>
                  <a:schemeClr val="tx1"/>
                </a:solidFill>
                <a:effectLst/>
                <a:latin typeface="Inter"/>
              </a:rPr>
              <a:t>COVIDAi</a:t>
            </a:r>
            <a:r>
              <a:rPr lang="en-PH" b="0" i="0" dirty="0">
                <a:solidFill>
                  <a:schemeClr val="tx1"/>
                </a:solidFill>
                <a:effectLst/>
                <a:latin typeface="Inter"/>
              </a:rPr>
              <a:t>” (</a:t>
            </a:r>
            <a:r>
              <a:rPr lang="en-PH" b="0" i="1" dirty="0">
                <a:solidFill>
                  <a:schemeClr val="tx1"/>
                </a:solidFill>
                <a:effectLst/>
                <a:latin typeface="Inter"/>
              </a:rPr>
              <a:t>305.6019-20</a:t>
            </a:r>
            <a:r>
              <a:rPr lang="en-PH" b="0" i="0" dirty="0">
                <a:solidFill>
                  <a:schemeClr val="tx1"/>
                </a:solidFill>
                <a:effectLst/>
                <a:latin typeface="Inter"/>
              </a:rPr>
              <a:t>), University of Rijeka scientific grant </a:t>
            </a:r>
            <a:r>
              <a:rPr lang="en-PH" b="0" i="1" dirty="0">
                <a:solidFill>
                  <a:schemeClr val="tx1"/>
                </a:solidFill>
                <a:effectLst/>
                <a:latin typeface="Inter"/>
              </a:rPr>
              <a:t>uniri-tehnic-18-275-1447</a:t>
            </a:r>
            <a:r>
              <a:rPr lang="en-PH" b="0" i="0" dirty="0">
                <a:solidFill>
                  <a:schemeClr val="tx1"/>
                </a:solidFill>
                <a:effectLst/>
                <a:latin typeface="Inter"/>
              </a:rPr>
              <a:t>.</a:t>
            </a:r>
            <a:endParaRPr lang="en-PH" dirty="0">
              <a:solidFill>
                <a:schemeClr val="tx1"/>
              </a:solidFill>
            </a:endParaRPr>
          </a:p>
        </p:txBody>
      </p:sp>
      <p:sp>
        <p:nvSpPr>
          <p:cNvPr id="5" name="Content Placeholder 4">
            <a:extLst>
              <a:ext uri="{FF2B5EF4-FFF2-40B4-BE49-F238E27FC236}">
                <a16:creationId xmlns:a16="http://schemas.microsoft.com/office/drawing/2014/main" id="{7A3DF1B4-1F24-7BD8-8384-7C48B9953E89}"/>
              </a:ext>
            </a:extLst>
          </p:cNvPr>
          <p:cNvSpPr>
            <a:spLocks noGrp="1"/>
          </p:cNvSpPr>
          <p:nvPr>
            <p:ph sz="half" idx="1"/>
          </p:nvPr>
        </p:nvSpPr>
        <p:spPr/>
        <p:txBody>
          <a:bodyPr>
            <a:normAutofit fontScale="70000" lnSpcReduction="20000"/>
          </a:bodyPr>
          <a:lstStyle/>
          <a:p>
            <a:pPr marL="36900" indent="0" fontAlgn="base">
              <a:buNone/>
            </a:pPr>
            <a:r>
              <a:rPr lang="en-US" dirty="0"/>
              <a:t>Citations</a:t>
            </a:r>
          </a:p>
          <a:p>
            <a:pPr algn="just" fontAlgn="base"/>
            <a:r>
              <a:rPr lang="en-PH" dirty="0" err="1">
                <a:solidFill>
                  <a:schemeClr val="tx1"/>
                </a:solidFill>
                <a:effectLst/>
                <a:latin typeface="inherit"/>
              </a:rPr>
              <a:t>Baressi</a:t>
            </a:r>
            <a:r>
              <a:rPr lang="en-PH" dirty="0">
                <a:solidFill>
                  <a:schemeClr val="tx1"/>
                </a:solidFill>
                <a:effectLst/>
                <a:latin typeface="inherit"/>
              </a:rPr>
              <a:t> </a:t>
            </a:r>
            <a:r>
              <a:rPr lang="en-PH" dirty="0" err="1">
                <a:solidFill>
                  <a:schemeClr val="tx1"/>
                </a:solidFill>
                <a:effectLst/>
                <a:latin typeface="inherit"/>
              </a:rPr>
              <a:t>Šegota</a:t>
            </a:r>
            <a:r>
              <a:rPr lang="en-PH" dirty="0">
                <a:solidFill>
                  <a:schemeClr val="tx1"/>
                </a:solidFill>
                <a:effectLst/>
                <a:latin typeface="inherit"/>
              </a:rPr>
              <a:t> S, </a:t>
            </a:r>
            <a:r>
              <a:rPr lang="en-PH" dirty="0" err="1">
                <a:solidFill>
                  <a:schemeClr val="tx1"/>
                </a:solidFill>
                <a:effectLst/>
                <a:latin typeface="inherit"/>
              </a:rPr>
              <a:t>Anđelić</a:t>
            </a:r>
            <a:r>
              <a:rPr lang="en-PH" dirty="0">
                <a:solidFill>
                  <a:schemeClr val="tx1"/>
                </a:solidFill>
                <a:effectLst/>
                <a:latin typeface="inherit"/>
              </a:rPr>
              <a:t> N, </a:t>
            </a:r>
            <a:r>
              <a:rPr lang="en-PH" dirty="0" err="1">
                <a:solidFill>
                  <a:schemeClr val="tx1"/>
                </a:solidFill>
                <a:effectLst/>
                <a:latin typeface="inherit"/>
              </a:rPr>
              <a:t>Mrzljak</a:t>
            </a:r>
            <a:r>
              <a:rPr lang="en-PH" dirty="0">
                <a:solidFill>
                  <a:schemeClr val="tx1"/>
                </a:solidFill>
                <a:effectLst/>
                <a:latin typeface="inherit"/>
              </a:rPr>
              <a:t> V, </a:t>
            </a:r>
            <a:r>
              <a:rPr lang="en-PH" dirty="0" err="1">
                <a:solidFill>
                  <a:schemeClr val="tx1"/>
                </a:solidFill>
                <a:effectLst/>
                <a:latin typeface="inherit"/>
              </a:rPr>
              <a:t>Lorencin</a:t>
            </a:r>
            <a:r>
              <a:rPr lang="en-PH" dirty="0">
                <a:solidFill>
                  <a:schemeClr val="tx1"/>
                </a:solidFill>
                <a:effectLst/>
                <a:latin typeface="inherit"/>
              </a:rPr>
              <a:t> I, </a:t>
            </a:r>
            <a:r>
              <a:rPr lang="en-PH" dirty="0" err="1">
                <a:solidFill>
                  <a:schemeClr val="tx1"/>
                </a:solidFill>
                <a:effectLst/>
                <a:latin typeface="inherit"/>
              </a:rPr>
              <a:t>Kuric</a:t>
            </a:r>
            <a:r>
              <a:rPr lang="en-PH" dirty="0">
                <a:solidFill>
                  <a:schemeClr val="tx1"/>
                </a:solidFill>
                <a:effectLst/>
                <a:latin typeface="inherit"/>
              </a:rPr>
              <a:t> I, Car Z. Utilization of multilayer perceptron for determining the inverse kinematics of an industrial robotic manipulator. International Journal of Advanced Robotic Systems. 2021 Aug 13;18(4):1729881420925283.</a:t>
            </a:r>
          </a:p>
          <a:p>
            <a:pPr algn="just" fontAlgn="base"/>
            <a:r>
              <a:rPr lang="en-PH" b="0" i="0" dirty="0">
                <a:solidFill>
                  <a:schemeClr val="tx1"/>
                </a:solidFill>
                <a:effectLst/>
                <a:latin typeface="inherit"/>
              </a:rPr>
              <a:t>Car Z, </a:t>
            </a:r>
            <a:r>
              <a:rPr lang="en-PH" b="0" i="0" dirty="0" err="1">
                <a:solidFill>
                  <a:schemeClr val="tx1"/>
                </a:solidFill>
                <a:effectLst/>
                <a:latin typeface="inherit"/>
              </a:rPr>
              <a:t>Baressi</a:t>
            </a:r>
            <a:r>
              <a:rPr lang="en-PH" b="0" i="0" dirty="0">
                <a:solidFill>
                  <a:schemeClr val="tx1"/>
                </a:solidFill>
                <a:effectLst/>
                <a:latin typeface="inherit"/>
              </a:rPr>
              <a:t> </a:t>
            </a:r>
            <a:r>
              <a:rPr lang="en-PH" b="0" i="0" dirty="0" err="1">
                <a:solidFill>
                  <a:schemeClr val="tx1"/>
                </a:solidFill>
                <a:effectLst/>
                <a:latin typeface="inherit"/>
              </a:rPr>
              <a:t>Šegota</a:t>
            </a:r>
            <a:r>
              <a:rPr lang="en-PH" b="0" i="0" dirty="0">
                <a:solidFill>
                  <a:schemeClr val="tx1"/>
                </a:solidFill>
                <a:effectLst/>
                <a:latin typeface="inherit"/>
              </a:rPr>
              <a:t> S, </a:t>
            </a:r>
            <a:r>
              <a:rPr lang="en-PH" b="0" i="0" dirty="0" err="1">
                <a:solidFill>
                  <a:schemeClr val="tx1"/>
                </a:solidFill>
                <a:effectLst/>
                <a:latin typeface="inherit"/>
              </a:rPr>
              <a:t>Anđelić</a:t>
            </a:r>
            <a:r>
              <a:rPr lang="en-PH" b="0" i="0" dirty="0">
                <a:solidFill>
                  <a:schemeClr val="tx1"/>
                </a:solidFill>
                <a:effectLst/>
                <a:latin typeface="inherit"/>
              </a:rPr>
              <a:t> N, </a:t>
            </a:r>
            <a:r>
              <a:rPr lang="en-PH" b="0" i="0" dirty="0" err="1">
                <a:solidFill>
                  <a:schemeClr val="tx1"/>
                </a:solidFill>
                <a:effectLst/>
                <a:latin typeface="inherit"/>
              </a:rPr>
              <a:t>Lorencin</a:t>
            </a:r>
            <a:r>
              <a:rPr lang="en-PH" b="0" i="0" dirty="0">
                <a:solidFill>
                  <a:schemeClr val="tx1"/>
                </a:solidFill>
                <a:effectLst/>
                <a:latin typeface="inherit"/>
              </a:rPr>
              <a:t> I, </a:t>
            </a:r>
            <a:r>
              <a:rPr lang="en-PH" b="0" i="0" dirty="0" err="1">
                <a:solidFill>
                  <a:schemeClr val="tx1"/>
                </a:solidFill>
                <a:effectLst/>
                <a:latin typeface="inherit"/>
              </a:rPr>
              <a:t>Musulin</a:t>
            </a:r>
            <a:r>
              <a:rPr lang="en-PH" b="0" i="0" dirty="0">
                <a:solidFill>
                  <a:schemeClr val="tx1"/>
                </a:solidFill>
                <a:effectLst/>
                <a:latin typeface="inherit"/>
              </a:rPr>
              <a:t> J, </a:t>
            </a:r>
            <a:r>
              <a:rPr lang="en-PH" b="0" i="0" dirty="0" err="1">
                <a:solidFill>
                  <a:schemeClr val="tx1"/>
                </a:solidFill>
                <a:effectLst/>
                <a:latin typeface="inherit"/>
              </a:rPr>
              <a:t>Štifanić</a:t>
            </a:r>
            <a:r>
              <a:rPr lang="en-PH" b="0" i="0" dirty="0">
                <a:solidFill>
                  <a:schemeClr val="tx1"/>
                </a:solidFill>
                <a:effectLst/>
                <a:latin typeface="inherit"/>
              </a:rPr>
              <a:t> D, </a:t>
            </a:r>
            <a:r>
              <a:rPr lang="en-PH" b="0" i="0" dirty="0" err="1">
                <a:solidFill>
                  <a:schemeClr val="tx1"/>
                </a:solidFill>
                <a:effectLst/>
                <a:latin typeface="inherit"/>
              </a:rPr>
              <a:t>Mrzljak</a:t>
            </a:r>
            <a:r>
              <a:rPr lang="en-PH" b="0" i="0" dirty="0">
                <a:solidFill>
                  <a:schemeClr val="tx1"/>
                </a:solidFill>
                <a:effectLst/>
                <a:latin typeface="inherit"/>
              </a:rPr>
              <a:t> V. Determining Inverse Kinematics of a Serial Robotic Manipulator Through the Use of Genetic Programming Algorithm. 8th International Congress of the Serbian Society of Mechanics. 2021 July 21.</a:t>
            </a:r>
          </a:p>
          <a:p>
            <a:pPr marL="36900" indent="0">
              <a:buNone/>
            </a:pPr>
            <a:endParaRPr lang="en-PH" dirty="0"/>
          </a:p>
        </p:txBody>
      </p:sp>
    </p:spTree>
    <p:extLst>
      <p:ext uri="{BB962C8B-B14F-4D97-AF65-F5344CB8AC3E}">
        <p14:creationId xmlns:p14="http://schemas.microsoft.com/office/powerpoint/2010/main" val="52528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5BB3-8956-9359-48E8-3B1C5B46475A}"/>
              </a:ext>
            </a:extLst>
          </p:cNvPr>
          <p:cNvSpPr>
            <a:spLocks noGrp="1"/>
          </p:cNvSpPr>
          <p:nvPr>
            <p:ph type="ctrTitle"/>
          </p:nvPr>
        </p:nvSpPr>
        <p:spPr/>
        <p:txBody>
          <a:bodyPr anchor="ctr"/>
          <a:lstStyle/>
          <a:p>
            <a:r>
              <a:rPr lang="en-PH" dirty="0"/>
              <a:t>Random Forrest Regression</a:t>
            </a:r>
          </a:p>
        </p:txBody>
      </p:sp>
    </p:spTree>
    <p:extLst>
      <p:ext uri="{BB962C8B-B14F-4D97-AF65-F5344CB8AC3E}">
        <p14:creationId xmlns:p14="http://schemas.microsoft.com/office/powerpoint/2010/main" val="308196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C51C-DA20-2300-C687-31F0D99468ED}"/>
              </a:ext>
            </a:extLst>
          </p:cNvPr>
          <p:cNvSpPr>
            <a:spLocks noGrp="1"/>
          </p:cNvSpPr>
          <p:nvPr>
            <p:ph type="title"/>
          </p:nvPr>
        </p:nvSpPr>
        <p:spPr/>
        <p:txBody>
          <a:bodyPr/>
          <a:lstStyle/>
          <a:p>
            <a:r>
              <a:rPr lang="en-US" dirty="0"/>
              <a:t>Import the Libraries</a:t>
            </a:r>
            <a:endParaRPr lang="en-PH" dirty="0"/>
          </a:p>
        </p:txBody>
      </p:sp>
      <p:pic>
        <p:nvPicPr>
          <p:cNvPr id="10" name="Content Placeholder 9">
            <a:extLst>
              <a:ext uri="{FF2B5EF4-FFF2-40B4-BE49-F238E27FC236}">
                <a16:creationId xmlns:a16="http://schemas.microsoft.com/office/drawing/2014/main" id="{F5485F54-5EA4-EE7D-381D-C9D48DAD4067}"/>
              </a:ext>
            </a:extLst>
          </p:cNvPr>
          <p:cNvPicPr>
            <a:picLocks noGrp="1" noChangeAspect="1"/>
          </p:cNvPicPr>
          <p:nvPr>
            <p:ph idx="1"/>
          </p:nvPr>
        </p:nvPicPr>
        <p:blipFill>
          <a:blip r:embed="rId2"/>
          <a:stretch>
            <a:fillRect/>
          </a:stretch>
        </p:blipFill>
        <p:spPr>
          <a:xfrm>
            <a:off x="5012267" y="541867"/>
            <a:ext cx="6265938" cy="5147733"/>
          </a:xfrm>
        </p:spPr>
      </p:pic>
      <p:sp>
        <p:nvSpPr>
          <p:cNvPr id="8" name="Text Placeholder 7">
            <a:extLst>
              <a:ext uri="{FF2B5EF4-FFF2-40B4-BE49-F238E27FC236}">
                <a16:creationId xmlns:a16="http://schemas.microsoft.com/office/drawing/2014/main" id="{48A7FDAD-63C4-DE21-E7F9-6DE6B0D3A26C}"/>
              </a:ext>
            </a:extLst>
          </p:cNvPr>
          <p:cNvSpPr>
            <a:spLocks noGrp="1"/>
          </p:cNvSpPr>
          <p:nvPr>
            <p:ph type="body" sz="half" idx="2"/>
          </p:nvPr>
        </p:nvSpPr>
        <p:spPr/>
        <p:txBody>
          <a:bodyPr/>
          <a:lstStyle/>
          <a:p>
            <a:r>
              <a:rPr lang="en-US" dirty="0"/>
              <a:t>These are the libraries needed for Random Forrest Regression of the dataset.</a:t>
            </a:r>
            <a:endParaRPr lang="en-PH" dirty="0"/>
          </a:p>
        </p:txBody>
      </p:sp>
    </p:spTree>
    <p:extLst>
      <p:ext uri="{BB962C8B-B14F-4D97-AF65-F5344CB8AC3E}">
        <p14:creationId xmlns:p14="http://schemas.microsoft.com/office/powerpoint/2010/main" val="120658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648C-E32F-C3B6-7D7A-CD58DA8A8095}"/>
              </a:ext>
            </a:extLst>
          </p:cNvPr>
          <p:cNvSpPr>
            <a:spLocks noGrp="1"/>
          </p:cNvSpPr>
          <p:nvPr>
            <p:ph type="title"/>
          </p:nvPr>
        </p:nvSpPr>
        <p:spPr/>
        <p:txBody>
          <a:bodyPr anchor="ctr"/>
          <a:lstStyle/>
          <a:p>
            <a:r>
              <a:rPr lang="en-US" dirty="0"/>
              <a:t>Loading the Dataset</a:t>
            </a:r>
            <a:endParaRPr lang="en-PH" dirty="0"/>
          </a:p>
        </p:txBody>
      </p:sp>
      <p:sp>
        <p:nvSpPr>
          <p:cNvPr id="3" name="Text Placeholder 2">
            <a:extLst>
              <a:ext uri="{FF2B5EF4-FFF2-40B4-BE49-F238E27FC236}">
                <a16:creationId xmlns:a16="http://schemas.microsoft.com/office/drawing/2014/main" id="{EC2D450B-6613-D4E8-98CB-FD4CC0C49B1C}"/>
              </a:ext>
            </a:extLst>
          </p:cNvPr>
          <p:cNvSpPr>
            <a:spLocks noGrp="1"/>
          </p:cNvSpPr>
          <p:nvPr>
            <p:ph type="body" sz="half" idx="2"/>
          </p:nvPr>
        </p:nvSpPr>
        <p:spPr/>
        <p:txBody>
          <a:bodyPr/>
          <a:lstStyle/>
          <a:p>
            <a:r>
              <a:rPr lang="en-US" dirty="0"/>
              <a:t>The shape of the  dataset is 15000 x 9.</a:t>
            </a:r>
          </a:p>
          <a:p>
            <a:r>
              <a:rPr lang="en-US" dirty="0"/>
              <a:t>No incomplete and duplicate rows. Already ready for data splitting.</a:t>
            </a:r>
            <a:endParaRPr lang="en-PH" dirty="0"/>
          </a:p>
        </p:txBody>
      </p:sp>
      <p:pic>
        <p:nvPicPr>
          <p:cNvPr id="7" name="Content Placeholder 6">
            <a:extLst>
              <a:ext uri="{FF2B5EF4-FFF2-40B4-BE49-F238E27FC236}">
                <a16:creationId xmlns:a16="http://schemas.microsoft.com/office/drawing/2014/main" id="{D13A72DC-68BE-E395-C422-8FC724799D77}"/>
              </a:ext>
            </a:extLst>
          </p:cNvPr>
          <p:cNvPicPr>
            <a:picLocks noGrp="1" noChangeAspect="1"/>
          </p:cNvPicPr>
          <p:nvPr>
            <p:ph idx="1"/>
          </p:nvPr>
        </p:nvPicPr>
        <p:blipFill>
          <a:blip r:embed="rId2"/>
          <a:stretch>
            <a:fillRect/>
          </a:stretch>
        </p:blipFill>
        <p:spPr>
          <a:xfrm>
            <a:off x="4995333" y="609601"/>
            <a:ext cx="6282871" cy="5080000"/>
          </a:xfrm>
        </p:spPr>
      </p:pic>
    </p:spTree>
    <p:extLst>
      <p:ext uri="{BB962C8B-B14F-4D97-AF65-F5344CB8AC3E}">
        <p14:creationId xmlns:p14="http://schemas.microsoft.com/office/powerpoint/2010/main" val="4188539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491</TotalTime>
  <Words>733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Nova</vt:lpstr>
      <vt:lpstr>Arial Nova Light</vt:lpstr>
      <vt:lpstr>inherit</vt:lpstr>
      <vt:lpstr>Inter</vt:lpstr>
      <vt:lpstr>Söhne</vt:lpstr>
      <vt:lpstr>Times New Roman</vt:lpstr>
      <vt:lpstr>Wingdings 2</vt:lpstr>
      <vt:lpstr>SlateVTI</vt:lpstr>
      <vt:lpstr>3rd Capstone Project: Machine Learning model using Python</vt:lpstr>
      <vt:lpstr>Topics</vt:lpstr>
      <vt:lpstr>Robot Inverse Kinematics</vt:lpstr>
      <vt:lpstr>Context</vt:lpstr>
      <vt:lpstr>Content</vt:lpstr>
      <vt:lpstr>References</vt:lpstr>
      <vt:lpstr>Random Forrest Regression</vt:lpstr>
      <vt:lpstr>Import the Libraries</vt:lpstr>
      <vt:lpstr>Loading the Dataset</vt:lpstr>
      <vt:lpstr>Splitting the Data</vt:lpstr>
      <vt:lpstr>Choosing the Model</vt:lpstr>
      <vt:lpstr> Training and Evaluating the model</vt:lpstr>
      <vt:lpstr> Training and Evaluating the model</vt:lpstr>
      <vt:lpstr>Visualize using Scatter Plot</vt:lpstr>
      <vt:lpstr>Visualize using Scatter Plot</vt:lpstr>
      <vt:lpstr>Visualize using Scatter Plot</vt:lpstr>
      <vt:lpstr>Visualization using Heatmap</vt:lpstr>
      <vt:lpstr>Testing for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Xaltius Data Science First Capstone</dc:title>
  <dc:creator>Mikko De Torres</dc:creator>
  <cp:lastModifiedBy>Mikko De Torres</cp:lastModifiedBy>
  <cp:revision>30</cp:revision>
  <dcterms:created xsi:type="dcterms:W3CDTF">2023-01-26T12:12:43Z</dcterms:created>
  <dcterms:modified xsi:type="dcterms:W3CDTF">2023-07-23T12:37:46Z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