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5" r:id="rId5"/>
    <p:sldId id="259" r:id="rId6"/>
    <p:sldId id="266" r:id="rId7"/>
    <p:sldId id="267" r:id="rId8"/>
    <p:sldId id="260" r:id="rId9"/>
    <p:sldId id="268" r:id="rId10"/>
    <p:sldId id="261" r:id="rId11"/>
    <p:sldId id="262" r:id="rId12"/>
    <p:sldId id="269" r:id="rId13"/>
    <p:sldId id="263" r:id="rId14"/>
    <p:sldId id="264" r:id="rId15"/>
    <p:sldId id="270" r:id="rId16"/>
    <p:sldId id="271" r:id="rId17"/>
  </p:sldIdLst>
  <p:sldSz cx="12192000" cy="6858000"/>
  <p:notesSz cx="6858000" cy="9144000"/>
  <p:defaultTextStyle>
    <a:defPPr>
      <a:defRPr lang="en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4" d="100"/>
          <a:sy n="74" d="100"/>
        </p:scale>
        <p:origin x="34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F2093-4D38-147D-DE44-BFC9C93A8D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445698-CB7E-5A14-D691-F3D08C5958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A467B8-56ED-6CA8-B85A-9BB8308E7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AF651-8306-47E0-8DF0-91ED1489CBA2}" type="datetimeFigureOut">
              <a:rPr lang="en-FI" smtClean="0"/>
              <a:t>07/12/2023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3F6418-34B3-C7F8-C711-A8DB3284A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65566F-C43F-7E41-C8C2-78F5C74E1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90FD7-CA06-4FB8-BDE2-B6D56ED0351D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981547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02913-AB8F-FA1D-4564-DF238CCC5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660BAC-509C-33F8-9798-C6C978C009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5FD638-9E59-0678-928B-2222A7BC7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AF651-8306-47E0-8DF0-91ED1489CBA2}" type="datetimeFigureOut">
              <a:rPr lang="en-FI" smtClean="0"/>
              <a:t>07/12/2023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67C429-6FEF-5D60-66D7-3552EFD4C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4EC317-62CF-5828-A684-E631D90CC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90FD7-CA06-4FB8-BDE2-B6D56ED0351D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503666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0CFD86-E8B8-87AE-8050-7A5014E785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8DD34D-D196-E3B3-D7BA-0D644ABCBD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5DA60E-24F8-32F4-3EFB-A4A3109A6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AF651-8306-47E0-8DF0-91ED1489CBA2}" type="datetimeFigureOut">
              <a:rPr lang="en-FI" smtClean="0"/>
              <a:t>07/12/2023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1A650B-85D7-EBB1-3952-A370462B8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0F94AB-FC61-B622-C4C4-9F364BCB4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90FD7-CA06-4FB8-BDE2-B6D56ED0351D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044378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B0FD0-A671-41AB-D10B-2F5941FFE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992E5-CB21-E06B-EEC6-E22D0E1458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FE97BB-3047-E266-18B3-1A9B55EDF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AF651-8306-47E0-8DF0-91ED1489CBA2}" type="datetimeFigureOut">
              <a:rPr lang="en-FI" smtClean="0"/>
              <a:t>07/12/2023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8585D8-13B1-EDA3-493B-A646B304D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BF77A0-7C43-78C0-1532-7992CD126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90FD7-CA06-4FB8-BDE2-B6D56ED0351D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879793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76F9E-5608-5F0E-F2DC-44ABA5E65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65B8BC-AD80-FB6B-E0E9-33E376C81D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41DB10-8975-7580-FD5C-7D3BCA383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AF651-8306-47E0-8DF0-91ED1489CBA2}" type="datetimeFigureOut">
              <a:rPr lang="en-FI" smtClean="0"/>
              <a:t>07/12/2023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639E8C-4712-3679-A00E-F5F31640E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711AFA-F56D-686D-46AD-BEFBBAAE2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90FD7-CA06-4FB8-BDE2-B6D56ED0351D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791256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89E9F-95FE-BB78-51C3-9CF6F716F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929D74-F89D-E8D9-6FEB-29A95DA1AB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8F0FA5-0C16-3838-80C4-5CEE8D661B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FBECB1-2CF8-AEC2-449E-CFB08255A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AF651-8306-47E0-8DF0-91ED1489CBA2}" type="datetimeFigureOut">
              <a:rPr lang="en-FI" smtClean="0"/>
              <a:t>07/12/2023</a:t>
            </a:fld>
            <a:endParaRPr lang="en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5C934A-6172-EA21-99EA-8ABAB44C7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A7F3A2-E099-7A1A-22F2-577ED485F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90FD7-CA06-4FB8-BDE2-B6D56ED0351D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99399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453DC-AEE0-9561-7F90-C2A55D37C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51569E-3B38-D00B-8B6F-3B4D634CC1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4B61F4-32C8-3022-C02E-BAB03A5CF9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6EEB8E-0B26-0ED4-75EB-C639EB50C5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37B2CB-51A7-8550-A260-E3400900B0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3DD9F4-B940-9DBE-98F4-47EAC9414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AF651-8306-47E0-8DF0-91ED1489CBA2}" type="datetimeFigureOut">
              <a:rPr lang="en-FI" smtClean="0"/>
              <a:t>07/12/2023</a:t>
            </a:fld>
            <a:endParaRPr lang="en-FI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BE1248-D463-1E5C-3C75-193169702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2BBD4B-6671-26AE-B236-B4556C0EA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90FD7-CA06-4FB8-BDE2-B6D56ED0351D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121210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F9FFE-2A78-B005-C9A8-47E1F29CA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6FF354-BE03-B390-E6C8-39E0EA013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AF651-8306-47E0-8DF0-91ED1489CBA2}" type="datetimeFigureOut">
              <a:rPr lang="en-FI" smtClean="0"/>
              <a:t>07/12/2023</a:t>
            </a:fld>
            <a:endParaRPr lang="en-FI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514782-D7E5-5F36-2E32-1E5C25839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CB5C9A-2D23-DDFE-BC1A-6E715B4A7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90FD7-CA06-4FB8-BDE2-B6D56ED0351D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743639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B89547-476F-12B3-C5B2-D13562C61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AF651-8306-47E0-8DF0-91ED1489CBA2}" type="datetimeFigureOut">
              <a:rPr lang="en-FI" smtClean="0"/>
              <a:t>07/12/2023</a:t>
            </a:fld>
            <a:endParaRPr lang="en-FI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E71640-D134-D47D-2335-F2AC491C2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E71C5B-41A2-3D5C-CE13-9907E1151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90FD7-CA06-4FB8-BDE2-B6D56ED0351D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604149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FFF59-6DF8-651B-A947-011048971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1F5B9-0C69-6F93-AE22-021F38C874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9D4E4D-38FC-1914-F575-42A9CF6397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6C685A-2A65-8D6A-5193-46631EF78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AF651-8306-47E0-8DF0-91ED1489CBA2}" type="datetimeFigureOut">
              <a:rPr lang="en-FI" smtClean="0"/>
              <a:t>07/12/2023</a:t>
            </a:fld>
            <a:endParaRPr lang="en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D0B1BA-8087-59A4-03DA-ACA555B2D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CD739F-E8D2-ECE9-D3B4-4602EED79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90FD7-CA06-4FB8-BDE2-B6D56ED0351D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890684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54B2A-4C39-C71D-2A92-3905C3FF8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931B90-C3AA-F9DD-6669-520E66C486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8B4AD6-F827-CD1D-D0AA-11EE03C20D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5D8145-6C67-2AF2-FEDD-5AC48404D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AF651-8306-47E0-8DF0-91ED1489CBA2}" type="datetimeFigureOut">
              <a:rPr lang="en-FI" smtClean="0"/>
              <a:t>07/12/2023</a:t>
            </a:fld>
            <a:endParaRPr lang="en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4E3AE5-9E76-CA05-518E-4776E5623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F8A148-B79F-3AEB-7D19-8FAC24D33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90FD7-CA06-4FB8-BDE2-B6D56ED0351D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735521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9760E6-0838-FCAF-603D-3AFD5182C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28567E-B908-B326-5F7C-667E77CE2C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B033D8-6865-63D2-80CC-B4595F963F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8AF651-8306-47E0-8DF0-91ED1489CBA2}" type="datetimeFigureOut">
              <a:rPr lang="en-FI" smtClean="0"/>
              <a:t>07/12/2023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ECD799-99B5-DE44-CA55-5F0FAD0CD2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2EAB74-3626-988E-2004-C5EA7ADA01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C90FD7-CA06-4FB8-BDE2-B6D56ED0351D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4293237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1889F-708B-4870-DCD1-F73036EB11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Nordea Data Science Recruitment Assignment</a:t>
            </a:r>
            <a:endParaRPr lang="en-FI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F61290-7ABF-AA00-7752-5761B6E3C8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Analyzing and generating political parties</a:t>
            </a:r>
          </a:p>
          <a:p>
            <a:endParaRPr lang="en-US" dirty="0"/>
          </a:p>
          <a:p>
            <a:r>
              <a:rPr lang="en-US" dirty="0"/>
              <a:t>Mikko Närhi</a:t>
            </a:r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21117819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FCDF4-A4C2-2842-13C9-F6CA1BAB5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4: Map 2D sampled points back to high-dimensional space</a:t>
            </a:r>
            <a:endParaRPr lang="en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B6C161-EB11-54A5-36C1-A5C7E59291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Methodological choices:</a:t>
            </a:r>
          </a:p>
          <a:p>
            <a:r>
              <a:rPr lang="en-US" dirty="0"/>
              <a:t>Inverse transformation using the fitted PCA-model</a:t>
            </a:r>
          </a:p>
          <a:p>
            <a:r>
              <a:rPr lang="en-US" dirty="0"/>
              <a:t>Inverse transformation using the fitted scaler.</a:t>
            </a:r>
          </a:p>
        </p:txBody>
      </p:sp>
    </p:spTree>
    <p:extLst>
      <p:ext uri="{BB962C8B-B14F-4D97-AF65-F5344CB8AC3E}">
        <p14:creationId xmlns:p14="http://schemas.microsoft.com/office/powerpoint/2010/main" val="9066939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73930-E366-C84D-E563-A9DC21F0D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5: Paint the valid area of the high-dimensional space</a:t>
            </a:r>
            <a:endParaRPr lang="en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9BFF91-A431-5AB0-8E3C-7FEC70CF53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Methodological choices:</a:t>
            </a:r>
          </a:p>
          <a:p>
            <a:r>
              <a:rPr lang="en-US" dirty="0"/>
              <a:t>Chosen method for defining the valid area: Generating a large number of extreme points</a:t>
            </a:r>
          </a:p>
          <a:p>
            <a:pPr lvl="1"/>
            <a:r>
              <a:rPr lang="en-US" b="1" dirty="0"/>
              <a:t>Justifications for the method:</a:t>
            </a:r>
          </a:p>
          <a:p>
            <a:pPr lvl="2"/>
            <a:r>
              <a:rPr lang="en-US" dirty="0"/>
              <a:t>Accuracy: Estimates the actual valid area accurately</a:t>
            </a:r>
          </a:p>
          <a:p>
            <a:pPr marL="0" indent="0">
              <a:buNone/>
            </a:pPr>
            <a:r>
              <a:rPr lang="en-US" dirty="0"/>
              <a:t>Alternatives:</a:t>
            </a:r>
          </a:p>
          <a:p>
            <a:r>
              <a:rPr lang="en-US" dirty="0"/>
              <a:t>Direct approximation based on the observed 2D PCA-transformed data</a:t>
            </a:r>
          </a:p>
          <a:p>
            <a:pPr lvl="1"/>
            <a:r>
              <a:rPr lang="en-US" dirty="0"/>
              <a:t>Pros: Simpler and easier to implement</a:t>
            </a:r>
          </a:p>
          <a:p>
            <a:pPr lvl="1"/>
            <a:r>
              <a:rPr lang="en-US" dirty="0"/>
              <a:t>Cons: Does not encompass the full valid area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5675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DD8C2-B8A7-30A8-12F2-AB438B739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5: Valid area in the 2D space</a:t>
            </a:r>
            <a:endParaRPr lang="en-FI" dirty="0"/>
          </a:p>
        </p:txBody>
      </p:sp>
      <p:pic>
        <p:nvPicPr>
          <p:cNvPr id="5" name="Content Placeholder 4" descr="A green circle with dots&#10;&#10;Description automatically generated">
            <a:extLst>
              <a:ext uri="{FF2B5EF4-FFF2-40B4-BE49-F238E27FC236}">
                <a16:creationId xmlns:a16="http://schemas.microsoft.com/office/drawing/2014/main" id="{2F7C2AD1-BE1A-D2A7-4B36-87AAB558A8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8" y="1825625"/>
            <a:ext cx="5801784" cy="4351338"/>
          </a:xfrm>
        </p:spPr>
      </p:pic>
    </p:spTree>
    <p:extLst>
      <p:ext uri="{BB962C8B-B14F-4D97-AF65-F5344CB8AC3E}">
        <p14:creationId xmlns:p14="http://schemas.microsoft.com/office/powerpoint/2010/main" val="33236740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21574-5279-64ED-0D29-62A222202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Explanation of the low-dimensional data</a:t>
            </a:r>
            <a:endParaRPr lang="en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C2A22B-3A54-12D7-EF3B-7864230B6E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PCA for dimensionality reduction is like creating a simplified map of Europe's political landscape. </a:t>
            </a:r>
          </a:p>
          <a:p>
            <a:r>
              <a:rPr lang="en-US" dirty="0"/>
              <a:t>It helps politicians see how closely their views align with other parties on a high-level and where they stand out. </a:t>
            </a:r>
          </a:p>
          <a:p>
            <a:r>
              <a:rPr lang="en-US" dirty="0"/>
              <a:t>This clear, visual summary can guide strategic decisions and help in understanding of alliances and rivalries within the political sphere.</a:t>
            </a:r>
          </a:p>
          <a:p>
            <a:r>
              <a:rPr lang="en-US" dirty="0"/>
              <a:t>In addition, PCA helps us identify the most influential factors in the political spectrum, giving insight into what drives similarity or difference among parties.</a:t>
            </a:r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20355127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DBC08-6B12-9A3D-C443-6619923AA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Deploying the model to cloud</a:t>
            </a:r>
            <a:endParaRPr lang="en-FI" dirty="0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288F64FC-13D8-2E64-2B9E-F1B2D1BB48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3719" y="1345248"/>
            <a:ext cx="5264562" cy="4486275"/>
          </a:xfrm>
        </p:spPr>
      </p:pic>
    </p:spTree>
    <p:extLst>
      <p:ext uri="{BB962C8B-B14F-4D97-AF65-F5344CB8AC3E}">
        <p14:creationId xmlns:p14="http://schemas.microsoft.com/office/powerpoint/2010/main" val="32816108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1212D-2116-15AB-020C-B63155608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545A34-8B03-EFDB-528A-C8912DB77F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2938294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595CD-CD33-81CC-EA75-D3CEBA3E76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920" y="2961640"/>
            <a:ext cx="11948160" cy="934720"/>
          </a:xfrm>
        </p:spPr>
        <p:txBody>
          <a:bodyPr/>
          <a:lstStyle/>
          <a:p>
            <a:r>
              <a:rPr lang="en-US" dirty="0"/>
              <a:t>Thank you for your consideration!</a:t>
            </a:r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1115557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E5E64-8ED8-180A-A057-8ECFEBB93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  <a:endParaRPr lang="en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C37697-5E01-B0F6-2160-AC33B87E6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assignment involved analyzing political party data with Python </a:t>
            </a:r>
          </a:p>
          <a:p>
            <a:r>
              <a:rPr lang="en-US" dirty="0"/>
              <a:t>Tasks include:</a:t>
            </a:r>
          </a:p>
          <a:p>
            <a:pPr lvl="1"/>
            <a:r>
              <a:rPr lang="en-US" dirty="0"/>
              <a:t>Loading and preprocessing data</a:t>
            </a:r>
          </a:p>
          <a:p>
            <a:pPr lvl="1"/>
            <a:r>
              <a:rPr lang="en-US" dirty="0"/>
              <a:t>Dimensionality Reduction of high-dimensional data</a:t>
            </a:r>
          </a:p>
          <a:p>
            <a:pPr lvl="1"/>
            <a:r>
              <a:rPr lang="en-US" dirty="0"/>
              <a:t>Estimating the distribution of the 2D data and generating 10 random samples</a:t>
            </a:r>
          </a:p>
          <a:p>
            <a:pPr lvl="1"/>
            <a:r>
              <a:rPr lang="en-US" dirty="0"/>
              <a:t>Mapping the generated 2D samples back to high-dimensional space</a:t>
            </a:r>
          </a:p>
          <a:p>
            <a:pPr lvl="1"/>
            <a:r>
              <a:rPr lang="en-US" dirty="0"/>
              <a:t>Painting the valid area of the high-dimensional space into 2D space</a:t>
            </a:r>
          </a:p>
        </p:txBody>
      </p:sp>
    </p:spTree>
    <p:extLst>
      <p:ext uri="{BB962C8B-B14F-4D97-AF65-F5344CB8AC3E}">
        <p14:creationId xmlns:p14="http://schemas.microsoft.com/office/powerpoint/2010/main" val="835876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38219-E9A7-2BBF-02DB-146259552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1: Preprocessing</a:t>
            </a:r>
            <a:endParaRPr lang="en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2CDB44-1454-6036-83C0-A46E5D07A7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Methodological choices:</a:t>
            </a:r>
          </a:p>
          <a:p>
            <a:r>
              <a:rPr lang="en-US" dirty="0"/>
              <a:t>Removal of certain columns from analysis (e.g. dob, gender)</a:t>
            </a:r>
          </a:p>
          <a:p>
            <a:r>
              <a:rPr lang="en-US" dirty="0"/>
              <a:t>Handling missing data: No imputation nor removal of missing values</a:t>
            </a:r>
          </a:p>
          <a:p>
            <a:r>
              <a:rPr lang="en-US" dirty="0"/>
              <a:t>Aggregation: Mean Aggregation per political party</a:t>
            </a:r>
          </a:p>
          <a:p>
            <a:pPr marL="0" indent="0">
              <a:buNone/>
            </a:pPr>
            <a:r>
              <a:rPr lang="en-US" dirty="0"/>
              <a:t>Alternatives:</a:t>
            </a:r>
          </a:p>
          <a:p>
            <a:r>
              <a:rPr lang="en-US" dirty="0"/>
              <a:t>Missing Data Handling:</a:t>
            </a:r>
          </a:p>
          <a:p>
            <a:pPr lvl="1"/>
            <a:r>
              <a:rPr lang="en-US" dirty="0"/>
              <a:t>Imputation: Cons include altering the distribution of data</a:t>
            </a:r>
          </a:p>
          <a:p>
            <a:pPr lvl="1"/>
            <a:r>
              <a:rPr lang="en-US" dirty="0"/>
              <a:t>Removal of data points: Cons include having less data for analysis</a:t>
            </a:r>
          </a:p>
          <a:p>
            <a:r>
              <a:rPr lang="en-US" dirty="0"/>
              <a:t>Aggregation methods:</a:t>
            </a:r>
          </a:p>
          <a:p>
            <a:pPr lvl="1"/>
            <a:r>
              <a:rPr lang="en-US" dirty="0"/>
              <a:t>Sum aggregating</a:t>
            </a:r>
          </a:p>
          <a:p>
            <a:pPr lvl="1"/>
            <a:r>
              <a:rPr lang="en-US" dirty="0"/>
              <a:t>Median aggregating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135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71B0D-42DB-2FC5-7793-695E3E99B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1: Missing data per column</a:t>
            </a:r>
            <a:endParaRPr lang="en-FI" dirty="0"/>
          </a:p>
        </p:txBody>
      </p:sp>
      <p:pic>
        <p:nvPicPr>
          <p:cNvPr id="5" name="Content Placeholder 4" descr="A graph with blue dots&#10;&#10;Description automatically generated">
            <a:extLst>
              <a:ext uri="{FF2B5EF4-FFF2-40B4-BE49-F238E27FC236}">
                <a16:creationId xmlns:a16="http://schemas.microsoft.com/office/drawing/2014/main" id="{A1828932-6420-FCE6-2A93-350D91EB0E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4788" y="1690688"/>
            <a:ext cx="8972550" cy="4486275"/>
          </a:xfrm>
        </p:spPr>
      </p:pic>
    </p:spTree>
    <p:extLst>
      <p:ext uri="{BB962C8B-B14F-4D97-AF65-F5344CB8AC3E}">
        <p14:creationId xmlns:p14="http://schemas.microsoft.com/office/powerpoint/2010/main" val="2227466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C043E-2EC0-72A3-F255-5B8444E83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2: Dimensionality reduction</a:t>
            </a:r>
            <a:endParaRPr lang="en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F2EA2B-32CE-8C01-B3A6-5E8B389FFE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Methodological choices:</a:t>
            </a:r>
          </a:p>
          <a:p>
            <a:r>
              <a:rPr lang="en-US" dirty="0"/>
              <a:t>Chosen dimensionality reduction technique: PCA</a:t>
            </a:r>
          </a:p>
          <a:p>
            <a:pPr lvl="1"/>
            <a:r>
              <a:rPr lang="en-US" b="1" dirty="0"/>
              <a:t>Explained Variance of the </a:t>
            </a:r>
            <a:r>
              <a:rPr lang="en-US" b="1"/>
              <a:t>2D data: 44.6 %</a:t>
            </a:r>
            <a:endParaRPr lang="en-US" b="1" dirty="0"/>
          </a:p>
          <a:p>
            <a:pPr lvl="1"/>
            <a:r>
              <a:rPr lang="en-US" b="1" dirty="0"/>
              <a:t>Justifications for PCA:</a:t>
            </a:r>
          </a:p>
          <a:p>
            <a:pPr lvl="2"/>
            <a:r>
              <a:rPr lang="en-US" dirty="0"/>
              <a:t>Familiarity: I have implemented PCA in the past and understand it well</a:t>
            </a:r>
          </a:p>
          <a:p>
            <a:pPr lvl="2"/>
            <a:r>
              <a:rPr lang="en-US" dirty="0"/>
              <a:t>Variance Preservation: PCA focuses on keeping the largest amount of variance possible</a:t>
            </a:r>
          </a:p>
          <a:p>
            <a:pPr lvl="2"/>
            <a:r>
              <a:rPr lang="en-US" dirty="0"/>
              <a:t>Simplicity and efficiency: Straightforward implementation and computational efficiency</a:t>
            </a:r>
          </a:p>
          <a:p>
            <a:pPr marL="0" indent="0">
              <a:buNone/>
            </a:pPr>
            <a:r>
              <a:rPr lang="en-US" dirty="0"/>
              <a:t>Alternatives:</a:t>
            </a:r>
          </a:p>
          <a:p>
            <a:r>
              <a:rPr lang="en-US" dirty="0"/>
              <a:t>t-SNE</a:t>
            </a:r>
          </a:p>
          <a:p>
            <a:pPr lvl="1"/>
            <a:r>
              <a:rPr lang="en-US" dirty="0"/>
              <a:t>Pros: Can capture non-linear relationships</a:t>
            </a:r>
          </a:p>
          <a:p>
            <a:pPr lvl="1"/>
            <a:r>
              <a:rPr lang="en-US" dirty="0"/>
              <a:t>Cons: Computational complexity</a:t>
            </a:r>
          </a:p>
          <a:p>
            <a:r>
              <a:rPr lang="en-US" dirty="0"/>
              <a:t>UMAP</a:t>
            </a:r>
          </a:p>
          <a:p>
            <a:pPr lvl="1"/>
            <a:r>
              <a:rPr lang="en-US" dirty="0"/>
              <a:t>Pros: </a:t>
            </a:r>
            <a:r>
              <a:rPr lang="en-US" dirty="0" err="1"/>
              <a:t>Preverses</a:t>
            </a:r>
            <a:r>
              <a:rPr lang="en-US" dirty="0"/>
              <a:t> both global and local structure</a:t>
            </a:r>
          </a:p>
          <a:p>
            <a:pPr lvl="1"/>
            <a:r>
              <a:rPr lang="en-US" dirty="0"/>
              <a:t>Cons: More hyperparameters to tune</a:t>
            </a:r>
          </a:p>
          <a:p>
            <a:r>
              <a:rPr lang="en-US" dirty="0"/>
              <a:t>Autoencoder</a:t>
            </a:r>
          </a:p>
          <a:p>
            <a:pPr lvl="1"/>
            <a:r>
              <a:rPr lang="en-US" dirty="0"/>
              <a:t>Pros: Can capture non-linear relationships and complex patterns</a:t>
            </a:r>
          </a:p>
          <a:p>
            <a:pPr lvl="1"/>
            <a:r>
              <a:rPr lang="en-US" dirty="0"/>
              <a:t>Cons: Requires significant computational resources; complex hyperparameter training and needs a large amount of data</a:t>
            </a:r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24377534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02705-D1F4-3B83-B061-0E733BAC5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2: Scatterplot of 2D data points</a:t>
            </a:r>
            <a:endParaRPr lang="en-FI" dirty="0"/>
          </a:p>
        </p:txBody>
      </p:sp>
      <p:pic>
        <p:nvPicPr>
          <p:cNvPr id="5" name="Content Placeholder 4" descr="A graph with many colored dots&#10;&#10;Description automatically generated">
            <a:extLst>
              <a:ext uri="{FF2B5EF4-FFF2-40B4-BE49-F238E27FC236}">
                <a16:creationId xmlns:a16="http://schemas.microsoft.com/office/drawing/2014/main" id="{09C29237-F2E1-3B9B-C3C3-DB76AF5464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096" y="1485899"/>
            <a:ext cx="10093807" cy="5006976"/>
          </a:xfrm>
        </p:spPr>
      </p:pic>
    </p:spTree>
    <p:extLst>
      <p:ext uri="{BB962C8B-B14F-4D97-AF65-F5344CB8AC3E}">
        <p14:creationId xmlns:p14="http://schemas.microsoft.com/office/powerpoint/2010/main" val="11043619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0AD64-49DF-A7D8-59B5-5EED29D29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3: Estimate the distribution and draw random samples</a:t>
            </a:r>
            <a:endParaRPr lang="en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39EE54-8A75-C9CE-58D7-2A7641C001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Methodological choices:</a:t>
            </a:r>
          </a:p>
          <a:p>
            <a:r>
              <a:rPr lang="en-US" dirty="0"/>
              <a:t>Chosen method for estimating the distribution: Gaussian Kernel Density Estimation (KDE)</a:t>
            </a:r>
          </a:p>
          <a:p>
            <a:pPr lvl="1"/>
            <a:r>
              <a:rPr lang="en-US" b="1" dirty="0"/>
              <a:t>Justifications for Gaussian KDE:</a:t>
            </a:r>
          </a:p>
          <a:p>
            <a:pPr lvl="2"/>
            <a:r>
              <a:rPr lang="en-US" dirty="0"/>
              <a:t>Flexibility: Capable of modelling complex distributions</a:t>
            </a:r>
          </a:p>
          <a:p>
            <a:pPr lvl="2"/>
            <a:r>
              <a:rPr lang="en-US" dirty="0"/>
              <a:t>Smoothness: Produces a smooth estimate of the probability density function</a:t>
            </a:r>
          </a:p>
          <a:p>
            <a:pPr marL="0" indent="0">
              <a:buNone/>
            </a:pPr>
            <a:r>
              <a:rPr lang="en-US" dirty="0"/>
              <a:t>Alternatives:</a:t>
            </a:r>
          </a:p>
          <a:p>
            <a:r>
              <a:rPr lang="en-US" dirty="0"/>
              <a:t>Multivariate Normal Distribution</a:t>
            </a:r>
          </a:p>
          <a:p>
            <a:pPr lvl="1"/>
            <a:r>
              <a:rPr lang="en-US" dirty="0"/>
              <a:t>Pros: Well known and efficient to compute</a:t>
            </a:r>
          </a:p>
          <a:p>
            <a:pPr lvl="1"/>
            <a:r>
              <a:rPr lang="en-US" dirty="0"/>
              <a:t>Cons: Does not accurately capture the true distribution</a:t>
            </a:r>
          </a:p>
          <a:p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34669062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BC5C1-1453-F433-6ABF-4AE28088B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3: Estimate of the Distribution</a:t>
            </a:r>
            <a:endParaRPr lang="en-FI" dirty="0"/>
          </a:p>
        </p:txBody>
      </p:sp>
      <p:pic>
        <p:nvPicPr>
          <p:cNvPr id="5" name="Content Placeholder 4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E481D77D-2575-32CF-F08D-071F24CE84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8" y="1825625"/>
            <a:ext cx="5801784" cy="4351338"/>
          </a:xfrm>
        </p:spPr>
      </p:pic>
    </p:spTree>
    <p:extLst>
      <p:ext uri="{BB962C8B-B14F-4D97-AF65-F5344CB8AC3E}">
        <p14:creationId xmlns:p14="http://schemas.microsoft.com/office/powerpoint/2010/main" val="31077550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3BF1B-E6FE-5171-800F-1CC40B3F1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174835" cy="1325563"/>
          </a:xfrm>
        </p:spPr>
        <p:txBody>
          <a:bodyPr/>
          <a:lstStyle/>
          <a:p>
            <a:r>
              <a:rPr lang="en-US" dirty="0"/>
              <a:t>Task 3: Scatterplot with the generated samples </a:t>
            </a:r>
            <a:endParaRPr lang="en-FI" dirty="0"/>
          </a:p>
        </p:txBody>
      </p:sp>
      <p:pic>
        <p:nvPicPr>
          <p:cNvPr id="5" name="Content Placeholder 4" descr="A diagram of a scatter plot&#10;&#10;Description automatically generated">
            <a:extLst>
              <a:ext uri="{FF2B5EF4-FFF2-40B4-BE49-F238E27FC236}">
                <a16:creationId xmlns:a16="http://schemas.microsoft.com/office/drawing/2014/main" id="{42241AFC-BFEE-1F17-87F5-DB69F78BD4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8" y="1825625"/>
            <a:ext cx="5801784" cy="4351338"/>
          </a:xfrm>
        </p:spPr>
      </p:pic>
    </p:spTree>
    <p:extLst>
      <p:ext uri="{BB962C8B-B14F-4D97-AF65-F5344CB8AC3E}">
        <p14:creationId xmlns:p14="http://schemas.microsoft.com/office/powerpoint/2010/main" val="28281830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356</TotalTime>
  <Words>566</Words>
  <Application>Microsoft Office PowerPoint</Application>
  <PresentationFormat>Widescreen</PresentationFormat>
  <Paragraphs>77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Nordea Data Science Recruitment Assignment</vt:lpstr>
      <vt:lpstr>Overview</vt:lpstr>
      <vt:lpstr>Task 1: Preprocessing</vt:lpstr>
      <vt:lpstr>Task 1: Missing data per column</vt:lpstr>
      <vt:lpstr>Task 2: Dimensionality reduction</vt:lpstr>
      <vt:lpstr>Task 2: Scatterplot of 2D data points</vt:lpstr>
      <vt:lpstr>Task 3: Estimate the distribution and draw random samples</vt:lpstr>
      <vt:lpstr>Task 3: Estimate of the Distribution</vt:lpstr>
      <vt:lpstr>Task 3: Scatterplot with the generated samples </vt:lpstr>
      <vt:lpstr>Task 4: Map 2D sampled points back to high-dimensional space</vt:lpstr>
      <vt:lpstr>Task 5: Paint the valid area of the high-dimensional space</vt:lpstr>
      <vt:lpstr>Task 5: Valid area in the 2D space</vt:lpstr>
      <vt:lpstr>Explanation of the low-dimensional data</vt:lpstr>
      <vt:lpstr>Deploying the model to cloud</vt:lpstr>
      <vt:lpstr>PowerPoint Presentation</vt:lpstr>
      <vt:lpstr>Thank you for your consideration!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Nordea Data Science Recruitment Assignment</dc:title>
  <dc:creator>Närhi Mikko</dc:creator>
  <cp:lastModifiedBy>Närhi Mikko</cp:lastModifiedBy>
  <cp:revision>4</cp:revision>
  <dcterms:created xsi:type="dcterms:W3CDTF">2023-12-05T10:51:28Z</dcterms:created>
  <dcterms:modified xsi:type="dcterms:W3CDTF">2023-12-07T13:17:59Z</dcterms:modified>
</cp:coreProperties>
</file>