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8" r:id="rId14"/>
  </p:sldIdLst>
  <p:sldSz cx="12192000" cy="68580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63"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1048664"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1048665"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p>
            <a:endParaRPr lang="en-US"/>
          </a:p>
        </p:txBody>
      </p:sp>
      <p:sp>
        <p:nvSpPr>
          <p:cNvPr id="1048666"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67"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048668"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p:sp>
        <p:nvSpPr>
          <p:cNvPr id="1048588" name="Slide Image Placeholder 1"/>
          <p:cNvSpPr>
            <a:spLocks noGrp="1"/>
          </p:cNvSpPr>
          <p:nvPr>
            <p:ph type="sldImg" idx="2"/>
          </p:nvPr>
        </p:nvSpPr>
        <p:spPr/>
      </p:sp>
      <p:sp>
        <p:nvSpPr>
          <p:cNvPr id="1048589"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583" name="Date Placeholder 3"/>
          <p:cNvSpPr>
            <a:spLocks noGrp="1"/>
          </p:cNvSpPr>
          <p:nvPr>
            <p:ph type="dt" sz="half" idx="10"/>
          </p:nvPr>
        </p:nvSpPr>
        <p:spPr/>
        <p:txBody>
          <a:bodyPr/>
          <a:p>
            <a:fld id="{03D91BDB-4CB7-4D46-9314-3D08824B2B09}"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43"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Date Placeholder 3"/>
          <p:cNvSpPr>
            <a:spLocks noGrp="1"/>
          </p:cNvSpPr>
          <p:nvPr>
            <p:ph type="dt" sz="half" idx="10"/>
          </p:nvPr>
        </p:nvSpPr>
        <p:spPr/>
        <p:txBody>
          <a:bodyPr/>
          <a:p>
            <a:fld id="{03D91BDB-4CB7-4D46-9314-3D08824B2B09}" type="datetimeFigureOut">
              <a:rPr lang="en-US" smtClean="0"/>
            </a:fld>
            <a:endParaRPr lang="en-US"/>
          </a:p>
        </p:txBody>
      </p:sp>
      <p:sp>
        <p:nvSpPr>
          <p:cNvPr id="1048633" name="Footer Placeholder 4"/>
          <p:cNvSpPr>
            <a:spLocks noGrp="1"/>
          </p:cNvSpPr>
          <p:nvPr>
            <p:ph type="ftr" sz="quarter" idx="11"/>
          </p:nvPr>
        </p:nvSpPr>
        <p:spPr/>
        <p:txBody>
          <a:bodyPr/>
          <a:p>
            <a:endParaRPr lang="en-US"/>
          </a:p>
        </p:txBody>
      </p:sp>
      <p:sp>
        <p:nvSpPr>
          <p:cNvPr id="1048634" name="Slide Number Placeholder 5"/>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41" name=""/>
        <p:cNvGrpSpPr/>
        <p:nvPr/>
      </p:nvGrpSpPr>
      <p:grpSpPr>
        <a:xfrm>
          <a:off x="0" y="0"/>
          <a:ext cx="0" cy="0"/>
          <a:chOff x="0" y="0"/>
          <a:chExt cx="0" cy="0"/>
        </a:xfrm>
      </p:grpSpPr>
      <p:sp>
        <p:nvSpPr>
          <p:cNvPr id="1048619"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620"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1" name="Date Placeholder 3"/>
          <p:cNvSpPr>
            <a:spLocks noGrp="1"/>
          </p:cNvSpPr>
          <p:nvPr>
            <p:ph type="dt" sz="half" idx="10"/>
          </p:nvPr>
        </p:nvSpPr>
        <p:spPr/>
        <p:txBody>
          <a:bodyPr/>
          <a:p>
            <a:fld id="{03D91BDB-4CB7-4D46-9314-3D08824B2B09}" type="datetimeFigureOut">
              <a:rPr lang="en-US" smtClean="0"/>
            </a:fld>
            <a:endParaRPr lang="en-US"/>
          </a:p>
        </p:txBody>
      </p:sp>
      <p:sp>
        <p:nvSpPr>
          <p:cNvPr id="1048622" name="Footer Placeholder 4"/>
          <p:cNvSpPr>
            <a:spLocks noGrp="1"/>
          </p:cNvSpPr>
          <p:nvPr>
            <p:ph type="ftr" sz="quarter" idx="11"/>
          </p:nvPr>
        </p:nvSpPr>
        <p:spPr/>
        <p:txBody>
          <a:bodyPr/>
          <a:p>
            <a:endParaRPr lang="en-US"/>
          </a:p>
        </p:txBody>
      </p:sp>
      <p:sp>
        <p:nvSpPr>
          <p:cNvPr id="1048623" name="Slide Number Placeholder 5"/>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9" name=""/>
        <p:cNvGrpSpPr/>
        <p:nvPr/>
      </p:nvGrpSpPr>
      <p:grpSpPr>
        <a:xfrm>
          <a:off x="0" y="0"/>
          <a:ext cx="0" cy="0"/>
          <a:chOff x="0" y="0"/>
          <a:chExt cx="0" cy="0"/>
        </a:xfrm>
      </p:grpSpPr>
      <p:sp>
        <p:nvSpPr>
          <p:cNvPr id="1048590" name="Title 1"/>
          <p:cNvSpPr>
            <a:spLocks noGrp="1"/>
          </p:cNvSpPr>
          <p:nvPr>
            <p:ph type="title"/>
          </p:nvPr>
        </p:nvSpPr>
        <p:spPr/>
        <p:txBody>
          <a:bodyPr/>
          <a:p>
            <a:r>
              <a:rPr lang="en-US" smtClean="0"/>
              <a:t>Click to edit Master title style</a:t>
            </a:r>
            <a:endParaRPr lang="en-US"/>
          </a:p>
        </p:txBody>
      </p:sp>
      <p:sp>
        <p:nvSpPr>
          <p:cNvPr id="1048591"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92" name="Date Placeholder 3"/>
          <p:cNvSpPr>
            <a:spLocks noGrp="1"/>
          </p:cNvSpPr>
          <p:nvPr>
            <p:ph type="dt" sz="half" idx="10"/>
          </p:nvPr>
        </p:nvSpPr>
        <p:spPr/>
        <p:txBody>
          <a:bodyPr/>
          <a:p>
            <a:fld id="{03D91BDB-4CB7-4D46-9314-3D08824B2B09}" type="datetimeFigureOut">
              <a:rPr lang="en-US" smtClean="0"/>
            </a:fld>
            <a:endParaRPr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4" name=""/>
        <p:cNvGrpSpPr/>
        <p:nvPr/>
      </p:nvGrpSpPr>
      <p:grpSpPr>
        <a:xfrm>
          <a:off x="0" y="0"/>
          <a:ext cx="0" cy="0"/>
          <a:chOff x="0" y="0"/>
          <a:chExt cx="0" cy="0"/>
        </a:xfrm>
      </p:grpSpPr>
      <p:sp>
        <p:nvSpPr>
          <p:cNvPr id="1048635"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636"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1048637" name="Date Placeholder 3"/>
          <p:cNvSpPr>
            <a:spLocks noGrp="1"/>
          </p:cNvSpPr>
          <p:nvPr>
            <p:ph type="dt" sz="half" idx="10"/>
          </p:nvPr>
        </p:nvSpPr>
        <p:spPr/>
        <p:txBody>
          <a:bodyPr/>
          <a:p>
            <a:fld id="{03D91BDB-4CB7-4D46-9314-3D08824B2B09}" type="datetimeFigureOut">
              <a:rPr lang="en-US" smtClean="0"/>
            </a:fld>
            <a:endParaRPr lang="en-US"/>
          </a:p>
        </p:txBody>
      </p:sp>
      <p:sp>
        <p:nvSpPr>
          <p:cNvPr id="1048638" name="Footer Placeholder 4"/>
          <p:cNvSpPr>
            <a:spLocks noGrp="1"/>
          </p:cNvSpPr>
          <p:nvPr>
            <p:ph type="ftr" sz="quarter" idx="11"/>
          </p:nvPr>
        </p:nvSpPr>
        <p:spPr/>
        <p:txBody>
          <a:bodyPr/>
          <a:p>
            <a:endParaRPr lang="en-US"/>
          </a:p>
        </p:txBody>
      </p:sp>
      <p:sp>
        <p:nvSpPr>
          <p:cNvPr id="1048639" name="Slide Number Placeholder 5"/>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45" name=""/>
        <p:cNvGrpSpPr/>
        <p:nvPr/>
      </p:nvGrpSpPr>
      <p:grpSpPr>
        <a:xfrm>
          <a:off x="0" y="0"/>
          <a:ext cx="0" cy="0"/>
          <a:chOff x="0" y="0"/>
          <a:chExt cx="0" cy="0"/>
        </a:xfrm>
      </p:grpSpPr>
      <p:sp>
        <p:nvSpPr>
          <p:cNvPr id="1048640" name="Title 1"/>
          <p:cNvSpPr>
            <a:spLocks noGrp="1"/>
          </p:cNvSpPr>
          <p:nvPr>
            <p:ph type="title"/>
          </p:nvPr>
        </p:nvSpPr>
        <p:spPr/>
        <p:txBody>
          <a:bodyPr/>
          <a:p>
            <a:r>
              <a:rPr lang="en-US" smtClean="0"/>
              <a:t>Click to edit Master title style</a:t>
            </a:r>
            <a:endParaRPr lang="en-US"/>
          </a:p>
        </p:txBody>
      </p:sp>
      <p:sp>
        <p:nvSpPr>
          <p:cNvPr id="1048641" name="Content Placeholder 2"/>
          <p:cNvSpPr>
            <a:spLocks noGrp="1"/>
          </p:cNvSpPr>
          <p:nvPr>
            <p:ph sz="half" idx="1"/>
          </p:nvPr>
        </p:nvSpPr>
        <p:spPr>
          <a:xfrm>
            <a:off x="838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2" name="Content Placeholder 3"/>
          <p:cNvSpPr>
            <a:spLocks noGrp="1"/>
          </p:cNvSpPr>
          <p:nvPr>
            <p:ph sz="half" idx="2"/>
          </p:nvPr>
        </p:nvSpPr>
        <p:spPr>
          <a:xfrm>
            <a:off x="6172200" y="1825625"/>
            <a:ext cx="5181600" cy="435133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3" name="Date Placeholder 4"/>
          <p:cNvSpPr>
            <a:spLocks noGrp="1"/>
          </p:cNvSpPr>
          <p:nvPr>
            <p:ph type="dt" sz="half" idx="10"/>
          </p:nvPr>
        </p:nvSpPr>
        <p:spPr/>
        <p:txBody>
          <a:bodyPr/>
          <a:p>
            <a:fld id="{03D91BDB-4CB7-4D46-9314-3D08824B2B09}" type="datetimeFigureOut">
              <a:rPr lang="en-US" smtClean="0"/>
            </a:fld>
            <a:endParaRPr lang="en-US"/>
          </a:p>
        </p:txBody>
      </p:sp>
      <p:sp>
        <p:nvSpPr>
          <p:cNvPr id="1048644" name="Footer Placeholder 5"/>
          <p:cNvSpPr>
            <a:spLocks noGrp="1"/>
          </p:cNvSpPr>
          <p:nvPr>
            <p:ph type="ftr" sz="quarter" idx="11"/>
          </p:nvPr>
        </p:nvSpPr>
        <p:spPr/>
        <p:txBody>
          <a:bodyPr/>
          <a:p>
            <a:endParaRPr lang="en-US"/>
          </a:p>
        </p:txBody>
      </p:sp>
      <p:sp>
        <p:nvSpPr>
          <p:cNvPr id="1048645" name="Slide Number Placeholder 6"/>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46" name=""/>
        <p:cNvGrpSpPr/>
        <p:nvPr/>
      </p:nvGrpSpPr>
      <p:grpSpPr>
        <a:xfrm>
          <a:off x="0" y="0"/>
          <a:ext cx="0" cy="0"/>
          <a:chOff x="0" y="0"/>
          <a:chExt cx="0" cy="0"/>
        </a:xfrm>
      </p:grpSpPr>
      <p:sp>
        <p:nvSpPr>
          <p:cNvPr id="1048646"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64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48" name="Content Placeholder 3"/>
          <p:cNvSpPr>
            <a:spLocks noGrp="1"/>
          </p:cNvSpPr>
          <p:nvPr>
            <p:ph sz="half" idx="2"/>
          </p:nvPr>
        </p:nvSpPr>
        <p:spPr>
          <a:xfrm>
            <a:off x="839788" y="2505075"/>
            <a:ext cx="515778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048650" name="Content Placeholder 5"/>
          <p:cNvSpPr>
            <a:spLocks noGrp="1"/>
          </p:cNvSpPr>
          <p:nvPr>
            <p:ph sz="quarter" idx="4"/>
          </p:nvPr>
        </p:nvSpPr>
        <p:spPr>
          <a:xfrm>
            <a:off x="6172200" y="2505075"/>
            <a:ext cx="5183188"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1" name="Date Placeholder 6"/>
          <p:cNvSpPr>
            <a:spLocks noGrp="1"/>
          </p:cNvSpPr>
          <p:nvPr>
            <p:ph type="dt" sz="half" idx="10"/>
          </p:nvPr>
        </p:nvSpPr>
        <p:spPr/>
        <p:txBody>
          <a:bodyPr/>
          <a:p>
            <a:fld id="{03D91BDB-4CB7-4D46-9314-3D08824B2B09}" type="datetimeFigureOut">
              <a:rPr lang="en-US" smtClean="0"/>
            </a:fld>
            <a:endParaRPr lang="en-US"/>
          </a:p>
        </p:txBody>
      </p:sp>
      <p:sp>
        <p:nvSpPr>
          <p:cNvPr id="1048652" name="Footer Placeholder 7"/>
          <p:cNvSpPr>
            <a:spLocks noGrp="1"/>
          </p:cNvSpPr>
          <p:nvPr>
            <p:ph type="ftr" sz="quarter" idx="11"/>
          </p:nvPr>
        </p:nvSpPr>
        <p:spPr/>
        <p:txBody>
          <a:bodyPr/>
          <a:p>
            <a:endParaRPr lang="en-US"/>
          </a:p>
        </p:txBody>
      </p:sp>
      <p:sp>
        <p:nvSpPr>
          <p:cNvPr id="1048653" name="Slide Number Placeholder 8"/>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40" name=""/>
        <p:cNvGrpSpPr/>
        <p:nvPr/>
      </p:nvGrpSpPr>
      <p:grpSpPr>
        <a:xfrm>
          <a:off x="0" y="0"/>
          <a:ext cx="0" cy="0"/>
          <a:chOff x="0" y="0"/>
          <a:chExt cx="0" cy="0"/>
        </a:xfrm>
      </p:grpSpPr>
      <p:sp>
        <p:nvSpPr>
          <p:cNvPr id="1048615" name="Title 1"/>
          <p:cNvSpPr>
            <a:spLocks noGrp="1"/>
          </p:cNvSpPr>
          <p:nvPr>
            <p:ph type="title"/>
          </p:nvPr>
        </p:nvSpPr>
        <p:spPr/>
        <p:txBody>
          <a:bodyPr/>
          <a:p>
            <a:r>
              <a:rPr lang="en-US" smtClean="0"/>
              <a:t>Click to edit Master title style</a:t>
            </a:r>
            <a:endParaRPr lang="en-US"/>
          </a:p>
        </p:txBody>
      </p:sp>
      <p:sp>
        <p:nvSpPr>
          <p:cNvPr id="1048616" name="Date Placeholder 2"/>
          <p:cNvSpPr>
            <a:spLocks noGrp="1"/>
          </p:cNvSpPr>
          <p:nvPr>
            <p:ph type="dt" sz="half" idx="10"/>
          </p:nvPr>
        </p:nvSpPr>
        <p:spPr/>
        <p:txBody>
          <a:bodyPr/>
          <a:p>
            <a:fld id="{03D91BDB-4CB7-4D46-9314-3D08824B2B09}" type="datetimeFigureOut">
              <a:rPr lang="en-US" smtClean="0"/>
            </a:fld>
            <a:endParaRPr lang="en-US"/>
          </a:p>
        </p:txBody>
      </p:sp>
      <p:sp>
        <p:nvSpPr>
          <p:cNvPr id="1048617" name="Footer Placeholder 3"/>
          <p:cNvSpPr>
            <a:spLocks noGrp="1"/>
          </p:cNvSpPr>
          <p:nvPr>
            <p:ph type="ftr" sz="quarter" idx="11"/>
          </p:nvPr>
        </p:nvSpPr>
        <p:spPr/>
        <p:txBody>
          <a:bodyPr/>
          <a:p>
            <a:endParaRPr lang="en-US"/>
          </a:p>
        </p:txBody>
      </p:sp>
      <p:sp>
        <p:nvSpPr>
          <p:cNvPr id="1048618" name="Slide Number Placeholder 4"/>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47" name=""/>
        <p:cNvGrpSpPr/>
        <p:nvPr/>
      </p:nvGrpSpPr>
      <p:grpSpPr>
        <a:xfrm>
          <a:off x="0" y="0"/>
          <a:ext cx="0" cy="0"/>
          <a:chOff x="0" y="0"/>
          <a:chExt cx="0" cy="0"/>
        </a:xfrm>
      </p:grpSpPr>
      <p:sp>
        <p:nvSpPr>
          <p:cNvPr id="1048654" name="Date Placeholder 1"/>
          <p:cNvSpPr>
            <a:spLocks noGrp="1"/>
          </p:cNvSpPr>
          <p:nvPr>
            <p:ph type="dt" sz="half" idx="10"/>
          </p:nvPr>
        </p:nvSpPr>
        <p:spPr/>
        <p:txBody>
          <a:bodyPr/>
          <a:p>
            <a:fld id="{03D91BDB-4CB7-4D46-9314-3D08824B2B09}" type="datetimeFigureOut">
              <a:rPr lang="en-US" smtClean="0"/>
            </a:fld>
            <a:endParaRPr lang="en-US"/>
          </a:p>
        </p:txBody>
      </p:sp>
      <p:sp>
        <p:nvSpPr>
          <p:cNvPr id="1048655" name="Footer Placeholder 2"/>
          <p:cNvSpPr>
            <a:spLocks noGrp="1"/>
          </p:cNvSpPr>
          <p:nvPr>
            <p:ph type="ftr" sz="quarter" idx="11"/>
          </p:nvPr>
        </p:nvSpPr>
        <p:spPr/>
        <p:txBody>
          <a:bodyPr/>
          <a:p>
            <a:endParaRPr lang="en-US"/>
          </a:p>
        </p:txBody>
      </p:sp>
      <p:sp>
        <p:nvSpPr>
          <p:cNvPr id="1048656" name="Slide Number Placeholder 3"/>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48" name=""/>
        <p:cNvGrpSpPr/>
        <p:nvPr/>
      </p:nvGrpSpPr>
      <p:grpSpPr>
        <a:xfrm>
          <a:off x="0" y="0"/>
          <a:ext cx="0" cy="0"/>
          <a:chOff x="0" y="0"/>
          <a:chExt cx="0" cy="0"/>
        </a:xfrm>
      </p:grpSpPr>
      <p:sp>
        <p:nvSpPr>
          <p:cNvPr id="1048657"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5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60" name="Date Placeholder 4"/>
          <p:cNvSpPr>
            <a:spLocks noGrp="1"/>
          </p:cNvSpPr>
          <p:nvPr>
            <p:ph type="dt" sz="half" idx="10"/>
          </p:nvPr>
        </p:nvSpPr>
        <p:spPr/>
        <p:txBody>
          <a:bodyPr/>
          <a:p>
            <a:fld id="{03D91BDB-4CB7-4D46-9314-3D08824B2B09}" type="datetimeFigureOut">
              <a:rPr lang="en-US" smtClean="0"/>
            </a:fld>
            <a:endParaRPr lang="en-US"/>
          </a:p>
        </p:txBody>
      </p:sp>
      <p:sp>
        <p:nvSpPr>
          <p:cNvPr id="1048661" name="Footer Placeholder 5"/>
          <p:cNvSpPr>
            <a:spLocks noGrp="1"/>
          </p:cNvSpPr>
          <p:nvPr>
            <p:ph type="ftr" sz="quarter" idx="11"/>
          </p:nvPr>
        </p:nvSpPr>
        <p:spPr/>
        <p:txBody>
          <a:bodyPr/>
          <a:p>
            <a:endParaRPr lang="en-US"/>
          </a:p>
        </p:txBody>
      </p:sp>
      <p:sp>
        <p:nvSpPr>
          <p:cNvPr id="1048662" name="Slide Number Placeholder 6"/>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42" name=""/>
        <p:cNvGrpSpPr/>
        <p:nvPr/>
      </p:nvGrpSpPr>
      <p:grpSpPr>
        <a:xfrm>
          <a:off x="0" y="0"/>
          <a:ext cx="0" cy="0"/>
          <a:chOff x="0" y="0"/>
          <a:chExt cx="0" cy="0"/>
        </a:xfrm>
      </p:grpSpPr>
      <p:sp>
        <p:nvSpPr>
          <p:cNvPr id="1048624"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625"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26"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1048627" name="Date Placeholder 4"/>
          <p:cNvSpPr>
            <a:spLocks noGrp="1"/>
          </p:cNvSpPr>
          <p:nvPr>
            <p:ph type="dt" sz="half" idx="10"/>
          </p:nvPr>
        </p:nvSpPr>
        <p:spPr/>
        <p:txBody>
          <a:bodyPr/>
          <a:p>
            <a:fld id="{03D91BDB-4CB7-4D46-9314-3D08824B2B09}" type="datetimeFigureOut">
              <a:rPr lang="en-US" smtClean="0"/>
            </a:fld>
            <a:endParaRPr lang="en-US"/>
          </a:p>
        </p:txBody>
      </p:sp>
      <p:sp>
        <p:nvSpPr>
          <p:cNvPr id="1048628" name="Footer Placeholder 5"/>
          <p:cNvSpPr>
            <a:spLocks noGrp="1"/>
          </p:cNvSpPr>
          <p:nvPr>
            <p:ph type="ftr" sz="quarter" idx="11"/>
          </p:nvPr>
        </p:nvSpPr>
        <p:spPr/>
        <p:txBody>
          <a:bodyPr/>
          <a:p>
            <a:endParaRPr lang="en-US"/>
          </a:p>
        </p:txBody>
      </p:sp>
      <p:sp>
        <p:nvSpPr>
          <p:cNvPr id="1048629" name="Slide Number Placeholder 6"/>
          <p:cNvSpPr>
            <a:spLocks noGrp="1"/>
          </p:cNvSpPr>
          <p:nvPr>
            <p:ph type="sldNum" sz="quarter" idx="12"/>
          </p:nvPr>
        </p:nvSpPr>
        <p:spPr/>
        <p:txBody>
          <a:bodyPr/>
          <a:p>
            <a:fld id="{7368EC53-C554-4EFC-BF09-929B231527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91BDB-4CB7-4D46-9314-3D08824B2B09}"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8EC53-C554-4EFC-BF09-929B231527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524000" y="1328420"/>
            <a:ext cx="9144000" cy="1465580"/>
          </a:xfrm>
        </p:spPr>
        <p:txBody>
          <a:bodyPr>
            <a:normAutofit/>
          </a:bodyPr>
          <a:p>
            <a:pPr algn="l"/>
            <a:r>
              <a:rPr lang="en-US" sz="4400" i="1" dirty="0" smtClean="0">
                <a:solidFill>
                  <a:schemeClr val="accent5"/>
                </a:solidFill>
                <a:latin typeface="+mn-lt"/>
              </a:rPr>
              <a:t>OilRig (THREAT ACTOR)</a:t>
            </a:r>
            <a:r>
              <a:rPr lang="en-US" sz="4400" i="1" dirty="0" smtClean="0">
                <a:solidFill>
                  <a:schemeClr val="accent5"/>
                </a:solidFill>
                <a:latin typeface="+mn-lt"/>
              </a:rPr>
              <a:t>.</a:t>
            </a:r>
            <a:endParaRPr lang="en-US" sz="4400" i="1" dirty="0" smtClean="0">
              <a:solidFill>
                <a:schemeClr val="accent5"/>
              </a:solidFill>
              <a:latin typeface="+mn-lt"/>
            </a:endParaRPr>
          </a:p>
        </p:txBody>
      </p:sp>
      <p:sp>
        <p:nvSpPr>
          <p:cNvPr id="1048587" name="Subtitle 2"/>
          <p:cNvSpPr>
            <a:spLocks noGrp="1"/>
          </p:cNvSpPr>
          <p:nvPr>
            <p:ph type="subTitle" idx="1"/>
          </p:nvPr>
        </p:nvSpPr>
        <p:spPr>
          <a:xfrm>
            <a:off x="1524000" y="2794000"/>
            <a:ext cx="9144000" cy="3192780"/>
          </a:xfrm>
        </p:spPr>
        <p:txBody>
          <a:bodyPr>
            <a:normAutofit lnSpcReduction="20000"/>
          </a:bodyPr>
          <a:p>
            <a:pPr algn="l"/>
            <a:r>
              <a:rPr lang="en-US" dirty="0" smtClean="0">
                <a:solidFill>
                  <a:srgbClr val="0070C0"/>
                </a:solidFill>
              </a:rPr>
              <a:t>Introduction</a:t>
            </a:r>
            <a:r>
              <a:rPr lang="en-US" dirty="0">
                <a:solidFill>
                  <a:srgbClr val="0070C0"/>
                </a:solidFill>
              </a:rPr>
              <a:t> </a:t>
            </a:r>
            <a:r>
              <a:rPr lang="en-US" dirty="0" smtClean="0">
                <a:solidFill>
                  <a:srgbClr val="0070C0"/>
                </a:solidFill>
              </a:rPr>
              <a:t>to</a:t>
            </a:r>
            <a:r>
              <a:rPr lang="en-US" dirty="0" smtClean="0">
                <a:solidFill>
                  <a:srgbClr val="0070C0"/>
                </a:solidFill>
              </a:rPr>
              <a:t> </a:t>
            </a:r>
            <a:r>
              <a:rPr lang="en-US" dirty="0" smtClean="0">
                <a:solidFill>
                  <a:srgbClr val="0070C0"/>
                </a:solidFill>
              </a:rPr>
              <a:t>Threat Actors</a:t>
            </a:r>
            <a:endParaRPr lang="en-US" dirty="0" smtClean="0">
              <a:solidFill>
                <a:srgbClr val="0070C0"/>
              </a:solidFill>
            </a:endParaRPr>
          </a:p>
          <a:p>
            <a:pPr algn="l"/>
            <a:r>
              <a:rPr lang="en-US" dirty="0" smtClean="0">
                <a:solidFill>
                  <a:srgbClr val="0070C0"/>
                </a:solidFill>
              </a:rPr>
              <a:t>OilRig </a:t>
            </a:r>
            <a:r>
              <a:rPr lang="en-US" dirty="0" smtClean="0">
                <a:solidFill>
                  <a:srgbClr val="0070C0"/>
                </a:solidFill>
              </a:rPr>
              <a:t>as a case study</a:t>
            </a:r>
            <a:endParaRPr lang="en-US" dirty="0" smtClean="0">
              <a:solidFill>
                <a:srgbClr val="0070C0"/>
              </a:solidFill>
            </a:endParaRPr>
          </a:p>
          <a:p>
            <a:pPr algn="l"/>
            <a:r>
              <a:rPr lang="en-US" dirty="0" smtClean="0">
                <a:solidFill>
                  <a:srgbClr val="0070C0"/>
                </a:solidFill>
              </a:rPr>
              <a:t>Classification of </a:t>
            </a:r>
            <a:r>
              <a:rPr lang="en-US" dirty="0" smtClean="0">
                <a:solidFill>
                  <a:srgbClr val="0070C0"/>
                </a:solidFill>
              </a:rPr>
              <a:t>OilRig</a:t>
            </a:r>
            <a:endParaRPr lang="en-US" dirty="0" smtClean="0">
              <a:solidFill>
                <a:srgbClr val="0070C0"/>
              </a:solidFill>
            </a:endParaRPr>
          </a:p>
          <a:p>
            <a:pPr algn="l"/>
            <a:r>
              <a:rPr lang="en-US" dirty="0" smtClean="0">
                <a:solidFill>
                  <a:srgbClr val="0070C0"/>
                </a:solidFill>
              </a:rPr>
              <a:t>OilRig Motivations</a:t>
            </a:r>
            <a:endParaRPr lang="en-US" dirty="0" smtClean="0">
              <a:solidFill>
                <a:srgbClr val="0070C0"/>
              </a:solidFill>
            </a:endParaRPr>
          </a:p>
          <a:p>
            <a:pPr algn="l"/>
            <a:r>
              <a:rPr lang="en-US" dirty="0" smtClean="0">
                <a:solidFill>
                  <a:srgbClr val="0070C0"/>
                </a:solidFill>
              </a:rPr>
              <a:t>Efforts exerted in the hacking process by </a:t>
            </a:r>
            <a:r>
              <a:rPr lang="en-US" dirty="0" smtClean="0">
                <a:solidFill>
                  <a:srgbClr val="0070C0"/>
                </a:solidFill>
              </a:rPr>
              <a:t>OilRig</a:t>
            </a:r>
            <a:endParaRPr lang="en-US" dirty="0" smtClean="0">
              <a:solidFill>
                <a:srgbClr val="0070C0"/>
              </a:solidFill>
            </a:endParaRPr>
          </a:p>
          <a:p>
            <a:pPr algn="l"/>
            <a:r>
              <a:rPr lang="en-US" dirty="0" smtClean="0">
                <a:solidFill>
                  <a:srgbClr val="0070C0"/>
                </a:solidFill>
              </a:rPr>
              <a:t>OilRig Record of Attacks</a:t>
            </a:r>
            <a:endParaRPr lang="en-US" dirty="0" smtClean="0">
              <a:solidFill>
                <a:srgbClr val="0070C0"/>
              </a:solidFill>
            </a:endParaRPr>
          </a:p>
          <a:p>
            <a:pPr algn="l"/>
            <a:r>
              <a:rPr lang="en-US" dirty="0" smtClean="0">
                <a:solidFill>
                  <a:srgbClr val="0070C0"/>
                </a:solidFill>
              </a:rPr>
              <a:t>OilRig Attack on Job Hunters</a:t>
            </a:r>
            <a:endParaRPr lang="en-US" dirty="0" smtClean="0">
              <a:solidFill>
                <a:srgbClr val="0070C0"/>
              </a:solidFill>
            </a:endParaRPr>
          </a:p>
          <a:p>
            <a:pPr algn="l"/>
            <a:r>
              <a:rPr lang="en-US" dirty="0" smtClean="0">
                <a:solidFill>
                  <a:srgbClr val="0070C0"/>
                </a:solidFill>
              </a:rPr>
              <a:t>Effect of OilRig attack on Job Hunters and Effects</a:t>
            </a:r>
            <a:endParaRPr lang="en-US" dirty="0" smtClean="0">
              <a:solidFill>
                <a:srgbClr val="0070C0"/>
              </a:solidFill>
            </a:endParaRPr>
          </a:p>
        </p:txBody>
      </p:sp>
      <p:sp>
        <p:nvSpPr>
          <p:cNvPr id="1" name="Text Box 0"/>
          <p:cNvSpPr txBox="1"/>
          <p:nvPr/>
        </p:nvSpPr>
        <p:spPr>
          <a:xfrm>
            <a:off x="7186295" y="2466975"/>
            <a:ext cx="4064000" cy="368300"/>
          </a:xfrm>
          <a:prstGeom prst="rect">
            <a:avLst/>
          </a:prstGeom>
          <a:noFill/>
        </p:spPr>
        <p:txBody>
          <a:bodyPr wrap="square" rtlCol="0">
            <a:spAutoFit/>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1" name="Title 1"/>
          <p:cNvSpPr>
            <a:spLocks noGrp="1"/>
          </p:cNvSpPr>
          <p:nvPr>
            <p:ph type="title"/>
          </p:nvPr>
        </p:nvSpPr>
        <p:spPr>
          <a:xfrm>
            <a:off x="838200" y="365125"/>
            <a:ext cx="10515600" cy="1153795"/>
          </a:xfrm>
        </p:spPr>
        <p:txBody>
          <a:bodyPr/>
          <a:p>
            <a:r>
              <a:rPr lang="en-US">
                <a:solidFill>
                  <a:srgbClr val="0070C0"/>
                </a:solidFill>
                <a:latin typeface="+mn-lt"/>
                <a:cs typeface="+mn-lt"/>
                <a:sym typeface="+mn-ea"/>
              </a:rPr>
              <a:t>OilRig attack on Job Hunters.</a:t>
            </a:r>
            <a:endParaRPr lang="en-US">
              <a:solidFill>
                <a:srgbClr val="0070C0"/>
              </a:solidFill>
              <a:latin typeface="+mn-lt"/>
              <a:cs typeface="+mn-lt"/>
              <a:sym typeface="+mn-ea"/>
            </a:endParaRPr>
          </a:p>
        </p:txBody>
      </p:sp>
      <p:sp>
        <p:nvSpPr>
          <p:cNvPr id="1048612" name="Content Placeholder 2"/>
          <p:cNvSpPr>
            <a:spLocks noGrp="1"/>
          </p:cNvSpPr>
          <p:nvPr>
            <p:ph idx="1"/>
          </p:nvPr>
        </p:nvSpPr>
        <p:spPr>
          <a:xfrm>
            <a:off x="838200" y="1518920"/>
            <a:ext cx="10515600" cy="5339080"/>
          </a:xfrm>
        </p:spPr>
        <p:txBody>
          <a:bodyPr>
            <a:normAutofit/>
          </a:bodyPr>
          <a:p>
            <a:pPr marL="0" indent="0">
              <a:buNone/>
            </a:pPr>
            <a:r>
              <a:rPr lang="en-US" sz="2220">
                <a:solidFill>
                  <a:srgbClr val="0070C0"/>
                </a:solidFill>
              </a:rPr>
              <a:t>Reconnaissance: OilRig primarily targeted the unnamed entity but later chose to launch on the masses.</a:t>
            </a:r>
            <a:endParaRPr lang="en-US" sz="2220">
              <a:solidFill>
                <a:srgbClr val="0070C0"/>
              </a:solidFill>
            </a:endParaRPr>
          </a:p>
          <a:p>
            <a:pPr marL="0" indent="0">
              <a:buNone/>
            </a:pPr>
            <a:r>
              <a:rPr lang="en-US" sz="2220">
                <a:solidFill>
                  <a:srgbClr val="0070C0"/>
                </a:solidFill>
              </a:rPr>
              <a:t>Weaponization: OilRig group employed Saudi Arabia’s IT supplier, National Technology Group and Egypt’s service firm (ITworx) to send loaded with malware.</a:t>
            </a:r>
            <a:endParaRPr lang="en-US" sz="2220">
              <a:solidFill>
                <a:srgbClr val="0070C0"/>
              </a:solidFill>
            </a:endParaRPr>
          </a:p>
          <a:p>
            <a:pPr marL="0" indent="0">
              <a:buNone/>
            </a:pPr>
            <a:r>
              <a:rPr lang="en-US" sz="2220">
                <a:solidFill>
                  <a:srgbClr val="0070C0"/>
                </a:solidFill>
              </a:rPr>
              <a:t>Delivery: OilRig group engaged email address belonging to the IT firms to send an enticing job offer to their victim.</a:t>
            </a:r>
            <a:endParaRPr lang="en-US" sz="2220">
              <a:solidFill>
                <a:srgbClr val="0070C0"/>
              </a:solidFill>
            </a:endParaRPr>
          </a:p>
          <a:p>
            <a:pPr marL="0" indent="0">
              <a:buNone/>
            </a:pPr>
            <a:r>
              <a:rPr lang="en-US" sz="2220">
                <a:solidFill>
                  <a:srgbClr val="0070C0"/>
                </a:solidFill>
              </a:rPr>
              <a:t>Exploitation: When the receivers interact with the email and attachment, the open-source remote access trojan (RAT) explores vulnerabilities on the targeted network and gadget and create a foothold.</a:t>
            </a:r>
            <a:endParaRPr lang="en-US" sz="2220">
              <a:solidFill>
                <a:srgbClr val="0070C0"/>
              </a:solidFill>
            </a:endParaRPr>
          </a:p>
          <a:p>
            <a:pPr marL="0" indent="0">
              <a:buNone/>
            </a:pPr>
            <a:r>
              <a:rPr lang="en-US" sz="2400">
                <a:solidFill>
                  <a:srgbClr val="0070C0"/>
                </a:solidFill>
              </a:rPr>
              <a:t>Installation: The remote access trojan (RAT) gained control to execute tasks.</a:t>
            </a:r>
            <a:endParaRPr lang="en-US" sz="2400">
              <a:solidFill>
                <a:srgbClr val="0070C0"/>
              </a:solidFill>
            </a:endParaRPr>
          </a:p>
          <a:p>
            <a:pPr marL="0" indent="0">
              <a:buNone/>
            </a:pPr>
            <a:r>
              <a:rPr lang="en-US" sz="2400">
                <a:solidFill>
                  <a:srgbClr val="0070C0"/>
                </a:solidFill>
              </a:rPr>
              <a:t>Command and Control: At this stage, the malware begin the process of collecting credentials from the User and the Computer.</a:t>
            </a:r>
            <a:endParaRPr lang="en-US" sz="2400">
              <a:solidFill>
                <a:srgbClr val="0070C0"/>
              </a:solidFill>
            </a:endParaRPr>
          </a:p>
          <a:p>
            <a:pPr marL="0" indent="0">
              <a:buNone/>
            </a:pPr>
            <a:endParaRPr lang="en-US" sz="2400">
              <a:solidFill>
                <a:srgbClr val="0070C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3" name="Title 1"/>
          <p:cNvSpPr>
            <a:spLocks noGrp="1"/>
          </p:cNvSpPr>
          <p:nvPr>
            <p:ph type="title"/>
          </p:nvPr>
        </p:nvSpPr>
        <p:spPr/>
        <p:txBody>
          <a:bodyPr/>
          <a:p>
            <a:r>
              <a:rPr lang="en-US">
                <a:solidFill>
                  <a:srgbClr val="0070C0"/>
                </a:solidFill>
                <a:latin typeface="+mn-lt"/>
                <a:cs typeface="+mn-lt"/>
                <a:sym typeface="+mn-ea"/>
              </a:rPr>
              <a:t>OilRig attack on Job Hunters (Effects)</a:t>
            </a:r>
            <a:endParaRPr lang="en-US" dirty="0">
              <a:solidFill>
                <a:srgbClr val="0070C0"/>
              </a:solidFill>
              <a:latin typeface="+mn-lt"/>
              <a:cs typeface="+mn-lt"/>
              <a:sym typeface="+mn-ea"/>
            </a:endParaRPr>
          </a:p>
        </p:txBody>
      </p:sp>
      <p:sp>
        <p:nvSpPr>
          <p:cNvPr id="1048614" name="Content Placeholder 2"/>
          <p:cNvSpPr>
            <a:spLocks noGrp="1"/>
          </p:cNvSpPr>
          <p:nvPr>
            <p:ph idx="1"/>
          </p:nvPr>
        </p:nvSpPr>
        <p:spPr>
          <a:xfrm>
            <a:off x="838200" y="1690688"/>
            <a:ext cx="10515600" cy="4486275"/>
          </a:xfrm>
        </p:spPr>
        <p:txBody>
          <a:bodyPr>
            <a:normAutofit lnSpcReduction="10000"/>
          </a:bodyPr>
          <a:p>
            <a:pPr marL="0" indent="0">
              <a:buNone/>
            </a:pPr>
            <a:r>
              <a:rPr lang="en-US" sz="2400" dirty="0" smtClean="0">
                <a:solidFill>
                  <a:srgbClr val="0070C0"/>
                </a:solidFill>
              </a:rPr>
              <a:t>Primary Effect (End Host Exploitation): Oilrig successfully sent emails from legitimate IT firms to various targets with links to job offers which is infected with an open-source remote access trojan.</a:t>
            </a:r>
            <a:endParaRPr lang="en-US" sz="2400" dirty="0" smtClean="0">
              <a:solidFill>
                <a:srgbClr val="0070C0"/>
              </a:solidFill>
            </a:endParaRPr>
          </a:p>
          <a:p>
            <a:pPr marL="0" indent="0">
              <a:buNone/>
            </a:pPr>
            <a:r>
              <a:rPr lang="en-US" sz="2400" dirty="0" smtClean="0">
                <a:solidFill>
                  <a:srgbClr val="0070C0"/>
                </a:solidFill>
              </a:rPr>
              <a:t>Secondary Effects (On Reputation): The job hunters would not have much trust in the IT firms because they would trace the source of the PupyRAT to thier devices from links inside the email.</a:t>
            </a:r>
            <a:endParaRPr lang="en-US" sz="2400" dirty="0" smtClean="0">
              <a:solidFill>
                <a:srgbClr val="0070C0"/>
              </a:solidFill>
            </a:endParaRPr>
          </a:p>
          <a:p>
            <a:pPr marL="0" indent="0">
              <a:buNone/>
            </a:pPr>
            <a:r>
              <a:rPr lang="en-US" sz="2400" dirty="0" smtClean="0">
                <a:solidFill>
                  <a:srgbClr val="0070C0"/>
                </a:solidFill>
              </a:rPr>
              <a:t>Second Order Effect (On Information and Perception): The affected firms might get the reputation of spying on their current and future customers. some customers might stop having business with the firms.</a:t>
            </a:r>
            <a:endParaRPr lang="en-US" sz="2400" dirty="0" smtClean="0">
              <a:solidFill>
                <a:srgbClr val="0070C0"/>
              </a:solidFill>
            </a:endParaRPr>
          </a:p>
          <a:p>
            <a:pPr marL="0" indent="0">
              <a:buNone/>
            </a:pPr>
            <a:r>
              <a:rPr lang="en-US" sz="2400" dirty="0" smtClean="0">
                <a:solidFill>
                  <a:srgbClr val="0070C0"/>
                </a:solidFill>
              </a:rPr>
              <a:t>In conclusion Cybersecurity should be a general concern, pratical measures must be taken to ensure the protection of people, corporations, and societies against threats and adversaries.</a:t>
            </a:r>
            <a:endParaRPr lang="en-US" sz="2400" dirty="0" smtClean="0">
              <a:solidFill>
                <a:srgbClr val="0070C0"/>
              </a:solidFill>
            </a:endParaRPr>
          </a:p>
          <a:p>
            <a:pPr marL="0" indent="0">
              <a:buNone/>
            </a:pPr>
            <a:endParaRPr lang="en-US" sz="2000" dirty="0">
              <a:solidFill>
                <a:srgbClr val="0070C0"/>
              </a:solidFill>
            </a:endParaRPr>
          </a:p>
          <a:p>
            <a:pPr marL="0" indent="0">
              <a:buNone/>
            </a:pPr>
            <a:endParaRPr lang="en-US" sz="2000"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5" name="Title 1"/>
          <p:cNvSpPr>
            <a:spLocks noGrp="1"/>
          </p:cNvSpPr>
          <p:nvPr>
            <p:ph type="title"/>
          </p:nvPr>
        </p:nvSpPr>
        <p:spPr/>
        <p:txBody>
          <a:bodyPr/>
          <a:p>
            <a:r>
              <a:rPr lang="en-US" dirty="0" smtClean="0">
                <a:solidFill>
                  <a:schemeClr val="accent5"/>
                </a:solidFill>
                <a:latin typeface="+mn-ea"/>
                <a:cs typeface="+mn-ea"/>
              </a:rPr>
              <a:t>Introduction to </a:t>
            </a:r>
            <a:r>
              <a:rPr lang="en-US" dirty="0">
                <a:solidFill>
                  <a:schemeClr val="accent5"/>
                </a:solidFill>
                <a:latin typeface="+mn-ea"/>
                <a:cs typeface="+mn-ea"/>
              </a:rPr>
              <a:t>Threat Actors</a:t>
            </a:r>
            <a:endParaRPr lang="en-US" dirty="0">
              <a:solidFill>
                <a:schemeClr val="accent5"/>
              </a:solidFill>
              <a:latin typeface="+mn-ea"/>
              <a:cs typeface="+mn-ea"/>
            </a:endParaRPr>
          </a:p>
        </p:txBody>
      </p:sp>
      <p:sp>
        <p:nvSpPr>
          <p:cNvPr id="1048596" name="Content Placeholder 2"/>
          <p:cNvSpPr>
            <a:spLocks noGrp="1"/>
          </p:cNvSpPr>
          <p:nvPr>
            <p:ph idx="1"/>
          </p:nvPr>
        </p:nvSpPr>
        <p:spPr>
          <a:xfrm>
            <a:off x="838200" y="1690688"/>
            <a:ext cx="10515600" cy="4486275"/>
          </a:xfrm>
        </p:spPr>
        <p:txBody>
          <a:bodyPr>
            <a:normAutofit fontScale="95000"/>
          </a:bodyPr>
          <a:p>
            <a:pPr marL="0" indent="0">
              <a:buNone/>
            </a:pPr>
            <a:r>
              <a:rPr lang="en-US" sz="2000" dirty="0" smtClean="0">
                <a:solidFill>
                  <a:schemeClr val="accent5"/>
                </a:solidFill>
              </a:rPr>
              <a:t>Threat Actors are individuals or group of active people involving themselves in attacking digital devices, computer systems, networks, application software for the purpose of causing damages, steal sensitive data or encrypt organisation’s information database for ransom.</a:t>
            </a:r>
            <a:endParaRPr lang="en-US" sz="2000" dirty="0" smtClean="0">
              <a:solidFill>
                <a:schemeClr val="accent5"/>
              </a:solidFill>
            </a:endParaRPr>
          </a:p>
          <a:p>
            <a:pPr marL="0" indent="0">
              <a:buNone/>
            </a:pPr>
            <a:r>
              <a:rPr lang="en-US" sz="2000" dirty="0">
                <a:solidFill>
                  <a:schemeClr val="accent5"/>
                </a:solidFill>
              </a:rPr>
              <a:t> </a:t>
            </a:r>
            <a:r>
              <a:rPr lang="en-US" sz="2000" dirty="0" smtClean="0">
                <a:solidFill>
                  <a:schemeClr val="accent5"/>
                </a:solidFill>
              </a:rPr>
              <a:t>Threat Actors also known as hackers, cyber-threat actors, cybercriminals, malicious actors, bad actors, etc.</a:t>
            </a:r>
            <a:endParaRPr lang="en-US" sz="2000" dirty="0" smtClean="0">
              <a:solidFill>
                <a:schemeClr val="accent5"/>
              </a:solidFill>
            </a:endParaRPr>
          </a:p>
          <a:p>
            <a:pPr marL="0" indent="0">
              <a:buNone/>
            </a:pPr>
            <a:r>
              <a:rPr lang="en-US" sz="2000" dirty="0" smtClean="0">
                <a:solidFill>
                  <a:schemeClr val="accent5"/>
                </a:solidFill>
              </a:rPr>
              <a:t>Various threat actors exist, namely: OilRig, OCEANLOTUS, Chrysene, Wolf Spider(Romanian), FIN7(Russian), Zeppelin, etc.</a:t>
            </a:r>
            <a:endParaRPr lang="en-US" sz="2000" dirty="0" smtClean="0">
              <a:solidFill>
                <a:schemeClr val="accent5"/>
              </a:solidFill>
            </a:endParaRPr>
          </a:p>
          <a:p>
            <a:pPr marL="0" indent="0">
              <a:buNone/>
            </a:pPr>
            <a:r>
              <a:rPr lang="en-US" sz="2000" dirty="0" smtClean="0">
                <a:solidFill>
                  <a:schemeClr val="accent5"/>
                </a:solidFill>
              </a:rPr>
              <a:t>OilRig: Reported to be an Iranian Threat Group. Also known as APT34 or Helix Kitten.</a:t>
            </a:r>
            <a:endParaRPr lang="en-US" sz="2000" dirty="0" smtClean="0">
              <a:solidFill>
                <a:schemeClr val="accent5"/>
              </a:solidFill>
            </a:endParaRPr>
          </a:p>
          <a:p>
            <a:pPr marL="0" indent="0">
              <a:buNone/>
            </a:pPr>
            <a:r>
              <a:rPr lang="en-US" sz="2000" dirty="0" smtClean="0">
                <a:solidFill>
                  <a:schemeClr val="accent5"/>
                </a:solidFill>
              </a:rPr>
              <a:t>OCEANLOTUS: Its alias as APT32, allegedly associated with the Government of Vietnam.</a:t>
            </a:r>
            <a:endParaRPr lang="en-US" sz="2000" dirty="0" smtClean="0">
              <a:solidFill>
                <a:schemeClr val="accent5"/>
              </a:solidFill>
            </a:endParaRPr>
          </a:p>
          <a:p>
            <a:pPr marL="0" indent="0">
              <a:buNone/>
            </a:pPr>
            <a:r>
              <a:rPr lang="en-US" sz="2000" dirty="0" smtClean="0">
                <a:solidFill>
                  <a:schemeClr val="accent5"/>
                </a:solidFill>
              </a:rPr>
              <a:t>Threat Actors perpetrates cyberattacks and are categorized their motives, type of attack, and targeted sector.</a:t>
            </a:r>
            <a:endParaRPr lang="en-US" sz="2000" dirty="0" smtClean="0">
              <a:solidFill>
                <a:schemeClr val="accent5"/>
              </a:solidFill>
            </a:endParaRPr>
          </a:p>
          <a:p>
            <a:pPr marL="0" indent="0">
              <a:buNone/>
            </a:pPr>
            <a:r>
              <a:rPr lang="en-US" sz="2000" dirty="0" smtClean="0">
                <a:solidFill>
                  <a:schemeClr val="accent5"/>
                </a:solidFill>
              </a:rPr>
              <a:t>Better understanding of OilRig Threat Actors hacking process and case studies assist Organizations strengthen defenses against this sophisticated adversary.</a:t>
            </a:r>
            <a:endParaRPr lang="en-US" sz="2000" dirty="0" smtClean="0">
              <a:solidFill>
                <a:schemeClr val="accent5"/>
              </a:solidFill>
            </a:endParaRPr>
          </a:p>
          <a:p>
            <a:pPr marL="0" indent="0">
              <a:buNone/>
            </a:pPr>
            <a:endParaRPr lang="en-US" sz="2000" dirty="0" smtClean="0">
              <a:solidFill>
                <a:schemeClr val="accent5"/>
              </a:solidFill>
            </a:endParaRPr>
          </a:p>
          <a:p>
            <a:pPr marL="0" indent="0">
              <a:buNone/>
            </a:pPr>
            <a:endParaRPr lang="en-US" sz="2000" dirty="0" smtClean="0">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7" name="Title 1"/>
          <p:cNvSpPr>
            <a:spLocks noGrp="1"/>
          </p:cNvSpPr>
          <p:nvPr>
            <p:ph type="title"/>
          </p:nvPr>
        </p:nvSpPr>
        <p:spPr/>
        <p:txBody>
          <a:bodyPr/>
          <a:p>
            <a:r>
              <a:rPr lang="en-US" dirty="0" smtClean="0">
                <a:solidFill>
                  <a:srgbClr val="0070C0"/>
                </a:solidFill>
                <a:latin typeface="+mn-lt"/>
                <a:cs typeface="+mn-lt"/>
              </a:rPr>
              <a:t>OilRig as case study</a:t>
            </a:r>
            <a:endParaRPr lang="en-US" dirty="0" smtClean="0">
              <a:solidFill>
                <a:srgbClr val="0070C0"/>
              </a:solidFill>
              <a:latin typeface="+mn-lt"/>
              <a:cs typeface="+mn-lt"/>
            </a:endParaRPr>
          </a:p>
        </p:txBody>
      </p:sp>
      <p:sp>
        <p:nvSpPr>
          <p:cNvPr id="1048598" name="Content Placeholder 2"/>
          <p:cNvSpPr>
            <a:spLocks noGrp="1"/>
          </p:cNvSpPr>
          <p:nvPr>
            <p:ph idx="1"/>
          </p:nvPr>
        </p:nvSpPr>
        <p:spPr>
          <a:xfrm>
            <a:off x="838200" y="1690688"/>
            <a:ext cx="10515600" cy="4486275"/>
          </a:xfrm>
        </p:spPr>
        <p:txBody>
          <a:bodyPr>
            <a:normAutofit lnSpcReduction="10000"/>
          </a:bodyPr>
          <a:p>
            <a:pPr marL="0" indent="0">
              <a:buNone/>
            </a:pPr>
            <a:r>
              <a:rPr lang="en-US" sz="2000" dirty="0" smtClean="0">
                <a:solidFill>
                  <a:srgbClr val="0070C0"/>
                </a:solidFill>
              </a:rPr>
              <a:t>OilRig </a:t>
            </a:r>
            <a:r>
              <a:rPr lang="en-US" sz="2000" dirty="0">
                <a:solidFill>
                  <a:srgbClr val="0070C0"/>
                </a:solidFill>
              </a:rPr>
              <a:t>Threat </a:t>
            </a:r>
            <a:r>
              <a:rPr lang="en-US" sz="2000" dirty="0" smtClean="0">
                <a:solidFill>
                  <a:srgbClr val="0070C0"/>
                </a:solidFill>
              </a:rPr>
              <a:t>Actors are </a:t>
            </a:r>
            <a:r>
              <a:rPr lang="en-US" sz="2000" dirty="0">
                <a:solidFill>
                  <a:srgbClr val="0070C0"/>
                </a:solidFill>
              </a:rPr>
              <a:t>sophisticated  and persistence advanced threat group originated from </a:t>
            </a:r>
            <a:r>
              <a:rPr lang="en-US" sz="2000" dirty="0" smtClean="0">
                <a:solidFill>
                  <a:srgbClr val="0070C0"/>
                </a:solidFill>
              </a:rPr>
              <a:t>Iran, OilRig Threat Actors embarked on cyber espionage and destructive attacks over a last decade.</a:t>
            </a:r>
            <a:endParaRPr lang="en-US" sz="2000" dirty="0" smtClean="0">
              <a:solidFill>
                <a:srgbClr val="0070C0"/>
              </a:solidFill>
            </a:endParaRPr>
          </a:p>
          <a:p>
            <a:pPr marL="0" indent="0">
              <a:buNone/>
            </a:pPr>
            <a:r>
              <a:rPr lang="en-US" sz="2000" dirty="0" smtClean="0">
                <a:solidFill>
                  <a:srgbClr val="0070C0"/>
                </a:solidFill>
              </a:rPr>
              <a:t>They are likely State sponsored Threat Actors and Identified by Symantec in the year 2012 during destructive attacks in the middle East.</a:t>
            </a:r>
            <a:endParaRPr lang="en-US" sz="2000" dirty="0" smtClean="0">
              <a:solidFill>
                <a:srgbClr val="0070C0"/>
              </a:solidFill>
            </a:endParaRPr>
          </a:p>
          <a:p>
            <a:pPr marL="0" indent="0">
              <a:buNone/>
            </a:pPr>
            <a:r>
              <a:rPr lang="en-US" sz="2000" dirty="0" smtClean="0">
                <a:solidFill>
                  <a:srgbClr val="0070C0"/>
                </a:solidFill>
              </a:rPr>
              <a:t>Their Team Members take advantage of social engineering, custom malware to conduct reconnaissance, gain access to targeted Digital Assets, establish persistence, conduct discovery and manipulate or exfiltrate data.</a:t>
            </a:r>
            <a:endParaRPr lang="en-US" sz="2000" dirty="0" smtClean="0">
              <a:solidFill>
                <a:srgbClr val="0070C0"/>
              </a:solidFill>
            </a:endParaRPr>
          </a:p>
          <a:p>
            <a:pPr marL="0" indent="0">
              <a:buNone/>
            </a:pPr>
            <a:r>
              <a:rPr lang="en-US" sz="2000" dirty="0" smtClean="0">
                <a:solidFill>
                  <a:srgbClr val="0070C0"/>
                </a:solidFill>
              </a:rPr>
              <a:t>Their targeted sectors are Telecommunications, Financial Services, Energy Company, Government Parastatals and Technology.</a:t>
            </a:r>
            <a:endParaRPr lang="en-US" sz="2000" dirty="0" smtClean="0">
              <a:solidFill>
                <a:srgbClr val="0070C0"/>
              </a:solidFill>
            </a:endParaRPr>
          </a:p>
          <a:p>
            <a:pPr marL="0" indent="0">
              <a:buNone/>
            </a:pPr>
            <a:r>
              <a:rPr lang="en-US" sz="2000" dirty="0" smtClean="0">
                <a:solidFill>
                  <a:srgbClr val="0070C0"/>
                </a:solidFill>
              </a:rPr>
              <a:t>The Actors tactically use popular social media like LinkedIn to distribute documents consisting malware, wiping data with </a:t>
            </a:r>
            <a:r>
              <a:rPr lang="en-US" sz="2000" dirty="0" err="1" smtClean="0">
                <a:solidFill>
                  <a:srgbClr val="0070C0"/>
                </a:solidFill>
              </a:rPr>
              <a:t>Disttrack</a:t>
            </a:r>
            <a:r>
              <a:rPr lang="en-US" sz="2000" dirty="0" smtClean="0">
                <a:solidFill>
                  <a:srgbClr val="0070C0"/>
                </a:solidFill>
              </a:rPr>
              <a:t> malware, employing tools like </a:t>
            </a:r>
            <a:r>
              <a:rPr lang="en-US" sz="2000" dirty="0" err="1" smtClean="0">
                <a:solidFill>
                  <a:srgbClr val="0070C0"/>
                </a:solidFill>
              </a:rPr>
              <a:t>QuadAgent</a:t>
            </a:r>
            <a:r>
              <a:rPr lang="en-US" sz="2000" dirty="0" smtClean="0">
                <a:solidFill>
                  <a:srgbClr val="0070C0"/>
                </a:solidFill>
              </a:rPr>
              <a:t>, </a:t>
            </a:r>
            <a:r>
              <a:rPr lang="en-US" sz="2000" dirty="0" err="1" smtClean="0">
                <a:solidFill>
                  <a:srgbClr val="0070C0"/>
                </a:solidFill>
              </a:rPr>
              <a:t>Tonedeaf</a:t>
            </a:r>
            <a:r>
              <a:rPr lang="en-US" sz="2000" dirty="0" smtClean="0">
                <a:solidFill>
                  <a:srgbClr val="0070C0"/>
                </a:solidFill>
              </a:rPr>
              <a:t> and leveraging trust-based connections.</a:t>
            </a:r>
            <a:endParaRPr lang="en-US" sz="2000" dirty="0" smtClean="0">
              <a:solidFill>
                <a:srgbClr val="0070C0"/>
              </a:solidFill>
            </a:endParaRPr>
          </a:p>
          <a:p>
            <a:pPr marL="0" indent="0">
              <a:buNone/>
            </a:pPr>
            <a:r>
              <a:rPr lang="en-US" sz="2000" dirty="0" smtClean="0">
                <a:solidFill>
                  <a:srgbClr val="0070C0"/>
                </a:solidFill>
              </a:rPr>
              <a:t>They actively exploit the vulnerabilities or security weaknesses in organizations' networks, hardware devices and software applications.</a:t>
            </a:r>
            <a:endParaRPr lang="en-US" sz="2000" dirty="0">
              <a:solidFill>
                <a:srgbClr val="0070C0"/>
              </a:solidFill>
            </a:endParaRPr>
          </a:p>
          <a:p>
            <a:pPr marL="0" indent="0">
              <a:buNone/>
            </a:pPr>
            <a:endParaRPr lang="en-US" sz="2000" dirty="0" smtClean="0"/>
          </a:p>
          <a:p>
            <a:pPr marL="0" indent="0">
              <a:buNone/>
            </a:pPr>
            <a:endParaRPr lang="en-US" sz="2000" dirty="0"/>
          </a:p>
          <a:p>
            <a:pPr marL="0" indent="0">
              <a:buNone/>
            </a:pPr>
            <a:endParaRPr lang="en-US" sz="2000" dirty="0" smtClean="0"/>
          </a:p>
          <a:p>
            <a:pPr marL="0" indent="0">
              <a:buNone/>
            </a:pPr>
            <a:endParaRPr lang="en-US" sz="2000"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9" name="Title 1"/>
          <p:cNvSpPr>
            <a:spLocks noGrp="1"/>
          </p:cNvSpPr>
          <p:nvPr>
            <p:ph type="title"/>
          </p:nvPr>
        </p:nvSpPr>
        <p:spPr/>
        <p:txBody>
          <a:bodyPr/>
          <a:p>
            <a:r>
              <a:rPr lang="en-US" dirty="0" smtClean="0">
                <a:solidFill>
                  <a:srgbClr val="0070C0"/>
                </a:solidFill>
                <a:latin typeface="+mn-lt"/>
                <a:cs typeface="+mn-lt"/>
              </a:rPr>
              <a:t>Classification of OilRig</a:t>
            </a:r>
            <a:endParaRPr lang="en-US" dirty="0" smtClean="0">
              <a:solidFill>
                <a:srgbClr val="0070C0"/>
              </a:solidFill>
              <a:latin typeface="+mn-lt"/>
              <a:cs typeface="+mn-lt"/>
            </a:endParaRPr>
          </a:p>
        </p:txBody>
      </p:sp>
      <p:sp>
        <p:nvSpPr>
          <p:cNvPr id="1048600" name="Content Placeholder 2"/>
          <p:cNvSpPr>
            <a:spLocks noGrp="1"/>
          </p:cNvSpPr>
          <p:nvPr>
            <p:ph idx="1"/>
          </p:nvPr>
        </p:nvSpPr>
        <p:spPr>
          <a:xfrm>
            <a:off x="838200" y="1690688"/>
            <a:ext cx="10515600" cy="4486275"/>
          </a:xfrm>
        </p:spPr>
        <p:txBody>
          <a:bodyPr>
            <a:normAutofit/>
          </a:bodyPr>
          <a:p>
            <a:pPr marL="0" indent="0">
              <a:buNone/>
            </a:pPr>
            <a:r>
              <a:rPr lang="en-US" sz="2400" dirty="0" smtClean="0">
                <a:solidFill>
                  <a:srgbClr val="0070C0"/>
                </a:solidFill>
              </a:rPr>
              <a:t>As stated in the previous slides. OilRig Threat Actors are highly proficient, resourceful and have capabilities of carrying out attacks.</a:t>
            </a:r>
            <a:endParaRPr lang="en-US" sz="2400" dirty="0" smtClean="0">
              <a:solidFill>
                <a:srgbClr val="0070C0"/>
              </a:solidFill>
            </a:endParaRPr>
          </a:p>
          <a:p>
            <a:pPr marL="0" indent="0">
              <a:buNone/>
            </a:pPr>
            <a:r>
              <a:rPr lang="en-US" sz="2400" dirty="0" smtClean="0">
                <a:solidFill>
                  <a:srgbClr val="0070C0"/>
                </a:solidFill>
              </a:rPr>
              <a:t>They are backed and likely sponsored by Iran nation.</a:t>
            </a:r>
            <a:endParaRPr lang="en-US" sz="2400" dirty="0" smtClean="0">
              <a:solidFill>
                <a:srgbClr val="0070C0"/>
              </a:solidFill>
            </a:endParaRPr>
          </a:p>
          <a:p>
            <a:pPr marL="0" indent="0">
              <a:buNone/>
            </a:pPr>
            <a:r>
              <a:rPr lang="en-US" sz="2400" dirty="0" smtClean="0">
                <a:solidFill>
                  <a:srgbClr val="0070C0"/>
                </a:solidFill>
              </a:rPr>
              <a:t>OilRig alias is known as APT34, ATK40, Cobalt Gypsy, Crambus, EUROPIUM, Evasive Serpen, G0049, Hazel Sandstorm, Helix Kitten, IRN2, TA452, and Twisted Kitten.</a:t>
            </a:r>
            <a:endParaRPr lang="en-US" sz="2400" dirty="0" smtClean="0">
              <a:solidFill>
                <a:srgbClr val="0070C0"/>
              </a:solidFill>
            </a:endParaRPr>
          </a:p>
          <a:p>
            <a:pPr marL="0" indent="0">
              <a:buNone/>
            </a:pPr>
            <a:endParaRPr lang="en-US" sz="2400" dirty="0" smtClean="0"/>
          </a:p>
          <a:p>
            <a:pPr marL="0" indent="0">
              <a:buNone/>
            </a:pP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1" name="Title 1"/>
          <p:cNvSpPr>
            <a:spLocks noGrp="1"/>
          </p:cNvSpPr>
          <p:nvPr>
            <p:ph type="title"/>
          </p:nvPr>
        </p:nvSpPr>
        <p:spPr/>
        <p:txBody>
          <a:bodyPr/>
          <a:p>
            <a:r>
              <a:rPr lang="en-US" dirty="0" smtClean="0">
                <a:solidFill>
                  <a:srgbClr val="0070C0"/>
                </a:solidFill>
                <a:latin typeface="+mn-lt"/>
                <a:cs typeface="+mn-lt"/>
              </a:rPr>
              <a:t>OilRig Motivations and Geo-Political Context</a:t>
            </a:r>
            <a:endParaRPr lang="en-US" dirty="0" smtClean="0">
              <a:solidFill>
                <a:srgbClr val="0070C0"/>
              </a:solidFill>
              <a:latin typeface="+mn-lt"/>
              <a:cs typeface="+mn-lt"/>
            </a:endParaRPr>
          </a:p>
        </p:txBody>
      </p:sp>
      <p:sp>
        <p:nvSpPr>
          <p:cNvPr id="1048602" name="Content Placeholder 2"/>
          <p:cNvSpPr>
            <a:spLocks noGrp="1"/>
          </p:cNvSpPr>
          <p:nvPr>
            <p:ph idx="1"/>
          </p:nvPr>
        </p:nvSpPr>
        <p:spPr>
          <a:xfrm>
            <a:off x="838200" y="1690688"/>
            <a:ext cx="10515600" cy="4486275"/>
          </a:xfrm>
        </p:spPr>
        <p:txBody>
          <a:bodyPr>
            <a:normAutofit/>
          </a:bodyPr>
          <a:p>
            <a:pPr marL="0" indent="0">
              <a:buNone/>
            </a:pPr>
            <a:r>
              <a:rPr lang="en-US" sz="2400" dirty="0" smtClean="0">
                <a:solidFill>
                  <a:srgbClr val="0070C0"/>
                </a:solidFill>
              </a:rPr>
              <a:t>OilRig motivations primarily comprise spying and promote Iran’s national interest. They align with Iranian strategic goals and development.</a:t>
            </a:r>
            <a:endParaRPr lang="en-US" sz="2400" dirty="0" smtClean="0">
              <a:solidFill>
                <a:srgbClr val="0070C0"/>
              </a:solidFill>
            </a:endParaRPr>
          </a:p>
          <a:p>
            <a:pPr marL="0" indent="0">
              <a:buNone/>
            </a:pPr>
            <a:r>
              <a:rPr lang="en-US" sz="2400" dirty="0" smtClean="0">
                <a:solidFill>
                  <a:srgbClr val="0070C0"/>
                </a:solidFill>
              </a:rPr>
              <a:t>OilRig carry out operation in middle East tensions of Iran, which has been a hotspot for conflicts and rivalries between nations, with ongoing political and military tensions framing the cyber threat landscape.</a:t>
            </a:r>
            <a:endParaRPr lang="en-US" sz="2400" dirty="0" smtClean="0">
              <a:solidFill>
                <a:srgbClr val="0070C0"/>
              </a:solidFill>
            </a:endParaRPr>
          </a:p>
          <a:p>
            <a:pPr marL="0" indent="0">
              <a:buNone/>
            </a:pPr>
            <a:r>
              <a:rPr lang="en-US" sz="2400" dirty="0" smtClean="0">
                <a:solidFill>
                  <a:srgbClr val="0070C0"/>
                </a:solidFill>
              </a:rPr>
              <a:t>OilRig activities are likely driven towards achieving a strategic advantage in these conflicts.</a:t>
            </a:r>
            <a:endParaRPr lang="en-US" sz="2400" dirty="0" smtClean="0">
              <a:solidFill>
                <a:srgbClr val="0070C0"/>
              </a:solidFill>
            </a:endParaRPr>
          </a:p>
          <a:p>
            <a:pPr marL="0" indent="0">
              <a:buNone/>
            </a:pPr>
            <a:endParaRPr lang="en-US" sz="2400" dirty="0" smtClean="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3" name="Title 1"/>
          <p:cNvSpPr>
            <a:spLocks noGrp="1"/>
          </p:cNvSpPr>
          <p:nvPr>
            <p:ph type="title"/>
          </p:nvPr>
        </p:nvSpPr>
        <p:spPr/>
        <p:txBody>
          <a:bodyPr/>
          <a:p>
            <a:r>
              <a:rPr lang="en-US" dirty="0">
                <a:solidFill>
                  <a:srgbClr val="0070C0"/>
                </a:solidFill>
                <a:latin typeface="+mn-lt"/>
                <a:cs typeface="+mn-lt"/>
              </a:rPr>
              <a:t>T</a:t>
            </a:r>
            <a:r>
              <a:rPr lang="en-US" dirty="0" smtClean="0">
                <a:solidFill>
                  <a:srgbClr val="0070C0"/>
                </a:solidFill>
                <a:latin typeface="+mn-lt"/>
                <a:cs typeface="+mn-lt"/>
              </a:rPr>
              <a:t>radecraft, tactics and processes of OilRig</a:t>
            </a:r>
            <a:endParaRPr lang="en-US" dirty="0" smtClean="0">
              <a:solidFill>
                <a:srgbClr val="0070C0"/>
              </a:solidFill>
              <a:latin typeface="+mn-lt"/>
              <a:cs typeface="+mn-lt"/>
            </a:endParaRPr>
          </a:p>
        </p:txBody>
      </p:sp>
      <p:sp>
        <p:nvSpPr>
          <p:cNvPr id="1048604" name="Content Placeholder 2"/>
          <p:cNvSpPr>
            <a:spLocks noGrp="1"/>
          </p:cNvSpPr>
          <p:nvPr>
            <p:ph idx="1"/>
          </p:nvPr>
        </p:nvSpPr>
        <p:spPr>
          <a:xfrm>
            <a:off x="838200" y="1690688"/>
            <a:ext cx="10515600" cy="5167312"/>
          </a:xfrm>
        </p:spPr>
        <p:txBody>
          <a:bodyPr>
            <a:normAutofit fontScale="95000"/>
          </a:bodyPr>
          <a:p>
            <a:pPr marL="0" indent="0">
              <a:buNone/>
            </a:pPr>
            <a:r>
              <a:rPr lang="en-US" sz="2000" dirty="0" smtClean="0">
                <a:solidFill>
                  <a:srgbClr val="0070C0"/>
                </a:solidFill>
              </a:rPr>
              <a:t>As well known, hackers utilize specific tradecraft, tactics and processes to act on their motivations.</a:t>
            </a:r>
            <a:endParaRPr lang="en-US" sz="2000" dirty="0" smtClean="0">
              <a:solidFill>
                <a:srgbClr val="0070C0"/>
              </a:solidFill>
            </a:endParaRPr>
          </a:p>
          <a:p>
            <a:pPr marL="0" indent="0">
              <a:buNone/>
            </a:pPr>
            <a:r>
              <a:rPr lang="en-US" sz="2000" dirty="0" smtClean="0">
                <a:solidFill>
                  <a:srgbClr val="0070C0"/>
                </a:solidFill>
              </a:rPr>
              <a:t>I use Lockheed Martins Kill Chain to describe stages and range of efforts deployed by OilRig.</a:t>
            </a:r>
            <a:endParaRPr lang="en-US" sz="2000" dirty="0" smtClean="0">
              <a:solidFill>
                <a:srgbClr val="0070C0"/>
              </a:solidFill>
            </a:endParaRPr>
          </a:p>
          <a:p>
            <a:pPr marL="0" indent="0">
              <a:buNone/>
            </a:pPr>
            <a:r>
              <a:rPr lang="en-US" sz="2000" dirty="0" smtClean="0">
                <a:solidFill>
                  <a:srgbClr val="0070C0"/>
                </a:solidFill>
              </a:rPr>
              <a:t>Stage 1 (Reconnaissance): OilRig gathers vital information about their targets. Identifying the configurations of their networks, vulnerabilities, operating and application software installed on computers and gadgets, and job roles of employees (when attacking an organization).</a:t>
            </a:r>
            <a:endParaRPr lang="en-US" sz="2000" dirty="0" smtClean="0">
              <a:solidFill>
                <a:srgbClr val="0070C0"/>
              </a:solidFill>
            </a:endParaRPr>
          </a:p>
          <a:p>
            <a:pPr marL="0" indent="0">
              <a:buNone/>
            </a:pPr>
            <a:r>
              <a:rPr lang="en-US" sz="2000" dirty="0" smtClean="0">
                <a:solidFill>
                  <a:srgbClr val="0070C0"/>
                </a:solidFill>
              </a:rPr>
              <a:t>Stage 2 (</a:t>
            </a:r>
            <a:r>
              <a:rPr lang="en-US" sz="2000" dirty="0" err="1" smtClean="0">
                <a:solidFill>
                  <a:srgbClr val="0070C0"/>
                </a:solidFill>
              </a:rPr>
              <a:t>Weaponization</a:t>
            </a:r>
            <a:r>
              <a:rPr lang="en-US" sz="2000" dirty="0" smtClean="0">
                <a:solidFill>
                  <a:srgbClr val="0070C0"/>
                </a:solidFill>
              </a:rPr>
              <a:t>): On successful identification, OilRig crafts malicious payloads, and </a:t>
            </a:r>
            <a:r>
              <a:rPr lang="en-US" sz="2000" dirty="0" err="1" smtClean="0">
                <a:solidFill>
                  <a:srgbClr val="0070C0"/>
                </a:solidFill>
              </a:rPr>
              <a:t>weaponized</a:t>
            </a:r>
            <a:r>
              <a:rPr lang="en-US" sz="2000" dirty="0" smtClean="0">
                <a:solidFill>
                  <a:srgbClr val="0070C0"/>
                </a:solidFill>
              </a:rPr>
              <a:t> it in a document or an advert that would gain the attention of the target, and exploits vulnerabilities in the target’s systems.</a:t>
            </a:r>
            <a:endParaRPr lang="en-US" sz="2000" dirty="0" smtClean="0">
              <a:solidFill>
                <a:srgbClr val="0070C0"/>
              </a:solidFill>
            </a:endParaRPr>
          </a:p>
          <a:p>
            <a:pPr marL="0" indent="0">
              <a:buNone/>
            </a:pPr>
            <a:r>
              <a:rPr lang="en-US" sz="2000" dirty="0" smtClean="0">
                <a:solidFill>
                  <a:srgbClr val="0070C0"/>
                </a:solidFill>
              </a:rPr>
              <a:t>Stage 3 (Delivery): At this point OilRig delivers the </a:t>
            </a:r>
            <a:r>
              <a:rPr lang="en-US" sz="2000" dirty="0" err="1" smtClean="0">
                <a:solidFill>
                  <a:srgbClr val="0070C0"/>
                </a:solidFill>
              </a:rPr>
              <a:t>weaponized</a:t>
            </a:r>
            <a:r>
              <a:rPr lang="en-US" sz="2000" dirty="0" smtClean="0">
                <a:solidFill>
                  <a:srgbClr val="0070C0"/>
                </a:solidFill>
              </a:rPr>
              <a:t> payloads via phishing emails, or compromised websites.</a:t>
            </a:r>
            <a:endParaRPr lang="en-US" sz="2000" dirty="0" smtClean="0">
              <a:solidFill>
                <a:srgbClr val="0070C0"/>
              </a:solidFill>
            </a:endParaRPr>
          </a:p>
          <a:p>
            <a:pPr marL="0" indent="0">
              <a:buNone/>
            </a:pPr>
            <a:r>
              <a:rPr lang="en-US" sz="2000" dirty="0" smtClean="0">
                <a:solidFill>
                  <a:srgbClr val="0070C0"/>
                </a:solidFill>
              </a:rPr>
              <a:t>Stage 4 (Exploitation): Immediately the victim interacts with the payload, OilRig exploits vulnerabilities to gain complete control in the target network or gadget.</a:t>
            </a:r>
            <a:endParaRPr lang="en-US" sz="2000" dirty="0" smtClean="0">
              <a:solidFill>
                <a:srgbClr val="0070C0"/>
              </a:solidFill>
            </a:endParaRPr>
          </a:p>
          <a:p>
            <a:pPr marL="0" indent="0">
              <a:buNone/>
            </a:pPr>
            <a:r>
              <a:rPr lang="en-US" sz="2000" dirty="0" smtClean="0">
                <a:solidFill>
                  <a:srgbClr val="0070C0"/>
                </a:solidFill>
              </a:rPr>
              <a:t>Stage 5 (Installation): At this stage OilRig  installs malwares which helps maintain persistence within the victim’s network. The persistence maintains control even if the initial point of entry discovered and deleted.</a:t>
            </a:r>
            <a:endParaRPr lang="en-US" sz="2000" dirty="0" smtClean="0">
              <a:solidFill>
                <a:srgbClr val="0070C0"/>
              </a:solidFill>
            </a:endParaRPr>
          </a:p>
          <a:p>
            <a:pPr marL="0" indent="0">
              <a:buNone/>
            </a:pPr>
            <a:endParaRPr lang="en-US" sz="2000" dirty="0" smtClean="0">
              <a:solidFill>
                <a:srgbClr val="0070C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itle 1"/>
          <p:cNvSpPr>
            <a:spLocks noGrp="1"/>
          </p:cNvSpPr>
          <p:nvPr>
            <p:ph type="title"/>
          </p:nvPr>
        </p:nvSpPr>
        <p:spPr/>
        <p:txBody>
          <a:bodyPr/>
          <a:p>
            <a:r>
              <a:rPr lang="en-US" dirty="0">
                <a:solidFill>
                  <a:srgbClr val="0070C0"/>
                </a:solidFill>
                <a:latin typeface="+mn-lt"/>
                <a:cs typeface="+mn-lt"/>
                <a:sym typeface="+mn-ea"/>
              </a:rPr>
              <a:t>T</a:t>
            </a:r>
            <a:r>
              <a:rPr lang="en-US" dirty="0" smtClean="0">
                <a:solidFill>
                  <a:srgbClr val="0070C0"/>
                </a:solidFill>
                <a:latin typeface="+mn-lt"/>
                <a:cs typeface="+mn-lt"/>
                <a:sym typeface="+mn-ea"/>
              </a:rPr>
              <a:t>radecraft, tactics and processes of OilRig</a:t>
            </a:r>
            <a:endParaRPr lang="en-US" dirty="0" smtClean="0">
              <a:solidFill>
                <a:srgbClr val="0070C0"/>
              </a:solidFill>
              <a:latin typeface="+mn-lt"/>
              <a:cs typeface="+mn-lt"/>
              <a:sym typeface="+mn-ea"/>
            </a:endParaRPr>
          </a:p>
        </p:txBody>
      </p:sp>
      <p:sp>
        <p:nvSpPr>
          <p:cNvPr id="1048606" name="Content Placeholder 2"/>
          <p:cNvSpPr>
            <a:spLocks noGrp="1"/>
          </p:cNvSpPr>
          <p:nvPr>
            <p:ph idx="1"/>
          </p:nvPr>
        </p:nvSpPr>
        <p:spPr>
          <a:xfrm>
            <a:off x="838200" y="1691005"/>
            <a:ext cx="10515600" cy="4486275"/>
          </a:xfrm>
        </p:spPr>
        <p:txBody>
          <a:bodyPr>
            <a:normAutofit/>
          </a:bodyPr>
          <a:p>
            <a:pPr marL="0" indent="0">
              <a:buNone/>
            </a:pPr>
            <a:r>
              <a:rPr lang="en-US">
                <a:solidFill>
                  <a:srgbClr val="0070C0"/>
                </a:solidFill>
              </a:rPr>
              <a:t>S</a:t>
            </a:r>
            <a:r>
              <a:rPr lang="en-US" sz="2400">
                <a:solidFill>
                  <a:srgbClr val="0070C0"/>
                </a:solidFill>
              </a:rPr>
              <a:t>tage 6 (Command and Control): OilRig initiates communication channels the compromised systems, which enables remote control on the compromised network and exfiltrate data.</a:t>
            </a:r>
            <a:endParaRPr lang="en-US" sz="2400">
              <a:solidFill>
                <a:srgbClr val="0070C0"/>
              </a:solidFill>
            </a:endParaRPr>
          </a:p>
          <a:p>
            <a:pPr marL="0" indent="0">
              <a:buNone/>
            </a:pPr>
            <a:r>
              <a:rPr lang="en-US" sz="2400">
                <a:solidFill>
                  <a:srgbClr val="0070C0"/>
                </a:solidFill>
              </a:rPr>
              <a:t>Stage 7 (Actions on Objectives): With the remote control access, OilRig embarks on espionage activities, monitoring communication and establish attack.</a:t>
            </a:r>
            <a:endParaRPr lang="en-US" sz="2400">
              <a:solidFill>
                <a:srgbClr val="0070C0"/>
              </a:solidFill>
            </a:endParaRPr>
          </a:p>
          <a:p>
            <a:pPr marL="0" indent="0">
              <a:buNone/>
            </a:pPr>
            <a:r>
              <a:rPr lang="en-US" sz="2400">
                <a:solidFill>
                  <a:srgbClr val="0070C0"/>
                </a:solidFill>
              </a:rPr>
              <a:t>Stage 8 (Exfiltration): OilRig uses encrypted channels in order to avoid detection after spying activities and stealing sensitive information. </a:t>
            </a:r>
            <a:endParaRPr lang="en-US" sz="2400">
              <a:solidFill>
                <a:srgbClr val="0070C0"/>
              </a:solidFill>
            </a:endParaRPr>
          </a:p>
          <a:p>
            <a:pPr marL="0" indent="0">
              <a:buNone/>
            </a:pPr>
            <a:r>
              <a:rPr lang="en-US" sz="2400">
                <a:solidFill>
                  <a:srgbClr val="0070C0"/>
                </a:solidFill>
              </a:rPr>
              <a:t>Stage 9 (Covering tracks): After carryout attacks, OilRig erase every tracks within the victim’s network to avoid detection.</a:t>
            </a:r>
            <a:endParaRPr lang="en-US" sz="2400">
              <a:solidFill>
                <a:srgbClr val="0070C0"/>
              </a:solidFill>
            </a:endParaRPr>
          </a:p>
          <a:p>
            <a:pPr marL="0" indent="0">
              <a:buNone/>
            </a:pPr>
            <a:r>
              <a:rPr lang="en-US" sz="2400">
                <a:solidFill>
                  <a:srgbClr val="0070C0"/>
                </a:solidFill>
              </a:rPr>
              <a:t>Stage 10 (Persistence): OilRig creates paths to maintain long-term access to the compromised networks so as to continue their attacks.</a:t>
            </a:r>
            <a:endParaRPr lang="en-US" sz="2400">
              <a:solidFill>
                <a:srgbClr val="0070C0"/>
              </a:solidFill>
            </a:endParaRPr>
          </a:p>
          <a:p>
            <a:pPr marL="0" indent="0">
              <a:buNone/>
            </a:pPr>
            <a:endParaRPr lang="en-US" sz="240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7" name="Title 1"/>
          <p:cNvSpPr>
            <a:spLocks noGrp="1"/>
          </p:cNvSpPr>
          <p:nvPr>
            <p:ph type="title"/>
          </p:nvPr>
        </p:nvSpPr>
        <p:spPr/>
        <p:txBody>
          <a:bodyPr/>
          <a:p>
            <a:r>
              <a:rPr lang="en-US">
                <a:solidFill>
                  <a:srgbClr val="0070C0"/>
                </a:solidFill>
                <a:latin typeface="+mn-lt"/>
                <a:cs typeface="+mn-lt"/>
              </a:rPr>
              <a:t>OilRig’s Record of Attacks</a:t>
            </a:r>
            <a:endParaRPr lang="en-US">
              <a:solidFill>
                <a:srgbClr val="0070C0"/>
              </a:solidFill>
              <a:latin typeface="+mn-lt"/>
              <a:cs typeface="+mn-lt"/>
            </a:endParaRPr>
          </a:p>
        </p:txBody>
      </p:sp>
      <p:sp>
        <p:nvSpPr>
          <p:cNvPr id="1048608" name="Content Placeholder 2"/>
          <p:cNvSpPr>
            <a:spLocks noGrp="1"/>
          </p:cNvSpPr>
          <p:nvPr>
            <p:ph idx="1"/>
          </p:nvPr>
        </p:nvSpPr>
        <p:spPr/>
        <p:txBody>
          <a:bodyPr/>
          <a:p>
            <a:pPr marL="0" indent="0">
              <a:buNone/>
            </a:pPr>
            <a:r>
              <a:rPr lang="en-US" sz="2400" u="sng">
                <a:solidFill>
                  <a:srgbClr val="0070C0"/>
                </a:solidFill>
              </a:rPr>
              <a:t>Cases of OilRig Attacks </a:t>
            </a:r>
            <a:endParaRPr lang="en-US" sz="2400" u="sng">
              <a:solidFill>
                <a:srgbClr val="0070C0"/>
              </a:solidFill>
            </a:endParaRPr>
          </a:p>
          <a:p>
            <a:pPr marL="0" indent="0">
              <a:buNone/>
            </a:pPr>
            <a:r>
              <a:rPr lang="en-US" sz="2400">
                <a:solidFill>
                  <a:srgbClr val="0070C0"/>
                </a:solidFill>
              </a:rPr>
              <a:t>First case: OilRig attack on Isreali IT vendors.</a:t>
            </a:r>
            <a:endParaRPr lang="en-US" sz="2400">
              <a:solidFill>
                <a:srgbClr val="0070C0"/>
              </a:solidFill>
            </a:endParaRPr>
          </a:p>
          <a:p>
            <a:pPr marL="0" indent="0">
              <a:buNone/>
            </a:pPr>
            <a:r>
              <a:rPr lang="en-US" sz="2400">
                <a:solidFill>
                  <a:srgbClr val="0070C0"/>
                </a:solidFill>
              </a:rPr>
              <a:t>Second case: OilRig attack employing AI Squared software. </a:t>
            </a:r>
            <a:endParaRPr lang="en-US" sz="2400">
              <a:solidFill>
                <a:srgbClr val="0070C0"/>
              </a:solidFill>
            </a:endParaRPr>
          </a:p>
          <a:p>
            <a:pPr marL="0" indent="0">
              <a:buNone/>
            </a:pPr>
            <a:r>
              <a:rPr lang="en-US" sz="2400">
                <a:solidFill>
                  <a:srgbClr val="0070C0"/>
                </a:solidFill>
              </a:rPr>
              <a:t>Third case: OilRig attack on AI Elm and Samba financial group.</a:t>
            </a:r>
            <a:endParaRPr lang="en-US" sz="2400">
              <a:solidFill>
                <a:srgbClr val="0070C0"/>
              </a:solidFill>
            </a:endParaRPr>
          </a:p>
          <a:p>
            <a:pPr marL="0" indent="0">
              <a:buNone/>
            </a:pPr>
            <a:r>
              <a:rPr lang="en-US" sz="2400">
                <a:solidFill>
                  <a:srgbClr val="0070C0"/>
                </a:solidFill>
              </a:rPr>
              <a:t>Fourth case: OilRig attack impersonating Oxford University.</a:t>
            </a:r>
            <a:endParaRPr lang="en-US" sz="2400">
              <a:solidFill>
                <a:srgbClr val="0070C0"/>
              </a:solidFill>
            </a:endParaRPr>
          </a:p>
          <a:p>
            <a:pPr marL="0" indent="0">
              <a:buNone/>
            </a:pPr>
            <a:r>
              <a:rPr lang="en-US" sz="2400">
                <a:solidFill>
                  <a:srgbClr val="0070C0"/>
                </a:solidFill>
              </a:rPr>
              <a:t>Fifth case: OilRig attack on Job Hunters.</a:t>
            </a:r>
            <a:endParaRPr lang="en-US" sz="2400">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9" name="Title 1"/>
          <p:cNvSpPr>
            <a:spLocks noGrp="1"/>
          </p:cNvSpPr>
          <p:nvPr>
            <p:ph type="title"/>
          </p:nvPr>
        </p:nvSpPr>
        <p:spPr/>
        <p:txBody>
          <a:bodyPr/>
          <a:p>
            <a:r>
              <a:rPr lang="en-US">
                <a:solidFill>
                  <a:srgbClr val="0070C0"/>
                </a:solidFill>
                <a:latin typeface="+mn-lt"/>
                <a:cs typeface="+mn-lt"/>
                <a:sym typeface="+mn-ea"/>
              </a:rPr>
              <a:t>The fifth case: OilRig attack on Job Hunters.</a:t>
            </a:r>
            <a:endParaRPr lang="en-US">
              <a:solidFill>
                <a:srgbClr val="0070C0"/>
              </a:solidFill>
              <a:latin typeface="+mn-lt"/>
              <a:cs typeface="+mn-lt"/>
              <a:sym typeface="+mn-ea"/>
            </a:endParaRPr>
          </a:p>
        </p:txBody>
      </p:sp>
      <p:sp>
        <p:nvSpPr>
          <p:cNvPr id="1048610" name="Content Placeholder 2"/>
          <p:cNvSpPr>
            <a:spLocks noGrp="1"/>
          </p:cNvSpPr>
          <p:nvPr>
            <p:ph idx="1"/>
          </p:nvPr>
        </p:nvSpPr>
        <p:spPr/>
        <p:txBody>
          <a:bodyPr/>
          <a:p>
            <a:pPr marL="0" indent="0">
              <a:buNone/>
            </a:pPr>
            <a:r>
              <a:rPr lang="en-US" sz="2400">
                <a:solidFill>
                  <a:srgbClr val="0070C0"/>
                </a:solidFill>
              </a:rPr>
              <a:t>OilRig group sent out messages loaded with malware from legitimate email address belonging to one of Saudi Arabia’s biggest IT suppliers, the National Technology Group and an Egyptian IT services firm, ITWorx.</a:t>
            </a:r>
            <a:endParaRPr lang="en-US" sz="2400">
              <a:solidFill>
                <a:srgbClr val="0070C0"/>
              </a:solidFill>
            </a:endParaRPr>
          </a:p>
          <a:p>
            <a:pPr marL="0" indent="0">
              <a:buNone/>
            </a:pPr>
            <a:r>
              <a:rPr lang="en-US" sz="2400">
                <a:solidFill>
                  <a:srgbClr val="0070C0"/>
                </a:solidFill>
              </a:rPr>
              <a:t>OilRig targeted an unnamed Middle East entity with email messages promising job offers. The email attachment has hidden PupyRat, which is an open-source remote access trojan (RAT) that works across Android, Linux,and Windows platforms.</a:t>
            </a:r>
            <a:endParaRPr lang="en-US" sz="2400">
              <a:solidFill>
                <a:srgbClr val="0070C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7561</Words>
  <Application>WPS Presentation</Application>
  <PresentationFormat/>
  <Paragraphs>104</Paragraphs>
  <Slides>11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Calibri</vt:lpstr>
      <vt:lpstr>Microsoft YaHei</vt:lpstr>
      <vt:lpstr>Arial Unicode MS</vt:lpstr>
      <vt:lpstr>Calibri Light</vt:lpstr>
      <vt:lpstr>Office Theme</vt:lpstr>
      <vt:lpstr>OilRig (THREAT ACTOR).</vt:lpstr>
      <vt:lpstr>Introduction to Threat Actors</vt:lpstr>
      <vt:lpstr>OilRig as case study</vt:lpstr>
      <vt:lpstr>Classification of OilRig</vt:lpstr>
      <vt:lpstr>OilRig Motivations and Geo-Political Context</vt:lpstr>
      <vt:lpstr>Tradecraft, tactics and processes of OilRig</vt:lpstr>
      <vt:lpstr>Tradecraft, tactics and processes of OilRig</vt:lpstr>
      <vt:lpstr>OilRig’s Record of Attacks</vt:lpstr>
      <vt:lpstr>The fifth case: OilRig attack on Job Hunters.</vt:lpstr>
      <vt:lpstr>OilRig attack on Job Hunters.</vt:lpstr>
      <vt:lpstr>OilRig attack on Job Hunters (Effects)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OilRig (THREAT ACTOR).</dc:title>
  <dc:creator>Info-Tech</dc:creator>
  <cp:lastModifiedBy>Mikkytech</cp:lastModifiedBy>
  <cp:revision>1</cp:revision>
  <dcterms:created xsi:type="dcterms:W3CDTF">2024-08-13T18:25:03Z</dcterms:created>
  <dcterms:modified xsi:type="dcterms:W3CDTF">2024-08-13T18:25:03Z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8EBA876CFFD14B16B7356828361858E3_12</vt:lpwstr>
  </property>
  <property fmtid="{D5CDD505-2E9C-101B-9397-08002B2CF9AE}" pid="3" name="KSOProductBuildVer">
    <vt:lpwstr>1033-12.2.0.17153</vt:lpwstr>
  </property>
</Properties>
</file>