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presProps.xml" ContentType="application/vnd.openxmlformats-officedocument.presentationml.presProps+xml"/>
  <Override PartName="/ppt/media/image28.png" ContentType="image/png"/>
  <Override PartName="/ppt/media/image1.jpeg" ContentType="image/jpeg"/>
  <Override PartName="/ppt/media/image2.jpeg" ContentType="image/jpeg"/>
  <Override PartName="/ppt/media/image3.gif" ContentType="image/gif"/>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7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8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0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0" name="Google Shape;11;p2"/>
          <p:cNvCxnSpPr/>
          <p:nvPr/>
        </p:nvCxnSpPr>
        <p:spPr>
          <a:xfrm>
            <a:off x="-72360" y="273960"/>
            <a:ext cx="9287640" cy="720"/>
          </a:xfrm>
          <a:prstGeom prst="straightConnector1">
            <a:avLst/>
          </a:prstGeom>
          <a:ln w="28575">
            <a:solidFill>
              <a:srgbClr val="3f3533"/>
            </a:solidFill>
            <a:round/>
          </a:ln>
        </p:spPr>
      </p:cxnSp>
      <p:cxnSp>
        <p:nvCxnSpPr>
          <p:cNvPr id="1" name="Google Shape;12;p2"/>
          <p:cNvCxnSpPr/>
          <p:nvPr/>
        </p:nvCxnSpPr>
        <p:spPr>
          <a:xfrm flipV="1" rot="10800000">
            <a:off x="-258120" y="-72720"/>
            <a:ext cx="3047760" cy="1346760"/>
          </a:xfrm>
          <a:prstGeom prst="curvedConnector3">
            <a:avLst>
              <a:gd name="adj1" fmla="val 24997"/>
            </a:avLst>
          </a:prstGeom>
          <a:ln w="28575">
            <a:solidFill>
              <a:srgbClr val="3f3533"/>
            </a:solidFill>
            <a:round/>
          </a:ln>
        </p:spPr>
      </p:cxnSp>
      <p:cxnSp>
        <p:nvCxnSpPr>
          <p:cNvPr id="2" name="Google Shape;13;p2"/>
          <p:cNvCxnSpPr/>
          <p:nvPr/>
        </p:nvCxnSpPr>
        <p:spPr>
          <a:xfrm>
            <a:off x="-72360" y="4877280"/>
            <a:ext cx="9287640" cy="720"/>
          </a:xfrm>
          <a:prstGeom prst="straightConnector1">
            <a:avLst/>
          </a:prstGeom>
          <a:ln w="28575">
            <a:solidFill>
              <a:srgbClr val="3f3533"/>
            </a:solidFill>
            <a:round/>
          </a:ln>
        </p:spPr>
      </p:cxnSp>
      <p:cxnSp>
        <p:nvCxnSpPr>
          <p:cNvPr id="3" name="Google Shape;14;p2"/>
          <p:cNvCxnSpPr/>
          <p:nvPr/>
        </p:nvCxnSpPr>
        <p:spPr>
          <a:xfrm flipV="1" rot="10800000">
            <a:off x="6467040" y="3934800"/>
            <a:ext cx="3048120" cy="1347120"/>
          </a:xfrm>
          <a:prstGeom prst="curvedConnector3">
            <a:avLst>
              <a:gd name="adj1" fmla="val 25005"/>
            </a:avLst>
          </a:prstGeom>
          <a:ln w="28575">
            <a:solidFill>
              <a:srgbClr val="3f3533"/>
            </a:solidFill>
            <a:round/>
          </a:ln>
        </p:spPr>
      </p:cxnSp>
      <p:sp>
        <p:nvSpPr>
          <p:cNvPr id="4" name="PlaceHolder 1"/>
          <p:cNvSpPr>
            <a:spLocks noGrp="1"/>
          </p:cNvSpPr>
          <p:nvPr>
            <p:ph type="title"/>
          </p:nvPr>
        </p:nvSpPr>
        <p:spPr>
          <a:xfrm>
            <a:off x="1994760" y="1697400"/>
            <a:ext cx="5153760" cy="1124280"/>
          </a:xfrm>
          <a:prstGeom prst="rect">
            <a:avLst/>
          </a:prstGeom>
          <a:noFill/>
          <a:ln w="0">
            <a:noFill/>
          </a:ln>
        </p:spPr>
        <p:txBody>
          <a:bodyPr lIns="0" rIns="0" tIns="0" bIns="0" anchor="ctr">
            <a:noAutofit/>
          </a:bodyPr>
          <a:p>
            <a:pPr indent="0">
              <a:buNone/>
            </a:pPr>
            <a:r>
              <a:rPr b="0" lang="en-US" sz="1800" spc="-1" strike="noStrike">
                <a:latin typeface="Arial"/>
              </a:rPr>
              <a:t>Click to edit the title text format</a:t>
            </a:r>
            <a:endParaRPr b="0" lang="en-US" sz="18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42" name="Google Shape;97;p15"/>
          <p:cNvCxnSpPr/>
          <p:nvPr/>
        </p:nvCxnSpPr>
        <p:spPr>
          <a:xfrm>
            <a:off x="-72360" y="273960"/>
            <a:ext cx="9287640" cy="720"/>
          </a:xfrm>
          <a:prstGeom prst="straightConnector1">
            <a:avLst/>
          </a:prstGeom>
          <a:ln w="28575">
            <a:solidFill>
              <a:srgbClr val="3f3533"/>
            </a:solidFill>
            <a:round/>
          </a:ln>
        </p:spPr>
      </p:cxnSp>
      <p:cxnSp>
        <p:nvCxnSpPr>
          <p:cNvPr id="43" name="Google Shape;98;p15"/>
          <p:cNvCxnSpPr/>
          <p:nvPr/>
        </p:nvCxnSpPr>
        <p:spPr>
          <a:xfrm>
            <a:off x="-72360" y="4877280"/>
            <a:ext cx="9287640" cy="720"/>
          </a:xfrm>
          <a:prstGeom prst="straightConnector1">
            <a:avLst/>
          </a:prstGeom>
          <a:ln w="28575">
            <a:solidFill>
              <a:srgbClr val="3f3533"/>
            </a:solidFill>
            <a:round/>
          </a:ln>
        </p:spPr>
      </p:cxnSp>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2" name="Google Shape;19;p3"/>
          <p:cNvCxnSpPr/>
          <p:nvPr/>
        </p:nvCxnSpPr>
        <p:spPr>
          <a:xfrm>
            <a:off x="-72360" y="273960"/>
            <a:ext cx="9287640" cy="720"/>
          </a:xfrm>
          <a:prstGeom prst="straightConnector1">
            <a:avLst/>
          </a:prstGeom>
          <a:ln w="28575">
            <a:solidFill>
              <a:srgbClr val="3f3533"/>
            </a:solidFill>
            <a:round/>
          </a:ln>
        </p:spPr>
      </p:cxnSp>
      <p:cxnSp>
        <p:nvCxnSpPr>
          <p:cNvPr id="83" name="Google Shape;20;p3"/>
          <p:cNvCxnSpPr/>
          <p:nvPr/>
        </p:nvCxnSpPr>
        <p:spPr>
          <a:xfrm>
            <a:off x="-72360" y="4877280"/>
            <a:ext cx="9287640" cy="720"/>
          </a:xfrm>
          <a:prstGeom prst="straightConnector1">
            <a:avLst/>
          </a:prstGeom>
          <a:ln w="28575">
            <a:solidFill>
              <a:srgbClr val="3f3533"/>
            </a:solidFill>
            <a:round/>
          </a:ln>
        </p:spPr>
      </p:cxnSp>
      <p:cxnSp>
        <p:nvCxnSpPr>
          <p:cNvPr id="84" name="Google Shape;21;p3"/>
          <p:cNvCxnSpPr/>
          <p:nvPr/>
        </p:nvCxnSpPr>
        <p:spPr>
          <a:xfrm flipV="1" rot="10800000">
            <a:off x="7948440" y="3979080"/>
            <a:ext cx="1379160" cy="1237320"/>
          </a:xfrm>
          <a:prstGeom prst="curvedConnector3">
            <a:avLst>
              <a:gd name="adj1" fmla="val 25013"/>
            </a:avLst>
          </a:prstGeom>
          <a:ln w="28575">
            <a:solidFill>
              <a:srgbClr val="3f3533"/>
            </a:solidFill>
            <a:round/>
          </a:ln>
        </p:spPr>
      </p:cxnSp>
      <p:cxnSp>
        <p:nvCxnSpPr>
          <p:cNvPr id="85" name="Google Shape;22;p3"/>
          <p:cNvCxnSpPr/>
          <p:nvPr/>
        </p:nvCxnSpPr>
        <p:spPr>
          <a:xfrm flipV="1" rot="10800000">
            <a:off x="-113040" y="-88920"/>
            <a:ext cx="1419120" cy="1064880"/>
          </a:xfrm>
          <a:prstGeom prst="curvedConnector3">
            <a:avLst>
              <a:gd name="adj1" fmla="val 24993"/>
            </a:avLst>
          </a:prstGeom>
          <a:ln w="28575">
            <a:solidFill>
              <a:srgbClr val="3f3533"/>
            </a:solidFill>
            <a:round/>
          </a:ln>
        </p:spPr>
      </p:cxnSp>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8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24" name="Google Shape;57;p9"/>
          <p:cNvCxnSpPr/>
          <p:nvPr/>
        </p:nvCxnSpPr>
        <p:spPr>
          <a:xfrm>
            <a:off x="-72360" y="273960"/>
            <a:ext cx="9287640" cy="720"/>
          </a:xfrm>
          <a:prstGeom prst="straightConnector1">
            <a:avLst/>
          </a:prstGeom>
          <a:ln w="28575">
            <a:solidFill>
              <a:srgbClr val="3f3533"/>
            </a:solidFill>
            <a:round/>
          </a:ln>
        </p:spPr>
      </p:cxnSp>
      <p:cxnSp>
        <p:nvCxnSpPr>
          <p:cNvPr id="125" name="Google Shape;58;p9"/>
          <p:cNvCxnSpPr/>
          <p:nvPr/>
        </p:nvCxnSpPr>
        <p:spPr>
          <a:xfrm>
            <a:off x="-72360" y="4877280"/>
            <a:ext cx="9287640" cy="720"/>
          </a:xfrm>
          <a:prstGeom prst="straightConnector1">
            <a:avLst/>
          </a:prstGeom>
          <a:ln w="28575">
            <a:solidFill>
              <a:srgbClr val="3f3533"/>
            </a:solidFill>
            <a:round/>
          </a:ln>
        </p:spPr>
      </p:cxnSp>
      <p:cxnSp>
        <p:nvCxnSpPr>
          <p:cNvPr id="126" name="Google Shape;59;p9"/>
          <p:cNvCxnSpPr/>
          <p:nvPr/>
        </p:nvCxnSpPr>
        <p:spPr>
          <a:xfrm flipV="1" rot="10800000">
            <a:off x="5924880" y="2796840"/>
            <a:ext cx="3378600" cy="2467800"/>
          </a:xfrm>
          <a:prstGeom prst="curvedConnector3">
            <a:avLst>
              <a:gd name="adj1" fmla="val 25000"/>
            </a:avLst>
          </a:prstGeom>
          <a:ln w="28575">
            <a:solidFill>
              <a:srgbClr val="3f3533"/>
            </a:solidFill>
            <a:round/>
          </a:ln>
        </p:spPr>
      </p:cxnSp>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12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65" name="Google Shape;26;p4"/>
          <p:cNvCxnSpPr/>
          <p:nvPr/>
        </p:nvCxnSpPr>
        <p:spPr>
          <a:xfrm>
            <a:off x="-72360" y="273960"/>
            <a:ext cx="9287640" cy="720"/>
          </a:xfrm>
          <a:prstGeom prst="straightConnector1">
            <a:avLst/>
          </a:prstGeom>
          <a:ln w="28575">
            <a:solidFill>
              <a:srgbClr val="3f3533"/>
            </a:solidFill>
            <a:round/>
          </a:ln>
        </p:spPr>
      </p:cxnSp>
      <p:cxnSp>
        <p:nvCxnSpPr>
          <p:cNvPr id="166" name="Google Shape;27;p4"/>
          <p:cNvCxnSpPr/>
          <p:nvPr/>
        </p:nvCxnSpPr>
        <p:spPr>
          <a:xfrm>
            <a:off x="-72360" y="4877280"/>
            <a:ext cx="9287640" cy="720"/>
          </a:xfrm>
          <a:prstGeom prst="straightConnector1">
            <a:avLst/>
          </a:prstGeom>
          <a:ln w="28575">
            <a:solidFill>
              <a:srgbClr val="3f3533"/>
            </a:solidFill>
            <a:round/>
          </a:ln>
        </p:spPr>
      </p:cxnSp>
      <p:cxnSp>
        <p:nvCxnSpPr>
          <p:cNvPr id="167" name="Google Shape;28;p4"/>
          <p:cNvCxnSpPr/>
          <p:nvPr/>
        </p:nvCxnSpPr>
        <p:spPr>
          <a:xfrm>
            <a:off x="6884640" y="-113400"/>
            <a:ext cx="2566440" cy="1306440"/>
          </a:xfrm>
          <a:prstGeom prst="curvedConnector3">
            <a:avLst>
              <a:gd name="adj1" fmla="val 25000"/>
            </a:avLst>
          </a:prstGeom>
          <a:ln w="28575">
            <a:solidFill>
              <a:srgbClr val="3f3533"/>
            </a:solidFill>
            <a:round/>
          </a:ln>
        </p:spPr>
      </p:cxnSp>
      <p:sp>
        <p:nvSpPr>
          <p:cNvPr id="168" name="PlaceHolder 1"/>
          <p:cNvSpPr>
            <a:spLocks noGrp="1"/>
          </p:cNvSpPr>
          <p:nvPr>
            <p:ph type="title"/>
          </p:nvPr>
        </p:nvSpPr>
        <p:spPr>
          <a:xfrm>
            <a:off x="1994760" y="1697400"/>
            <a:ext cx="5153760" cy="1124280"/>
          </a:xfrm>
          <a:prstGeom prst="rect">
            <a:avLst/>
          </a:prstGeom>
          <a:noFill/>
          <a:ln w="0">
            <a:noFill/>
          </a:ln>
        </p:spPr>
        <p:txBody>
          <a:bodyPr lIns="0" rIns="0" tIns="0" bIns="0" anchor="ctr">
            <a:noAutofit/>
          </a:bodyPr>
          <a:p>
            <a:pPr indent="0">
              <a:buNone/>
            </a:pPr>
            <a:r>
              <a:rPr b="0" lang="en-US" sz="1800" spc="-1" strike="noStrike">
                <a:latin typeface="Arial"/>
              </a:rPr>
              <a:t>Click to edit the title text format</a:t>
            </a:r>
            <a:endParaRPr b="0" lang="en-US" sz="1800" spc="-1" strike="noStrike">
              <a:latin typeface="Arial"/>
            </a:endParaRPr>
          </a:p>
        </p:txBody>
      </p:sp>
      <p:sp>
        <p:nvSpPr>
          <p:cNvPr id="169"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hyperlink" Target="https://jp-tok.dataplatform.cloud.ibm.com/analytics/notebooks/v2/2cf6ae47-f6c2-4f44-a1fd-51e13f0dabe1/view?access_token=62b4431f817148ceaab078215a2d44ef90d669d80cc551a32b01302a7410ed50"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gif"/><Relationship Id="rId3"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1040040" y="1324440"/>
            <a:ext cx="7063560" cy="2052000"/>
          </a:xfrm>
          <a:prstGeom prst="rect">
            <a:avLst/>
          </a:prstGeom>
          <a:noFill/>
          <a:ln w="0">
            <a:noFill/>
          </a:ln>
        </p:spPr>
        <p:txBody>
          <a:bodyPr lIns="0" rIns="0" tIns="91440" bIns="91440" anchor="b">
            <a:noAutofit/>
          </a:bodyPr>
          <a:p>
            <a:pPr indent="0" algn="ctr">
              <a:lnSpc>
                <a:spcPct val="100000"/>
              </a:lnSpc>
              <a:buNone/>
              <a:tabLst>
                <a:tab algn="l" pos="0"/>
              </a:tabLst>
            </a:pPr>
            <a:r>
              <a:rPr b="1" lang="en" sz="6500" spc="-1" strike="noStrike">
                <a:solidFill>
                  <a:srgbClr val="000000"/>
                </a:solidFill>
                <a:latin typeface="Vidaloka"/>
                <a:ea typeface="Vidaloka"/>
              </a:rPr>
              <a:t>IBM Data Science Capstone Project</a:t>
            </a:r>
            <a:endParaRPr b="0" lang="en-US" sz="6500" spc="-1" strike="noStrike">
              <a:latin typeface="Arial"/>
            </a:endParaRPr>
          </a:p>
        </p:txBody>
      </p:sp>
      <p:sp>
        <p:nvSpPr>
          <p:cNvPr id="207" name="PlaceHolder 2"/>
          <p:cNvSpPr>
            <a:spLocks noGrp="1"/>
          </p:cNvSpPr>
          <p:nvPr>
            <p:ph type="subTitle"/>
          </p:nvPr>
        </p:nvSpPr>
        <p:spPr>
          <a:xfrm>
            <a:off x="1143000" y="4130280"/>
            <a:ext cx="7063560" cy="441360"/>
          </a:xfrm>
          <a:prstGeom prst="rect">
            <a:avLst/>
          </a:prstGeom>
          <a:noFill/>
          <a:ln w="0">
            <a:noFill/>
          </a:ln>
        </p:spPr>
        <p:txBody>
          <a:bodyPr lIns="0" rIns="0" tIns="91440" bIns="91440" anchor="t">
            <a:noAutofit/>
          </a:bodyPr>
          <a:p>
            <a:pPr indent="0" algn="ctr">
              <a:lnSpc>
                <a:spcPct val="100000"/>
              </a:lnSpc>
              <a:buNone/>
              <a:tabLst>
                <a:tab algn="l" pos="0"/>
              </a:tabLst>
            </a:pPr>
            <a:r>
              <a:rPr b="1" lang="en" sz="1600" spc="-1" strike="noStrike">
                <a:solidFill>
                  <a:schemeClr val="dk2"/>
                </a:solidFill>
                <a:latin typeface="Montserrat"/>
                <a:ea typeface="Montserrat"/>
              </a:rPr>
              <a:t>Analysis on Space X Falcon 9</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(SQL)</a:t>
            </a:r>
            <a:endParaRPr b="0" lang="en-US" sz="3000" spc="-1" strike="noStrike">
              <a:latin typeface="Arial"/>
            </a:endParaRPr>
          </a:p>
        </p:txBody>
      </p:sp>
      <p:sp>
        <p:nvSpPr>
          <p:cNvPr id="257" name="Google Shape;256;p37"/>
          <p:cNvSpPr/>
          <p:nvPr/>
        </p:nvSpPr>
        <p:spPr>
          <a:xfrm>
            <a:off x="356760" y="1847880"/>
            <a:ext cx="391716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spacex launch site are called, </a:t>
            </a:r>
            <a:r>
              <a:rPr b="1" lang="en" sz="1800" spc="-1" strike="noStrike">
                <a:solidFill>
                  <a:schemeClr val="dk1"/>
                </a:solidFill>
                <a:latin typeface="Montserrat"/>
                <a:ea typeface="Montserrat"/>
              </a:rPr>
              <a:t>CCAFS LC -40</a:t>
            </a:r>
            <a:r>
              <a:rPr b="0" lang="en" sz="1800" spc="-1" strike="noStrike">
                <a:solidFill>
                  <a:schemeClr val="dk1"/>
                </a:solidFill>
                <a:latin typeface="Montserrat"/>
                <a:ea typeface="Montserrat"/>
              </a:rPr>
              <a:t>, </a:t>
            </a:r>
            <a:r>
              <a:rPr b="1" lang="en" sz="1800" spc="-1" strike="noStrike">
                <a:solidFill>
                  <a:schemeClr val="dk1"/>
                </a:solidFill>
                <a:latin typeface="Montserrat"/>
                <a:ea typeface="Montserrat"/>
              </a:rPr>
              <a:t>VAFB SLC-4E</a:t>
            </a:r>
            <a:r>
              <a:rPr b="0" lang="en" sz="1800" spc="-1" strike="noStrike">
                <a:solidFill>
                  <a:schemeClr val="dk1"/>
                </a:solidFill>
                <a:latin typeface="Montserrat"/>
                <a:ea typeface="Montserrat"/>
              </a:rPr>
              <a:t>, </a:t>
            </a:r>
            <a:r>
              <a:rPr b="1" lang="en" sz="1800" spc="-1" strike="noStrike">
                <a:solidFill>
                  <a:schemeClr val="dk1"/>
                </a:solidFill>
                <a:latin typeface="Montserrat"/>
                <a:ea typeface="Montserrat"/>
              </a:rPr>
              <a:t>KSC LC-39A</a:t>
            </a:r>
            <a:r>
              <a:rPr b="0" lang="en" sz="1800" spc="-1" strike="noStrike">
                <a:solidFill>
                  <a:schemeClr val="dk1"/>
                </a:solidFill>
                <a:latin typeface="Montserrat"/>
                <a:ea typeface="Montserrat"/>
              </a:rPr>
              <a:t>, and </a:t>
            </a:r>
            <a:r>
              <a:rPr b="1" lang="en" sz="1800" spc="-1" strike="noStrike">
                <a:solidFill>
                  <a:schemeClr val="dk1"/>
                </a:solidFill>
                <a:latin typeface="Montserrat"/>
                <a:ea typeface="Montserrat"/>
              </a:rPr>
              <a:t>CCAFS SLC-40</a:t>
            </a:r>
            <a:endParaRPr b="0" lang="en-US" sz="1800" spc="-1" strike="noStrike">
              <a:latin typeface="Arial"/>
            </a:endParaRPr>
          </a:p>
        </p:txBody>
      </p:sp>
      <p:pic>
        <p:nvPicPr>
          <p:cNvPr id="258" name="Picture 3" descr=""/>
          <p:cNvPicPr/>
          <p:nvPr/>
        </p:nvPicPr>
        <p:blipFill>
          <a:blip r:embed="rId1"/>
          <a:stretch/>
        </p:blipFill>
        <p:spPr>
          <a:xfrm>
            <a:off x="4572000" y="1600200"/>
            <a:ext cx="4076280" cy="2171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(SQL)</a:t>
            </a:r>
            <a:endParaRPr b="0" lang="en-US" sz="3000" spc="-1" strike="noStrike">
              <a:latin typeface="Arial"/>
            </a:endParaRPr>
          </a:p>
        </p:txBody>
      </p:sp>
      <p:sp>
        <p:nvSpPr>
          <p:cNvPr id="260" name="Google Shape;256;p37"/>
          <p:cNvSpPr/>
          <p:nvPr/>
        </p:nvSpPr>
        <p:spPr>
          <a:xfrm>
            <a:off x="356760" y="1847880"/>
            <a:ext cx="391716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first 5 observations are all </a:t>
            </a:r>
            <a:r>
              <a:rPr b="1" lang="en" sz="1800" spc="-1" strike="noStrike">
                <a:solidFill>
                  <a:schemeClr val="dk1"/>
                </a:solidFill>
                <a:latin typeface="Montserrat"/>
                <a:ea typeface="Montserrat"/>
              </a:rPr>
              <a:t>CCAFS LC-40</a:t>
            </a:r>
            <a:endParaRPr b="0" lang="en-US" sz="1800" spc="-1" strike="noStrike">
              <a:latin typeface="Arial"/>
            </a:endParaRPr>
          </a:p>
        </p:txBody>
      </p:sp>
      <p:pic>
        <p:nvPicPr>
          <p:cNvPr id="261" name="Picture 2" descr=""/>
          <p:cNvPicPr/>
          <p:nvPr/>
        </p:nvPicPr>
        <p:blipFill>
          <a:blip r:embed="rId1"/>
          <a:srcRect l="0" t="0" r="12097" b="0"/>
          <a:stretch/>
        </p:blipFill>
        <p:spPr>
          <a:xfrm>
            <a:off x="4389840" y="1360440"/>
            <a:ext cx="4396320" cy="2689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(SQL)</a:t>
            </a:r>
            <a:endParaRPr b="0" lang="en-US" sz="3000" spc="-1" strike="noStrike">
              <a:latin typeface="Arial"/>
            </a:endParaRPr>
          </a:p>
        </p:txBody>
      </p:sp>
      <p:sp>
        <p:nvSpPr>
          <p:cNvPr id="263" name="Google Shape;256;p37"/>
          <p:cNvSpPr/>
          <p:nvPr/>
        </p:nvSpPr>
        <p:spPr>
          <a:xfrm>
            <a:off x="371880" y="1312560"/>
            <a:ext cx="3917160" cy="15004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total number of payload is </a:t>
            </a:r>
            <a:r>
              <a:rPr b="1" lang="en" sz="1800" spc="-1" strike="noStrike">
                <a:solidFill>
                  <a:schemeClr val="dk1"/>
                </a:solidFill>
                <a:latin typeface="Montserrat"/>
                <a:ea typeface="Montserrat"/>
              </a:rPr>
              <a:t>619967(KG)</a:t>
            </a:r>
            <a:endParaRPr b="0" lang="en-US" sz="1800" spc="-1" strike="noStrike">
              <a:latin typeface="Arial"/>
            </a:endParaRPr>
          </a:p>
        </p:txBody>
      </p:sp>
      <p:pic>
        <p:nvPicPr>
          <p:cNvPr id="264" name="Picture 2" descr=""/>
          <p:cNvPicPr/>
          <p:nvPr/>
        </p:nvPicPr>
        <p:blipFill>
          <a:blip r:embed="rId1"/>
          <a:stretch/>
        </p:blipFill>
        <p:spPr>
          <a:xfrm>
            <a:off x="4705560" y="1191600"/>
            <a:ext cx="3763800" cy="1500480"/>
          </a:xfrm>
          <a:prstGeom prst="rect">
            <a:avLst/>
          </a:prstGeom>
          <a:ln w="0">
            <a:noFill/>
          </a:ln>
        </p:spPr>
      </p:pic>
      <p:sp>
        <p:nvSpPr>
          <p:cNvPr id="265" name="Google Shape;256;p37"/>
          <p:cNvSpPr/>
          <p:nvPr/>
        </p:nvSpPr>
        <p:spPr>
          <a:xfrm>
            <a:off x="371880" y="3108600"/>
            <a:ext cx="3917160" cy="15004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average payload is </a:t>
            </a:r>
            <a:r>
              <a:rPr b="1" lang="en" sz="1800" spc="-1" strike="noStrike">
                <a:solidFill>
                  <a:schemeClr val="dk1"/>
                </a:solidFill>
                <a:latin typeface="Montserrat"/>
                <a:ea typeface="Montserrat"/>
              </a:rPr>
              <a:t>2628.4 </a:t>
            </a:r>
            <a:r>
              <a:rPr b="0" lang="en" sz="1800" spc="-1" strike="noStrike">
                <a:solidFill>
                  <a:schemeClr val="dk1"/>
                </a:solidFill>
                <a:latin typeface="Montserrat"/>
                <a:ea typeface="Montserrat"/>
              </a:rPr>
              <a:t>for F9 v1.1 Booster</a:t>
            </a:r>
            <a:endParaRPr b="0" lang="en-US" sz="1800" spc="-1" strike="noStrike">
              <a:latin typeface="Arial"/>
            </a:endParaRPr>
          </a:p>
        </p:txBody>
      </p:sp>
      <p:pic>
        <p:nvPicPr>
          <p:cNvPr id="266" name="Picture 5" descr=""/>
          <p:cNvPicPr/>
          <p:nvPr/>
        </p:nvPicPr>
        <p:blipFill>
          <a:blip r:embed="rId2"/>
          <a:stretch/>
        </p:blipFill>
        <p:spPr>
          <a:xfrm>
            <a:off x="4705560" y="3026520"/>
            <a:ext cx="3917160" cy="14245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(SQL)</a:t>
            </a:r>
            <a:endParaRPr b="0" lang="en-US" sz="3000" spc="-1" strike="noStrike">
              <a:latin typeface="Arial"/>
            </a:endParaRPr>
          </a:p>
        </p:txBody>
      </p:sp>
      <p:sp>
        <p:nvSpPr>
          <p:cNvPr id="268" name="Google Shape;256;p37"/>
          <p:cNvSpPr/>
          <p:nvPr/>
        </p:nvSpPr>
        <p:spPr>
          <a:xfrm>
            <a:off x="371880" y="1981440"/>
            <a:ext cx="3917160" cy="15004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very first successful landing on ground pad recorded was on january 5, 2017</a:t>
            </a:r>
            <a:endParaRPr b="0" lang="en-US" sz="1800" spc="-1" strike="noStrike">
              <a:latin typeface="Arial"/>
            </a:endParaRPr>
          </a:p>
        </p:txBody>
      </p:sp>
      <p:pic>
        <p:nvPicPr>
          <p:cNvPr id="269" name="Picture 4" descr=""/>
          <p:cNvPicPr/>
          <p:nvPr/>
        </p:nvPicPr>
        <p:blipFill>
          <a:blip r:embed="rId1"/>
          <a:stretch/>
        </p:blipFill>
        <p:spPr>
          <a:xfrm>
            <a:off x="4408560" y="1764000"/>
            <a:ext cx="4533120" cy="1614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(SQL)</a:t>
            </a:r>
            <a:endParaRPr b="0" lang="en-US" sz="3000" spc="-1" strike="noStrike">
              <a:latin typeface="Arial"/>
            </a:endParaRPr>
          </a:p>
        </p:txBody>
      </p:sp>
      <p:sp>
        <p:nvSpPr>
          <p:cNvPr id="271" name="Google Shape;256;p37"/>
          <p:cNvSpPr/>
          <p:nvPr/>
        </p:nvSpPr>
        <p:spPr>
          <a:xfrm>
            <a:off x="371880" y="2035080"/>
            <a:ext cx="3917160" cy="15004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List of successful launch booster version between 4000-6000 payload mass in KG</a:t>
            </a:r>
            <a:endParaRPr b="0" lang="en-US" sz="1800" spc="-1" strike="noStrike">
              <a:latin typeface="Arial"/>
            </a:endParaRPr>
          </a:p>
        </p:txBody>
      </p:sp>
      <p:sp>
        <p:nvSpPr>
          <p:cNvPr id="272" name="Google Shape;256;p37"/>
          <p:cNvSpPr/>
          <p:nvPr/>
        </p:nvSpPr>
        <p:spPr>
          <a:xfrm>
            <a:off x="371880" y="3108600"/>
            <a:ext cx="3917160" cy="1500480"/>
          </a:xfrm>
          <a:prstGeom prst="rect">
            <a:avLst/>
          </a:prstGeom>
          <a:noFill/>
          <a:ln w="0">
            <a:noFill/>
          </a:ln>
        </p:spPr>
        <p:style>
          <a:lnRef idx="0"/>
          <a:fillRef idx="0"/>
          <a:effectRef idx="0"/>
          <a:fontRef idx="minor"/>
        </p:style>
      </p:sp>
      <p:pic>
        <p:nvPicPr>
          <p:cNvPr id="273" name="Picture 4" descr=""/>
          <p:cNvPicPr/>
          <p:nvPr/>
        </p:nvPicPr>
        <p:blipFill>
          <a:blip r:embed="rId1"/>
          <a:stretch/>
        </p:blipFill>
        <p:spPr>
          <a:xfrm>
            <a:off x="4383720" y="1174680"/>
            <a:ext cx="4387680" cy="3514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75" name="Google Shape;256;p37"/>
          <p:cNvSpPr/>
          <p:nvPr/>
        </p:nvSpPr>
        <p:spPr>
          <a:xfrm>
            <a:off x="356760" y="1847880"/>
            <a:ext cx="391716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There are 61 number of successful landing, while there are only 10 unsuccessful. The remaining are, controlled, prelude, and no attempt</a:t>
            </a:r>
            <a:endParaRPr b="0" lang="en-US" sz="1800" spc="-1" strike="noStrike">
              <a:latin typeface="Arial"/>
            </a:endParaRPr>
          </a:p>
        </p:txBody>
      </p:sp>
      <p:pic>
        <p:nvPicPr>
          <p:cNvPr id="276" name="Picture 4" descr=""/>
          <p:cNvPicPr/>
          <p:nvPr/>
        </p:nvPicPr>
        <p:blipFill>
          <a:blip r:embed="rId1"/>
          <a:stretch/>
        </p:blipFill>
        <p:spPr>
          <a:xfrm>
            <a:off x="4401000" y="1687680"/>
            <a:ext cx="4649760" cy="1970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78" name="Google Shape;256;p37"/>
          <p:cNvSpPr/>
          <p:nvPr/>
        </p:nvSpPr>
        <p:spPr>
          <a:xfrm>
            <a:off x="356760" y="1847880"/>
            <a:ext cx="3917160" cy="142272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a:t>
            </a:r>
            <a:r>
              <a:rPr b="0" lang="en-US" sz="1800" spc="-1" strike="noStrike">
                <a:solidFill>
                  <a:schemeClr val="dk1"/>
                </a:solidFill>
                <a:latin typeface="Montserrat"/>
                <a:ea typeface="Montserrat"/>
              </a:rPr>
              <a:t>two (2) failure</a:t>
            </a:r>
            <a:r>
              <a:rPr b="0" lang="en" sz="1800" spc="-1" strike="noStrike">
                <a:solidFill>
                  <a:schemeClr val="dk1"/>
                </a:solidFill>
                <a:latin typeface="Montserrat"/>
                <a:ea typeface="Montserrat"/>
              </a:rPr>
              <a:t> drone ship occur</a:t>
            </a:r>
            <a:r>
              <a:rPr b="0" lang="en-US" sz="1800" spc="-1" strike="noStrike">
                <a:solidFill>
                  <a:schemeClr val="dk1"/>
                </a:solidFill>
                <a:latin typeface="Montserrat"/>
                <a:ea typeface="Montserrat"/>
              </a:rPr>
              <a:t>r</a:t>
            </a:r>
            <a:r>
              <a:rPr b="0" lang="en" sz="1800" spc="-1" strike="noStrike">
                <a:solidFill>
                  <a:schemeClr val="dk1"/>
                </a:solidFill>
                <a:latin typeface="Montserrat"/>
                <a:ea typeface="Montserrat"/>
              </a:rPr>
              <a:t>ed </a:t>
            </a:r>
            <a:r>
              <a:rPr b="0" lang="en-US" sz="1800" spc="-1" strike="noStrike">
                <a:solidFill>
                  <a:schemeClr val="dk1"/>
                </a:solidFill>
                <a:latin typeface="Montserrat"/>
                <a:ea typeface="Montserrat"/>
              </a:rPr>
              <a:t>in</a:t>
            </a:r>
            <a:r>
              <a:rPr b="0" lang="en" sz="1800" spc="-1" strike="noStrike">
                <a:solidFill>
                  <a:schemeClr val="dk1"/>
                </a:solidFill>
                <a:latin typeface="Montserrat"/>
                <a:ea typeface="Montserrat"/>
              </a:rPr>
              <a:t> January and April.</a:t>
            </a:r>
            <a:endParaRPr b="0" lang="en-US" sz="1800" spc="-1" strike="noStrike">
              <a:latin typeface="Arial"/>
            </a:endParaRPr>
          </a:p>
        </p:txBody>
      </p:sp>
      <p:pic>
        <p:nvPicPr>
          <p:cNvPr id="279" name="Picture 2" descr=""/>
          <p:cNvPicPr/>
          <p:nvPr/>
        </p:nvPicPr>
        <p:blipFill>
          <a:blip r:embed="rId1"/>
          <a:stretch/>
        </p:blipFill>
        <p:spPr>
          <a:xfrm>
            <a:off x="4482720" y="1192680"/>
            <a:ext cx="4381920" cy="3097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85800" y="228600"/>
            <a:ext cx="731484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81" name="Google Shape;256;p37"/>
          <p:cNvSpPr/>
          <p:nvPr/>
        </p:nvSpPr>
        <p:spPr>
          <a:xfrm>
            <a:off x="420120" y="1017720"/>
            <a:ext cx="7738200" cy="142272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Between April 06, 2010, and March 20, 2017, there are (5) successful drone ship, and three (3) successful ground pad</a:t>
            </a:r>
            <a:endParaRPr b="0" lang="en-US" sz="1800" spc="-1" strike="noStrike">
              <a:latin typeface="Arial"/>
            </a:endParaRPr>
          </a:p>
        </p:txBody>
      </p:sp>
      <p:pic>
        <p:nvPicPr>
          <p:cNvPr id="282" name="Picture 3" descr=""/>
          <p:cNvPicPr/>
          <p:nvPr/>
        </p:nvPicPr>
        <p:blipFill>
          <a:blip r:embed="rId1"/>
          <a:stretch/>
        </p:blipFill>
        <p:spPr>
          <a:xfrm>
            <a:off x="984960" y="2080800"/>
            <a:ext cx="6979680" cy="24534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84" name="Google Shape;256;p37"/>
          <p:cNvSpPr/>
          <p:nvPr/>
        </p:nvSpPr>
        <p:spPr>
          <a:xfrm>
            <a:off x="491040" y="1008720"/>
            <a:ext cx="391716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There are no rocket launch in “VAFB SLC 4E” for heavy payload more than 10,000</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lower the payload mass, there’s a high probability that a launch won’t succeed</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There are more successful launch in VAFB SLC 4E, and KSC LC 39 A.</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There are more attempt in CCAFS SLC 40</a:t>
            </a:r>
            <a:endParaRPr b="0" lang="en-US" sz="1800" spc="-1" strike="noStrike">
              <a:latin typeface="Arial"/>
            </a:endParaRPr>
          </a:p>
          <a:p>
            <a:pPr algn="just">
              <a:lnSpc>
                <a:spcPct val="100000"/>
              </a:lnSpc>
              <a:spcBef>
                <a:spcPts val="1199"/>
              </a:spcBef>
            </a:pPr>
            <a:endParaRPr b="0" lang="en-US" sz="1800" spc="-1" strike="noStrike">
              <a:latin typeface="Arial"/>
            </a:endParaRPr>
          </a:p>
        </p:txBody>
      </p:sp>
      <p:pic>
        <p:nvPicPr>
          <p:cNvPr id="285" name="Picture 2" descr=""/>
          <p:cNvPicPr/>
          <p:nvPr/>
        </p:nvPicPr>
        <p:blipFill>
          <a:blip r:embed="rId1"/>
          <a:stretch/>
        </p:blipFill>
        <p:spPr>
          <a:xfrm>
            <a:off x="4869360" y="1192320"/>
            <a:ext cx="3782880" cy="3572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713160" y="444960"/>
            <a:ext cx="660168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87" name="Google Shape;256;p37"/>
          <p:cNvSpPr/>
          <p:nvPr/>
        </p:nvSpPr>
        <p:spPr>
          <a:xfrm>
            <a:off x="327240" y="1146960"/>
            <a:ext cx="396180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SSO, HEO, GEO, and ES-L1, have a 100% launch success rate.</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Success rate of GTO is only approximately 50%</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LEO, PO, MEO, ISS, and VLEO’s success rate are ranging from 60% to 90%</a:t>
            </a:r>
            <a:endParaRPr b="0" lang="en-US" sz="1800" spc="-1" strike="noStrike">
              <a:latin typeface="Arial"/>
            </a:endParaRPr>
          </a:p>
        </p:txBody>
      </p:sp>
      <p:pic>
        <p:nvPicPr>
          <p:cNvPr id="288" name="Picture 4" descr=""/>
          <p:cNvPicPr/>
          <p:nvPr/>
        </p:nvPicPr>
        <p:blipFill>
          <a:blip r:embed="rId1"/>
          <a:stretch/>
        </p:blipFill>
        <p:spPr>
          <a:xfrm>
            <a:off x="4469400" y="1146960"/>
            <a:ext cx="4280760" cy="3173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blipFill rotWithShape="0">
          <a:blip r:embed="rId1"/>
          <a:stretch/>
        </a:blipFill>
      </p:bgPr>
    </p:bg>
    <p:spTree>
      <p:nvGrpSpPr>
        <p:cNvPr id="1" name=""/>
        <p:cNvGrpSpPr/>
        <p:nvPr/>
      </p:nvGrpSpPr>
      <p:grpSpPr>
        <a:xfrm>
          <a:off x="0" y="0"/>
          <a:ext cx="0" cy="0"/>
          <a:chOff x="0" y="0"/>
          <a:chExt cx="0" cy="0"/>
        </a:xfrm>
      </p:grpSpPr>
      <p:sp>
        <p:nvSpPr>
          <p:cNvPr id="208" name="PlaceHolder 1"/>
          <p:cNvSpPr>
            <a:spLocks noGrp="1"/>
          </p:cNvSpPr>
          <p:nvPr>
            <p:ph type="title"/>
          </p:nvPr>
        </p:nvSpPr>
        <p:spPr>
          <a:xfrm>
            <a:off x="713160" y="444960"/>
            <a:ext cx="358308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rgbClr val="ffffff"/>
                </a:solidFill>
                <a:latin typeface="Vidaloka"/>
                <a:ea typeface="Vidaloka"/>
              </a:rPr>
              <a:t>Table of contents</a:t>
            </a:r>
            <a:endParaRPr b="0" lang="en-US" sz="3000" spc="-1" strike="noStrike">
              <a:latin typeface="Arial"/>
            </a:endParaRPr>
          </a:p>
        </p:txBody>
      </p:sp>
      <p:sp>
        <p:nvSpPr>
          <p:cNvPr id="209" name="PlaceHolder 2"/>
          <p:cNvSpPr>
            <a:spLocks noGrp="1"/>
          </p:cNvSpPr>
          <p:nvPr>
            <p:ph type="subTitle"/>
          </p:nvPr>
        </p:nvSpPr>
        <p:spPr>
          <a:xfrm>
            <a:off x="289800" y="1727280"/>
            <a:ext cx="2980440" cy="356400"/>
          </a:xfrm>
          <a:prstGeom prst="rect">
            <a:avLst/>
          </a:prstGeom>
          <a:noFill/>
          <a:ln w="0">
            <a:noFill/>
          </a:ln>
        </p:spPr>
        <p:txBody>
          <a:bodyPr lIns="0" rIns="0" tIns="91440" bIns="91440" anchor="ctr">
            <a:noAutofit/>
          </a:bodyPr>
          <a:p>
            <a:pPr indent="0" algn="ctr">
              <a:lnSpc>
                <a:spcPct val="100000"/>
              </a:lnSpc>
              <a:buNone/>
              <a:tabLst>
                <a:tab algn="l" pos="0"/>
              </a:tabLst>
            </a:pPr>
            <a:r>
              <a:rPr b="1" lang="en" sz="2400" spc="-1" strike="noStrike">
                <a:solidFill>
                  <a:srgbClr val="ffffff"/>
                </a:solidFill>
                <a:latin typeface="Vidaloka"/>
                <a:ea typeface="Vidaloka"/>
              </a:rPr>
              <a:t>Executive Summary</a:t>
            </a:r>
            <a:endParaRPr b="0" lang="en-US" sz="2400" spc="-1" strike="noStrike">
              <a:latin typeface="Arial"/>
            </a:endParaRPr>
          </a:p>
        </p:txBody>
      </p:sp>
      <p:sp>
        <p:nvSpPr>
          <p:cNvPr id="210" name="PlaceHolder 3"/>
          <p:cNvSpPr>
            <a:spLocks noGrp="1"/>
          </p:cNvSpPr>
          <p:nvPr>
            <p:ph type="subTitle"/>
          </p:nvPr>
        </p:nvSpPr>
        <p:spPr>
          <a:xfrm>
            <a:off x="3380400" y="1727280"/>
            <a:ext cx="2485440" cy="356400"/>
          </a:xfrm>
          <a:prstGeom prst="rect">
            <a:avLst/>
          </a:prstGeom>
          <a:noFill/>
          <a:ln w="0">
            <a:noFill/>
          </a:ln>
        </p:spPr>
        <p:txBody>
          <a:bodyPr lIns="0" rIns="0" tIns="91440" bIns="91440" anchor="ctr">
            <a:noAutofit/>
          </a:bodyPr>
          <a:p>
            <a:pPr indent="0" algn="ctr">
              <a:lnSpc>
                <a:spcPct val="100000"/>
              </a:lnSpc>
              <a:buNone/>
              <a:tabLst>
                <a:tab algn="l" pos="0"/>
              </a:tabLst>
            </a:pPr>
            <a:r>
              <a:rPr b="1" lang="en" sz="2400" spc="-1" strike="noStrike">
                <a:solidFill>
                  <a:srgbClr val="ffffff"/>
                </a:solidFill>
                <a:latin typeface="Vidaloka"/>
                <a:ea typeface="Vidaloka"/>
              </a:rPr>
              <a:t>Introduction</a:t>
            </a:r>
            <a:endParaRPr b="0" lang="en-US" sz="2400" spc="-1" strike="noStrike">
              <a:latin typeface="Arial"/>
            </a:endParaRPr>
          </a:p>
        </p:txBody>
      </p:sp>
      <p:sp>
        <p:nvSpPr>
          <p:cNvPr id="211" name="PlaceHolder 4"/>
          <p:cNvSpPr>
            <a:spLocks noGrp="1"/>
          </p:cNvSpPr>
          <p:nvPr>
            <p:ph type="subTitle"/>
          </p:nvPr>
        </p:nvSpPr>
        <p:spPr>
          <a:xfrm>
            <a:off x="3402720" y="2039400"/>
            <a:ext cx="2485440" cy="617760"/>
          </a:xfrm>
          <a:prstGeom prst="rect">
            <a:avLst/>
          </a:prstGeom>
          <a:noFill/>
          <a:ln w="0">
            <a:noFill/>
          </a:ln>
        </p:spPr>
        <p:txBody>
          <a:bodyPr lIns="0" rIns="0" tIns="91440" bIns="91440" anchor="t">
            <a:noAutofit/>
          </a:bodyPr>
          <a:p>
            <a:pPr indent="0" algn="ctr">
              <a:lnSpc>
                <a:spcPct val="100000"/>
              </a:lnSpc>
              <a:buNone/>
              <a:tabLst>
                <a:tab algn="l" pos="0"/>
              </a:tabLst>
            </a:pPr>
            <a:r>
              <a:rPr b="1" lang="en" sz="1400" spc="-1" strike="noStrike">
                <a:solidFill>
                  <a:srgbClr val="ffffff"/>
                </a:solidFill>
                <a:latin typeface="Montserrat"/>
                <a:ea typeface="Montserrat"/>
              </a:rPr>
              <a:t>You can describe the topic of the section here</a:t>
            </a:r>
            <a:endParaRPr b="0" lang="en-US" sz="1400" spc="-1" strike="noStrike">
              <a:latin typeface="Arial"/>
            </a:endParaRPr>
          </a:p>
        </p:txBody>
      </p:sp>
      <p:sp>
        <p:nvSpPr>
          <p:cNvPr id="212" name="PlaceHolder 5"/>
          <p:cNvSpPr>
            <a:spLocks noGrp="1"/>
          </p:cNvSpPr>
          <p:nvPr>
            <p:ph type="subTitle"/>
          </p:nvPr>
        </p:nvSpPr>
        <p:spPr>
          <a:xfrm>
            <a:off x="525240" y="2039400"/>
            <a:ext cx="2485440" cy="617760"/>
          </a:xfrm>
          <a:prstGeom prst="rect">
            <a:avLst/>
          </a:prstGeom>
          <a:noFill/>
          <a:ln w="0">
            <a:noFill/>
          </a:ln>
        </p:spPr>
        <p:txBody>
          <a:bodyPr lIns="0" rIns="0" tIns="91440" bIns="91440" anchor="t">
            <a:noAutofit/>
          </a:bodyPr>
          <a:p>
            <a:pPr indent="0" algn="ctr">
              <a:lnSpc>
                <a:spcPct val="100000"/>
              </a:lnSpc>
              <a:buNone/>
              <a:tabLst>
                <a:tab algn="l" pos="0"/>
              </a:tabLst>
            </a:pPr>
            <a:r>
              <a:rPr b="1" lang="en" sz="1400" spc="-1" strike="noStrike">
                <a:solidFill>
                  <a:srgbClr val="ffffff"/>
                </a:solidFill>
                <a:latin typeface="Montserrat"/>
                <a:ea typeface="Montserrat"/>
              </a:rPr>
              <a:t>You can describe the topic of the section here</a:t>
            </a:r>
            <a:endParaRPr b="0" lang="en-US" sz="1400" spc="-1" strike="noStrike">
              <a:latin typeface="Arial"/>
            </a:endParaRPr>
          </a:p>
        </p:txBody>
      </p:sp>
      <p:sp>
        <p:nvSpPr>
          <p:cNvPr id="213" name="PlaceHolder 6"/>
          <p:cNvSpPr>
            <a:spLocks noGrp="1"/>
          </p:cNvSpPr>
          <p:nvPr>
            <p:ph type="subTitle"/>
          </p:nvPr>
        </p:nvSpPr>
        <p:spPr>
          <a:xfrm>
            <a:off x="3380400" y="3508200"/>
            <a:ext cx="2485440" cy="356400"/>
          </a:xfrm>
          <a:prstGeom prst="rect">
            <a:avLst/>
          </a:prstGeom>
          <a:noFill/>
          <a:ln w="0">
            <a:noFill/>
          </a:ln>
        </p:spPr>
        <p:txBody>
          <a:bodyPr lIns="0" rIns="0" tIns="91440" bIns="91440" anchor="ctr">
            <a:noAutofit/>
          </a:bodyPr>
          <a:p>
            <a:pPr indent="0" algn="ctr">
              <a:lnSpc>
                <a:spcPct val="100000"/>
              </a:lnSpc>
              <a:buNone/>
              <a:tabLst>
                <a:tab algn="l" pos="0"/>
              </a:tabLst>
            </a:pPr>
            <a:r>
              <a:rPr b="1" lang="en" sz="2400" spc="-1" strike="noStrike">
                <a:solidFill>
                  <a:srgbClr val="ffffff"/>
                </a:solidFill>
                <a:latin typeface="Vidaloka"/>
                <a:ea typeface="Vidaloka"/>
              </a:rPr>
              <a:t>Conclusion</a:t>
            </a:r>
            <a:endParaRPr b="0" lang="en-US" sz="2400" spc="-1" strike="noStrike">
              <a:latin typeface="Arial"/>
            </a:endParaRPr>
          </a:p>
        </p:txBody>
      </p:sp>
      <p:sp>
        <p:nvSpPr>
          <p:cNvPr id="214" name="PlaceHolder 7"/>
          <p:cNvSpPr>
            <a:spLocks noGrp="1"/>
          </p:cNvSpPr>
          <p:nvPr>
            <p:ph type="subTitle"/>
          </p:nvPr>
        </p:nvSpPr>
        <p:spPr>
          <a:xfrm>
            <a:off x="3380400" y="3820680"/>
            <a:ext cx="2485440" cy="617760"/>
          </a:xfrm>
          <a:prstGeom prst="rect">
            <a:avLst/>
          </a:prstGeom>
          <a:noFill/>
          <a:ln w="0">
            <a:noFill/>
          </a:ln>
        </p:spPr>
        <p:txBody>
          <a:bodyPr lIns="0" rIns="0" tIns="91440" bIns="91440" anchor="t">
            <a:noAutofit/>
          </a:bodyPr>
          <a:p>
            <a:pPr indent="0" algn="ctr">
              <a:lnSpc>
                <a:spcPct val="100000"/>
              </a:lnSpc>
              <a:buNone/>
              <a:tabLst>
                <a:tab algn="l" pos="0"/>
              </a:tabLst>
            </a:pPr>
            <a:r>
              <a:rPr b="1" lang="en" sz="1400" spc="-1" strike="noStrike">
                <a:solidFill>
                  <a:srgbClr val="ffffff"/>
                </a:solidFill>
                <a:latin typeface="Montserrat"/>
                <a:ea typeface="Montserrat"/>
              </a:rPr>
              <a:t>You can describe the topic of the section here</a:t>
            </a:r>
            <a:endParaRPr b="0" lang="en-US" sz="1400" spc="-1" strike="noStrike">
              <a:latin typeface="Arial"/>
            </a:endParaRPr>
          </a:p>
        </p:txBody>
      </p:sp>
      <p:sp>
        <p:nvSpPr>
          <p:cNvPr id="215" name="PlaceHolder 8"/>
          <p:cNvSpPr>
            <a:spLocks noGrp="1"/>
          </p:cNvSpPr>
          <p:nvPr>
            <p:ph type="subTitle"/>
          </p:nvPr>
        </p:nvSpPr>
        <p:spPr>
          <a:xfrm>
            <a:off x="525240" y="3508200"/>
            <a:ext cx="2485440" cy="356400"/>
          </a:xfrm>
          <a:prstGeom prst="rect">
            <a:avLst/>
          </a:prstGeom>
          <a:noFill/>
          <a:ln w="0">
            <a:noFill/>
          </a:ln>
        </p:spPr>
        <p:txBody>
          <a:bodyPr lIns="0" rIns="0" tIns="91440" bIns="91440" anchor="ctr">
            <a:noAutofit/>
          </a:bodyPr>
          <a:p>
            <a:pPr indent="0" algn="ctr">
              <a:lnSpc>
                <a:spcPct val="100000"/>
              </a:lnSpc>
              <a:buNone/>
              <a:tabLst>
                <a:tab algn="l" pos="0"/>
              </a:tabLst>
            </a:pPr>
            <a:r>
              <a:rPr b="1" lang="en" sz="2400" spc="-1" strike="noStrike">
                <a:solidFill>
                  <a:srgbClr val="ffffff"/>
                </a:solidFill>
                <a:latin typeface="Vidaloka"/>
                <a:ea typeface="Vidaloka"/>
              </a:rPr>
              <a:t>Results</a:t>
            </a:r>
            <a:endParaRPr b="0" lang="en-US" sz="2400" spc="-1" strike="noStrike">
              <a:latin typeface="Arial"/>
            </a:endParaRPr>
          </a:p>
        </p:txBody>
      </p:sp>
      <p:sp>
        <p:nvSpPr>
          <p:cNvPr id="216" name="PlaceHolder 9"/>
          <p:cNvSpPr>
            <a:spLocks noGrp="1"/>
          </p:cNvSpPr>
          <p:nvPr>
            <p:ph type="subTitle"/>
          </p:nvPr>
        </p:nvSpPr>
        <p:spPr>
          <a:xfrm>
            <a:off x="525240" y="3820680"/>
            <a:ext cx="2485440" cy="617760"/>
          </a:xfrm>
          <a:prstGeom prst="rect">
            <a:avLst/>
          </a:prstGeom>
          <a:noFill/>
          <a:ln w="0">
            <a:noFill/>
          </a:ln>
        </p:spPr>
        <p:txBody>
          <a:bodyPr lIns="0" rIns="0" tIns="91440" bIns="91440" anchor="t">
            <a:noAutofit/>
          </a:bodyPr>
          <a:p>
            <a:pPr indent="0" algn="ctr">
              <a:lnSpc>
                <a:spcPct val="100000"/>
              </a:lnSpc>
              <a:buNone/>
              <a:tabLst>
                <a:tab algn="l" pos="0"/>
              </a:tabLst>
            </a:pPr>
            <a:r>
              <a:rPr b="1" lang="en" sz="1400" spc="-1" strike="noStrike">
                <a:solidFill>
                  <a:srgbClr val="ffffff"/>
                </a:solidFill>
                <a:latin typeface="Montserrat"/>
                <a:ea typeface="Montserrat"/>
              </a:rPr>
              <a:t>You can describe the topic of the section here</a:t>
            </a:r>
            <a:endParaRPr b="0" lang="en-US" sz="1400" spc="-1" strike="noStrike">
              <a:latin typeface="Arial"/>
            </a:endParaRPr>
          </a:p>
        </p:txBody>
      </p:sp>
      <p:sp>
        <p:nvSpPr>
          <p:cNvPr id="217" name="PlaceHolder 10"/>
          <p:cNvSpPr>
            <a:spLocks noGrp="1"/>
          </p:cNvSpPr>
          <p:nvPr>
            <p:ph type="title"/>
          </p:nvPr>
        </p:nvSpPr>
        <p:spPr>
          <a:xfrm>
            <a:off x="1248840" y="1087920"/>
            <a:ext cx="1038600" cy="66672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3800" spc="-1" strike="noStrike">
                <a:solidFill>
                  <a:srgbClr val="ffffff"/>
                </a:solidFill>
                <a:latin typeface="Vidaloka"/>
                <a:ea typeface="Vidaloka"/>
              </a:rPr>
              <a:t>01</a:t>
            </a:r>
            <a:endParaRPr b="0" lang="en-US" sz="3800" spc="-1" strike="noStrike">
              <a:latin typeface="Arial"/>
            </a:endParaRPr>
          </a:p>
        </p:txBody>
      </p:sp>
      <p:sp>
        <p:nvSpPr>
          <p:cNvPr id="218" name="PlaceHolder 11"/>
          <p:cNvSpPr>
            <a:spLocks noGrp="1"/>
          </p:cNvSpPr>
          <p:nvPr>
            <p:ph type="title"/>
          </p:nvPr>
        </p:nvSpPr>
        <p:spPr>
          <a:xfrm>
            <a:off x="4088880" y="1087920"/>
            <a:ext cx="1038600" cy="66672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3800" spc="-1" strike="noStrike">
                <a:solidFill>
                  <a:srgbClr val="ffffff"/>
                </a:solidFill>
                <a:latin typeface="Vidaloka"/>
                <a:ea typeface="Vidaloka"/>
              </a:rPr>
              <a:t>02</a:t>
            </a:r>
            <a:endParaRPr b="0" lang="en-US" sz="3800" spc="-1" strike="noStrike">
              <a:latin typeface="Arial"/>
            </a:endParaRPr>
          </a:p>
        </p:txBody>
      </p:sp>
      <p:sp>
        <p:nvSpPr>
          <p:cNvPr id="219" name="PlaceHolder 12"/>
          <p:cNvSpPr>
            <a:spLocks noGrp="1"/>
          </p:cNvSpPr>
          <p:nvPr>
            <p:ph type="title"/>
          </p:nvPr>
        </p:nvSpPr>
        <p:spPr>
          <a:xfrm>
            <a:off x="1248840" y="2867040"/>
            <a:ext cx="1038600" cy="66672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3800" spc="-1" strike="noStrike">
                <a:solidFill>
                  <a:srgbClr val="ffffff"/>
                </a:solidFill>
                <a:latin typeface="Vidaloka"/>
                <a:ea typeface="Vidaloka"/>
              </a:rPr>
              <a:t>04</a:t>
            </a:r>
            <a:endParaRPr b="0" lang="en-US" sz="3800" spc="-1" strike="noStrike">
              <a:latin typeface="Arial"/>
            </a:endParaRPr>
          </a:p>
        </p:txBody>
      </p:sp>
      <p:sp>
        <p:nvSpPr>
          <p:cNvPr id="220" name="PlaceHolder 13"/>
          <p:cNvSpPr>
            <a:spLocks noGrp="1"/>
          </p:cNvSpPr>
          <p:nvPr>
            <p:ph type="title"/>
          </p:nvPr>
        </p:nvSpPr>
        <p:spPr>
          <a:xfrm>
            <a:off x="4096440" y="2867040"/>
            <a:ext cx="1038600" cy="66672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3800" spc="-1" strike="noStrike">
                <a:solidFill>
                  <a:srgbClr val="ffffff"/>
                </a:solidFill>
                <a:latin typeface="Vidaloka"/>
                <a:ea typeface="Vidaloka"/>
              </a:rPr>
              <a:t>05</a:t>
            </a:r>
            <a:endParaRPr b="0" lang="en-US" sz="3800" spc="-1" strike="noStrike">
              <a:latin typeface="Arial"/>
            </a:endParaRPr>
          </a:p>
        </p:txBody>
      </p:sp>
      <p:sp>
        <p:nvSpPr>
          <p:cNvPr id="221" name="Google Shape;263;p38"/>
          <p:cNvSpPr/>
          <p:nvPr/>
        </p:nvSpPr>
        <p:spPr>
          <a:xfrm>
            <a:off x="6216480" y="1740600"/>
            <a:ext cx="2485440" cy="356400"/>
          </a:xfrm>
          <a:prstGeom prst="rect">
            <a:avLst/>
          </a:prstGeom>
          <a:noFill/>
          <a:ln w="0">
            <a:noFill/>
          </a:ln>
        </p:spPr>
        <p:style>
          <a:lnRef idx="0"/>
          <a:fillRef idx="0"/>
          <a:effectRef idx="0"/>
          <a:fontRef idx="minor"/>
        </p:style>
        <p:txBody>
          <a:bodyPr lIns="90000" rIns="90000" tIns="357120" bIns="357120" anchor="ctr">
            <a:noAutofit/>
          </a:bodyPr>
          <a:p>
            <a:pPr algn="ctr">
              <a:lnSpc>
                <a:spcPct val="100000"/>
              </a:lnSpc>
              <a:tabLst>
                <a:tab algn="l" pos="0"/>
              </a:tabLst>
            </a:pPr>
            <a:r>
              <a:rPr b="1" lang="en-US" sz="2400" spc="-1" strike="noStrike">
                <a:solidFill>
                  <a:srgbClr val="ffffff"/>
                </a:solidFill>
                <a:latin typeface="Vidaloka"/>
                <a:ea typeface="Vidaloka"/>
              </a:rPr>
              <a:t>Methodology</a:t>
            </a:r>
            <a:endParaRPr b="0" lang="en-US" sz="2400" spc="-1" strike="noStrike">
              <a:latin typeface="Arial"/>
            </a:endParaRPr>
          </a:p>
        </p:txBody>
      </p:sp>
      <p:sp>
        <p:nvSpPr>
          <p:cNvPr id="222" name="Google Shape;264;p38"/>
          <p:cNvSpPr/>
          <p:nvPr/>
        </p:nvSpPr>
        <p:spPr>
          <a:xfrm>
            <a:off x="6216480" y="2015640"/>
            <a:ext cx="2485440" cy="6177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US" sz="1400" spc="-1" strike="noStrike">
                <a:solidFill>
                  <a:srgbClr val="ffffff"/>
                </a:solidFill>
                <a:latin typeface="Montserrat"/>
                <a:ea typeface="Montserrat"/>
              </a:rPr>
              <a:t>You can describe the topic of the section here</a:t>
            </a:r>
            <a:endParaRPr b="0" lang="en-US" sz="1400" spc="-1" strike="noStrike">
              <a:latin typeface="Arial"/>
            </a:endParaRPr>
          </a:p>
        </p:txBody>
      </p:sp>
      <p:sp>
        <p:nvSpPr>
          <p:cNvPr id="223" name="Google Shape;266;p38"/>
          <p:cNvSpPr/>
          <p:nvPr/>
        </p:nvSpPr>
        <p:spPr>
          <a:xfrm>
            <a:off x="6216480" y="3484440"/>
            <a:ext cx="2485440" cy="356400"/>
          </a:xfrm>
          <a:prstGeom prst="rect">
            <a:avLst/>
          </a:prstGeom>
          <a:noFill/>
          <a:ln w="0">
            <a:noFill/>
          </a:ln>
        </p:spPr>
        <p:style>
          <a:lnRef idx="0"/>
          <a:fillRef idx="0"/>
          <a:effectRef idx="0"/>
          <a:fontRef idx="minor"/>
        </p:style>
        <p:txBody>
          <a:bodyPr lIns="90000" rIns="90000" tIns="357120" bIns="357120" anchor="ctr">
            <a:noAutofit/>
          </a:bodyPr>
          <a:p>
            <a:pPr algn="ctr">
              <a:lnSpc>
                <a:spcPct val="100000"/>
              </a:lnSpc>
              <a:tabLst>
                <a:tab algn="l" pos="0"/>
              </a:tabLst>
            </a:pPr>
            <a:r>
              <a:rPr b="1" lang="en-US" sz="2400" spc="-1" strike="noStrike">
                <a:solidFill>
                  <a:srgbClr val="ffffff"/>
                </a:solidFill>
                <a:latin typeface="Vidaloka"/>
                <a:ea typeface="Vidaloka"/>
              </a:rPr>
              <a:t>Appendix</a:t>
            </a:r>
            <a:endParaRPr b="0" lang="en-US" sz="2400" spc="-1" strike="noStrike">
              <a:latin typeface="Arial"/>
            </a:endParaRPr>
          </a:p>
        </p:txBody>
      </p:sp>
      <p:sp>
        <p:nvSpPr>
          <p:cNvPr id="224" name="Google Shape;267;p38"/>
          <p:cNvSpPr/>
          <p:nvPr/>
        </p:nvSpPr>
        <p:spPr>
          <a:xfrm>
            <a:off x="6216480" y="3796560"/>
            <a:ext cx="2485440" cy="6177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US" sz="1400" spc="-1" strike="noStrike">
                <a:solidFill>
                  <a:srgbClr val="ffffff"/>
                </a:solidFill>
                <a:latin typeface="Montserrat"/>
                <a:ea typeface="Montserrat"/>
              </a:rPr>
              <a:t>You can describe the topic of the section here</a:t>
            </a:r>
            <a:endParaRPr b="0" lang="en-US" sz="1400" spc="-1" strike="noStrike">
              <a:latin typeface="Arial"/>
            </a:endParaRPr>
          </a:p>
        </p:txBody>
      </p:sp>
      <p:sp>
        <p:nvSpPr>
          <p:cNvPr id="225" name="Google Shape;271;p38"/>
          <p:cNvSpPr/>
          <p:nvPr/>
        </p:nvSpPr>
        <p:spPr>
          <a:xfrm>
            <a:off x="6940080" y="1064160"/>
            <a:ext cx="1038600" cy="66672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pPr>
            <a:r>
              <a:rPr b="1" lang="en" sz="3800" spc="-1" strike="noStrike">
                <a:solidFill>
                  <a:srgbClr val="ffffff"/>
                </a:solidFill>
                <a:latin typeface="Vidaloka"/>
                <a:ea typeface="Vidaloka"/>
              </a:rPr>
              <a:t>03</a:t>
            </a:r>
            <a:endParaRPr b="0" lang="en-US" sz="3800" spc="-1" strike="noStrike">
              <a:latin typeface="Arial"/>
            </a:endParaRPr>
          </a:p>
        </p:txBody>
      </p:sp>
      <p:sp>
        <p:nvSpPr>
          <p:cNvPr id="226" name="Google Shape;273;p38"/>
          <p:cNvSpPr/>
          <p:nvPr/>
        </p:nvSpPr>
        <p:spPr>
          <a:xfrm>
            <a:off x="6940080" y="2843280"/>
            <a:ext cx="1038600" cy="66672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pPr>
            <a:r>
              <a:rPr b="1" lang="en" sz="3800" spc="-1" strike="noStrike">
                <a:solidFill>
                  <a:srgbClr val="ffffff"/>
                </a:solidFill>
                <a:latin typeface="Vidaloka"/>
                <a:ea typeface="Vidaloka"/>
              </a:rPr>
              <a:t>06</a:t>
            </a:r>
            <a:endParaRPr b="0" lang="en-US" sz="3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713160" y="444960"/>
            <a:ext cx="637308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90" name="Google Shape;256;p37"/>
          <p:cNvSpPr/>
          <p:nvPr/>
        </p:nvSpPr>
        <p:spPr>
          <a:xfrm>
            <a:off x="327240" y="1146960"/>
            <a:ext cx="396180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LEO is related to the number of flights; as the number of flights increases LEO’s success rate also increases</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However, this lack information to conclude that the orbit has relationship to the number of flights</a:t>
            </a:r>
            <a:endParaRPr b="0" lang="en-US" sz="1800" spc="-1" strike="noStrike">
              <a:latin typeface="Arial"/>
            </a:endParaRPr>
          </a:p>
        </p:txBody>
      </p:sp>
      <p:pic>
        <p:nvPicPr>
          <p:cNvPr id="291" name="Picture 6" descr=""/>
          <p:cNvPicPr/>
          <p:nvPr/>
        </p:nvPicPr>
        <p:blipFill>
          <a:blip r:embed="rId1"/>
          <a:stretch/>
        </p:blipFill>
        <p:spPr>
          <a:xfrm>
            <a:off x="4676040" y="1017720"/>
            <a:ext cx="3961800" cy="36936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713160" y="444960"/>
            <a:ext cx="683028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93" name="Google Shape;256;p37"/>
          <p:cNvSpPr/>
          <p:nvPr/>
        </p:nvSpPr>
        <p:spPr>
          <a:xfrm>
            <a:off x="327240" y="1146960"/>
            <a:ext cx="396180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With heavy payloads the successful landing rate are more for LEO, and ISS.</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I</a:t>
            </a:r>
            <a:r>
              <a:rPr b="0" lang="en" sz="1800" spc="-1" strike="noStrike">
                <a:solidFill>
                  <a:schemeClr val="dk1"/>
                </a:solidFill>
                <a:latin typeface="Montserrat"/>
                <a:ea typeface="Montserrat"/>
              </a:rPr>
              <a:t>n GTO, the amout of payload is not a factor to determine a successful landing.</a:t>
            </a:r>
            <a:endParaRPr b="0" lang="en-US" sz="1800" spc="-1" strike="noStrike">
              <a:latin typeface="Arial"/>
            </a:endParaRPr>
          </a:p>
        </p:txBody>
      </p:sp>
      <p:pic>
        <p:nvPicPr>
          <p:cNvPr id="294" name="Picture 2" descr=""/>
          <p:cNvPicPr/>
          <p:nvPr/>
        </p:nvPicPr>
        <p:blipFill>
          <a:blip r:embed="rId1"/>
          <a:stretch/>
        </p:blipFill>
        <p:spPr>
          <a:xfrm>
            <a:off x="4572000" y="1017720"/>
            <a:ext cx="3961800" cy="36936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713160" y="44496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96" name="Google Shape;256;p37"/>
          <p:cNvSpPr/>
          <p:nvPr/>
        </p:nvSpPr>
        <p:spPr>
          <a:xfrm>
            <a:off x="379080" y="1890360"/>
            <a:ext cx="3961800" cy="181872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After 2013, the successrate of SpaceX kept on increasing.</a:t>
            </a:r>
            <a:endParaRPr b="0" lang="en-US" sz="1800" spc="-1" strike="noStrike">
              <a:latin typeface="Arial"/>
            </a:endParaRPr>
          </a:p>
        </p:txBody>
      </p:sp>
      <p:pic>
        <p:nvPicPr>
          <p:cNvPr id="297" name="Picture 2" descr=""/>
          <p:cNvPicPr/>
          <p:nvPr/>
        </p:nvPicPr>
        <p:blipFill>
          <a:blip r:embed="rId1"/>
          <a:stretch/>
        </p:blipFill>
        <p:spPr>
          <a:xfrm>
            <a:off x="4572000" y="1093320"/>
            <a:ext cx="4271400" cy="3412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713160" y="444960"/>
            <a:ext cx="683028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(Pandas)</a:t>
            </a:r>
            <a:endParaRPr b="0" lang="en-US" sz="3000" spc="-1" strike="noStrike">
              <a:latin typeface="Arial"/>
            </a:endParaRPr>
          </a:p>
        </p:txBody>
      </p:sp>
      <p:sp>
        <p:nvSpPr>
          <p:cNvPr id="299" name="Google Shape;256;p37"/>
          <p:cNvSpPr/>
          <p:nvPr/>
        </p:nvSpPr>
        <p:spPr>
          <a:xfrm>
            <a:off x="327240" y="1146960"/>
            <a:ext cx="396180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With heavy payloads the successful landing rate are more for LEO, and ISS.</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I</a:t>
            </a:r>
            <a:r>
              <a:rPr b="0" lang="en" sz="1800" spc="-1" strike="noStrike">
                <a:solidFill>
                  <a:schemeClr val="dk1"/>
                </a:solidFill>
                <a:latin typeface="Montserrat"/>
                <a:ea typeface="Montserrat"/>
              </a:rPr>
              <a:t>n GTO, the amout of payload is not a factor to determine a successful landing.</a:t>
            </a:r>
            <a:endParaRPr b="0" lang="en-US" sz="1800" spc="-1" strike="noStrike">
              <a:latin typeface="Arial"/>
            </a:endParaRPr>
          </a:p>
        </p:txBody>
      </p:sp>
      <p:pic>
        <p:nvPicPr>
          <p:cNvPr id="300" name="Picture 2" descr=""/>
          <p:cNvPicPr/>
          <p:nvPr/>
        </p:nvPicPr>
        <p:blipFill>
          <a:blip r:embed="rId1"/>
          <a:stretch/>
        </p:blipFill>
        <p:spPr>
          <a:xfrm>
            <a:off x="4572000" y="1017720"/>
            <a:ext cx="4050720" cy="37767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713160" y="444960"/>
            <a:ext cx="7515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(Geographical)</a:t>
            </a:r>
            <a:endParaRPr b="0" lang="en-US" sz="3000" spc="-1" strike="noStrike">
              <a:latin typeface="Arial"/>
            </a:endParaRPr>
          </a:p>
        </p:txBody>
      </p:sp>
      <p:sp>
        <p:nvSpPr>
          <p:cNvPr id="302" name="Google Shape;256;p37"/>
          <p:cNvSpPr/>
          <p:nvPr/>
        </p:nvSpPr>
        <p:spPr>
          <a:xfrm>
            <a:off x="713160" y="2022480"/>
            <a:ext cx="396180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The KSC LC-39A Has 3 unsuccessful landing but have 10 successful landings.</a:t>
            </a:r>
            <a:endParaRPr b="0" lang="en-US" sz="1800" spc="-1" strike="noStrike">
              <a:latin typeface="Arial"/>
            </a:endParaRPr>
          </a:p>
          <a:p>
            <a:pPr algn="just">
              <a:lnSpc>
                <a:spcPct val="100000"/>
              </a:lnSpc>
              <a:spcBef>
                <a:spcPts val="1199"/>
              </a:spcBef>
            </a:pPr>
            <a:endParaRPr b="0" lang="en-US" sz="1800" spc="-1" strike="noStrike">
              <a:latin typeface="Arial"/>
            </a:endParaRPr>
          </a:p>
        </p:txBody>
      </p:sp>
      <p:pic>
        <p:nvPicPr>
          <p:cNvPr id="303" name="Picture 2" descr=""/>
          <p:cNvPicPr/>
          <p:nvPr/>
        </p:nvPicPr>
        <p:blipFill>
          <a:blip r:embed="rId1"/>
          <a:stretch/>
        </p:blipFill>
        <p:spPr>
          <a:xfrm>
            <a:off x="5406120" y="1998000"/>
            <a:ext cx="2437920" cy="1995840"/>
          </a:xfrm>
          <a:prstGeom prst="rect">
            <a:avLst/>
          </a:prstGeom>
          <a:ln w="0">
            <a:noFill/>
          </a:ln>
        </p:spPr>
      </p:pic>
      <p:sp>
        <p:nvSpPr>
          <p:cNvPr id="304" name="Google Shape;256;p37"/>
          <p:cNvSpPr/>
          <p:nvPr/>
        </p:nvSpPr>
        <p:spPr>
          <a:xfrm>
            <a:off x="5181480" y="1473120"/>
            <a:ext cx="3961800" cy="2196360"/>
          </a:xfrm>
          <a:prstGeom prst="rect">
            <a:avLst/>
          </a:prstGeom>
          <a:noFill/>
          <a:ln w="0">
            <a:noFill/>
          </a:ln>
        </p:spPr>
        <p:style>
          <a:lnRef idx="0"/>
          <a:fillRef idx="0"/>
          <a:effectRef idx="0"/>
          <a:fontRef idx="minor"/>
        </p:style>
        <p:txBody>
          <a:bodyPr lIns="90000" rIns="90000" tIns="91440" bIns="91440" anchor="t">
            <a:noAutofit/>
          </a:bodyPr>
          <a:p>
            <a:pPr marL="158760" algn="just">
              <a:lnSpc>
                <a:spcPct val="100000"/>
              </a:lnSpc>
              <a:spcBef>
                <a:spcPts val="1199"/>
              </a:spcBef>
              <a:tabLst>
                <a:tab algn="l" pos="0"/>
              </a:tabLst>
            </a:pPr>
            <a:r>
              <a:rPr b="1" lang="en-US" sz="1800" spc="-1" strike="noStrike">
                <a:solidFill>
                  <a:schemeClr val="dk1"/>
                </a:solidFill>
                <a:latin typeface="Montserrat"/>
                <a:ea typeface="Montserrat"/>
              </a:rPr>
              <a:t>KSC LC-39A Launch Site</a:t>
            </a:r>
            <a:endParaRPr b="0" lang="en-US" sz="1800" spc="-1" strike="noStrike">
              <a:latin typeface="Arial"/>
            </a:endParaRPr>
          </a:p>
          <a:p>
            <a:pPr marL="158760" algn="just">
              <a:lnSpc>
                <a:spcPct val="100000"/>
              </a:lnSpc>
              <a:spcBef>
                <a:spcPts val="1199"/>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713160" y="444960"/>
            <a:ext cx="7515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(Geographical)</a:t>
            </a:r>
            <a:endParaRPr b="0" lang="en-US" sz="3000" spc="-1" strike="noStrike">
              <a:latin typeface="Arial"/>
            </a:endParaRPr>
          </a:p>
        </p:txBody>
      </p:sp>
      <p:sp>
        <p:nvSpPr>
          <p:cNvPr id="306" name="Google Shape;256;p37"/>
          <p:cNvSpPr/>
          <p:nvPr/>
        </p:nvSpPr>
        <p:spPr>
          <a:xfrm>
            <a:off x="713160" y="2022480"/>
            <a:ext cx="396180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The CCAFS SLC – 40 has 4 unsuccessful landings and 3 successful landings</a:t>
            </a:r>
            <a:endParaRPr b="0" lang="en-US" sz="1800" spc="-1" strike="noStrike">
              <a:latin typeface="Arial"/>
            </a:endParaRPr>
          </a:p>
          <a:p>
            <a:pPr algn="just">
              <a:lnSpc>
                <a:spcPct val="100000"/>
              </a:lnSpc>
              <a:spcBef>
                <a:spcPts val="1199"/>
              </a:spcBef>
            </a:pPr>
            <a:endParaRPr b="0" lang="en-US" sz="1800" spc="-1" strike="noStrike">
              <a:latin typeface="Arial"/>
            </a:endParaRPr>
          </a:p>
        </p:txBody>
      </p:sp>
      <p:pic>
        <p:nvPicPr>
          <p:cNvPr id="307" name="Picture 4" descr=""/>
          <p:cNvPicPr/>
          <p:nvPr/>
        </p:nvPicPr>
        <p:blipFill>
          <a:blip r:embed="rId1"/>
          <a:stretch/>
        </p:blipFill>
        <p:spPr>
          <a:xfrm>
            <a:off x="4821120" y="1340280"/>
            <a:ext cx="3179520" cy="32313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713160" y="444960"/>
            <a:ext cx="7515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(Geographical)</a:t>
            </a:r>
            <a:endParaRPr b="0" lang="en-US" sz="3000" spc="-1" strike="noStrike">
              <a:latin typeface="Arial"/>
            </a:endParaRPr>
          </a:p>
        </p:txBody>
      </p:sp>
      <p:sp>
        <p:nvSpPr>
          <p:cNvPr id="309" name="Google Shape;256;p37"/>
          <p:cNvSpPr/>
          <p:nvPr/>
        </p:nvSpPr>
        <p:spPr>
          <a:xfrm>
            <a:off x="713160" y="2022480"/>
            <a:ext cx="3961800" cy="32950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The CCAFS LC – 40 has the majority of unsuccessful landings. With only seven (7) successful landings out of 26 attempts.</a:t>
            </a:r>
            <a:endParaRPr b="0" lang="en-US" sz="1800" spc="-1" strike="noStrike">
              <a:latin typeface="Arial"/>
            </a:endParaRPr>
          </a:p>
          <a:p>
            <a:pPr algn="just">
              <a:lnSpc>
                <a:spcPct val="100000"/>
              </a:lnSpc>
              <a:spcBef>
                <a:spcPts val="1199"/>
              </a:spcBef>
            </a:pPr>
            <a:endParaRPr b="0" lang="en-US" sz="1800" spc="-1" strike="noStrike">
              <a:latin typeface="Arial"/>
            </a:endParaRPr>
          </a:p>
        </p:txBody>
      </p:sp>
      <p:pic>
        <p:nvPicPr>
          <p:cNvPr id="310" name="Picture 1" descr=""/>
          <p:cNvPicPr/>
          <p:nvPr/>
        </p:nvPicPr>
        <p:blipFill>
          <a:blip r:embed="rId1"/>
          <a:srcRect l="0" t="20297" r="19767" b="0"/>
          <a:stretch/>
        </p:blipFill>
        <p:spPr>
          <a:xfrm>
            <a:off x="5092560" y="1307880"/>
            <a:ext cx="3365280" cy="34383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70640" y="315360"/>
            <a:ext cx="886860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(Geographical) -</a:t>
            </a:r>
            <a:r>
              <a:rPr b="0" lang="en-US" sz="3200" spc="-1" strike="noStrike">
                <a:solidFill>
                  <a:schemeClr val="dk1"/>
                </a:solidFill>
                <a:latin typeface="Vidaloka"/>
                <a:ea typeface="Vidaloka"/>
              </a:rPr>
              <a:t> CCAFS SLC-40 </a:t>
            </a:r>
            <a:endParaRPr b="0" lang="en-US" sz="3200" spc="-1" strike="noStrike">
              <a:latin typeface="Arial"/>
            </a:endParaRPr>
          </a:p>
        </p:txBody>
      </p:sp>
      <p:pic>
        <p:nvPicPr>
          <p:cNvPr id="312" name="Picture 3" descr=""/>
          <p:cNvPicPr/>
          <p:nvPr/>
        </p:nvPicPr>
        <p:blipFill>
          <a:blip r:embed="rId1"/>
          <a:stretch/>
        </p:blipFill>
        <p:spPr>
          <a:xfrm>
            <a:off x="1774800" y="1600200"/>
            <a:ext cx="6225840" cy="3015000"/>
          </a:xfrm>
          <a:prstGeom prst="rect">
            <a:avLst/>
          </a:prstGeom>
          <a:ln w="0">
            <a:noFill/>
          </a:ln>
        </p:spPr>
      </p:pic>
      <p:cxnSp>
        <p:nvCxnSpPr>
          <p:cNvPr id="313" name="Straight Connector 5"/>
          <p:cNvCxnSpPr/>
          <p:nvPr/>
        </p:nvCxnSpPr>
        <p:spPr>
          <a:xfrm>
            <a:off x="2103840" y="2319120"/>
            <a:ext cx="5219280" cy="142200"/>
          </a:xfrm>
          <a:prstGeom prst="straightConnector1">
            <a:avLst/>
          </a:prstGeom>
          <a:ln w="0">
            <a:solidFill>
              <a:srgbClr val="3d3331"/>
            </a:solidFill>
          </a:ln>
        </p:spPr>
      </p:cxnSp>
      <p:sp>
        <p:nvSpPr>
          <p:cNvPr id="314" name="Oval 7"/>
          <p:cNvSpPr/>
          <p:nvPr/>
        </p:nvSpPr>
        <p:spPr>
          <a:xfrm>
            <a:off x="7278120" y="2274840"/>
            <a:ext cx="445320" cy="348840"/>
          </a:xfrm>
          <a:prstGeom prst="ellipse">
            <a:avLst/>
          </a:prstGeom>
          <a:noFill/>
          <a:ln>
            <a:solidFill>
              <a:srgbClr val="2e2725"/>
            </a:solidFill>
            <a:round/>
          </a:ln>
        </p:spPr>
        <p:style>
          <a:lnRef idx="2">
            <a:schemeClr val="accent1">
              <a:shade val="50000"/>
            </a:schemeClr>
          </a:lnRef>
          <a:fillRef idx="1">
            <a:schemeClr val="accent1"/>
          </a:fillRef>
          <a:effectRef idx="0">
            <a:schemeClr val="accent1"/>
          </a:effectRef>
          <a:fontRef idx="minor"/>
        </p:style>
      </p:sp>
      <p:sp>
        <p:nvSpPr>
          <p:cNvPr id="315" name="Google Shape;256;p37"/>
          <p:cNvSpPr/>
          <p:nvPr/>
        </p:nvSpPr>
        <p:spPr>
          <a:xfrm>
            <a:off x="2207880" y="1762200"/>
            <a:ext cx="5314680" cy="3295080"/>
          </a:xfrm>
          <a:prstGeom prst="rect">
            <a:avLst/>
          </a:prstGeom>
          <a:noFill/>
          <a:ln w="0">
            <a:noFill/>
          </a:ln>
        </p:spPr>
        <p:style>
          <a:lnRef idx="0"/>
          <a:fillRef idx="0"/>
          <a:effectRef idx="0"/>
          <a:fontRef idx="minor"/>
        </p:style>
        <p:txBody>
          <a:bodyPr lIns="90000" rIns="90000" tIns="91440" bIns="91440" anchor="t">
            <a:noAutofit/>
          </a:bodyPr>
          <a:p>
            <a:pPr marL="158760" algn="just">
              <a:lnSpc>
                <a:spcPct val="100000"/>
              </a:lnSpc>
              <a:spcBef>
                <a:spcPts val="1199"/>
              </a:spcBef>
              <a:tabLst>
                <a:tab algn="l" pos="0"/>
              </a:tabLst>
            </a:pPr>
            <a:r>
              <a:rPr b="1" lang="en-US" sz="1800" spc="-1" strike="noStrike">
                <a:solidFill>
                  <a:schemeClr val="dk1"/>
                </a:solidFill>
                <a:latin typeface="Montserrat"/>
                <a:ea typeface="Montserrat"/>
              </a:rPr>
              <a:t>The coastline </a:t>
            </a:r>
            <a:r>
              <a:rPr b="1" lang="en-GB" sz="1800" spc="-1" strike="noStrike">
                <a:solidFill>
                  <a:schemeClr val="dk2"/>
                </a:solidFill>
                <a:latin typeface="Montserrat"/>
                <a:ea typeface="Montserrat"/>
              </a:rPr>
              <a:t>is only 0.87 km from East.</a:t>
            </a:r>
            <a:endParaRPr b="0" lang="en-US" sz="1800" spc="-1" strike="noStrike">
              <a:latin typeface="Arial"/>
            </a:endParaRPr>
          </a:p>
          <a:p>
            <a:pPr marL="158760" algn="just">
              <a:lnSpc>
                <a:spcPct val="100000"/>
              </a:lnSpc>
              <a:spcBef>
                <a:spcPts val="1199"/>
              </a:spcBef>
              <a:tabLst>
                <a:tab algn="l" pos="0"/>
              </a:tabLst>
            </a:pPr>
            <a:r>
              <a:rPr b="0" lang="en-US" sz="1800" spc="-1" strike="noStrike">
                <a:solidFill>
                  <a:schemeClr val="dk1"/>
                </a:solidFill>
                <a:latin typeface="Montserrat"/>
                <a:ea typeface="Montserrat"/>
              </a:rPr>
              <a:t> </a:t>
            </a:r>
            <a:endParaRPr b="0" lang="en-US" sz="1800" spc="-1" strike="noStrike">
              <a:latin typeface="Arial"/>
            </a:endParaRPr>
          </a:p>
          <a:p>
            <a:pPr marL="158760" algn="just">
              <a:lnSpc>
                <a:spcPct val="100000"/>
              </a:lnSpc>
              <a:spcBef>
                <a:spcPts val="1199"/>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316" name="Picture 6" descr=""/>
          <p:cNvPicPr/>
          <p:nvPr/>
        </p:nvPicPr>
        <p:blipFill>
          <a:blip r:embed="rId1"/>
          <a:stretch/>
        </p:blipFill>
        <p:spPr>
          <a:xfrm>
            <a:off x="48960" y="1017720"/>
            <a:ext cx="9045000" cy="3238200"/>
          </a:xfrm>
          <a:prstGeom prst="rect">
            <a:avLst/>
          </a:prstGeom>
          <a:ln w="0">
            <a:noFill/>
          </a:ln>
        </p:spPr>
      </p:pic>
      <p:cxnSp>
        <p:nvCxnSpPr>
          <p:cNvPr id="317" name="Straight Connector 9"/>
          <p:cNvCxnSpPr/>
          <p:nvPr/>
        </p:nvCxnSpPr>
        <p:spPr>
          <a:xfrm>
            <a:off x="1397520" y="2207880"/>
            <a:ext cx="4773240" cy="201240"/>
          </a:xfrm>
          <a:prstGeom prst="straightConnector1">
            <a:avLst/>
          </a:prstGeom>
          <a:ln w="0">
            <a:solidFill>
              <a:srgbClr val="3d3331"/>
            </a:solidFill>
          </a:ln>
        </p:spPr>
      </p:cxnSp>
      <p:sp>
        <p:nvSpPr>
          <p:cNvPr id="318" name="Oval 10"/>
          <p:cNvSpPr/>
          <p:nvPr/>
        </p:nvSpPr>
        <p:spPr>
          <a:xfrm>
            <a:off x="6162840" y="2278440"/>
            <a:ext cx="445320" cy="348840"/>
          </a:xfrm>
          <a:prstGeom prst="ellipse">
            <a:avLst/>
          </a:prstGeom>
          <a:noFill/>
          <a:ln>
            <a:solidFill>
              <a:srgbClr val="2e2725"/>
            </a:solidFill>
            <a:round/>
          </a:ln>
        </p:spPr>
        <p:style>
          <a:lnRef idx="2">
            <a:schemeClr val="accent1">
              <a:shade val="50000"/>
            </a:schemeClr>
          </a:lnRef>
          <a:fillRef idx="1">
            <a:schemeClr val="accent1"/>
          </a:fillRef>
          <a:effectRef idx="0">
            <a:schemeClr val="accent1"/>
          </a:effectRef>
          <a:fontRef idx="minor"/>
        </p:style>
      </p:sp>
      <p:sp>
        <p:nvSpPr>
          <p:cNvPr id="319" name="Google Shape;256;p37"/>
          <p:cNvSpPr/>
          <p:nvPr/>
        </p:nvSpPr>
        <p:spPr>
          <a:xfrm rot="198600">
            <a:off x="1284840" y="1745280"/>
            <a:ext cx="5400000" cy="627120"/>
          </a:xfrm>
          <a:prstGeom prst="rect">
            <a:avLst/>
          </a:prstGeom>
          <a:noFill/>
          <a:ln w="0">
            <a:noFill/>
          </a:ln>
        </p:spPr>
        <p:style>
          <a:lnRef idx="0"/>
          <a:fillRef idx="0"/>
          <a:effectRef idx="0"/>
          <a:fontRef idx="minor"/>
        </p:style>
        <p:txBody>
          <a:bodyPr lIns="90000" rIns="90000" tIns="91440" bIns="91440" anchor="t">
            <a:noAutofit/>
          </a:bodyPr>
          <a:p>
            <a:pPr marL="158760" algn="just">
              <a:lnSpc>
                <a:spcPct val="100000"/>
              </a:lnSpc>
              <a:spcBef>
                <a:spcPts val="1199"/>
              </a:spcBef>
              <a:tabLst>
                <a:tab algn="l" pos="0"/>
              </a:tabLst>
            </a:pPr>
            <a:r>
              <a:rPr b="1" lang="en-US" sz="1800" spc="-1" strike="noStrike">
                <a:solidFill>
                  <a:schemeClr val="dk1"/>
                </a:solidFill>
                <a:latin typeface="Montserrat"/>
                <a:ea typeface="Montserrat"/>
              </a:rPr>
              <a:t>The nearest </a:t>
            </a:r>
            <a:r>
              <a:rPr b="1" lang="en-GB" sz="1800" spc="-1" strike="noStrike">
                <a:solidFill>
                  <a:schemeClr val="dk2"/>
                </a:solidFill>
                <a:latin typeface="Montserrat"/>
                <a:ea typeface="Montserrat"/>
              </a:rPr>
              <a:t>highway is only 0.60KM far</a:t>
            </a:r>
            <a:endParaRPr b="0" lang="en-US" sz="1800" spc="-1" strike="noStrike">
              <a:latin typeface="Arial"/>
            </a:endParaRPr>
          </a:p>
          <a:p>
            <a:pPr marL="158760" algn="just">
              <a:lnSpc>
                <a:spcPct val="100000"/>
              </a:lnSpc>
              <a:spcBef>
                <a:spcPts val="1199"/>
              </a:spcBef>
              <a:tabLst>
                <a:tab algn="l" pos="0"/>
              </a:tabLst>
            </a:pPr>
            <a:r>
              <a:rPr b="1" lang="en-US" sz="1800" spc="-1" strike="noStrike">
                <a:solidFill>
                  <a:schemeClr val="dk1"/>
                </a:solidFill>
                <a:latin typeface="Montserrat"/>
                <a:ea typeface="Montserrat"/>
              </a:rPr>
              <a:t> </a:t>
            </a:r>
            <a:endParaRPr b="0" lang="en-US" sz="1800" spc="-1" strike="noStrike">
              <a:latin typeface="Arial"/>
            </a:endParaRPr>
          </a:p>
          <a:p>
            <a:pPr marL="158760" algn="just">
              <a:lnSpc>
                <a:spcPct val="100000"/>
              </a:lnSpc>
              <a:spcBef>
                <a:spcPts val="1199"/>
              </a:spcBef>
              <a:tabLst>
                <a:tab algn="l" pos="0"/>
              </a:tabLst>
            </a:pPr>
            <a:endParaRPr b="0" lang="en-US" sz="1800" spc="-1" strike="noStrike">
              <a:latin typeface="Arial"/>
            </a:endParaRPr>
          </a:p>
        </p:txBody>
      </p:sp>
      <p:sp>
        <p:nvSpPr>
          <p:cNvPr id="320" name="Google Shape;285;p40"/>
          <p:cNvSpPr/>
          <p:nvPr/>
        </p:nvSpPr>
        <p:spPr>
          <a:xfrm>
            <a:off x="170640" y="315360"/>
            <a:ext cx="886860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1" lang="en-US" sz="3000" spc="-1" strike="noStrike">
                <a:solidFill>
                  <a:schemeClr val="dk1"/>
                </a:solidFill>
                <a:latin typeface="Vidaloka"/>
                <a:ea typeface="Vidaloka"/>
              </a:rPr>
              <a:t>Results on the Analysis (Geographical) -</a:t>
            </a:r>
            <a:r>
              <a:rPr b="0" lang="en-US" sz="3200" spc="-1" strike="noStrike">
                <a:solidFill>
                  <a:schemeClr val="dk1"/>
                </a:solidFill>
                <a:latin typeface="Vidaloka"/>
                <a:ea typeface="Vidaloka"/>
              </a:rPr>
              <a:t> CCAFS SLC-40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321" name="Picture 6" descr=""/>
          <p:cNvPicPr/>
          <p:nvPr/>
        </p:nvPicPr>
        <p:blipFill>
          <a:blip r:embed="rId1"/>
          <a:stretch/>
        </p:blipFill>
        <p:spPr>
          <a:xfrm>
            <a:off x="48960" y="1017720"/>
            <a:ext cx="9045000" cy="3238200"/>
          </a:xfrm>
          <a:prstGeom prst="rect">
            <a:avLst/>
          </a:prstGeom>
          <a:ln w="0">
            <a:noFill/>
          </a:ln>
        </p:spPr>
      </p:pic>
      <p:cxnSp>
        <p:nvCxnSpPr>
          <p:cNvPr id="322" name="Straight Connector 9"/>
          <p:cNvCxnSpPr/>
          <p:nvPr/>
        </p:nvCxnSpPr>
        <p:spPr>
          <a:xfrm>
            <a:off x="1397520" y="2207880"/>
            <a:ext cx="4773240" cy="201240"/>
          </a:xfrm>
          <a:prstGeom prst="straightConnector1">
            <a:avLst/>
          </a:prstGeom>
          <a:ln w="0">
            <a:solidFill>
              <a:srgbClr val="3d3331"/>
            </a:solidFill>
          </a:ln>
        </p:spPr>
      </p:cxnSp>
      <p:sp>
        <p:nvSpPr>
          <p:cNvPr id="323" name="Oval 10"/>
          <p:cNvSpPr/>
          <p:nvPr/>
        </p:nvSpPr>
        <p:spPr>
          <a:xfrm>
            <a:off x="6162840" y="2278440"/>
            <a:ext cx="445320" cy="348840"/>
          </a:xfrm>
          <a:prstGeom prst="ellipse">
            <a:avLst/>
          </a:prstGeom>
          <a:noFill/>
          <a:ln>
            <a:solidFill>
              <a:srgbClr val="2e2725"/>
            </a:solidFill>
            <a:round/>
          </a:ln>
        </p:spPr>
        <p:style>
          <a:lnRef idx="2">
            <a:schemeClr val="accent1">
              <a:shade val="50000"/>
            </a:schemeClr>
          </a:lnRef>
          <a:fillRef idx="1">
            <a:schemeClr val="accent1"/>
          </a:fillRef>
          <a:effectRef idx="0">
            <a:schemeClr val="accent1"/>
          </a:effectRef>
          <a:fontRef idx="minor"/>
        </p:style>
      </p:sp>
      <p:sp>
        <p:nvSpPr>
          <p:cNvPr id="324" name="Google Shape;256;p37"/>
          <p:cNvSpPr/>
          <p:nvPr/>
        </p:nvSpPr>
        <p:spPr>
          <a:xfrm rot="198600">
            <a:off x="2221920" y="2139120"/>
            <a:ext cx="3689640" cy="627120"/>
          </a:xfrm>
          <a:prstGeom prst="rect">
            <a:avLst/>
          </a:prstGeom>
          <a:noFill/>
          <a:ln w="0">
            <a:noFill/>
          </a:ln>
        </p:spPr>
        <p:style>
          <a:lnRef idx="0"/>
          <a:fillRef idx="0"/>
          <a:effectRef idx="0"/>
          <a:fontRef idx="minor"/>
        </p:style>
        <p:txBody>
          <a:bodyPr lIns="90000" rIns="90000" tIns="91440" bIns="91440" anchor="t">
            <a:noAutofit/>
          </a:bodyPr>
          <a:p>
            <a:pPr marL="158760" algn="just">
              <a:lnSpc>
                <a:spcPct val="100000"/>
              </a:lnSpc>
              <a:spcBef>
                <a:spcPts val="1199"/>
              </a:spcBef>
              <a:tabLst>
                <a:tab algn="l" pos="0"/>
              </a:tabLst>
            </a:pPr>
            <a:r>
              <a:rPr b="1" lang="en-US" sz="1800" spc="-1" strike="noStrike">
                <a:solidFill>
                  <a:schemeClr val="dk1"/>
                </a:solidFill>
                <a:latin typeface="Montserrat"/>
                <a:ea typeface="Montserrat"/>
              </a:rPr>
              <a:t>The nearest </a:t>
            </a:r>
            <a:r>
              <a:rPr b="1" lang="en-GB" sz="1800" spc="-1" strike="noStrike">
                <a:solidFill>
                  <a:schemeClr val="dk2"/>
                </a:solidFill>
                <a:latin typeface="Montserrat"/>
                <a:ea typeface="Montserrat"/>
              </a:rPr>
              <a:t>highway is only 0.60KM away</a:t>
            </a:r>
            <a:endParaRPr b="0" lang="en-US" sz="1800" spc="-1" strike="noStrike">
              <a:latin typeface="Arial"/>
            </a:endParaRPr>
          </a:p>
          <a:p>
            <a:pPr marL="158760" algn="just">
              <a:lnSpc>
                <a:spcPct val="100000"/>
              </a:lnSpc>
              <a:spcBef>
                <a:spcPts val="1199"/>
              </a:spcBef>
              <a:tabLst>
                <a:tab algn="l" pos="0"/>
              </a:tabLst>
            </a:pPr>
            <a:r>
              <a:rPr b="1" lang="en-US" sz="1800" spc="-1" strike="noStrike">
                <a:solidFill>
                  <a:schemeClr val="dk1"/>
                </a:solidFill>
                <a:latin typeface="Montserrat"/>
                <a:ea typeface="Montserrat"/>
              </a:rPr>
              <a:t> </a:t>
            </a:r>
            <a:endParaRPr b="0" lang="en-US" sz="1800" spc="-1" strike="noStrike">
              <a:latin typeface="Arial"/>
            </a:endParaRPr>
          </a:p>
          <a:p>
            <a:pPr marL="158760" algn="just">
              <a:lnSpc>
                <a:spcPct val="100000"/>
              </a:lnSpc>
              <a:spcBef>
                <a:spcPts val="1199"/>
              </a:spcBef>
              <a:tabLst>
                <a:tab algn="l" pos="0"/>
              </a:tabLst>
            </a:pPr>
            <a:endParaRPr b="0" lang="en-US" sz="1800" spc="-1" strike="noStrike">
              <a:latin typeface="Arial"/>
            </a:endParaRPr>
          </a:p>
        </p:txBody>
      </p:sp>
      <p:sp>
        <p:nvSpPr>
          <p:cNvPr id="325" name="Google Shape;285;p40"/>
          <p:cNvSpPr/>
          <p:nvPr/>
        </p:nvSpPr>
        <p:spPr>
          <a:xfrm>
            <a:off x="170640" y="315360"/>
            <a:ext cx="886860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1" lang="en-US" sz="3000" spc="-1" strike="noStrike">
                <a:solidFill>
                  <a:schemeClr val="dk1"/>
                </a:solidFill>
                <a:latin typeface="Vidaloka"/>
                <a:ea typeface="Vidaloka"/>
              </a:rPr>
              <a:t>Results on the Analysis (Geographical) -</a:t>
            </a:r>
            <a:r>
              <a:rPr b="0" lang="en-US" sz="3200" spc="-1" strike="noStrike">
                <a:solidFill>
                  <a:schemeClr val="dk1"/>
                </a:solidFill>
                <a:latin typeface="Vidaloka"/>
                <a:ea typeface="Vidaloka"/>
              </a:rPr>
              <a:t> CCAFS SLC-40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7" name="PlaceHolder 1"/>
          <p:cNvSpPr>
            <a:spLocks noGrp="1"/>
          </p:cNvSpPr>
          <p:nvPr>
            <p:ph type="title"/>
          </p:nvPr>
        </p:nvSpPr>
        <p:spPr>
          <a:xfrm>
            <a:off x="1937160" y="2571840"/>
            <a:ext cx="5268960" cy="6483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5000" spc="-1" strike="noStrike">
                <a:solidFill>
                  <a:srgbClr val="000000"/>
                </a:solidFill>
                <a:latin typeface="Vidaloka"/>
                <a:ea typeface="Vidaloka"/>
              </a:rPr>
              <a:t>Executive Summary</a:t>
            </a:r>
            <a:endParaRPr b="0" lang="en-US" sz="5000" spc="-1" strike="noStrike">
              <a:latin typeface="Arial"/>
            </a:endParaRPr>
          </a:p>
        </p:txBody>
      </p:sp>
      <p:sp>
        <p:nvSpPr>
          <p:cNvPr id="228" name="PlaceHolder 2"/>
          <p:cNvSpPr>
            <a:spLocks noGrp="1"/>
          </p:cNvSpPr>
          <p:nvPr>
            <p:ph type="title"/>
          </p:nvPr>
        </p:nvSpPr>
        <p:spPr>
          <a:xfrm>
            <a:off x="3746520" y="1478880"/>
            <a:ext cx="1650240" cy="9777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7000" spc="-1" strike="noStrike">
                <a:solidFill>
                  <a:srgbClr val="000000"/>
                </a:solidFill>
                <a:latin typeface="Vidaloka"/>
                <a:ea typeface="Vidaloka"/>
              </a:rPr>
              <a:t>01</a:t>
            </a:r>
            <a:endParaRPr b="0" lang="en-US" sz="7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713160" y="444960"/>
            <a:ext cx="7515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(Dashboard)</a:t>
            </a:r>
            <a:endParaRPr b="0" lang="en-US" sz="3000" spc="-1" strike="noStrike">
              <a:latin typeface="Arial"/>
            </a:endParaRPr>
          </a:p>
        </p:txBody>
      </p:sp>
      <p:sp>
        <p:nvSpPr>
          <p:cNvPr id="327" name="Google Shape;256;p37"/>
          <p:cNvSpPr/>
          <p:nvPr/>
        </p:nvSpPr>
        <p:spPr>
          <a:xfrm>
            <a:off x="609480" y="2052000"/>
            <a:ext cx="3961800" cy="25372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In all sites, the sites with the highest successful landing rate was the KSC LC-39A</a:t>
            </a:r>
            <a:endParaRPr b="0" lang="en-US" sz="1800" spc="-1" strike="noStrike">
              <a:latin typeface="Arial"/>
            </a:endParaRPr>
          </a:p>
          <a:p>
            <a:pPr algn="just">
              <a:lnSpc>
                <a:spcPct val="100000"/>
              </a:lnSpc>
              <a:spcBef>
                <a:spcPts val="1199"/>
              </a:spcBef>
            </a:pPr>
            <a:endParaRPr b="0" lang="en-US" sz="1800" spc="-1" strike="noStrike">
              <a:latin typeface="Arial"/>
            </a:endParaRPr>
          </a:p>
          <a:p>
            <a:pPr algn="just">
              <a:lnSpc>
                <a:spcPct val="100000"/>
              </a:lnSpc>
              <a:spcBef>
                <a:spcPts val="1199"/>
              </a:spcBef>
            </a:pPr>
            <a:endParaRPr b="0" lang="en-US" sz="1800" spc="-1" strike="noStrike">
              <a:latin typeface="Arial"/>
            </a:endParaRPr>
          </a:p>
        </p:txBody>
      </p:sp>
      <p:pic>
        <p:nvPicPr>
          <p:cNvPr id="328" name="Picture 3" descr=""/>
          <p:cNvPicPr/>
          <p:nvPr/>
        </p:nvPicPr>
        <p:blipFill>
          <a:blip r:embed="rId1"/>
          <a:stretch/>
        </p:blipFill>
        <p:spPr>
          <a:xfrm>
            <a:off x="5262480" y="960840"/>
            <a:ext cx="3167640" cy="38394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713160" y="444960"/>
            <a:ext cx="5121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(Dashboard)</a:t>
            </a:r>
            <a:endParaRPr b="0" lang="en-US" sz="3000" spc="-1" strike="noStrike">
              <a:latin typeface="Arial"/>
            </a:endParaRPr>
          </a:p>
        </p:txBody>
      </p:sp>
      <p:sp>
        <p:nvSpPr>
          <p:cNvPr id="330" name="Google Shape;256;p37"/>
          <p:cNvSpPr/>
          <p:nvPr/>
        </p:nvSpPr>
        <p:spPr>
          <a:xfrm>
            <a:off x="393840" y="1701720"/>
            <a:ext cx="3634560" cy="25372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CCAFS SLC-40 has the lowest landing success rate. While the other three have over 60% success rates</a:t>
            </a:r>
            <a:endParaRPr b="0" lang="en-US" sz="1800" spc="-1" strike="noStrike">
              <a:latin typeface="Arial"/>
            </a:endParaRPr>
          </a:p>
          <a:p>
            <a:pPr algn="just">
              <a:lnSpc>
                <a:spcPct val="100000"/>
              </a:lnSpc>
              <a:spcBef>
                <a:spcPts val="1199"/>
              </a:spcBef>
            </a:pPr>
            <a:endParaRPr b="0" lang="en-US" sz="1800" spc="-1" strike="noStrike">
              <a:latin typeface="Arial"/>
            </a:endParaRPr>
          </a:p>
          <a:p>
            <a:pPr algn="just">
              <a:lnSpc>
                <a:spcPct val="100000"/>
              </a:lnSpc>
              <a:spcBef>
                <a:spcPts val="1199"/>
              </a:spcBef>
            </a:pPr>
            <a:endParaRPr b="0" lang="en-US" sz="1800" spc="-1" strike="noStrike">
              <a:latin typeface="Arial"/>
            </a:endParaRPr>
          </a:p>
        </p:txBody>
      </p:sp>
      <p:pic>
        <p:nvPicPr>
          <p:cNvPr id="331" name="Picture 2" descr=""/>
          <p:cNvPicPr/>
          <p:nvPr/>
        </p:nvPicPr>
        <p:blipFill>
          <a:blip r:embed="rId1"/>
          <a:stretch/>
        </p:blipFill>
        <p:spPr>
          <a:xfrm>
            <a:off x="6770520" y="780480"/>
            <a:ext cx="2052720" cy="1887120"/>
          </a:xfrm>
          <a:prstGeom prst="rect">
            <a:avLst/>
          </a:prstGeom>
          <a:ln w="0">
            <a:noFill/>
          </a:ln>
        </p:spPr>
      </p:pic>
      <p:pic>
        <p:nvPicPr>
          <p:cNvPr id="332" name="Picture 5" descr=""/>
          <p:cNvPicPr/>
          <p:nvPr/>
        </p:nvPicPr>
        <p:blipFill>
          <a:blip r:embed="rId2"/>
          <a:stretch/>
        </p:blipFill>
        <p:spPr>
          <a:xfrm>
            <a:off x="6770520" y="2869560"/>
            <a:ext cx="2052720" cy="1839960"/>
          </a:xfrm>
          <a:prstGeom prst="rect">
            <a:avLst/>
          </a:prstGeom>
          <a:ln w="0">
            <a:noFill/>
          </a:ln>
        </p:spPr>
      </p:pic>
      <p:pic>
        <p:nvPicPr>
          <p:cNvPr id="333" name="Picture 7" descr=""/>
          <p:cNvPicPr/>
          <p:nvPr/>
        </p:nvPicPr>
        <p:blipFill>
          <a:blip r:embed="rId3"/>
          <a:stretch/>
        </p:blipFill>
        <p:spPr>
          <a:xfrm>
            <a:off x="4481280" y="735480"/>
            <a:ext cx="2052720" cy="1932480"/>
          </a:xfrm>
          <a:prstGeom prst="rect">
            <a:avLst/>
          </a:prstGeom>
          <a:ln w="0">
            <a:noFill/>
          </a:ln>
        </p:spPr>
      </p:pic>
      <p:pic>
        <p:nvPicPr>
          <p:cNvPr id="334" name="Picture 9" descr=""/>
          <p:cNvPicPr/>
          <p:nvPr/>
        </p:nvPicPr>
        <p:blipFill>
          <a:blip r:embed="rId4"/>
          <a:stretch/>
        </p:blipFill>
        <p:spPr>
          <a:xfrm>
            <a:off x="4481280" y="2867040"/>
            <a:ext cx="2052720" cy="18421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713160" y="444960"/>
            <a:ext cx="5121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the Analysis (Dashboard)</a:t>
            </a:r>
            <a:endParaRPr b="0" lang="en-US" sz="3000" spc="-1" strike="noStrike">
              <a:latin typeface="Arial"/>
            </a:endParaRPr>
          </a:p>
        </p:txBody>
      </p:sp>
      <p:sp>
        <p:nvSpPr>
          <p:cNvPr id="336" name="Google Shape;256;p37"/>
          <p:cNvSpPr/>
          <p:nvPr/>
        </p:nvSpPr>
        <p:spPr>
          <a:xfrm>
            <a:off x="393840" y="1701720"/>
            <a:ext cx="3634560" cy="253728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There are more attempt using low payloads</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it also shows that the success for massive payloads is lower than that for low payloads. </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Lastly, v 1.0, and B5 are not yet launched with massive payloads</a:t>
            </a:r>
            <a:endParaRPr b="0" lang="en-US" sz="1800" spc="-1" strike="noStrike">
              <a:latin typeface="Arial"/>
            </a:endParaRPr>
          </a:p>
          <a:p>
            <a:pPr algn="just">
              <a:lnSpc>
                <a:spcPct val="100000"/>
              </a:lnSpc>
              <a:spcBef>
                <a:spcPts val="1199"/>
              </a:spcBef>
            </a:pPr>
            <a:endParaRPr b="0" lang="en-US" sz="1800" spc="-1" strike="noStrike">
              <a:latin typeface="Arial"/>
            </a:endParaRPr>
          </a:p>
        </p:txBody>
      </p:sp>
      <p:pic>
        <p:nvPicPr>
          <p:cNvPr id="337" name="Picture 3" descr=""/>
          <p:cNvPicPr/>
          <p:nvPr/>
        </p:nvPicPr>
        <p:blipFill>
          <a:blip r:embed="rId1"/>
          <a:stretch/>
        </p:blipFill>
        <p:spPr>
          <a:xfrm>
            <a:off x="4185000" y="1354320"/>
            <a:ext cx="4720320" cy="28846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713160" y="444960"/>
            <a:ext cx="5121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Model Evaluation</a:t>
            </a:r>
            <a:endParaRPr b="0" lang="en-US" sz="3000" spc="-1" strike="noStrike">
              <a:latin typeface="Arial"/>
            </a:endParaRPr>
          </a:p>
        </p:txBody>
      </p:sp>
      <p:sp>
        <p:nvSpPr>
          <p:cNvPr id="339" name="Google Shape;256;p37"/>
          <p:cNvSpPr/>
          <p:nvPr/>
        </p:nvSpPr>
        <p:spPr>
          <a:xfrm>
            <a:off x="327240" y="837720"/>
            <a:ext cx="8303400" cy="304956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tables below shown are scores from testing and cross validation using GridSearch CV. Specifically, lookingat the CV Scores, all accuracies are the same but in testing, the decision tree yield the highest percentage (86.25% Accuracy)</a:t>
            </a:r>
            <a:endParaRPr b="0" lang="en-US" sz="1800" spc="-1" strike="noStrike">
              <a:latin typeface="Arial"/>
            </a:endParaRPr>
          </a:p>
        </p:txBody>
      </p:sp>
      <p:pic>
        <p:nvPicPr>
          <p:cNvPr id="340" name="Picture 2" descr=""/>
          <p:cNvPicPr/>
          <p:nvPr/>
        </p:nvPicPr>
        <p:blipFill>
          <a:blip r:embed="rId1"/>
          <a:stretch/>
        </p:blipFill>
        <p:spPr>
          <a:xfrm>
            <a:off x="6021720" y="2240280"/>
            <a:ext cx="2876400" cy="2563200"/>
          </a:xfrm>
          <a:prstGeom prst="rect">
            <a:avLst/>
          </a:prstGeom>
          <a:ln w="0">
            <a:noFill/>
          </a:ln>
        </p:spPr>
      </p:pic>
      <p:pic>
        <p:nvPicPr>
          <p:cNvPr id="341" name="Picture 4" descr=""/>
          <p:cNvPicPr/>
          <p:nvPr/>
        </p:nvPicPr>
        <p:blipFill>
          <a:blip r:embed="rId2"/>
          <a:stretch/>
        </p:blipFill>
        <p:spPr>
          <a:xfrm>
            <a:off x="3179520" y="2240280"/>
            <a:ext cx="2784240" cy="2481480"/>
          </a:xfrm>
          <a:prstGeom prst="rect">
            <a:avLst/>
          </a:prstGeom>
          <a:ln w="0">
            <a:noFill/>
          </a:ln>
        </p:spPr>
      </p:pic>
      <p:pic>
        <p:nvPicPr>
          <p:cNvPr id="342" name="Picture 4" descr=""/>
          <p:cNvPicPr/>
          <p:nvPr/>
        </p:nvPicPr>
        <p:blipFill>
          <a:blip r:embed="rId3"/>
          <a:srcRect l="0" t="0" r="4857" b="0"/>
          <a:stretch/>
        </p:blipFill>
        <p:spPr>
          <a:xfrm>
            <a:off x="141480" y="2519640"/>
            <a:ext cx="2980080" cy="131580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713160" y="444960"/>
            <a:ext cx="604368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Results on Model Evaluation (Cont.)</a:t>
            </a:r>
            <a:endParaRPr b="0" lang="en-US" sz="3000" spc="-1" strike="noStrike">
              <a:latin typeface="Arial"/>
            </a:endParaRPr>
          </a:p>
        </p:txBody>
      </p:sp>
      <p:sp>
        <p:nvSpPr>
          <p:cNvPr id="344" name="Google Shape;256;p37"/>
          <p:cNvSpPr/>
          <p:nvPr/>
        </p:nvSpPr>
        <p:spPr>
          <a:xfrm>
            <a:off x="327240" y="1017720"/>
            <a:ext cx="8511480" cy="304956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 sz="1800" spc="-1" strike="noStrike">
                <a:solidFill>
                  <a:schemeClr val="dk1"/>
                </a:solidFill>
                <a:latin typeface="Montserrat"/>
                <a:ea typeface="Montserrat"/>
              </a:rPr>
              <a:t>The best hyperparameter of the decision tree are the following:</a:t>
            </a:r>
            <a:endParaRPr b="0" lang="en-US" sz="1800" spc="-1" strike="noStrike">
              <a:latin typeface="Arial"/>
            </a:endParaRPr>
          </a:p>
          <a:p>
            <a:pPr lvl="1" marL="901800" indent="-285840" algn="just">
              <a:lnSpc>
                <a:spcPct val="115000"/>
              </a:lnSpc>
              <a:spcBef>
                <a:spcPts val="1199"/>
              </a:spcBef>
              <a:buClr>
                <a:srgbClr val="000000"/>
              </a:buClr>
              <a:buFont typeface="Montserrat"/>
              <a:buChar char="○"/>
            </a:pPr>
            <a:r>
              <a:rPr b="0" lang="en" sz="1800" spc="-1" strike="noStrike">
                <a:solidFill>
                  <a:schemeClr val="dk1"/>
                </a:solidFill>
                <a:latin typeface="Montserrat"/>
                <a:ea typeface="Montserrat"/>
              </a:rPr>
              <a:t>Criterion – gini</a:t>
            </a:r>
            <a:endParaRPr b="0" lang="en-US" sz="1800" spc="-1" strike="noStrike">
              <a:latin typeface="Arial"/>
            </a:endParaRPr>
          </a:p>
          <a:p>
            <a:pPr lvl="1" marL="901800" indent="-285840" algn="just">
              <a:lnSpc>
                <a:spcPct val="115000"/>
              </a:lnSpc>
              <a:spcBef>
                <a:spcPts val="1199"/>
              </a:spcBef>
              <a:buClr>
                <a:srgbClr val="000000"/>
              </a:buClr>
              <a:buFont typeface="Montserrat"/>
              <a:buChar char="○"/>
            </a:pPr>
            <a:r>
              <a:rPr b="0" lang="en" sz="1800" spc="-1" strike="noStrike">
                <a:solidFill>
                  <a:schemeClr val="dk1"/>
                </a:solidFill>
                <a:latin typeface="Montserrat"/>
                <a:ea typeface="Montserrat"/>
              </a:rPr>
              <a:t>max_depth – 6</a:t>
            </a:r>
            <a:endParaRPr b="0" lang="en-US" sz="1800" spc="-1" strike="noStrike">
              <a:latin typeface="Arial"/>
            </a:endParaRPr>
          </a:p>
          <a:p>
            <a:pPr lvl="1" marL="901800" indent="-285840" algn="just">
              <a:lnSpc>
                <a:spcPct val="115000"/>
              </a:lnSpc>
              <a:spcBef>
                <a:spcPts val="1199"/>
              </a:spcBef>
              <a:buClr>
                <a:srgbClr val="000000"/>
              </a:buClr>
              <a:buFont typeface="Montserrat"/>
              <a:buChar char="○"/>
            </a:pPr>
            <a:r>
              <a:rPr b="0" lang="en-US" sz="1800" spc="-1" strike="noStrike">
                <a:solidFill>
                  <a:schemeClr val="dk1"/>
                </a:solidFill>
                <a:latin typeface="Montserrat"/>
                <a:ea typeface="Montserrat"/>
              </a:rPr>
              <a:t>M</a:t>
            </a:r>
            <a:r>
              <a:rPr b="0" lang="en" sz="1800" spc="-1" strike="noStrike">
                <a:solidFill>
                  <a:schemeClr val="dk1"/>
                </a:solidFill>
                <a:latin typeface="Montserrat"/>
                <a:ea typeface="Montserrat"/>
              </a:rPr>
              <a:t>ax_features – auto</a:t>
            </a:r>
            <a:endParaRPr b="0" lang="en-US" sz="1800" spc="-1" strike="noStrike">
              <a:latin typeface="Arial"/>
            </a:endParaRPr>
          </a:p>
          <a:p>
            <a:pPr lvl="1" marL="901800" indent="-285840" algn="just">
              <a:lnSpc>
                <a:spcPct val="115000"/>
              </a:lnSpc>
              <a:spcBef>
                <a:spcPts val="1199"/>
              </a:spcBef>
              <a:buClr>
                <a:srgbClr val="000000"/>
              </a:buClr>
              <a:buFont typeface="Montserrat"/>
              <a:buChar char="○"/>
            </a:pPr>
            <a:r>
              <a:rPr b="0" lang="en-US" sz="1800" spc="-1" strike="noStrike">
                <a:solidFill>
                  <a:schemeClr val="dk1"/>
                </a:solidFill>
                <a:latin typeface="Montserrat"/>
                <a:ea typeface="Montserrat"/>
              </a:rPr>
              <a:t>M</a:t>
            </a:r>
            <a:r>
              <a:rPr b="0" lang="en" sz="1800" spc="-1" strike="noStrike">
                <a:solidFill>
                  <a:schemeClr val="dk1"/>
                </a:solidFill>
                <a:latin typeface="Montserrat"/>
                <a:ea typeface="Montserrat"/>
              </a:rPr>
              <a:t>in_samples_leaf – 4</a:t>
            </a:r>
            <a:endParaRPr b="0" lang="en-US" sz="1800" spc="-1" strike="noStrike">
              <a:latin typeface="Arial"/>
            </a:endParaRPr>
          </a:p>
          <a:p>
            <a:pPr lvl="1" marL="901800" indent="-285840" algn="just">
              <a:lnSpc>
                <a:spcPct val="115000"/>
              </a:lnSpc>
              <a:spcBef>
                <a:spcPts val="1199"/>
              </a:spcBef>
              <a:buClr>
                <a:srgbClr val="000000"/>
              </a:buClr>
              <a:buFont typeface="Montserrat"/>
              <a:buChar char="○"/>
            </a:pPr>
            <a:r>
              <a:rPr b="0" lang="en" sz="1800" spc="-1" strike="noStrike">
                <a:solidFill>
                  <a:schemeClr val="dk1"/>
                </a:solidFill>
                <a:latin typeface="Montserrat"/>
                <a:ea typeface="Montserrat"/>
              </a:rPr>
              <a:t>min_samples_split – 10</a:t>
            </a:r>
            <a:endParaRPr b="0" lang="en-US" sz="1800" spc="-1" strike="noStrike">
              <a:latin typeface="Arial"/>
            </a:endParaRPr>
          </a:p>
          <a:p>
            <a:pPr lvl="1" marL="901800" indent="-285840" algn="just">
              <a:lnSpc>
                <a:spcPct val="115000"/>
              </a:lnSpc>
              <a:spcBef>
                <a:spcPts val="1199"/>
              </a:spcBef>
              <a:buClr>
                <a:srgbClr val="000000"/>
              </a:buClr>
              <a:buFont typeface="Montserrat"/>
              <a:buChar char="○"/>
            </a:pPr>
            <a:r>
              <a:rPr b="0" lang="en-US" sz="1800" spc="-1" strike="noStrike">
                <a:solidFill>
                  <a:schemeClr val="dk1"/>
                </a:solidFill>
                <a:latin typeface="Montserrat"/>
                <a:ea typeface="Montserrat"/>
              </a:rPr>
              <a:t>S</a:t>
            </a:r>
            <a:r>
              <a:rPr b="0" lang="en" sz="1800" spc="-1" strike="noStrike">
                <a:solidFill>
                  <a:schemeClr val="dk1"/>
                </a:solidFill>
                <a:latin typeface="Montserrat"/>
                <a:ea typeface="Montserrat"/>
              </a:rPr>
              <a:t>plitter - random</a:t>
            </a:r>
            <a:endParaRPr b="0" lang="en-US" sz="1800" spc="-1" strike="noStrike">
              <a:latin typeface="Arial"/>
            </a:endParaRPr>
          </a:p>
        </p:txBody>
      </p:sp>
      <p:sp>
        <p:nvSpPr>
          <p:cNvPr id="345" name="Google Shape;256;p37"/>
          <p:cNvSpPr/>
          <p:nvPr/>
        </p:nvSpPr>
        <p:spPr>
          <a:xfrm>
            <a:off x="3954960" y="2056680"/>
            <a:ext cx="4691160" cy="2412000"/>
          </a:xfrm>
          <a:prstGeom prst="rect">
            <a:avLst/>
          </a:prstGeom>
          <a:noFill/>
          <a:ln w="0">
            <a:noFill/>
          </a:ln>
        </p:spPr>
        <p:style>
          <a:lnRef idx="0"/>
          <a:fillRef idx="0"/>
          <a:effectRef idx="0"/>
          <a:fontRef idx="minor"/>
        </p:style>
        <p:txBody>
          <a:bodyPr lIns="90000" rIns="90000" tIns="91440" bIns="91440" anchor="t">
            <a:noAutofit/>
          </a:bodyPr>
          <a:p>
            <a:pPr marL="158760" algn="just">
              <a:lnSpc>
                <a:spcPct val="100000"/>
              </a:lnSpc>
              <a:spcBef>
                <a:spcPts val="1199"/>
              </a:spcBef>
              <a:tabLst>
                <a:tab algn="l" pos="0"/>
              </a:tabLst>
            </a:pPr>
            <a:r>
              <a:rPr b="1" lang="en" sz="1800" spc="-1" strike="noStrike">
                <a:solidFill>
                  <a:schemeClr val="dk1"/>
                </a:solidFill>
                <a:latin typeface="Montserrat"/>
                <a:ea typeface="Montserrat"/>
              </a:rPr>
              <a:t>This hyperparameter yield a 86.25 % accuracy for our testing data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46" name="PlaceHolder 1"/>
          <p:cNvSpPr>
            <a:spLocks noGrp="1"/>
          </p:cNvSpPr>
          <p:nvPr>
            <p:ph type="title"/>
          </p:nvPr>
        </p:nvSpPr>
        <p:spPr>
          <a:xfrm>
            <a:off x="2714400" y="2544120"/>
            <a:ext cx="3714120" cy="6483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5000" spc="-1" strike="noStrike">
                <a:solidFill>
                  <a:srgbClr val="000000"/>
                </a:solidFill>
                <a:latin typeface="Vidaloka"/>
                <a:ea typeface="Vidaloka"/>
              </a:rPr>
              <a:t>Conclusions</a:t>
            </a:r>
            <a:endParaRPr b="0" lang="en-US" sz="5000" spc="-1" strike="noStrike">
              <a:latin typeface="Arial"/>
            </a:endParaRPr>
          </a:p>
        </p:txBody>
      </p:sp>
      <p:sp>
        <p:nvSpPr>
          <p:cNvPr id="347" name="PlaceHolder 2"/>
          <p:cNvSpPr>
            <a:spLocks noGrp="1"/>
          </p:cNvSpPr>
          <p:nvPr>
            <p:ph type="title"/>
          </p:nvPr>
        </p:nvSpPr>
        <p:spPr>
          <a:xfrm>
            <a:off x="3746520" y="1478880"/>
            <a:ext cx="1650240" cy="9777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7000" spc="-1" strike="noStrike">
                <a:solidFill>
                  <a:srgbClr val="000000"/>
                </a:solidFill>
                <a:latin typeface="Vidaloka"/>
                <a:ea typeface="Vidaloka"/>
              </a:rPr>
              <a:t>05</a:t>
            </a:r>
            <a:endParaRPr b="0" lang="en-US" sz="7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713160" y="444960"/>
            <a:ext cx="5121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Conclusion</a:t>
            </a:r>
            <a:endParaRPr b="0" lang="en-US" sz="3000" spc="-1" strike="noStrike">
              <a:latin typeface="Arial"/>
            </a:endParaRPr>
          </a:p>
        </p:txBody>
      </p:sp>
      <p:sp>
        <p:nvSpPr>
          <p:cNvPr id="349" name="Google Shape;256;p37"/>
          <p:cNvSpPr/>
          <p:nvPr/>
        </p:nvSpPr>
        <p:spPr>
          <a:xfrm>
            <a:off x="393840" y="1189440"/>
            <a:ext cx="8332920" cy="304956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Even if the decision tree has the highest accuracy on the testing or the evaluation. All confusion matrix of every model are just the same.</a:t>
            </a:r>
            <a:r>
              <a:rPr b="0" lang="en" sz="1800" spc="-1" strike="noStrike">
                <a:solidFill>
                  <a:schemeClr val="dk1"/>
                </a:solidFill>
                <a:latin typeface="Montserrat"/>
                <a:ea typeface="Montserrat"/>
              </a:rPr>
              <a:t> Therefore, more data is needed to further analyze the machine learning model and to choose what is the best machine learning model for this scenario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713160" y="444960"/>
            <a:ext cx="512172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Conclusion</a:t>
            </a:r>
            <a:endParaRPr b="0" lang="en-US" sz="3000" spc="-1" strike="noStrike">
              <a:latin typeface="Arial"/>
            </a:endParaRPr>
          </a:p>
        </p:txBody>
      </p:sp>
      <p:sp>
        <p:nvSpPr>
          <p:cNvPr id="351" name="Google Shape;256;p37"/>
          <p:cNvSpPr/>
          <p:nvPr/>
        </p:nvSpPr>
        <p:spPr>
          <a:xfrm>
            <a:off x="393840" y="1189440"/>
            <a:ext cx="4653000" cy="3049560"/>
          </a:xfrm>
          <a:prstGeom prst="rect">
            <a:avLst/>
          </a:prstGeom>
          <a:noFill/>
          <a:ln w="0">
            <a:noFill/>
          </a:ln>
        </p:spPr>
        <p:style>
          <a:lnRef idx="0"/>
          <a:fillRef idx="0"/>
          <a:effectRef idx="0"/>
          <a:fontRef idx="minor"/>
        </p:style>
        <p:txBody>
          <a:bodyPr lIns="90000" rIns="90000" tIns="91440" bIns="91440" anchor="t">
            <a:noAutofit/>
          </a:bodyPr>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Moreover, there are 15 correct predictions (True Positive and True Negative) and there are 3 wrong predictions (False Negatives).</a:t>
            </a:r>
            <a:endParaRPr b="0" lang="en-US" sz="1800" spc="-1" strike="noStrike">
              <a:latin typeface="Arial"/>
            </a:endParaRPr>
          </a:p>
          <a:p>
            <a:pPr marL="444600" indent="-285840" algn="just">
              <a:lnSpc>
                <a:spcPct val="100000"/>
              </a:lnSpc>
              <a:spcBef>
                <a:spcPts val="1199"/>
              </a:spcBef>
              <a:buClr>
                <a:srgbClr val="3f3533"/>
              </a:buClr>
              <a:buFont typeface="Montserrat"/>
              <a:buChar char="●"/>
            </a:pPr>
            <a:r>
              <a:rPr b="0" lang="en-US" sz="1800" spc="-1" strike="noStrike">
                <a:solidFill>
                  <a:schemeClr val="dk1"/>
                </a:solidFill>
                <a:latin typeface="Montserrat"/>
                <a:ea typeface="Montserrat"/>
              </a:rPr>
              <a:t>This tell us that using 18 observations, our model correctly classified 15 observations.</a:t>
            </a:r>
            <a:endParaRPr b="0" lang="en-US" sz="1800" spc="-1" strike="noStrike">
              <a:latin typeface="Arial"/>
            </a:endParaRPr>
          </a:p>
        </p:txBody>
      </p:sp>
      <p:pic>
        <p:nvPicPr>
          <p:cNvPr id="352" name="Picture 2" descr=""/>
          <p:cNvPicPr/>
          <p:nvPr/>
        </p:nvPicPr>
        <p:blipFill>
          <a:blip r:embed="rId1"/>
          <a:stretch/>
        </p:blipFill>
        <p:spPr>
          <a:xfrm>
            <a:off x="5124960" y="1247760"/>
            <a:ext cx="3428280" cy="264708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714400" y="2544120"/>
            <a:ext cx="3714120" cy="6483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5000" spc="-1" strike="noStrike">
                <a:solidFill>
                  <a:srgbClr val="000000"/>
                </a:solidFill>
                <a:latin typeface="Vidaloka"/>
                <a:ea typeface="Vidaloka"/>
              </a:rPr>
              <a:t>Appendix</a:t>
            </a:r>
            <a:endParaRPr b="0" lang="en-US" sz="5000" spc="-1" strike="noStrike">
              <a:latin typeface="Arial"/>
            </a:endParaRPr>
          </a:p>
        </p:txBody>
      </p:sp>
      <p:sp>
        <p:nvSpPr>
          <p:cNvPr id="354" name="PlaceHolder 2"/>
          <p:cNvSpPr>
            <a:spLocks noGrp="1"/>
          </p:cNvSpPr>
          <p:nvPr>
            <p:ph type="title"/>
          </p:nvPr>
        </p:nvSpPr>
        <p:spPr>
          <a:xfrm>
            <a:off x="3746520" y="1478880"/>
            <a:ext cx="1650240" cy="9777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7000" spc="-1" strike="noStrike">
                <a:solidFill>
                  <a:srgbClr val="000000"/>
                </a:solidFill>
                <a:latin typeface="Vidaloka"/>
                <a:ea typeface="Vidaloka"/>
              </a:rPr>
              <a:t>06</a:t>
            </a:r>
            <a:endParaRPr b="0" lang="en-US" sz="7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994760" y="195840"/>
            <a:ext cx="5153760" cy="1124280"/>
          </a:xfrm>
          <a:prstGeom prst="rect">
            <a:avLst/>
          </a:prstGeom>
          <a:noFill/>
          <a:ln w="0">
            <a:noFill/>
          </a:ln>
        </p:spPr>
        <p:txBody>
          <a:bodyPr lIns="90000" rIns="90000" tIns="91440" bIns="91440" anchor="ctr">
            <a:noAutofit/>
          </a:bodyPr>
          <a:p>
            <a:pPr indent="0" algn="ctr">
              <a:lnSpc>
                <a:spcPct val="100000"/>
              </a:lnSpc>
              <a:buNone/>
              <a:tabLst>
                <a:tab algn="l" pos="0"/>
              </a:tabLst>
            </a:pPr>
            <a:r>
              <a:rPr b="0" lang="en" sz="6000" spc="-1" strike="noStrike">
                <a:solidFill>
                  <a:schemeClr val="dk1"/>
                </a:solidFill>
                <a:latin typeface="Vidaloka"/>
                <a:ea typeface="Vidaloka"/>
              </a:rPr>
              <a:t>Appendix</a:t>
            </a:r>
            <a:endParaRPr b="0" lang="en-US" sz="6000" spc="-1" strike="noStrike">
              <a:latin typeface="Arial"/>
            </a:endParaRPr>
          </a:p>
        </p:txBody>
      </p:sp>
      <p:sp>
        <p:nvSpPr>
          <p:cNvPr id="356" name="PlaceHolder 2"/>
          <p:cNvSpPr>
            <a:spLocks noGrp="1"/>
          </p:cNvSpPr>
          <p:nvPr>
            <p:ph type="subTitle"/>
          </p:nvPr>
        </p:nvSpPr>
        <p:spPr>
          <a:xfrm>
            <a:off x="323280" y="1403640"/>
            <a:ext cx="8496360" cy="320400"/>
          </a:xfrm>
          <a:prstGeom prst="rect">
            <a:avLst/>
          </a:prstGeom>
          <a:noFill/>
          <a:ln w="0">
            <a:noFill/>
          </a:ln>
        </p:spPr>
        <p:txBody>
          <a:bodyPr lIns="0" rIns="0" tIns="91440" bIns="91440" anchor="t">
            <a:noAutofit/>
          </a:bodyPr>
          <a:p>
            <a:pPr marL="285840" indent="-285840">
              <a:lnSpc>
                <a:spcPct val="100000"/>
              </a:lnSpc>
              <a:buClr>
                <a:srgbClr val="000000"/>
              </a:buClr>
              <a:buFont typeface="Arial"/>
              <a:buChar char="•"/>
            </a:pPr>
            <a:r>
              <a:rPr b="0" lang="en-US" sz="2000" spc="-1" strike="noStrike">
                <a:solidFill>
                  <a:schemeClr val="dk2"/>
                </a:solidFill>
                <a:latin typeface="Montserrat"/>
                <a:ea typeface="Montserrat"/>
              </a:rPr>
              <a:t>Machine Learning Model Link: </a:t>
            </a:r>
            <a:r>
              <a:rPr b="0" lang="en-US" sz="2000" spc="-1" strike="noStrike" u="sng">
                <a:solidFill>
                  <a:schemeClr val="dk2"/>
                </a:solidFill>
                <a:uFillTx/>
                <a:latin typeface="Montserrat"/>
                <a:ea typeface="Montserrat"/>
                <a:hlinkClick r:id="rId1"/>
              </a:rPr>
              <a:t>https://jp-tok.dataplatform.cloud.ibm.com/analytics/notebooks/v2/2cf6ae47-f6c2-4f44-a1fd-51e13f0dabe1/view?access_token=62b4431f817148ceaab078215a2d44ef90d669d80cc551a32b01302a7410ed50</a:t>
            </a:r>
            <a:endParaRPr b="0" lang="en-US" sz="2000" spc="-1" strike="noStrike">
              <a:latin typeface="Arial"/>
            </a:endParaRPr>
          </a:p>
          <a:p>
            <a:pPr marL="285840" indent="-285840">
              <a:lnSpc>
                <a:spcPct val="100000"/>
              </a:lnSpc>
              <a:buClr>
                <a:srgbClr val="000000"/>
              </a:buClr>
              <a:buFont typeface="Arial"/>
              <a:buChar char="•"/>
            </a:pPr>
            <a:r>
              <a:rPr b="0" lang="en-US" sz="2000" spc="-1" strike="noStrike">
                <a:solidFill>
                  <a:schemeClr val="dk2"/>
                </a:solidFill>
                <a:latin typeface="Montserrat"/>
                <a:ea typeface="Montserrat"/>
              </a:rPr>
              <a:t>Github Link: https://github.com/Justinjay282/IBM-Data-Science-Certificate-Capstone-Project</a:t>
            </a:r>
            <a:endParaRPr b="0" lang="en-US" sz="2000" spc="-1" strike="noStrike">
              <a:latin typeface="Arial"/>
            </a:endParaRPr>
          </a:p>
          <a:p>
            <a:pPr indent="0">
              <a:lnSpc>
                <a:spcPct val="100000"/>
              </a:lnSpc>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713160" y="444960"/>
            <a:ext cx="47109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rgbClr val="ffffff"/>
                </a:solidFill>
                <a:latin typeface="Vidaloka"/>
                <a:ea typeface="Vidaloka"/>
              </a:rPr>
              <a:t>Executive Summary</a:t>
            </a:r>
            <a:endParaRPr b="0" lang="en-US" sz="3000" spc="-1" strike="noStrike">
              <a:latin typeface="Arial"/>
            </a:endParaRPr>
          </a:p>
        </p:txBody>
      </p:sp>
      <p:sp>
        <p:nvSpPr>
          <p:cNvPr id="230" name="Google Shape;256;p37"/>
          <p:cNvSpPr/>
          <p:nvPr/>
        </p:nvSpPr>
        <p:spPr>
          <a:xfrm>
            <a:off x="386280" y="1138320"/>
            <a:ext cx="4430520" cy="3295080"/>
          </a:xfrm>
          <a:prstGeom prst="rect">
            <a:avLst/>
          </a:prstGeom>
          <a:noFill/>
          <a:ln w="0">
            <a:noFill/>
          </a:ln>
        </p:spPr>
        <p:style>
          <a:lnRef idx="0"/>
          <a:fillRef idx="0"/>
          <a:effectRef idx="0"/>
          <a:fontRef idx="minor"/>
        </p:style>
        <p:txBody>
          <a:bodyPr lIns="90000" rIns="90000" tIns="91440" bIns="91440" anchor="t">
            <a:noAutofit/>
          </a:bodyPr>
          <a:p>
            <a:pPr marL="158760" algn="just">
              <a:lnSpc>
                <a:spcPct val="100000"/>
              </a:lnSpc>
              <a:spcBef>
                <a:spcPts val="1199"/>
              </a:spcBef>
              <a:tabLst>
                <a:tab algn="l" pos="0"/>
              </a:tabLst>
            </a:pPr>
            <a:r>
              <a:rPr b="0" lang="en" sz="1800" spc="-1" strike="noStrike">
                <a:solidFill>
                  <a:srgbClr val="ffffff"/>
                </a:solidFill>
                <a:latin typeface="Montserrat"/>
                <a:ea typeface="Montserrat"/>
              </a:rPr>
              <a:t>This report mainly focuses on spacex falcon 9. Particularly, collected the data using API and webscraping, conducted data wrangling, exploratory data analysis using pandas and SQL, created visualizations and dashboard using plotly and dash, and created a model to predict if the falcon 9 will land successfully.</a:t>
            </a:r>
            <a:endParaRPr b="0" lang="en-US" sz="1800" spc="-1" strike="noStrike">
              <a:latin typeface="Arial"/>
            </a:endParaRPr>
          </a:p>
        </p:txBody>
      </p:sp>
      <p:pic>
        <p:nvPicPr>
          <p:cNvPr id="231" name="Picture 17" descr="A picture containing text, grass, outdoor, runway&#10;&#10;Description automatically generated"/>
          <p:cNvPicPr/>
          <p:nvPr/>
        </p:nvPicPr>
        <p:blipFill>
          <a:blip r:embed="rId2"/>
          <a:stretch/>
        </p:blipFill>
        <p:spPr>
          <a:xfrm>
            <a:off x="5205960" y="1272960"/>
            <a:ext cx="3328200" cy="3151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blipFill rotWithShape="0">
          <a:blip r:embed="rId1"/>
          <a:stretch/>
        </a:blip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2642400" y="2544120"/>
            <a:ext cx="4143240" cy="6483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5000" spc="-1" strike="noStrike">
                <a:solidFill>
                  <a:srgbClr val="000000"/>
                </a:solidFill>
                <a:latin typeface="Vidaloka"/>
                <a:ea typeface="Vidaloka"/>
              </a:rPr>
              <a:t>Introduction</a:t>
            </a:r>
            <a:endParaRPr b="0" lang="en-US" sz="5000" spc="-1" strike="noStrike">
              <a:latin typeface="Arial"/>
            </a:endParaRPr>
          </a:p>
        </p:txBody>
      </p:sp>
      <p:sp>
        <p:nvSpPr>
          <p:cNvPr id="233" name="PlaceHolder 2"/>
          <p:cNvSpPr>
            <a:spLocks noGrp="1"/>
          </p:cNvSpPr>
          <p:nvPr>
            <p:ph type="title"/>
          </p:nvPr>
        </p:nvSpPr>
        <p:spPr>
          <a:xfrm>
            <a:off x="3746520" y="1478880"/>
            <a:ext cx="1650240" cy="9777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7000" spc="-1" strike="noStrike">
                <a:solidFill>
                  <a:srgbClr val="000000"/>
                </a:solidFill>
                <a:latin typeface="Vidaloka"/>
                <a:ea typeface="Vidaloka"/>
              </a:rPr>
              <a:t>02</a:t>
            </a:r>
            <a:endParaRPr b="0" lang="en-US" sz="7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blipFill rotWithShape="0">
          <a:blip r:embed="rId1"/>
          <a:stretch/>
        </a:blipFill>
      </p:bgPr>
    </p:bg>
    <p:spTree>
      <p:nvGrpSpPr>
        <p:cNvPr id="1" name=""/>
        <p:cNvGrpSpPr/>
        <p:nvPr/>
      </p:nvGrpSpPr>
      <p:grpSpPr>
        <a:xfrm>
          <a:off x="0" y="0"/>
          <a:ext cx="0" cy="0"/>
          <a:chOff x="0" y="0"/>
          <a:chExt cx="0" cy="0"/>
        </a:xfrm>
      </p:grpSpPr>
      <p:sp>
        <p:nvSpPr>
          <p:cNvPr id="234" name="Google Shape;284;p40"/>
          <p:cNvSpPr/>
          <p:nvPr/>
        </p:nvSpPr>
        <p:spPr>
          <a:xfrm>
            <a:off x="802800" y="1204200"/>
            <a:ext cx="7857000" cy="315144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tabLst>
                <a:tab algn="l" pos="0"/>
              </a:tabLst>
            </a:pPr>
            <a:r>
              <a:rPr b="0" lang="en" sz="1800" spc="-1" strike="noStrike">
                <a:solidFill>
                  <a:srgbClr val="ffffff"/>
                </a:solidFill>
                <a:latin typeface="Montserrat"/>
                <a:ea typeface="Montserrat"/>
              </a:rPr>
              <a:t>	</a:t>
            </a:r>
            <a:r>
              <a:rPr b="0" lang="en" sz="1800" spc="-1" strike="noStrike">
                <a:solidFill>
                  <a:srgbClr val="ffffff"/>
                </a:solidFill>
                <a:latin typeface="Montserrat"/>
                <a:ea typeface="Montserrat"/>
              </a:rPr>
              <a:t>The cost of launching a rocket to space requires millions of dollars but aiming to lowert the cost would highly benefit the company. Providers cost more than 165 million dollars just to launch a rocket successfully, but spacex lower their cost by around 60%; the reason behind is the spacex can reuse the first stage of the process. Therefore, if we can determine if the first stage will land, the management would be able to approximately tell the cost of a launch.</a:t>
            </a:r>
            <a:endParaRPr b="0" lang="en-US" sz="1800" spc="-1" strike="noStrike">
              <a:solidFill>
                <a:srgbClr val="ffffff"/>
              </a:solidFill>
              <a:latin typeface="Arial"/>
            </a:endParaRPr>
          </a:p>
          <a:p>
            <a:pPr algn="just">
              <a:lnSpc>
                <a:spcPct val="100000"/>
              </a:lnSpc>
              <a:tabLst>
                <a:tab algn="l" pos="0"/>
              </a:tabLst>
            </a:pPr>
            <a:r>
              <a:rPr b="0" lang="en" sz="1800" spc="-1" strike="noStrike">
                <a:solidFill>
                  <a:srgbClr val="ffffff"/>
                </a:solidFill>
                <a:latin typeface="Montserrat"/>
                <a:ea typeface="Montserrat"/>
              </a:rPr>
              <a:t>	</a:t>
            </a:r>
            <a:r>
              <a:rPr b="0" lang="en" sz="1800" spc="-1" strike="noStrike">
                <a:solidFill>
                  <a:srgbClr val="ffffff"/>
                </a:solidFill>
                <a:latin typeface="Montserrat"/>
                <a:ea typeface="Montserrat"/>
              </a:rPr>
              <a:t>This is the reason why we need to predict the successful launch using various machine learning algorithm. But before that, analysis, visualizations, and evaluations are needed to conclude.</a:t>
            </a:r>
            <a:endParaRPr b="0" lang="en-US" sz="1800" spc="-1" strike="noStrike">
              <a:solidFill>
                <a:srgbClr val="ffffff"/>
              </a:solidFill>
              <a:latin typeface="Arial"/>
            </a:endParaRPr>
          </a:p>
        </p:txBody>
      </p:sp>
      <p:sp>
        <p:nvSpPr>
          <p:cNvPr id="235" name="PlaceHolder 1"/>
          <p:cNvSpPr>
            <a:spLocks noGrp="1"/>
          </p:cNvSpPr>
          <p:nvPr>
            <p:ph type="title"/>
          </p:nvPr>
        </p:nvSpPr>
        <p:spPr>
          <a:xfrm>
            <a:off x="713160" y="444960"/>
            <a:ext cx="5679360" cy="572040"/>
          </a:xfrm>
          <a:prstGeom prst="rect">
            <a:avLst/>
          </a:prstGeom>
          <a:noFill/>
          <a:ln w="0">
            <a:noFill/>
          </a:ln>
        </p:spPr>
        <p:txBody>
          <a:bodyPr lIns="0" rIns="0" tIns="91440" bIns="91440" anchor="t">
            <a:noAutofit/>
          </a:bodyPr>
          <a:p>
            <a:pPr indent="0">
              <a:lnSpc>
                <a:spcPct val="100000"/>
              </a:lnSpc>
              <a:buNone/>
              <a:tabLst>
                <a:tab algn="l" pos="0"/>
              </a:tabLst>
            </a:pPr>
            <a:r>
              <a:rPr b="1" lang="en" sz="3000" spc="-1" strike="noStrike">
                <a:solidFill>
                  <a:srgbClr val="ffffff"/>
                </a:solidFill>
                <a:latin typeface="Vidaloka"/>
                <a:ea typeface="Vidaloka"/>
              </a:rPr>
              <a:t>Introduction</a:t>
            </a:r>
            <a:endParaRPr b="0" lang="en-US"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blipFill rotWithShape="0">
          <a:blip r:embed="rId1"/>
          <a:stretch/>
        </a:blipFill>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2257200" y="2514600"/>
            <a:ext cx="4600440" cy="6483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5000" spc="-1" strike="noStrike">
                <a:solidFill>
                  <a:srgbClr val="000000"/>
                </a:solidFill>
                <a:latin typeface="Vidaloka"/>
                <a:ea typeface="Vidaloka"/>
              </a:rPr>
              <a:t>Methodology</a:t>
            </a:r>
            <a:endParaRPr b="0" lang="en-US" sz="5000" spc="-1" strike="noStrike">
              <a:latin typeface="Arial"/>
            </a:endParaRPr>
          </a:p>
        </p:txBody>
      </p:sp>
      <p:sp>
        <p:nvSpPr>
          <p:cNvPr id="237" name="PlaceHolder 2"/>
          <p:cNvSpPr>
            <a:spLocks noGrp="1"/>
          </p:cNvSpPr>
          <p:nvPr>
            <p:ph type="title"/>
          </p:nvPr>
        </p:nvSpPr>
        <p:spPr>
          <a:xfrm>
            <a:off x="3746520" y="1478880"/>
            <a:ext cx="1650240" cy="9777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7000" spc="-1" strike="noStrike">
                <a:solidFill>
                  <a:srgbClr val="000000"/>
                </a:solidFill>
                <a:latin typeface="Vidaloka"/>
                <a:ea typeface="Vidaloka"/>
              </a:rPr>
              <a:t>03</a:t>
            </a:r>
            <a:endParaRPr b="0" lang="en-US" sz="7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238" name="Group 5"/>
          <p:cNvGrpSpPr/>
          <p:nvPr/>
        </p:nvGrpSpPr>
        <p:grpSpPr>
          <a:xfrm>
            <a:off x="4482720" y="1346040"/>
            <a:ext cx="4495320" cy="2570400"/>
            <a:chOff x="4482720" y="1346040"/>
            <a:chExt cx="4495320" cy="2570400"/>
          </a:xfrm>
        </p:grpSpPr>
        <p:sp>
          <p:nvSpPr>
            <p:cNvPr id="239" name="Rectangle 6"/>
            <p:cNvSpPr/>
            <p:nvPr/>
          </p:nvSpPr>
          <p:spPr>
            <a:xfrm>
              <a:off x="4482720" y="1346040"/>
              <a:ext cx="1236960" cy="607320"/>
            </a:xfrm>
            <a:prstGeom prst="rect">
              <a:avLst/>
            </a:prstGeom>
            <a:solidFill>
              <a:srgbClr val="f5f2ee"/>
            </a:solidFill>
            <a:ln>
              <a:solidFill>
                <a:srgbClr val="3f3533"/>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chemeClr val="dk1"/>
                  </a:solidFill>
                  <a:latin typeface="Arial"/>
                  <a:ea typeface="Arial"/>
                </a:rPr>
                <a:t>Data Collection</a:t>
              </a:r>
              <a:endParaRPr b="0" lang="en-US" sz="1200" spc="-1" strike="noStrike">
                <a:latin typeface="Arial"/>
              </a:endParaRPr>
            </a:p>
          </p:txBody>
        </p:sp>
        <p:sp>
          <p:nvSpPr>
            <p:cNvPr id="240" name="Rectangle 7"/>
            <p:cNvSpPr/>
            <p:nvPr/>
          </p:nvSpPr>
          <p:spPr>
            <a:xfrm>
              <a:off x="6112080" y="1346040"/>
              <a:ext cx="1236960" cy="607320"/>
            </a:xfrm>
            <a:prstGeom prst="rect">
              <a:avLst/>
            </a:prstGeom>
            <a:solidFill>
              <a:srgbClr val="f5f2ee"/>
            </a:solidFill>
            <a:ln>
              <a:solidFill>
                <a:srgbClr val="3f3533"/>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chemeClr val="dk1"/>
                  </a:solidFill>
                  <a:latin typeface="Arial"/>
                  <a:ea typeface="Arial"/>
                </a:rPr>
                <a:t>Data Wrangling</a:t>
              </a:r>
              <a:endParaRPr b="0" lang="en-US" sz="1200" spc="-1" strike="noStrike">
                <a:latin typeface="Arial"/>
              </a:endParaRPr>
            </a:p>
          </p:txBody>
        </p:sp>
        <p:sp>
          <p:nvSpPr>
            <p:cNvPr id="241" name="Rectangle 8"/>
            <p:cNvSpPr/>
            <p:nvPr/>
          </p:nvSpPr>
          <p:spPr>
            <a:xfrm>
              <a:off x="7741080" y="1346040"/>
              <a:ext cx="1236960" cy="607320"/>
            </a:xfrm>
            <a:prstGeom prst="rect">
              <a:avLst/>
            </a:prstGeom>
            <a:solidFill>
              <a:srgbClr val="f5f2ee"/>
            </a:solidFill>
            <a:ln>
              <a:solidFill>
                <a:srgbClr val="3f3533"/>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chemeClr val="dk1"/>
                  </a:solidFill>
                  <a:latin typeface="Arial"/>
                  <a:ea typeface="Arial"/>
                </a:rPr>
                <a:t>Exploratory Data Analysis</a:t>
              </a:r>
              <a:endParaRPr b="0" lang="en-US" sz="1200" spc="-1" strike="noStrike">
                <a:latin typeface="Arial"/>
              </a:endParaRPr>
            </a:p>
          </p:txBody>
        </p:sp>
        <p:sp>
          <p:nvSpPr>
            <p:cNvPr id="242" name="Rectangle 9"/>
            <p:cNvSpPr/>
            <p:nvPr/>
          </p:nvSpPr>
          <p:spPr>
            <a:xfrm>
              <a:off x="7741080" y="2327760"/>
              <a:ext cx="1236960" cy="607320"/>
            </a:xfrm>
            <a:prstGeom prst="rect">
              <a:avLst/>
            </a:prstGeom>
            <a:solidFill>
              <a:srgbClr val="f5f2ee"/>
            </a:solidFill>
            <a:ln>
              <a:solidFill>
                <a:srgbClr val="3f3533"/>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chemeClr val="dk1"/>
                  </a:solidFill>
                  <a:latin typeface="Arial"/>
                  <a:ea typeface="Arial"/>
                </a:rPr>
                <a:t>Create Dashboard for Stakeholders</a:t>
              </a:r>
              <a:endParaRPr b="0" lang="en-US" sz="1200" spc="-1" strike="noStrike">
                <a:latin typeface="Arial"/>
              </a:endParaRPr>
            </a:p>
          </p:txBody>
        </p:sp>
        <p:sp>
          <p:nvSpPr>
            <p:cNvPr id="243" name="Rectangle 10"/>
            <p:cNvSpPr/>
            <p:nvPr/>
          </p:nvSpPr>
          <p:spPr>
            <a:xfrm>
              <a:off x="7741080" y="3309120"/>
              <a:ext cx="1236960" cy="607320"/>
            </a:xfrm>
            <a:prstGeom prst="rect">
              <a:avLst/>
            </a:prstGeom>
            <a:solidFill>
              <a:srgbClr val="f5f2ee"/>
            </a:solidFill>
            <a:ln>
              <a:solidFill>
                <a:srgbClr val="3f3533"/>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chemeClr val="dk1"/>
                  </a:solidFill>
                  <a:latin typeface="Arial"/>
                  <a:ea typeface="Arial"/>
                </a:rPr>
                <a:t>Machine Learning Model Building</a:t>
              </a:r>
              <a:endParaRPr b="0" lang="en-US" sz="1200" spc="-1" strike="noStrike">
                <a:latin typeface="Arial"/>
              </a:endParaRPr>
            </a:p>
          </p:txBody>
        </p:sp>
        <p:sp>
          <p:nvSpPr>
            <p:cNvPr id="244" name="Rectangle 11"/>
            <p:cNvSpPr/>
            <p:nvPr/>
          </p:nvSpPr>
          <p:spPr>
            <a:xfrm>
              <a:off x="4482720" y="3309120"/>
              <a:ext cx="1236960" cy="607320"/>
            </a:xfrm>
            <a:prstGeom prst="rect">
              <a:avLst/>
            </a:prstGeom>
            <a:solidFill>
              <a:srgbClr val="f5f2ee"/>
            </a:solidFill>
            <a:ln>
              <a:solidFill>
                <a:srgbClr val="3f3533"/>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chemeClr val="dk1"/>
                  </a:solidFill>
                  <a:latin typeface="Arial"/>
                  <a:ea typeface="Arial"/>
                </a:rPr>
                <a:t>Machine Learning Model Evaluation</a:t>
              </a:r>
              <a:endParaRPr b="0" lang="en-US" sz="1200" spc="-1" strike="noStrike">
                <a:latin typeface="Arial"/>
              </a:endParaRPr>
            </a:p>
          </p:txBody>
        </p:sp>
        <p:sp>
          <p:nvSpPr>
            <p:cNvPr id="245" name="Rectangle 12"/>
            <p:cNvSpPr/>
            <p:nvPr/>
          </p:nvSpPr>
          <p:spPr>
            <a:xfrm>
              <a:off x="6112080" y="3309120"/>
              <a:ext cx="1236960" cy="607320"/>
            </a:xfrm>
            <a:prstGeom prst="rect">
              <a:avLst/>
            </a:prstGeom>
            <a:solidFill>
              <a:srgbClr val="f5f2ee"/>
            </a:solidFill>
            <a:ln>
              <a:solidFill>
                <a:srgbClr val="3f3533"/>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chemeClr val="dk1"/>
                  </a:solidFill>
                  <a:latin typeface="Arial"/>
                  <a:ea typeface="Arial"/>
                </a:rPr>
                <a:t>Hyperparameter Tuning</a:t>
              </a:r>
              <a:endParaRPr b="0" lang="en-US" sz="1200" spc="-1" strike="noStrike">
                <a:latin typeface="Arial"/>
              </a:endParaRPr>
            </a:p>
          </p:txBody>
        </p:sp>
        <p:cxnSp>
          <p:nvCxnSpPr>
            <p:cNvPr id="246" name="Straight Arrow Connector 13"/>
            <p:cNvCxnSpPr>
              <a:stCxn id="239" idx="3"/>
              <a:endCxn id="240" idx="1"/>
            </p:cNvCxnSpPr>
            <p:nvPr/>
          </p:nvCxnSpPr>
          <p:spPr>
            <a:xfrm>
              <a:off x="5719680" y="1649520"/>
              <a:ext cx="392760" cy="360"/>
            </a:xfrm>
            <a:prstGeom prst="straightConnector1">
              <a:avLst/>
            </a:prstGeom>
            <a:ln w="0">
              <a:solidFill>
                <a:srgbClr val="3f3533"/>
              </a:solidFill>
              <a:tailEnd len="med" type="triangle" w="med"/>
            </a:ln>
          </p:spPr>
        </p:cxnSp>
        <p:cxnSp>
          <p:nvCxnSpPr>
            <p:cNvPr id="247" name="Straight Arrow Connector 14"/>
            <p:cNvCxnSpPr/>
            <p:nvPr/>
          </p:nvCxnSpPr>
          <p:spPr>
            <a:xfrm>
              <a:off x="7349400" y="1649880"/>
              <a:ext cx="392400" cy="720"/>
            </a:xfrm>
            <a:prstGeom prst="straightConnector1">
              <a:avLst/>
            </a:prstGeom>
            <a:ln w="0">
              <a:solidFill>
                <a:srgbClr val="3f3533"/>
              </a:solidFill>
              <a:tailEnd len="med" type="triangle" w="med"/>
            </a:ln>
          </p:spPr>
        </p:cxnSp>
        <p:cxnSp>
          <p:nvCxnSpPr>
            <p:cNvPr id="248" name="Straight Arrow Connector 15"/>
            <p:cNvCxnSpPr>
              <a:stCxn id="241" idx="2"/>
              <a:endCxn id="242" idx="0"/>
            </p:cNvCxnSpPr>
            <p:nvPr/>
          </p:nvCxnSpPr>
          <p:spPr>
            <a:xfrm>
              <a:off x="8359560" y="1953360"/>
              <a:ext cx="360" cy="374760"/>
            </a:xfrm>
            <a:prstGeom prst="straightConnector1">
              <a:avLst/>
            </a:prstGeom>
            <a:ln w="0">
              <a:solidFill>
                <a:srgbClr val="3f3533"/>
              </a:solidFill>
              <a:tailEnd len="med" type="triangle" w="med"/>
            </a:ln>
          </p:spPr>
        </p:cxnSp>
        <p:cxnSp>
          <p:nvCxnSpPr>
            <p:cNvPr id="249" name="Straight Arrow Connector 16"/>
            <p:cNvCxnSpPr/>
            <p:nvPr/>
          </p:nvCxnSpPr>
          <p:spPr>
            <a:xfrm>
              <a:off x="8359920" y="2935440"/>
              <a:ext cx="720" cy="374400"/>
            </a:xfrm>
            <a:prstGeom prst="straightConnector1">
              <a:avLst/>
            </a:prstGeom>
            <a:ln w="0">
              <a:solidFill>
                <a:srgbClr val="3f3533"/>
              </a:solidFill>
              <a:tailEnd len="med" type="triangle" w="med"/>
            </a:ln>
          </p:spPr>
        </p:cxnSp>
        <p:cxnSp>
          <p:nvCxnSpPr>
            <p:cNvPr id="250" name="Straight Arrow Connector 17"/>
            <p:cNvCxnSpPr>
              <a:stCxn id="243" idx="1"/>
              <a:endCxn id="245" idx="3"/>
            </p:cNvCxnSpPr>
            <p:nvPr/>
          </p:nvCxnSpPr>
          <p:spPr>
            <a:xfrm flipH="1">
              <a:off x="7349040" y="3612600"/>
              <a:ext cx="392400" cy="360"/>
            </a:xfrm>
            <a:prstGeom prst="straightConnector1">
              <a:avLst/>
            </a:prstGeom>
            <a:ln w="0">
              <a:solidFill>
                <a:srgbClr val="3f3533"/>
              </a:solidFill>
              <a:tailEnd len="med" type="triangle" w="med"/>
            </a:ln>
          </p:spPr>
        </p:cxnSp>
        <p:cxnSp>
          <p:nvCxnSpPr>
            <p:cNvPr id="251" name="Straight Arrow Connector 18"/>
            <p:cNvCxnSpPr/>
            <p:nvPr/>
          </p:nvCxnSpPr>
          <p:spPr>
            <a:xfrm flipH="1">
              <a:off x="5720400" y="3619080"/>
              <a:ext cx="392040" cy="720"/>
            </a:xfrm>
            <a:prstGeom prst="straightConnector1">
              <a:avLst/>
            </a:prstGeom>
            <a:ln w="0">
              <a:solidFill>
                <a:srgbClr val="3f3533"/>
              </a:solidFill>
              <a:tailEnd len="med" type="triangle" w="med"/>
            </a:ln>
          </p:spPr>
        </p:cxnSp>
      </p:grpSp>
      <p:sp>
        <p:nvSpPr>
          <p:cNvPr id="252" name="PlaceHolder 1"/>
          <p:cNvSpPr>
            <a:spLocks noGrp="1"/>
          </p:cNvSpPr>
          <p:nvPr>
            <p:ph type="title"/>
          </p:nvPr>
        </p:nvSpPr>
        <p:spPr>
          <a:xfrm>
            <a:off x="490320" y="393120"/>
            <a:ext cx="5679360" cy="572040"/>
          </a:xfrm>
          <a:prstGeom prst="rect">
            <a:avLst/>
          </a:prstGeom>
          <a:noFill/>
          <a:ln w="0">
            <a:noFill/>
          </a:ln>
        </p:spPr>
        <p:txBody>
          <a:bodyPr lIns="90000" rIns="90000" tIns="91440" bIns="91440" anchor="t">
            <a:noAutofit/>
          </a:bodyPr>
          <a:p>
            <a:pPr indent="0">
              <a:lnSpc>
                <a:spcPct val="100000"/>
              </a:lnSpc>
              <a:buNone/>
              <a:tabLst>
                <a:tab algn="l" pos="0"/>
              </a:tabLst>
            </a:pPr>
            <a:r>
              <a:rPr b="1" lang="en" sz="3000" spc="-1" strike="noStrike">
                <a:solidFill>
                  <a:schemeClr val="dk1"/>
                </a:solidFill>
                <a:latin typeface="Vidaloka"/>
                <a:ea typeface="Vidaloka"/>
              </a:rPr>
              <a:t>Methodology</a:t>
            </a:r>
            <a:endParaRPr b="0" lang="en-US" sz="3000" spc="-1" strike="noStrike">
              <a:latin typeface="Arial"/>
            </a:endParaRPr>
          </a:p>
        </p:txBody>
      </p:sp>
      <p:sp>
        <p:nvSpPr>
          <p:cNvPr id="253" name="Google Shape;284;p40"/>
          <p:cNvSpPr/>
          <p:nvPr/>
        </p:nvSpPr>
        <p:spPr>
          <a:xfrm>
            <a:off x="117000" y="1055520"/>
            <a:ext cx="4273920" cy="3151440"/>
          </a:xfrm>
          <a:prstGeom prst="rect">
            <a:avLst/>
          </a:prstGeom>
          <a:noFill/>
          <a:ln w="0">
            <a:noFill/>
          </a:ln>
        </p:spPr>
        <p:style>
          <a:lnRef idx="0"/>
          <a:fillRef idx="0"/>
          <a:effectRef idx="0"/>
          <a:fontRef idx="minor"/>
        </p:style>
        <p:txBody>
          <a:bodyPr lIns="90000" rIns="90000" tIns="91440" bIns="91440" anchor="t">
            <a:noAutofit/>
          </a:bodyPr>
          <a:p>
            <a:pPr marL="343080" indent="-343080">
              <a:lnSpc>
                <a:spcPct val="100000"/>
              </a:lnSpc>
              <a:buClr>
                <a:srgbClr val="000000"/>
              </a:buClr>
              <a:buFont typeface="Arial"/>
              <a:buAutoNum type="arabicPeriod"/>
            </a:pPr>
            <a:r>
              <a:rPr b="0" lang="en" sz="1600" spc="-1" strike="noStrike">
                <a:solidFill>
                  <a:schemeClr val="dk1"/>
                </a:solidFill>
                <a:latin typeface="Montserrat"/>
                <a:ea typeface="Montserrat"/>
              </a:rPr>
              <a:t>Collected the data using API and Webscraping;</a:t>
            </a:r>
            <a:endParaRPr b="0" lang="en-US" sz="1600" spc="-1" strike="noStrike">
              <a:latin typeface="Arial"/>
            </a:endParaRPr>
          </a:p>
          <a:p>
            <a:pPr marL="343080" indent="-343080">
              <a:lnSpc>
                <a:spcPct val="100000"/>
              </a:lnSpc>
              <a:buClr>
                <a:srgbClr val="000000"/>
              </a:buClr>
              <a:buFont typeface="Arial"/>
              <a:buAutoNum type="arabicPeriod"/>
            </a:pPr>
            <a:r>
              <a:rPr b="0" lang="en" sz="1600" spc="-1" strike="noStrike">
                <a:solidFill>
                  <a:schemeClr val="dk1"/>
                </a:solidFill>
                <a:latin typeface="Montserrat"/>
                <a:ea typeface="Montserrat"/>
              </a:rPr>
              <a:t>Wrangled data using Pandas;</a:t>
            </a:r>
            <a:endParaRPr b="0" lang="en-US" sz="1600" spc="-1" strike="noStrike">
              <a:latin typeface="Arial"/>
            </a:endParaRPr>
          </a:p>
          <a:p>
            <a:pPr marL="343080" indent="-343080">
              <a:lnSpc>
                <a:spcPct val="100000"/>
              </a:lnSpc>
              <a:buClr>
                <a:srgbClr val="000000"/>
              </a:buClr>
              <a:buFont typeface="Arial"/>
              <a:buAutoNum type="arabicPeriod"/>
            </a:pPr>
            <a:r>
              <a:rPr b="0" lang="en" sz="1600" spc="-1" strike="noStrike">
                <a:solidFill>
                  <a:schemeClr val="dk1"/>
                </a:solidFill>
                <a:latin typeface="Montserrat"/>
                <a:ea typeface="Montserrat"/>
              </a:rPr>
              <a:t>Conducted </a:t>
            </a:r>
            <a:r>
              <a:rPr b="1" lang="en" sz="1600" spc="-1" strike="noStrike">
                <a:solidFill>
                  <a:schemeClr val="dk1"/>
                </a:solidFill>
                <a:latin typeface="Montserrat"/>
                <a:ea typeface="Montserrat"/>
              </a:rPr>
              <a:t>Exploratory Data Analysis</a:t>
            </a:r>
            <a:r>
              <a:rPr b="0" lang="en" sz="1600" spc="-1" strike="noStrike">
                <a:solidFill>
                  <a:schemeClr val="dk1"/>
                </a:solidFill>
                <a:latin typeface="Montserrat"/>
                <a:ea typeface="Montserrat"/>
              </a:rPr>
              <a:t> using Pandas and SQL;</a:t>
            </a:r>
            <a:endParaRPr b="0" lang="en-US" sz="1600" spc="-1" strike="noStrike">
              <a:latin typeface="Arial"/>
            </a:endParaRPr>
          </a:p>
          <a:p>
            <a:pPr marL="343080" indent="-343080">
              <a:lnSpc>
                <a:spcPct val="100000"/>
              </a:lnSpc>
              <a:buClr>
                <a:srgbClr val="000000"/>
              </a:buClr>
              <a:buFont typeface="Arial"/>
              <a:buAutoNum type="arabicPeriod"/>
            </a:pPr>
            <a:r>
              <a:rPr b="0" lang="en" sz="1600" spc="-1" strike="noStrike">
                <a:solidFill>
                  <a:schemeClr val="dk1"/>
                </a:solidFill>
                <a:latin typeface="Montserrat"/>
                <a:ea typeface="Montserrat"/>
              </a:rPr>
              <a:t>Created </a:t>
            </a:r>
            <a:r>
              <a:rPr b="1" lang="en" sz="1600" spc="-1" strike="noStrike">
                <a:solidFill>
                  <a:schemeClr val="dk1"/>
                </a:solidFill>
                <a:latin typeface="Montserrat"/>
                <a:ea typeface="Montserrat"/>
              </a:rPr>
              <a:t>Dashboard</a:t>
            </a:r>
            <a:r>
              <a:rPr b="0" lang="en" sz="1600" spc="-1" strike="noStrike">
                <a:solidFill>
                  <a:schemeClr val="dk1"/>
                </a:solidFill>
                <a:latin typeface="Montserrat"/>
                <a:ea typeface="Montserrat"/>
              </a:rPr>
              <a:t> using Dash and Plotly;</a:t>
            </a:r>
            <a:endParaRPr b="0" lang="en-US" sz="1600" spc="-1" strike="noStrike">
              <a:latin typeface="Arial"/>
            </a:endParaRPr>
          </a:p>
          <a:p>
            <a:pPr marL="343080" indent="-343080">
              <a:lnSpc>
                <a:spcPct val="100000"/>
              </a:lnSpc>
              <a:buClr>
                <a:srgbClr val="000000"/>
              </a:buClr>
              <a:buFont typeface="Arial"/>
              <a:buAutoNum type="arabicPeriod"/>
            </a:pPr>
            <a:r>
              <a:rPr b="0" lang="en" sz="1600" spc="-1" strike="noStrike">
                <a:solidFill>
                  <a:schemeClr val="dk1"/>
                </a:solidFill>
                <a:latin typeface="Montserrat"/>
                <a:ea typeface="Montserrat"/>
              </a:rPr>
              <a:t>Used Logistic Regression, SVM, Decision Tree, and KNN;</a:t>
            </a:r>
            <a:endParaRPr b="0" lang="en-US" sz="1600" spc="-1" strike="noStrike">
              <a:latin typeface="Arial"/>
            </a:endParaRPr>
          </a:p>
          <a:p>
            <a:pPr marL="343080" indent="-343080">
              <a:lnSpc>
                <a:spcPct val="100000"/>
              </a:lnSpc>
              <a:buClr>
                <a:srgbClr val="000000"/>
              </a:buClr>
              <a:buFont typeface="Arial"/>
              <a:buAutoNum type="arabicPeriod"/>
            </a:pPr>
            <a:r>
              <a:rPr b="0" lang="en" sz="1600" spc="-1" strike="noStrike">
                <a:solidFill>
                  <a:schemeClr val="dk1"/>
                </a:solidFill>
                <a:latin typeface="Montserrat"/>
                <a:ea typeface="Montserrat"/>
              </a:rPr>
              <a:t>Tuned hyperparameters using GridSearch CV;</a:t>
            </a:r>
            <a:endParaRPr b="0" lang="en-US" sz="1600" spc="-1" strike="noStrike">
              <a:latin typeface="Arial"/>
            </a:endParaRPr>
          </a:p>
          <a:p>
            <a:pPr marL="343080" indent="-343080">
              <a:lnSpc>
                <a:spcPct val="100000"/>
              </a:lnSpc>
              <a:buClr>
                <a:srgbClr val="000000"/>
              </a:buClr>
              <a:buFont typeface="Arial"/>
              <a:buAutoNum type="arabicPeriod"/>
            </a:pPr>
            <a:r>
              <a:rPr b="0" lang="en" sz="1600" spc="-1" strike="noStrike">
                <a:solidFill>
                  <a:schemeClr val="dk1"/>
                </a:solidFill>
                <a:latin typeface="Montserrat"/>
                <a:ea typeface="Montserrat"/>
              </a:rPr>
              <a:t>And Evaluated </a:t>
            </a:r>
            <a:r>
              <a:rPr b="1" lang="en" sz="1600" spc="-1" strike="noStrike">
                <a:solidFill>
                  <a:schemeClr val="dk1"/>
                </a:solidFill>
                <a:latin typeface="Montserrat"/>
                <a:ea typeface="Montserrat"/>
              </a:rPr>
              <a:t>Machine Learning Model</a:t>
            </a:r>
            <a:r>
              <a:rPr b="0" lang="en" sz="1600" spc="-1" strike="noStrike">
                <a:solidFill>
                  <a:schemeClr val="dk1"/>
                </a:solidFill>
                <a:latin typeface="Montserrat"/>
                <a:ea typeface="Montserrat"/>
              </a:rPr>
              <a:t> using Testing set and CV Scores</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blipFill rotWithShape="0">
          <a:blip r:embed="rId1"/>
          <a:stretch/>
        </a:blipFill>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2714400" y="2544120"/>
            <a:ext cx="3714120" cy="6483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5000" spc="-1" strike="noStrike">
                <a:solidFill>
                  <a:srgbClr val="000000"/>
                </a:solidFill>
                <a:latin typeface="Vidaloka"/>
                <a:ea typeface="Vidaloka"/>
              </a:rPr>
              <a:t>Results</a:t>
            </a:r>
            <a:endParaRPr b="0" lang="en-US" sz="5000" spc="-1" strike="noStrike">
              <a:latin typeface="Arial"/>
            </a:endParaRPr>
          </a:p>
        </p:txBody>
      </p:sp>
      <p:sp>
        <p:nvSpPr>
          <p:cNvPr id="255" name="PlaceHolder 2"/>
          <p:cNvSpPr>
            <a:spLocks noGrp="1"/>
          </p:cNvSpPr>
          <p:nvPr>
            <p:ph type="title"/>
          </p:nvPr>
        </p:nvSpPr>
        <p:spPr>
          <a:xfrm>
            <a:off x="3746520" y="1478880"/>
            <a:ext cx="1650240" cy="977760"/>
          </a:xfrm>
          <a:prstGeom prst="rect">
            <a:avLst/>
          </a:prstGeom>
          <a:noFill/>
          <a:ln w="0">
            <a:noFill/>
          </a:ln>
        </p:spPr>
        <p:txBody>
          <a:bodyPr lIns="90000" rIns="90000" tIns="91440" bIns="91440" anchor="ctr">
            <a:noAutofit/>
          </a:bodyPr>
          <a:p>
            <a:pPr indent="0" algn="ctr">
              <a:lnSpc>
                <a:spcPct val="100000"/>
              </a:lnSpc>
              <a:buNone/>
              <a:tabLst>
                <a:tab algn="l" pos="0"/>
              </a:tabLst>
            </a:pPr>
            <a:r>
              <a:rPr b="1" lang="en" sz="7000" spc="-1" strike="noStrike">
                <a:solidFill>
                  <a:srgbClr val="000000"/>
                </a:solidFill>
                <a:latin typeface="Vidaloka"/>
                <a:ea typeface="Vidaloka"/>
              </a:rPr>
              <a:t>04</a:t>
            </a:r>
            <a:endParaRPr b="0" lang="en-US" sz="7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TotalTime>
  <Application>LibreOffice/7.4.1.2$Windows_X86_64 LibreOffice_project/3c58a8f3a960df8bc8fd77b461821e42c061c5f0</Application>
  <AppVersion>15.0000</AppVersion>
  <Words>1287</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Justin Jay Ramboyong</dc:creator>
  <dc:description/>
  <dc:language>en-US</dc:language>
  <cp:lastModifiedBy/>
  <dcterms:modified xsi:type="dcterms:W3CDTF">2022-10-22T17:54:58Z</dcterms:modified>
  <cp:revision>22</cp:revision>
  <dc:subject/>
  <dc:title>IBM Data Science Capstone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39</vt:i4>
  </property>
  <property fmtid="{D5CDD505-2E9C-101B-9397-08002B2CF9AE}" pid="3" name="PresentationFormat">
    <vt:lpwstr>On-screen Show (16:9)</vt:lpwstr>
  </property>
  <property fmtid="{D5CDD505-2E9C-101B-9397-08002B2CF9AE}" pid="4" name="Slides">
    <vt:i4>39</vt:i4>
  </property>
</Properties>
</file>