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notesSlides/notesSlide19.xml" ContentType="application/vnd.openxmlformats-officedocument.presentationml.notes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46196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31240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24699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1B2CD7-71A3-3712-62AB-451C8F9E226F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2753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00511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277597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1E79F5-1903-8223-84EC-5798AE3AD58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32927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11656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486227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12B7F1-F4DE-E7E3-F67D-2B16E10D4BFD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42642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106229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7349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FC1047-FC67-2EE8-637A-1F348530A599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2410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72514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674122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5C850F-BD15-485A-26A7-27D02E23F307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1012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050305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96010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D38A49-BD45-9E1B-F18B-B3D88E214163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47644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09797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222169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3F7FFF-13AA-65EB-1001-3F113CE8B82D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8125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137768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71148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27730B-9B3D-6395-B5D7-3CDD1E20E8D9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9335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36588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660983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1CFEA3-08CB-F92F-1293-534CE0D24112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6580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17767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52821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BA531D-AFD3-691A-B198-0947304758C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3952C5-A399-0A4A-68FA-0F1133F9179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7374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37284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22615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5927D1-2D2E-02C3-BBF2-EE5D88A6843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67194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21765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124095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8C6D98-C942-8967-E7EF-BA1E8F3293D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81502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17151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551392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495B40-450A-F7A5-491D-C7C2A4A4D50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727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890749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31769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FCDE43-3ECF-45B6-9504-9C50E4E320C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32540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79663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497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4D5EDA-27E4-5004-704E-159B629195D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68046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37749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876643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879615-BDE4-FA1E-3D09-FBC7AD54029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7665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425812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839174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8CC0F0-F438-AF85-BBD1-78EEEC66076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hyperlink" Target="http://www.jetbrains.com/help/pycharm" TargetMode="External"/><Relationship Id="rId5" Type="http://schemas.openxmlformats.org/officeDocument/2006/relationships/hyperlink" Target="https://docs.python.org/3/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99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431523" y="1744792"/>
            <a:ext cx="9144000" cy="1910995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>
                <a:ln w="12700">
                  <a:solidFill>
                    <a:schemeClr val="accent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ZADANIA MATURALNE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844115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Opcja awaryjna - terminal</a:t>
            </a:r>
            <a:endParaRPr/>
          </a:p>
        </p:txBody>
      </p:sp>
      <p:sp>
        <p:nvSpPr>
          <p:cNvPr id="144460560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algn="just">
              <a:defRPr/>
            </a:pPr>
            <a:r>
              <a:rPr sz="2200"/>
              <a:t>Programy IDE są skomplikowane i łatwo można coś zepsuć</a:t>
            </a:r>
            <a:endParaRPr sz="2200"/>
          </a:p>
          <a:p>
            <a:pPr algn="just">
              <a:defRPr/>
            </a:pPr>
            <a:r>
              <a:rPr sz="2200"/>
              <a:t>Na maturze to byłoby niekorzystne</a:t>
            </a:r>
            <a:endParaRPr sz="2200"/>
          </a:p>
          <a:p>
            <a:pPr algn="just">
              <a:defRPr/>
            </a:pPr>
            <a:r>
              <a:rPr sz="2200"/>
              <a:t>W przypadku problemów z IDE, można uruchomić pythona z linii poleceń</a:t>
            </a:r>
            <a:endParaRPr sz="2200"/>
          </a:p>
          <a:p>
            <a:pPr algn="just">
              <a:defRPr/>
            </a:pPr>
            <a:r>
              <a:rPr sz="2200"/>
              <a:t> Komenda </a:t>
            </a:r>
            <a:r>
              <a:rPr sz="2200">
                <a:latin typeface="Courier New"/>
                <a:ea typeface="Courier New"/>
                <a:cs typeface="Courier New"/>
              </a:rPr>
              <a:t>python &lt;nazwa_pliku&gt;</a:t>
            </a:r>
            <a:r>
              <a:rPr sz="2200"/>
              <a:t> wywołana w terminalu uruchamia dany plik</a:t>
            </a:r>
            <a:endParaRPr sz="2200"/>
          </a:p>
          <a:p>
            <a:pPr algn="just">
              <a:defRPr/>
            </a:pPr>
            <a:r>
              <a:rPr sz="2200"/>
              <a:t>Terminal musi być otwarty w folderze zawierającym plik .py</a:t>
            </a:r>
            <a:endParaRPr sz="2200"/>
          </a:p>
          <a:p>
            <a:pPr algn="just">
              <a:defRPr/>
            </a:pPr>
            <a:r>
              <a:rPr sz="2200"/>
              <a:t>Aby go otworzyć, w eksploratorze kliknij na pasek adresu i wpisz ‘cmd’</a:t>
            </a:r>
            <a:endParaRPr sz="2200"/>
          </a:p>
          <a:p>
            <a:pPr>
              <a:defRPr/>
            </a:pPr>
            <a:endParaRPr sz="2200"/>
          </a:p>
        </p:txBody>
      </p:sp>
      <p:pic>
        <p:nvPicPr>
          <p:cNvPr id="11487096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20218" y="4655895"/>
            <a:ext cx="5530995" cy="2046467"/>
          </a:xfrm>
          <a:prstGeom prst="rect">
            <a:avLst/>
          </a:prstGeom>
        </p:spPr>
      </p:pic>
      <p:pic>
        <p:nvPicPr>
          <p:cNvPr id="436274252" name=""/>
          <p:cNvPicPr>
            <a:picLocks noChangeAspect="1"/>
          </p:cNvPicPr>
          <p:nvPr/>
        </p:nvPicPr>
        <p:blipFill>
          <a:blip r:embed="rId5"/>
          <a:srcRect l="0" t="0" r="28841" b="0"/>
          <a:stretch/>
        </p:blipFill>
        <p:spPr bwMode="auto">
          <a:xfrm flipH="0" flipV="0">
            <a:off x="6544115" y="4438834"/>
            <a:ext cx="4384562" cy="1240293"/>
          </a:xfrm>
          <a:prstGeom prst="rect">
            <a:avLst/>
          </a:prstGeom>
        </p:spPr>
      </p:pic>
      <p:pic>
        <p:nvPicPr>
          <p:cNvPr id="64674761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7314829" y="5058982"/>
            <a:ext cx="3829050" cy="1628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05813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Debugger</a:t>
            </a:r>
            <a:endParaRPr/>
          </a:p>
        </p:txBody>
      </p:sp>
      <p:sp>
        <p:nvSpPr>
          <p:cNvPr id="115798590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6488277" cy="4351338"/>
          </a:xfrm>
        </p:spPr>
        <p:txBody>
          <a:bodyPr/>
          <a:lstStyle/>
          <a:p>
            <a:pPr algn="just">
              <a:defRPr/>
            </a:pPr>
            <a:r>
              <a:rPr sz="2600"/>
              <a:t>Wyobraźnia ludzka jest ograniczona – a programy działają baaardzo szybko</a:t>
            </a:r>
            <a:endParaRPr sz="2600"/>
          </a:p>
          <a:p>
            <a:pPr algn="just">
              <a:defRPr/>
            </a:pPr>
            <a:r>
              <a:rPr sz="2600"/>
              <a:t>Z pomocą przychodzi nam debugger</a:t>
            </a:r>
            <a:endParaRPr sz="2600"/>
          </a:p>
          <a:p>
            <a:pPr algn="just">
              <a:defRPr/>
            </a:pPr>
            <a:r>
              <a:rPr sz="2600"/>
              <a:t>To narzędzie pozwala nam zatrzymać program w dowolnym momencie i zajrzeć do środka</a:t>
            </a:r>
            <a:endParaRPr/>
          </a:p>
        </p:txBody>
      </p:sp>
      <p:pic>
        <p:nvPicPr>
          <p:cNvPr id="24515294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542954" y="1027906"/>
            <a:ext cx="3761544" cy="537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06108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Debugger - tutorial</a:t>
            </a:r>
            <a:endParaRPr/>
          </a:p>
        </p:txBody>
      </p:sp>
      <p:sp>
        <p:nvSpPr>
          <p:cNvPr id="110998521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Kliknięcie na numer linii pozwala dodać tam breakpoint</a:t>
            </a:r>
            <a:endParaRPr/>
          </a:p>
          <a:p>
            <a:pPr>
              <a:defRPr/>
            </a:pPr>
            <a:r>
              <a:rPr/>
              <a:t>Program zatrzyma się, kiedy osiągnie breakpoint’</a:t>
            </a:r>
            <a:endParaRPr/>
          </a:p>
          <a:p>
            <a:pPr>
              <a:defRPr/>
            </a:pPr>
            <a:r>
              <a:rPr/>
              <a:t>Program w trybie debug uruchamiamy, wciskając zielonego robaka w prawym górnym rogu</a:t>
            </a:r>
            <a:endParaRPr/>
          </a:p>
        </p:txBody>
      </p:sp>
      <p:pic>
        <p:nvPicPr>
          <p:cNvPr id="146327089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18704" y="4001293"/>
            <a:ext cx="4750906" cy="2628394"/>
          </a:xfrm>
          <a:prstGeom prst="rect">
            <a:avLst/>
          </a:prstGeom>
        </p:spPr>
      </p:pic>
      <p:pic>
        <p:nvPicPr>
          <p:cNvPr id="4046281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429354" y="4857750"/>
            <a:ext cx="4090608" cy="892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5372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Debugger - tutorial</a:t>
            </a:r>
            <a:endParaRPr/>
          </a:p>
        </p:txBody>
      </p:sp>
      <p:sp>
        <p:nvSpPr>
          <p:cNvPr id="190498205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Kiedy program się zatrzyma, na dole ekranu stanie sięwidoczne okienko debuggera</a:t>
            </a:r>
            <a:endParaRPr/>
          </a:p>
          <a:p>
            <a:pPr>
              <a:defRPr/>
            </a:pPr>
            <a:r>
              <a:rPr/>
              <a:t>Można tam sterować przebiegiem programu: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pic>
        <p:nvPicPr>
          <p:cNvPr id="201820193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052454" y="3212522"/>
            <a:ext cx="4465497" cy="1921452"/>
          </a:xfrm>
          <a:prstGeom prst="rect">
            <a:avLst/>
          </a:prstGeom>
        </p:spPr>
      </p:pic>
      <p:sp>
        <p:nvSpPr>
          <p:cNvPr id="990779744" name=""/>
          <p:cNvSpPr txBox="1"/>
          <p:nvPr/>
        </p:nvSpPr>
        <p:spPr bwMode="auto">
          <a:xfrm flipH="0" flipV="0">
            <a:off x="5118409" y="3861954"/>
            <a:ext cx="320710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bg1"/>
                </a:solidFill>
              </a:rPr>
              <a:t>1   2   3   4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01586441" name=""/>
          <p:cNvSpPr txBox="1"/>
          <p:nvPr/>
        </p:nvSpPr>
        <p:spPr bwMode="auto">
          <a:xfrm flipH="0" flipV="0">
            <a:off x="1576840" y="5273386"/>
            <a:ext cx="8474653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1 - kontynuuj (do następnego breakpointa)</a:t>
            </a:r>
            <a:endParaRPr/>
          </a:p>
          <a:p>
            <a:pPr>
              <a:defRPr/>
            </a:pPr>
            <a:r>
              <a:rPr/>
              <a:t>2 - zatrzymaj program (przydatne przy szczególnie długich instrukcjach)</a:t>
            </a:r>
            <a:endParaRPr/>
          </a:p>
          <a:p>
            <a:pPr>
              <a:defRPr/>
            </a:pPr>
            <a:r>
              <a:rPr/>
              <a:t>3 - ‘step over’ - przejdź do kolejnej linii, ale nie wchodź do wnętrza funkcji</a:t>
            </a:r>
            <a:endParaRPr/>
          </a:p>
          <a:p>
            <a:pPr>
              <a:defRPr/>
            </a:pPr>
            <a:r>
              <a:rPr/>
              <a:t>4 - ‘step into’ - przejdź do następnej linii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05159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Debugger - tutorial</a:t>
            </a:r>
            <a:endParaRPr/>
          </a:p>
        </p:txBody>
      </p:sp>
      <p:sp>
        <p:nvSpPr>
          <p:cNvPr id="57311394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Kiedy program jest zatrzymany, można podglądać aktualne wartości zmiennych</a:t>
            </a:r>
            <a:endParaRPr/>
          </a:p>
          <a:p>
            <a:pPr>
              <a:defRPr/>
            </a:pPr>
            <a:r>
              <a:rPr/>
              <a:t>To bardzo ważne – dzięki temu możemy wykryć błędy</a:t>
            </a:r>
            <a:endParaRPr/>
          </a:p>
          <a:p>
            <a:pPr>
              <a:defRPr/>
            </a:pPr>
            <a:r>
              <a:rPr/>
              <a:t>W okienku Debug są dwie zakładki:</a:t>
            </a:r>
            <a:endParaRPr/>
          </a:p>
          <a:p>
            <a:pPr lvl="1">
              <a:defRPr/>
            </a:pPr>
            <a:r>
              <a:rPr b="1"/>
              <a:t>Console</a:t>
            </a:r>
            <a:r>
              <a:rPr/>
              <a:t> - output programu</a:t>
            </a:r>
            <a:endParaRPr/>
          </a:p>
          <a:p>
            <a:pPr lvl="1">
              <a:defRPr/>
            </a:pPr>
            <a:r>
              <a:rPr b="1"/>
              <a:t>Threads &amp; Variables</a:t>
            </a:r>
            <a:r>
              <a:rPr/>
              <a:t> - wartości i typy zmiennych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2104234596" name=""/>
          <p:cNvPicPr>
            <a:picLocks noChangeAspect="1"/>
          </p:cNvPicPr>
          <p:nvPr/>
        </p:nvPicPr>
        <p:blipFill>
          <a:blip r:embed="rId4"/>
          <a:srcRect l="0" t="15440" r="11365" b="0"/>
          <a:stretch/>
        </p:blipFill>
        <p:spPr bwMode="auto">
          <a:xfrm flipH="0" flipV="0">
            <a:off x="3164454" y="4599982"/>
            <a:ext cx="5863090" cy="2155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4498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Operacje na plikach</a:t>
            </a:r>
            <a:endParaRPr/>
          </a:p>
        </p:txBody>
      </p:sp>
      <p:sp>
        <p:nvSpPr>
          <p:cNvPr id="103421119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Zadania maturalne niemal zawsze sprowadzają się do pracy na danych z plików</a:t>
            </a:r>
            <a:endParaRPr/>
          </a:p>
          <a:p>
            <a:pPr>
              <a:defRPr/>
            </a:pPr>
            <a:r>
              <a:rPr/>
              <a:t>Python domyślnie wspiera odczyt i zapis plików – nie trzeba niczego importować</a:t>
            </a:r>
            <a:endParaRPr/>
          </a:p>
          <a:p>
            <a:pPr>
              <a:defRPr/>
            </a:pPr>
            <a:r>
              <a:rPr/>
              <a:t>Służy do tego funkcja </a:t>
            </a:r>
            <a:r>
              <a:rPr>
                <a:latin typeface="Courier New"/>
                <a:ea typeface="Courier New"/>
                <a:cs typeface="Courier New"/>
              </a:rPr>
              <a:t>open(file, mode)</a:t>
            </a:r>
            <a:endParaRPr>
              <a:latin typeface="Courier New"/>
              <a:cs typeface="Courier New"/>
            </a:endParaRPr>
          </a:p>
          <a:p>
            <a:pPr>
              <a:defRPr/>
            </a:pPr>
            <a:r>
              <a:rPr/>
              <a:t>Jako argumenty podajemy ścieżkę do pliku oraz tryb, w którym otwieramy plik</a:t>
            </a:r>
            <a:endParaRPr/>
          </a:p>
          <a:p>
            <a:pPr>
              <a:defRPr/>
            </a:pPr>
            <a:r>
              <a:rPr/>
              <a:t>Funkcja zwraca plik jako obiekt</a:t>
            </a:r>
            <a:endParaRPr/>
          </a:p>
          <a:p>
            <a:pPr>
              <a:defRPr/>
            </a:pPr>
            <a:r>
              <a:rPr/>
              <a:t>Plik zamykamy metodą </a:t>
            </a:r>
            <a:r>
              <a:rPr>
                <a:latin typeface="Courier New"/>
                <a:ea typeface="Courier New"/>
                <a:cs typeface="Courier New"/>
              </a:rPr>
              <a:t>file.close()</a:t>
            </a:r>
            <a:endParaRPr>
              <a:latin typeface="Courier New"/>
              <a:cs typeface="Courier New"/>
            </a:endParaRPr>
          </a:p>
        </p:txBody>
      </p:sp>
      <p:pic>
        <p:nvPicPr>
          <p:cNvPr id="157503880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524009" y="4745181"/>
            <a:ext cx="1984663" cy="19846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9321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Operacje na plikach - tryby</a:t>
            </a:r>
            <a:endParaRPr/>
          </a:p>
        </p:txBody>
      </p:sp>
      <p:sp>
        <p:nvSpPr>
          <p:cNvPr id="41115957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 </a:t>
            </a:r>
            <a:br>
              <a:rPr/>
            </a:br>
            <a:endParaRPr/>
          </a:p>
        </p:txBody>
      </p:sp>
      <p:pic>
        <p:nvPicPr>
          <p:cNvPr id="96056215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481325" y="2247106"/>
            <a:ext cx="9229349" cy="3508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8996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Operacja na plikach – odczyt danych</a:t>
            </a:r>
            <a:endParaRPr/>
          </a:p>
        </p:txBody>
      </p:sp>
      <p:sp>
        <p:nvSpPr>
          <p:cNvPr id="32023523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Aby odczytać zawartość pliku należy wywołać odpowiednie  metody na obiekcie reprezentującym plik: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file.read()</a:t>
            </a:r>
            <a:r>
              <a:rPr/>
              <a:t> – zwraca całą treść pliku 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file.readlines()</a:t>
            </a:r>
            <a:r>
              <a:rPr/>
              <a:t> – dzieli treść pliku na linie i zwraca listę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file.readline()</a:t>
            </a:r>
            <a:r>
              <a:rPr/>
              <a:t> – odczytuje jedną (kolejną) linijkę z pliku</a:t>
            </a:r>
            <a:endParaRPr/>
          </a:p>
          <a:p>
            <a:pPr lvl="0">
              <a:defRPr/>
            </a:pPr>
            <a:r>
              <a:rPr/>
              <a:t>Można też zapisywać dane przy pomocy metody </a:t>
            </a:r>
            <a:r>
              <a:rPr>
                <a:latin typeface="Courier New"/>
                <a:ea typeface="Courier New"/>
                <a:cs typeface="Courier New"/>
              </a:rPr>
              <a:t>file.write()</a:t>
            </a:r>
            <a:endParaRPr>
              <a:latin typeface="Courier New"/>
              <a:ea typeface="Courier New"/>
              <a:cs typeface="Courier New"/>
            </a:endParaRPr>
          </a:p>
          <a:p>
            <a:pPr lvl="0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Miejsce, w którym odczytamy/zapiszemy dane zależy od pozycji „wirtualnego kursora” (a zatem od trybu w którym otwarto plik).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448046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Bonus - Debugger w terminalu</a:t>
            </a:r>
            <a:endParaRPr/>
          </a:p>
        </p:txBody>
      </p:sp>
      <p:sp>
        <p:nvSpPr>
          <p:cNvPr id="42399653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9409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Źródła</a:t>
            </a:r>
            <a:endParaRPr/>
          </a:p>
        </p:txBody>
      </p:sp>
      <p:sp>
        <p:nvSpPr>
          <p:cNvPr id="47055718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://www.jetbrains.com/help/pycharm"/>
              </a:rPr>
              <a:t>https://icon-icons.com/icon/open-file/40455</a:t>
            </a:r>
            <a:b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://www.jetbrains.com/help/pycharm"/>
              </a:rPr>
            </a:br>
            <a: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://www.jetbrains.com/help/pycharm"/>
              </a:rPr>
              <a:t>www.jetbrains.com/help/pycharm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docs.python.org/3/"/>
              </a:rPr>
              <a:t>https://docs.python.org/3/</a:t>
            </a:r>
            <a: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docs.python.org/3/"/>
              </a:rPr>
              <a:t>https://icon-icons.com/icon/open-file/40455</a:t>
            </a:r>
            <a:b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docs.python.org/3/"/>
              </a:rPr>
            </a:br>
            <a:b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docs.python.org/3/"/>
              </a:rPr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05731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Deklaracja Maturalna</a:t>
            </a:r>
            <a:endParaRPr/>
          </a:p>
        </p:txBody>
      </p:sp>
      <p:sp>
        <p:nvSpPr>
          <p:cNvPr id="16431735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Każdy uczeń ma prawo wybrać:</a:t>
            </a:r>
            <a:endParaRPr/>
          </a:p>
          <a:p>
            <a:pPr lvl="1">
              <a:defRPr/>
            </a:pPr>
            <a:r>
              <a:rPr/>
              <a:t>System operacyjny</a:t>
            </a:r>
            <a:endParaRPr/>
          </a:p>
          <a:p>
            <a:pPr lvl="1">
              <a:defRPr/>
            </a:pPr>
            <a:r>
              <a:rPr/>
              <a:t>Język programowania</a:t>
            </a:r>
            <a:endParaRPr/>
          </a:p>
          <a:p>
            <a:pPr lvl="1">
              <a:defRPr/>
            </a:pPr>
            <a:r>
              <a:rPr/>
              <a:t>Środowisko programistyczne</a:t>
            </a:r>
            <a:endParaRPr/>
          </a:p>
          <a:p>
            <a:pPr lvl="1">
              <a:defRPr/>
            </a:pPr>
            <a:r>
              <a:rPr/>
              <a:t>Program użytkowy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05209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Jakie mamy opcje?</a:t>
            </a:r>
            <a:endParaRPr/>
          </a:p>
        </p:txBody>
      </p:sp>
      <p:sp>
        <p:nvSpPr>
          <p:cNvPr id="91086172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operacyjny:</a:t>
            </a:r>
            <a:endParaRPr/>
          </a:p>
          <a:p>
            <a:pPr lvl="1">
              <a:defRPr/>
            </a:pPr>
            <a:r>
              <a:rPr/>
              <a:t>Windows</a:t>
            </a:r>
            <a:endParaRPr/>
          </a:p>
          <a:p>
            <a:pPr lvl="1">
              <a:defRPr/>
            </a:pPr>
            <a:r>
              <a:rPr/>
              <a:t>Linux</a:t>
            </a:r>
            <a:endParaRPr/>
          </a:p>
          <a:p>
            <a:pPr lvl="0">
              <a:defRPr/>
            </a:pPr>
            <a:r>
              <a:rPr/>
              <a:t>Język programowania:</a:t>
            </a:r>
            <a:endParaRPr/>
          </a:p>
          <a:p>
            <a:pPr lvl="1">
              <a:defRPr/>
            </a:pPr>
            <a:r>
              <a:rPr/>
              <a:t>C++</a:t>
            </a:r>
            <a:endParaRPr/>
          </a:p>
          <a:p>
            <a:pPr lvl="1">
              <a:defRPr/>
            </a:pPr>
            <a:r>
              <a:rPr/>
              <a:t>Java</a:t>
            </a:r>
            <a:endParaRPr/>
          </a:p>
          <a:p>
            <a:pPr lvl="1">
              <a:defRPr/>
            </a:pPr>
            <a:r>
              <a:rPr/>
              <a:t>Python</a:t>
            </a:r>
            <a:endParaRPr/>
          </a:p>
          <a:p>
            <a:pPr lvl="0">
              <a:defRPr/>
            </a:pPr>
            <a:r>
              <a:rPr/>
              <a:t>Środowisko programistyczne:</a:t>
            </a:r>
            <a:endParaRPr/>
          </a:p>
          <a:p>
            <a:pPr lvl="1">
              <a:defRPr/>
            </a:pPr>
            <a:r>
              <a:rPr/>
              <a:t>Zależne od języka</a:t>
            </a:r>
            <a:br>
              <a:rPr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81593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 wszystkie opcje są tak samo dobre?</a:t>
            </a:r>
            <a:endParaRPr/>
          </a:p>
        </p:txBody>
      </p:sp>
      <p:sp>
        <p:nvSpPr>
          <p:cNvPr id="10980747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70168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 wszystkie opcje są tak samo dobre?</a:t>
            </a:r>
            <a:endParaRPr/>
          </a:p>
        </p:txBody>
      </p:sp>
      <p:sp>
        <p:nvSpPr>
          <p:cNvPr id="167342766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Oczywiście, że nie:</a:t>
            </a:r>
            <a:endParaRPr/>
          </a:p>
          <a:p>
            <a:pPr lvl="1">
              <a:defRPr/>
            </a:pPr>
            <a:r>
              <a:rPr/>
              <a:t>C++ i Java mają stosunkowo skomplikowaną składnię</a:t>
            </a:r>
            <a:endParaRPr/>
          </a:p>
          <a:p>
            <a:pPr lvl="1">
              <a:defRPr/>
            </a:pPr>
            <a:r>
              <a:rPr/>
              <a:t>Pisząc kod w C++ musimy pamiętać o zarządzaniu pamięcią</a:t>
            </a:r>
            <a:endParaRPr/>
          </a:p>
          <a:p>
            <a:pPr lvl="1">
              <a:defRPr/>
            </a:pPr>
            <a:r>
              <a:rPr/>
              <a:t>Środowiska programistyczne Javy i C++ wymagają prawidłowej konfiguracji – jeśli „coś nam się kliknie”, to możemy mieć problem (szczególnie pracując na czas)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lvl="1">
              <a:defRPr/>
            </a:pPr>
            <a:r>
              <a:rPr/>
              <a:t>Python jest pozbawiony powyższych wad</a:t>
            </a:r>
            <a:endParaRPr/>
          </a:p>
          <a:p>
            <a:pPr lvl="1">
              <a:defRPr/>
            </a:pPr>
            <a:r>
              <a:rPr/>
              <a:t>Ponadto jego składnia ułatwia pracę na danych z plików – a na tym zwykle polegają zadania maturalne</a:t>
            </a:r>
            <a:endParaRPr/>
          </a:p>
          <a:p>
            <a:pPr lvl="1">
              <a:defRPr/>
            </a:pPr>
            <a:r>
              <a:rPr/>
              <a:t>Łatwiejszy kod - oszczędność czasu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90621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co ze środowiskiem?</a:t>
            </a:r>
            <a:endParaRPr/>
          </a:p>
        </p:txBody>
      </p:sp>
      <p:sp>
        <p:nvSpPr>
          <p:cNvPr id="207959960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algn="l">
              <a:defRPr/>
            </a:pPr>
            <a:r>
              <a:rPr/>
              <a:t>Jeśli wybierzemy Pythona, mamy następujące opcje:</a:t>
            </a:r>
            <a:endParaRPr/>
          </a:p>
          <a:p>
            <a:pPr lvl="1" algn="l">
              <a:defRPr/>
            </a:pPr>
            <a:r>
              <a:rPr/>
              <a:t>Idle</a:t>
            </a:r>
            <a:endParaRPr/>
          </a:p>
          <a:p>
            <a:pPr lvl="1" algn="l">
              <a:defRPr/>
            </a:pPr>
            <a:r>
              <a:rPr/>
              <a:t>PyCharm Community Edition</a:t>
            </a:r>
            <a:endParaRPr/>
          </a:p>
          <a:p>
            <a:pPr lvl="1" algn="l">
              <a:defRPr/>
            </a:pPr>
            <a:r>
              <a:rPr/>
              <a:t>(Oczywiście zawsze można działać w terminalu)</a:t>
            </a:r>
            <a:endParaRPr/>
          </a:p>
          <a:p>
            <a:pPr lvl="1" algn="l">
              <a:defRPr/>
            </a:pPr>
            <a:endParaRPr/>
          </a:p>
          <a:p>
            <a:pPr lvl="0" algn="l">
              <a:defRPr/>
            </a:pPr>
            <a:r>
              <a:rPr/>
              <a:t>Tutaj też opcje nie są równe:</a:t>
            </a:r>
            <a:endParaRPr/>
          </a:p>
          <a:p>
            <a:pPr lvl="1" algn="l">
              <a:defRPr/>
            </a:pPr>
            <a:r>
              <a:rPr/>
              <a:t>Idle to tylko zaawansowany notatnik</a:t>
            </a:r>
            <a:endParaRPr/>
          </a:p>
          <a:p>
            <a:pPr lvl="1" algn="l">
              <a:defRPr/>
            </a:pPr>
            <a:r>
              <a:rPr/>
              <a:t>PyCharm to pełnoprawne środowisko programistyczne z debuggerem, sprawdzaniem błędów, inspektorem zmiennych itd...</a:t>
            </a:r>
            <a:endParaRPr/>
          </a:p>
          <a:p>
            <a:pPr lvl="1" algn="l">
              <a:defRPr/>
            </a:pPr>
            <a:r>
              <a:rPr/>
              <a:t>Do tego działą na każdym systemie operacyjnym</a:t>
            </a:r>
            <a:endParaRPr/>
          </a:p>
          <a:p>
            <a:pPr lvl="0">
              <a:defRPr/>
            </a:pPr>
            <a:r>
              <a:rPr/>
              <a:t>Wybór jest oczywisty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0536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Przygotowanie środowiska pracy</a:t>
            </a:r>
            <a:endParaRPr/>
          </a:p>
        </p:txBody>
      </p:sp>
      <p:sp>
        <p:nvSpPr>
          <p:cNvPr id="4203412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Stwórz nowy folder</a:t>
            </a:r>
            <a:endParaRPr/>
          </a:p>
          <a:p>
            <a:pPr>
              <a:defRPr/>
            </a:pPr>
            <a:r>
              <a:rPr/>
              <a:t>Uruchom</a:t>
            </a:r>
            <a:r>
              <a:rPr/>
              <a:t> PyCharm</a:t>
            </a:r>
            <a:endParaRPr/>
          </a:p>
          <a:p>
            <a:pPr>
              <a:defRPr/>
            </a:pPr>
            <a:r>
              <a:rPr/>
              <a:t>W zakładce „Projects” wybierz</a:t>
            </a:r>
            <a:br>
              <a:rPr/>
            </a:br>
            <a:r>
              <a:rPr/>
              <a:t>opcję „Open”</a:t>
            </a:r>
            <a:endParaRPr/>
          </a:p>
          <a:p>
            <a:pPr>
              <a:defRPr/>
            </a:pPr>
            <a:r>
              <a:rPr/>
              <a:t>Wybierz utworzony wcześniej folder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00309264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899635" y="1904999"/>
            <a:ext cx="5165024" cy="3780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4408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Utworzenie pliku</a:t>
            </a:r>
            <a:endParaRPr/>
          </a:p>
        </p:txBody>
      </p:sp>
      <p:sp>
        <p:nvSpPr>
          <p:cNvPr id="31627439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Kliknij PPM na nazwę docelowego folderu</a:t>
            </a:r>
            <a:endParaRPr/>
          </a:p>
          <a:p>
            <a:pPr>
              <a:defRPr/>
            </a:pPr>
            <a:r>
              <a:rPr/>
              <a:t>Z rozwijanej listy wybierz New&gt;Python File</a:t>
            </a:r>
            <a:endParaRPr/>
          </a:p>
          <a:p>
            <a:pPr>
              <a:defRPr/>
            </a:pPr>
            <a:r>
              <a:rPr/>
              <a:t>Pojawi się okienko - podaj tam nazwę nowego pliku</a:t>
            </a:r>
            <a:endParaRPr/>
          </a:p>
        </p:txBody>
      </p:sp>
      <p:pic>
        <p:nvPicPr>
          <p:cNvPr id="84795179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05228" y="3429000"/>
            <a:ext cx="6846532" cy="3379617"/>
          </a:xfrm>
          <a:prstGeom prst="rect">
            <a:avLst/>
          </a:prstGeom>
        </p:spPr>
      </p:pic>
      <p:pic>
        <p:nvPicPr>
          <p:cNvPr id="11208405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628672" y="3791504"/>
            <a:ext cx="3908691" cy="194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35373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Uruchomienie</a:t>
            </a:r>
            <a:endParaRPr/>
          </a:p>
        </p:txBody>
      </p:sp>
      <p:sp>
        <p:nvSpPr>
          <p:cNvPr id="6555698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algn="just">
              <a:defRPr/>
            </a:pPr>
            <a:r>
              <a:rPr/>
              <a:t>Kliknij dwukrotnie na plik, który chcesz uruchomić. Powinien się on podświetlić, a jego treść wyświetli się w edytorze</a:t>
            </a:r>
            <a:endParaRPr/>
          </a:p>
          <a:p>
            <a:pPr algn="just">
              <a:defRPr/>
            </a:pPr>
            <a:r>
              <a:rPr/>
              <a:t>Kliknij na zielony przycisk „play” w prawym górnym rogu ekranu</a:t>
            </a:r>
            <a:endParaRPr/>
          </a:p>
          <a:p>
            <a:pPr algn="just">
              <a:defRPr/>
            </a:pPr>
            <a:r>
              <a:rPr/>
              <a:t>Wynik działania programu pojawi się w terminalu na dole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79885417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8300" y="4143845"/>
            <a:ext cx="4619624" cy="1895474"/>
          </a:xfrm>
          <a:prstGeom prst="rect">
            <a:avLst/>
          </a:prstGeom>
        </p:spPr>
      </p:pic>
      <p:sp>
        <p:nvSpPr>
          <p:cNvPr id="939339095" name=""/>
          <p:cNvSpPr txBox="1"/>
          <p:nvPr/>
        </p:nvSpPr>
        <p:spPr bwMode="auto">
          <a:xfrm flipH="0" flipV="0">
            <a:off x="758300" y="6039320"/>
            <a:ext cx="440675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U mnie jest zielony, ponieważ dodałem ten plik do repozytorium git. U was nazwa będzie biała.</a:t>
            </a:r>
            <a:endParaRPr/>
          </a:p>
        </p:txBody>
      </p:sp>
      <p:pic>
        <p:nvPicPr>
          <p:cNvPr id="29940597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923050" y="4001293"/>
            <a:ext cx="5286375" cy="1990724"/>
          </a:xfrm>
          <a:prstGeom prst="rect">
            <a:avLst/>
          </a:prstGeom>
        </p:spPr>
      </p:pic>
      <p:sp>
        <p:nvSpPr>
          <p:cNvPr id="813904429" name=""/>
          <p:cNvSpPr txBox="1"/>
          <p:nvPr/>
        </p:nvSpPr>
        <p:spPr bwMode="auto">
          <a:xfrm flipH="0" flipV="0">
            <a:off x="6909603" y="6039320"/>
            <a:ext cx="331326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„Current file” oznacza, że odpalony zostanie plik, który jest obecnie otwarty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2024-04-08T15:56:22Z</dcterms:modified>
  <cp:category/>
  <cp:contentStatus/>
  <cp:version/>
</cp:coreProperties>
</file>