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pl-PL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461960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31240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424699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1B2CD7-71A3-3712-62AB-451C8F9E226F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329277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611656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486227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812B7F1-F4DE-E7E3-F67D-2B16E10D4BFD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93357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0365880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660983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01CFEA3-08CB-F92F-1293-534CE0D24112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529707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796943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530939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C322A2A-8F87-1488-568C-3EBF7B2822E4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3952C5-A399-0A4A-68FA-0F1133F91794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873742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937284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722615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5927D1-2D2E-02C3-BBF2-EE5D88A68432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671942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221765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124095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8C6D98-C942-8967-E7EF-BA1E8F3293DE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815023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0171518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551392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0495B40-450A-F7A5-491D-C7C2A4A4D50A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97274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890749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331769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FCDE43-3ECF-45B6-9504-9C50E4E320CB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325405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579663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94978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4D5EDA-27E4-5004-704E-159B629195D9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68046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8377492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876643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879615-BDE4-FA1E-3D09-FBC7AD540298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076659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4258125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8391740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F8CC0F0-F438-AF85-BBD1-78EEEC660768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99999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431523" y="1744792"/>
            <a:ext cx="9144000" cy="1910995"/>
          </a:xfrm>
          <a:prstGeom prst="roundRect">
            <a:avLst>
              <a:gd name="adj" fmla="val 16667"/>
            </a:avLst>
          </a:prstGeom>
          <a:solidFill>
            <a:schemeClr val="tx1">
              <a:alpha val="63999"/>
            </a:schemeClr>
          </a:solidFill>
          <a:ln w="12700">
            <a:solidFill>
              <a:srgbClr val="000000">
                <a:alpha val="55999"/>
              </a:srgbClr>
            </a:solidFill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>
                <a:ln w="12700">
                  <a:solidFill>
                    <a:schemeClr val="accent6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ZADANIA MATURALNE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844115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Opcja awaryjna - terminal</a:t>
            </a:r>
            <a:endParaRPr/>
          </a:p>
        </p:txBody>
      </p:sp>
      <p:sp>
        <p:nvSpPr>
          <p:cNvPr id="144460560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Programy IDE są skomplikowane i łatwo można coś zepsuć</a:t>
            </a:r>
            <a:endParaRPr/>
          </a:p>
          <a:p>
            <a:pPr>
              <a:defRPr/>
            </a:pPr>
            <a:r>
              <a:rPr/>
              <a:t>Na maturze to byłoby niekorzystne</a:t>
            </a:r>
            <a:endParaRPr/>
          </a:p>
          <a:p>
            <a:pPr>
              <a:defRPr/>
            </a:pPr>
            <a:r>
              <a:rPr/>
              <a:t>W przypadku problemów z IDE, można uruchomić pythona z linii poleceń</a:t>
            </a:r>
            <a:endParaRPr/>
          </a:p>
          <a:p>
            <a:pPr>
              <a:defRPr/>
            </a:pPr>
            <a:r>
              <a:rPr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061087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Debugger</a:t>
            </a:r>
            <a:endParaRPr/>
          </a:p>
        </p:txBody>
      </p:sp>
      <p:sp>
        <p:nvSpPr>
          <p:cNvPr id="110998521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448046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Bonus - Debugger w terminalu</a:t>
            </a:r>
            <a:endParaRPr/>
          </a:p>
        </p:txBody>
      </p:sp>
      <p:sp>
        <p:nvSpPr>
          <p:cNvPr id="42399653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626607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Powszechne Błędy</a:t>
            </a:r>
            <a:endParaRPr/>
          </a:p>
        </p:txBody>
      </p:sp>
      <p:sp>
        <p:nvSpPr>
          <p:cNvPr id="26658341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057312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Deklaracja Maturalna</a:t>
            </a:r>
            <a:endParaRPr/>
          </a:p>
        </p:txBody>
      </p:sp>
      <p:sp>
        <p:nvSpPr>
          <p:cNvPr id="164317353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Każdy uczeń ma prawo wybrać:</a:t>
            </a:r>
            <a:endParaRPr/>
          </a:p>
          <a:p>
            <a:pPr lvl="1">
              <a:defRPr/>
            </a:pPr>
            <a:r>
              <a:rPr/>
              <a:t>System operacyjny</a:t>
            </a:r>
            <a:endParaRPr/>
          </a:p>
          <a:p>
            <a:pPr lvl="1">
              <a:defRPr/>
            </a:pPr>
            <a:r>
              <a:rPr/>
              <a:t>Język programowania</a:t>
            </a:r>
            <a:endParaRPr/>
          </a:p>
          <a:p>
            <a:pPr lvl="1">
              <a:defRPr/>
            </a:pPr>
            <a:r>
              <a:rPr/>
              <a:t>Środowisko programistyczne</a:t>
            </a:r>
            <a:endParaRPr/>
          </a:p>
          <a:p>
            <a:pPr lvl="1">
              <a:defRPr/>
            </a:pPr>
            <a:r>
              <a:rPr/>
              <a:t>Program użytkowy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052098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Jakie mamy opcje?</a:t>
            </a:r>
            <a:endParaRPr/>
          </a:p>
        </p:txBody>
      </p:sp>
      <p:sp>
        <p:nvSpPr>
          <p:cNvPr id="91086172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System operacyjny:</a:t>
            </a:r>
            <a:endParaRPr/>
          </a:p>
          <a:p>
            <a:pPr lvl="1">
              <a:defRPr/>
            </a:pPr>
            <a:r>
              <a:rPr/>
              <a:t>Windows</a:t>
            </a:r>
            <a:endParaRPr/>
          </a:p>
          <a:p>
            <a:pPr lvl="1">
              <a:defRPr/>
            </a:pPr>
            <a:r>
              <a:rPr/>
              <a:t>Linux</a:t>
            </a:r>
            <a:endParaRPr/>
          </a:p>
          <a:p>
            <a:pPr lvl="0">
              <a:defRPr/>
            </a:pPr>
            <a:r>
              <a:rPr/>
              <a:t>Język programowania:</a:t>
            </a:r>
            <a:endParaRPr/>
          </a:p>
          <a:p>
            <a:pPr lvl="1">
              <a:defRPr/>
            </a:pPr>
            <a:r>
              <a:rPr/>
              <a:t>C++</a:t>
            </a:r>
            <a:endParaRPr/>
          </a:p>
          <a:p>
            <a:pPr lvl="1">
              <a:defRPr/>
            </a:pPr>
            <a:r>
              <a:rPr/>
              <a:t>Java</a:t>
            </a:r>
            <a:endParaRPr/>
          </a:p>
          <a:p>
            <a:pPr lvl="1">
              <a:defRPr/>
            </a:pPr>
            <a:r>
              <a:rPr/>
              <a:t>Python</a:t>
            </a:r>
            <a:endParaRPr/>
          </a:p>
          <a:p>
            <a:pPr lvl="0">
              <a:defRPr/>
            </a:pPr>
            <a:r>
              <a:rPr/>
              <a:t>Środowisko programistyczne:</a:t>
            </a:r>
            <a:endParaRPr/>
          </a:p>
          <a:p>
            <a:pPr lvl="1">
              <a:defRPr/>
            </a:pPr>
            <a:r>
              <a:rPr/>
              <a:t>Zależne od języka</a:t>
            </a:r>
            <a:br>
              <a:rPr/>
            </a:b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815937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Czy wszystkie opcje są tak samo dobre?</a:t>
            </a:r>
            <a:endParaRPr/>
          </a:p>
        </p:txBody>
      </p:sp>
      <p:sp>
        <p:nvSpPr>
          <p:cNvPr id="109807473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701682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Czy wszystkie opcje są tak samo dobre?</a:t>
            </a:r>
            <a:endParaRPr/>
          </a:p>
        </p:txBody>
      </p:sp>
      <p:sp>
        <p:nvSpPr>
          <p:cNvPr id="167342766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Oczywiście, że nie:</a:t>
            </a:r>
            <a:endParaRPr/>
          </a:p>
          <a:p>
            <a:pPr lvl="1">
              <a:defRPr/>
            </a:pPr>
            <a:r>
              <a:rPr/>
              <a:t>C++ i Java mają stosunkowo skomplikowaną składnię</a:t>
            </a:r>
            <a:endParaRPr/>
          </a:p>
          <a:p>
            <a:pPr lvl="1">
              <a:defRPr/>
            </a:pPr>
            <a:r>
              <a:rPr/>
              <a:t>Pisząc kod w C++ musimy pamiętać o zarządzaniu pamięcią</a:t>
            </a:r>
            <a:endParaRPr/>
          </a:p>
          <a:p>
            <a:pPr lvl="1">
              <a:defRPr/>
            </a:pPr>
            <a:r>
              <a:rPr/>
              <a:t>Środowiska programistyczne Javy i C++ wymagają prawidłowej konfiguracji – jeśli „coś nam się kliknie”, to możemy mieć problem (szczególnie pracując na czas)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lvl="1">
              <a:defRPr/>
            </a:pPr>
            <a:r>
              <a:rPr/>
              <a:t>Python jest pozbawiony powyższych wad</a:t>
            </a:r>
            <a:endParaRPr/>
          </a:p>
          <a:p>
            <a:pPr lvl="1">
              <a:defRPr/>
            </a:pPr>
            <a:r>
              <a:rPr/>
              <a:t>Ponadto jego składnia ułatwia pracę na danych z plików – a na tym zwykle polegają zadania maturalne</a:t>
            </a:r>
            <a:endParaRPr/>
          </a:p>
          <a:p>
            <a:pPr lvl="1">
              <a:defRPr/>
            </a:pPr>
            <a:r>
              <a:rPr/>
              <a:t>Łatwiejszy kod - oszczędność czasu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906218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 co ze środowiskiem?</a:t>
            </a:r>
            <a:endParaRPr/>
          </a:p>
        </p:txBody>
      </p:sp>
      <p:sp>
        <p:nvSpPr>
          <p:cNvPr id="2079599606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Jeśli wybierzemy Pythona, mamy następujące opcje:</a:t>
            </a:r>
            <a:endParaRPr/>
          </a:p>
          <a:p>
            <a:pPr lvl="1">
              <a:defRPr/>
            </a:pPr>
            <a:r>
              <a:rPr/>
              <a:t>Idle</a:t>
            </a:r>
            <a:endParaRPr/>
          </a:p>
          <a:p>
            <a:pPr lvl="1">
              <a:defRPr/>
            </a:pPr>
            <a:r>
              <a:rPr/>
              <a:t>PyCharm Community Edition</a:t>
            </a:r>
            <a:endParaRPr/>
          </a:p>
          <a:p>
            <a:pPr lvl="1">
              <a:defRPr/>
            </a:pPr>
            <a:r>
              <a:rPr/>
              <a:t>(Oczywiście zawsze można działać w terminalu)</a:t>
            </a:r>
            <a:endParaRPr/>
          </a:p>
          <a:p>
            <a:pPr lvl="1">
              <a:defRPr/>
            </a:pPr>
            <a:endParaRPr/>
          </a:p>
          <a:p>
            <a:pPr lvl="0">
              <a:defRPr/>
            </a:pPr>
            <a:r>
              <a:rPr/>
              <a:t>Tutaj też opcje nie są równe:</a:t>
            </a:r>
            <a:endParaRPr/>
          </a:p>
          <a:p>
            <a:pPr lvl="1">
              <a:defRPr/>
            </a:pPr>
            <a:r>
              <a:rPr/>
              <a:t>Idle to tylko zaawansowany notatnik</a:t>
            </a:r>
            <a:endParaRPr/>
          </a:p>
          <a:p>
            <a:pPr lvl="1">
              <a:defRPr/>
            </a:pPr>
            <a:r>
              <a:rPr/>
              <a:t>PyCharm to pełnoprawne środowisko programistyczne z debuggerem, sprawdzaniem błędów, inspektorem zmiennych itd...</a:t>
            </a:r>
            <a:endParaRPr/>
          </a:p>
          <a:p>
            <a:pPr lvl="1">
              <a:defRPr/>
            </a:pPr>
            <a:r>
              <a:rPr/>
              <a:t>Do tego działą na każdym systemie operacyjnym</a:t>
            </a:r>
            <a:endParaRPr/>
          </a:p>
          <a:p>
            <a:pPr lvl="0">
              <a:defRPr/>
            </a:pPr>
            <a:r>
              <a:rPr/>
              <a:t>Wybór jest oczywisty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805369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Przygotowanie środowiska pracy</a:t>
            </a:r>
            <a:endParaRPr/>
          </a:p>
        </p:txBody>
      </p:sp>
      <p:sp>
        <p:nvSpPr>
          <p:cNvPr id="42034128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Stwórz nowy folder</a:t>
            </a:r>
            <a:endParaRPr/>
          </a:p>
          <a:p>
            <a:pPr>
              <a:defRPr/>
            </a:pPr>
            <a:r>
              <a:rPr/>
              <a:t>Uruchom</a:t>
            </a:r>
            <a:r>
              <a:rPr/>
              <a:t> PyCharm</a:t>
            </a:r>
            <a:endParaRPr/>
          </a:p>
          <a:p>
            <a:pPr>
              <a:defRPr/>
            </a:pPr>
            <a:r>
              <a:rPr/>
              <a:t>W zakładce „Projects” wybierz</a:t>
            </a:r>
            <a:br>
              <a:rPr/>
            </a:br>
            <a:r>
              <a:rPr/>
              <a:t>opcję „Open”</a:t>
            </a:r>
            <a:endParaRPr/>
          </a:p>
          <a:p>
            <a:pPr>
              <a:defRPr/>
            </a:pPr>
            <a:r>
              <a:rPr/>
              <a:t>Wybierz utworzony wcześniej folder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100309264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899635" y="1904999"/>
            <a:ext cx="5165024" cy="37809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044083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Utworzenie pliku</a:t>
            </a:r>
            <a:endParaRPr/>
          </a:p>
        </p:txBody>
      </p:sp>
      <p:sp>
        <p:nvSpPr>
          <p:cNvPr id="31627439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Kliknij PPM na nazwę docelowego folderu</a:t>
            </a:r>
            <a:endParaRPr/>
          </a:p>
          <a:p>
            <a:pPr>
              <a:defRPr/>
            </a:pPr>
            <a:r>
              <a:rPr/>
              <a:t>Z rozwijanej listy wybierz New&gt;Python File</a:t>
            </a:r>
            <a:endParaRPr/>
          </a:p>
          <a:p>
            <a:pPr>
              <a:defRPr/>
            </a:pPr>
            <a:r>
              <a:rPr/>
              <a:t>Pojawi się okienko - podaj tam nazwę nowego pliku</a:t>
            </a:r>
            <a:endParaRPr/>
          </a:p>
        </p:txBody>
      </p:sp>
      <p:pic>
        <p:nvPicPr>
          <p:cNvPr id="84795179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05228" y="3429000"/>
            <a:ext cx="6846532" cy="3379617"/>
          </a:xfrm>
          <a:prstGeom prst="rect">
            <a:avLst/>
          </a:prstGeom>
        </p:spPr>
      </p:pic>
      <p:pic>
        <p:nvPicPr>
          <p:cNvPr id="11208405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628672" y="3791504"/>
            <a:ext cx="3908691" cy="1949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353734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Uruchomienie</a:t>
            </a:r>
            <a:endParaRPr/>
          </a:p>
        </p:txBody>
      </p:sp>
      <p:sp>
        <p:nvSpPr>
          <p:cNvPr id="6555698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Kliknij dwukrotnie na plik, który chcesz uruchomić. Powinien się on podświetlić, a jego treść wyświetli się w edytorze</a:t>
            </a:r>
            <a:endParaRPr/>
          </a:p>
          <a:p>
            <a:pPr>
              <a:defRPr/>
            </a:pPr>
            <a:r>
              <a:rPr/>
              <a:t>Kliknij na zielony przycisk „play” w prawym górnym rogu ekranu</a:t>
            </a:r>
            <a:endParaRPr/>
          </a:p>
          <a:p>
            <a:pPr>
              <a:defRPr/>
            </a:pPr>
            <a:r>
              <a:rPr/>
              <a:t>Wynik działania programu pojawi się w terminalu na dole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179885417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58300" y="4143845"/>
            <a:ext cx="4619624" cy="1895474"/>
          </a:xfrm>
          <a:prstGeom prst="rect">
            <a:avLst/>
          </a:prstGeom>
        </p:spPr>
      </p:pic>
      <p:sp>
        <p:nvSpPr>
          <p:cNvPr id="939339095" name=""/>
          <p:cNvSpPr txBox="1"/>
          <p:nvPr/>
        </p:nvSpPr>
        <p:spPr bwMode="auto">
          <a:xfrm flipH="0" flipV="0">
            <a:off x="758300" y="6039320"/>
            <a:ext cx="4406751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U mnie jest zielony, ponieważ dodałem ten plik do repozytorium git. U was nazwa będzie biała.</a:t>
            </a:r>
            <a:endParaRPr/>
          </a:p>
        </p:txBody>
      </p:sp>
      <p:pic>
        <p:nvPicPr>
          <p:cNvPr id="29940597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923050" y="4001293"/>
            <a:ext cx="5286375" cy="1990724"/>
          </a:xfrm>
          <a:prstGeom prst="rect">
            <a:avLst/>
          </a:prstGeom>
        </p:spPr>
      </p:pic>
      <p:sp>
        <p:nvSpPr>
          <p:cNvPr id="813904429" name=""/>
          <p:cNvSpPr txBox="1"/>
          <p:nvPr/>
        </p:nvSpPr>
        <p:spPr bwMode="auto">
          <a:xfrm flipH="0" flipV="0">
            <a:off x="6909603" y="6039320"/>
            <a:ext cx="331326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„Current file” oznacza, że odpalony zostanie plik, który jest obecnie otwarty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modified xsi:type="dcterms:W3CDTF">2024-04-08T13:52:33Z</dcterms:modified>
  <cp:category/>
  <cp:contentStatus/>
  <cp:version/>
</cp:coreProperties>
</file>