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 /><Relationship Id="rId48" Type="http://schemas.openxmlformats.org/officeDocument/2006/relationships/tableStyles" Target="tableStyles.xml" /><Relationship Id="rId4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587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04859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0016097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E8B37-8924-993D-7BD2-1180CDDEF73C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1754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124816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92648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C6BF55-D429-741D-7593-7BFF03F5359D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1705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735352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3349351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C1A9A3-0449-09EB-79B5-113297A2B5DD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2283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77013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3372516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667905-7781-24F9-CFF4-AFC2E27F0528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44912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91608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6327634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E06D7-EAE8-13EA-B6ED-F80C13F3E45A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870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71437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60704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56B0D-CCB6-F580-9A6A-A76049BE1947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1703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0426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974308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7AFE-CE3F-D5BC-6A63-C7929036E219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65750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259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5896020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B001A8-9337-6BAC-237F-EA1714E699D4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101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619108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28955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3EFF-2711-9DDA-CF3F-5630BD994262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6878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534963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4087321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34A1E-920C-478C-8A05-19C5DA148AD2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8574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750140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633457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C0063A-ACFB-41D9-8238-C78DB2094802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7205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76484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542118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F5F790-C25B-C40B-EB64-0EB5843B90C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6903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2358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406201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06D6F9-1F9A-ACE9-2D10-2BF5BB5D0912}" type="slidenum">
              <a:rPr lang="pl-PL"/>
              <a:t/>
            </a:fld>
            <a:endParaRPr lang="pl-PL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7356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7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727302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23D019-6CBF-8937-573A-5EFA18AC9298}" type="slidenum">
              <a:rPr lang="pl-PL"/>
              <a:t/>
            </a:fld>
            <a:endParaRPr lang="pl-PL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6344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29843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643435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8053C-6E94-97B3-AC32-E6FED8E7097B}" type="slidenum">
              <a:rPr lang="pl-PL"/>
              <a:t/>
            </a:fld>
            <a:endParaRPr lang="pl-PL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69981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397088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5379787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D45BE1-6EDD-ED5B-37FB-CB6819ADC396}" type="slidenum">
              <a:rPr lang="pl-PL"/>
              <a:t/>
            </a:fld>
            <a:endParaRPr lang="pl-PL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9297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796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008239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29D46B-E132-0EB3-3DED-AA936318ED31}" type="slidenum">
              <a:rPr lang="pl-PL"/>
              <a:t/>
            </a:fld>
            <a:endParaRPr lang="pl-PL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1389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8519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445841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320AD-813A-03FC-B9B0-79DA299F662B}" type="slidenum">
              <a:rPr lang="pl-PL"/>
              <a:t/>
            </a:fld>
            <a:endParaRPr lang="pl-PL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4570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67137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00384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52F74-6C95-4583-C95E-939887E25AFD}" type="slidenum">
              <a:rPr lang="pl-PL"/>
              <a:t/>
            </a:fld>
            <a:endParaRPr lang="pl-PL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6682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119582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345759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E2EFA-7E50-E4DC-33C4-A2ECAE549311}" type="slidenum">
              <a:rPr lang="pl-PL"/>
              <a:t/>
            </a:fld>
            <a:endParaRPr lang="pl-PL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590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1651135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3246988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6D1BB-543D-8532-B707-012D91A30BE8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7487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19722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875692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4004-A7FD-AA43-3D74-5AED283EAD2E}" type="slidenum">
              <a:rPr lang="pl-PL"/>
              <a:t/>
            </a:fld>
            <a:endParaRPr lang="pl-PL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73115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642613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7590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577A0-07E9-F492-1588-7ACE26ACC03E}" type="slidenum">
              <a:rPr lang="pl-PL"/>
              <a:t/>
            </a:fld>
            <a:endParaRPr lang="pl-PL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1205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06737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19906908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1F9536-C0FB-1551-4445-CC362B6A0416}" type="slidenum">
              <a:rPr lang="pl-PL"/>
              <a:t/>
            </a:fld>
            <a:endParaRPr lang="pl-PL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20103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356198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50898383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9D74E-CAFC-E086-C73D-1D9B8E4098EF}" type="slidenum">
              <a:rPr lang="pl-PL"/>
              <a:t/>
            </a:fld>
            <a:endParaRPr lang="pl-PL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20705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1541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835746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678F0-AD7C-22CE-C98A-E0983BB7A6CD}" type="slidenum">
              <a:rPr lang="pl-PL"/>
              <a:t/>
            </a:fld>
            <a:endParaRPr lang="pl-PL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182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09350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81009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8B7B6-3ABA-2D41-F7C9-88D5199103A6}" type="slidenum">
              <a:rPr lang="pl-PL"/>
              <a:t/>
            </a:fld>
            <a:endParaRPr lang="pl-PL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393210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19409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3771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1BD98-9B2E-A810-F18A-BF8A8C8BA575}" type="slidenum">
              <a:rPr lang="pl-PL"/>
              <a:t/>
            </a:fld>
            <a:endParaRPr lang="pl-PL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06798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87000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0711885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8F73C-8C92-C2EF-2B5B-1247421B6CAA}" type="slidenum">
              <a:rPr lang="pl-PL"/>
              <a:t/>
            </a:fld>
            <a:endParaRPr lang="pl-PL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9328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505111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480572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2D1903-B0E7-D8E8-247E-7143C843CDFC}" type="slidenum">
              <a:rPr lang="pl-PL"/>
              <a:t/>
            </a:fld>
            <a:endParaRPr lang="pl-PL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3699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949694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26902102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3F60B-A7AF-BBB8-E025-92A7C4400977}" type="slidenum">
              <a:rPr lang="pl-PL"/>
              <a:t/>
            </a:fld>
            <a:endParaRPr lang="pl-PL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97743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628286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915170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CD8A6B-0992-6C34-3498-CD0D063A14E2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895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224992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1022052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91ABD0-1500-A76E-4112-96EEF564663F}" type="slidenum">
              <a:rPr lang="pl-PL"/>
              <a:t/>
            </a:fld>
            <a:endParaRPr lang="pl-PL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8338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49959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9497811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C0CD2-7029-0F0E-AB3B-B0FBECD26872}" type="slidenum">
              <a:rPr lang="pl-PL"/>
              <a:t/>
            </a:fld>
            <a:endParaRPr lang="pl-PL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51044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533876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544459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EF0F4E-B44F-7F80-F92B-0EBE871AD5E7}" type="slidenum">
              <a:rPr lang="pl-PL"/>
              <a:t/>
            </a:fld>
            <a:endParaRPr lang="pl-PL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00671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21473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4568114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1830E-A501-C140-E2C4-359FAA0C4627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3918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057609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1505883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C560F-D334-951C-FD1F-967D69C4E87E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8961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611040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15671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92E972-4B83-6030-A4FC-AD56E9A7DDCA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848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6122603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640879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950806-2E91-AE2F-6DC7-CFD621013280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80844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68453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8493368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9FC7D-93E3-CD1F-5DB2-A150DEB2D79C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8638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78791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0607447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E8D57-8BC4-05EC-EAC2-8A524E0E5F1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2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7185" name="Title 1"/>
          <p:cNvSpPr>
            <a:spLocks noGrp="1"/>
          </p:cNvSpPr>
          <p:nvPr/>
        </p:nvSpPr>
        <p:spPr bwMode="auto">
          <a:xfrm flipH="0" flipV="0">
            <a:off x="2221499" y="1744791"/>
            <a:ext cx="7749000" cy="1910994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33195840" name="Title 1"/>
          <p:cNvSpPr>
            <a:spLocks noGrp="1"/>
          </p:cNvSpPr>
          <p:nvPr/>
        </p:nvSpPr>
        <p:spPr bwMode="auto">
          <a:xfrm flipH="0" flipV="0">
            <a:off x="3780050" y="3717524"/>
            <a:ext cx="4631897" cy="610339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65000" lnSpcReduction="7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Zemsta CKE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1216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693810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jaki sposób można rozpoznać rozpoczęcie bloku?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86415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95498905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3592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8786706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Nie musimy liczyć bloków jako takich</a:t>
            </a:r>
            <a:endParaRPr/>
          </a:p>
          <a:p>
            <a:pPr>
              <a:defRPr/>
            </a:pPr>
            <a:r>
              <a:rPr/>
              <a:t>Wystarczy, że policzymy ile razy nowy blok się rozpoczął</a:t>
            </a:r>
            <a:endParaRPr/>
          </a:p>
          <a:p>
            <a:pPr>
              <a:defRPr/>
            </a:pPr>
            <a:r>
              <a:rPr/>
              <a:t>W jaki sposób można rozpoznać rozpoczęcie bloku?</a:t>
            </a:r>
            <a:endParaRPr/>
          </a:p>
          <a:p>
            <a:pPr>
              <a:defRPr/>
            </a:pPr>
            <a:r>
              <a:rPr b="1"/>
              <a:t>Każdy blok (oprócz pierwszego) zaczyna się tam, gdzie sąsiadują ze sobą dwie różne cyfry</a:t>
            </a:r>
            <a:endParaRPr/>
          </a:p>
          <a:p>
            <a:pPr>
              <a:defRPr/>
            </a:pPr>
            <a:r>
              <a:rPr/>
              <a:t>Jak można wykryć taką sytuację, skoro umiemy wyznaczyć</a:t>
            </a:r>
            <a:r>
              <a:rPr/>
              <a:t> po kolei wszystkie cyfry liczby binarnej?</a:t>
            </a:r>
            <a:endParaRPr/>
          </a:p>
          <a:p>
            <a:pPr>
              <a:defRPr/>
            </a:pPr>
            <a:r>
              <a:rPr b="1"/>
              <a:t>Przy wyznaczaniu nowej, musimy pamiętać poprzednią cyfrę. Wtedy możemy je porównać. Jeśli są różne, zaczął się blok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93042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58281675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7081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822690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36240" y="1451867"/>
            <a:ext cx="8516496" cy="47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9526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Jedziemy dalej</a:t>
            </a:r>
            <a:endParaRPr/>
          </a:p>
        </p:txBody>
      </p:sp>
      <p:sp>
        <p:nvSpPr>
          <p:cNvPr id="190884060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6024445" cy="4562472"/>
          </a:xfrm>
        </p:spPr>
        <p:txBody>
          <a:bodyPr/>
          <a:lstStyle/>
          <a:p>
            <a:pPr>
              <a:defRPr/>
            </a:pPr>
            <a:r>
              <a:rPr sz="2600"/>
              <a:t>Kolejne zadanie jest banalne, jeśli rozwiązaliśmy poprzednie – pomińmy je: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To jest dużo ciekawsze:</a:t>
            </a: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016089304" name=""/>
          <p:cNvPicPr>
            <a:picLocks noChangeAspect="1"/>
          </p:cNvPicPr>
          <p:nvPr/>
        </p:nvPicPr>
        <p:blipFill>
          <a:blip r:embed="rId4"/>
          <a:srcRect l="23763" t="0" r="15581" b="0"/>
          <a:stretch/>
        </p:blipFill>
        <p:spPr bwMode="auto">
          <a:xfrm flipH="0" flipV="0">
            <a:off x="6955121" y="1753199"/>
            <a:ext cx="4929014" cy="4571031"/>
          </a:xfrm>
          <a:prstGeom prst="rect">
            <a:avLst/>
          </a:prstGeom>
        </p:spPr>
      </p:pic>
      <p:pic>
        <p:nvPicPr>
          <p:cNvPr id="6068932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730242" y="2551460"/>
            <a:ext cx="4069834" cy="830369"/>
          </a:xfrm>
          <a:prstGeom prst="rect">
            <a:avLst/>
          </a:prstGeom>
        </p:spPr>
      </p:pic>
      <p:pic>
        <p:nvPicPr>
          <p:cNvPr id="1803089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5703"/>
            <a:ext cx="5514975" cy="1428750"/>
          </a:xfrm>
          <a:prstGeom prst="rect">
            <a:avLst/>
          </a:prstGeom>
        </p:spPr>
      </p:pic>
      <p:sp>
        <p:nvSpPr>
          <p:cNvPr id="915096136" name=""/>
          <p:cNvSpPr txBox="1"/>
          <p:nvPr/>
        </p:nvSpPr>
        <p:spPr bwMode="auto">
          <a:xfrm flipH="0" flipV="0">
            <a:off x="778965" y="6113664"/>
            <a:ext cx="56341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Arial"/>
                <a:ea typeface="Arial"/>
                <a:cs typeface="Arial"/>
              </a:rPr>
              <a:t>https://arkusze.pl/matura-stara-informatyka-2023-maj-poziom-rozszerzony/</a:t>
            </a:r>
            <a:endParaRPr/>
          </a:p>
        </p:txBody>
      </p:sp>
      <p:sp>
        <p:nvSpPr>
          <p:cNvPr id="1825542301" name=""/>
          <p:cNvSpPr txBox="1"/>
          <p:nvPr/>
        </p:nvSpPr>
        <p:spPr bwMode="auto">
          <a:xfrm flipH="0" flipV="0">
            <a:off x="778965" y="5749636"/>
            <a:ext cx="5521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Arkusze i pliki znajdziecie tutaj: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8755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34678041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Treść pliku zostanie odczytana jako zbiór liczb dziesiętnych złożonych z zer i jedynek</a:t>
            </a:r>
            <a:endParaRPr/>
          </a:p>
          <a:p>
            <a:pPr>
              <a:defRPr/>
            </a:pPr>
            <a:r>
              <a:rPr/>
              <a:t>Wartości będą zatem niepoprawne</a:t>
            </a:r>
            <a:endParaRPr/>
          </a:p>
          <a:p>
            <a:pPr>
              <a:defRPr/>
            </a:pPr>
            <a:r>
              <a:rPr/>
              <a:t>Moglibyśmy tłumaczyć liczby binarne na dziesiętne – jest to pierwsze przychodzące na myśl rozwiązanie </a:t>
            </a:r>
            <a:endParaRPr/>
          </a:p>
          <a:p>
            <a:pPr>
              <a:defRPr/>
            </a:pPr>
            <a:r>
              <a:rPr/>
              <a:t>Zależy nam jednak na czasie</a:t>
            </a:r>
            <a:endParaRPr/>
          </a:p>
          <a:p>
            <a:pPr>
              <a:defRPr/>
            </a:pPr>
            <a:r>
              <a:rPr/>
              <a:t>Czy da się to zrobić szybciej, niż implementując algorytm konwersji dec-bin?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15281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Porównywanie liczb binarnych</a:t>
            </a:r>
            <a:endParaRPr/>
          </a:p>
        </p:txBody>
      </p:sp>
      <p:sp>
        <p:nvSpPr>
          <p:cNvPr id="184232413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zamierzamy tylko porównywać liczby, to nie musimy ich wcale konwertować</a:t>
            </a:r>
            <a:endParaRPr/>
          </a:p>
          <a:p>
            <a:pPr>
              <a:defRPr/>
            </a:pPr>
            <a:r>
              <a:rPr/>
              <a:t>Porównywanie liczb zawsze przebiega identycznie, niezależnie od systemu liczbowego</a:t>
            </a:r>
            <a:endParaRPr/>
          </a:p>
          <a:p>
            <a:pPr>
              <a:defRPr/>
            </a:pPr>
            <a:r>
              <a:rPr/>
              <a:t>Przykładowo 111 będzie zawsze </a:t>
            </a:r>
            <a:br>
              <a:rPr/>
            </a:br>
            <a:r>
              <a:rPr/>
              <a:t>większe od 110</a:t>
            </a:r>
            <a:endParaRPr/>
          </a:p>
        </p:txBody>
      </p:sp>
      <p:pic>
        <p:nvPicPr>
          <p:cNvPr id="646226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795" y="3398463"/>
            <a:ext cx="5352204" cy="318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169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525292308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70397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63288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4575" y="2476498"/>
            <a:ext cx="10462844" cy="290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5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boju!</a:t>
            </a:r>
            <a:endParaRPr/>
          </a:p>
        </p:txBody>
      </p:sp>
      <p:pic>
        <p:nvPicPr>
          <p:cNvPr id="771134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900" y="1528318"/>
            <a:ext cx="6932312" cy="5036146"/>
          </a:xfrm>
          <a:prstGeom prst="rect">
            <a:avLst/>
          </a:prstGeom>
        </p:spPr>
      </p:pic>
      <p:pic>
        <p:nvPicPr>
          <p:cNvPr id="1423777989" name=""/>
          <p:cNvPicPr>
            <a:picLocks noChangeAspect="1"/>
          </p:cNvPicPr>
          <p:nvPr/>
        </p:nvPicPr>
        <p:blipFill>
          <a:blip r:embed="rId5"/>
          <a:srcRect l="22341" t="0" r="18000" b="0"/>
          <a:stretch/>
        </p:blipFill>
        <p:spPr bwMode="auto">
          <a:xfrm flipH="0" flipV="0">
            <a:off x="7750411" y="1690687"/>
            <a:ext cx="4301700" cy="4055986"/>
          </a:xfrm>
          <a:prstGeom prst="rect">
            <a:avLst/>
          </a:prstGeom>
        </p:spPr>
      </p:pic>
      <p:sp>
        <p:nvSpPr>
          <p:cNvPr id="474552857" name=""/>
          <p:cNvSpPr txBox="1"/>
          <p:nvPr/>
        </p:nvSpPr>
        <p:spPr bwMode="auto">
          <a:xfrm flipH="0" flipV="0">
            <a:off x="8755227" y="5940379"/>
            <a:ext cx="301480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Wszystkie zadania na tej prezentacji pochodzą z matury z Maja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463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Kolejne zadanie</a:t>
            </a:r>
            <a:endParaRPr/>
          </a:p>
        </p:txBody>
      </p:sp>
      <p:pic>
        <p:nvPicPr>
          <p:cNvPr id="150860453" name=""/>
          <p:cNvPicPr>
            <a:picLocks noChangeAspect="1"/>
          </p:cNvPicPr>
          <p:nvPr/>
        </p:nvPicPr>
        <p:blipFill>
          <a:blip r:embed="rId4"/>
          <a:srcRect l="0" t="0" r="4549" b="0"/>
          <a:stretch/>
        </p:blipFill>
        <p:spPr bwMode="auto">
          <a:xfrm flipH="0" flipV="0">
            <a:off x="562839" y="2247227"/>
            <a:ext cx="6902181" cy="2974283"/>
          </a:xfrm>
          <a:prstGeom prst="rect">
            <a:avLst/>
          </a:prstGeom>
        </p:spPr>
      </p:pic>
      <p:pic>
        <p:nvPicPr>
          <p:cNvPr id="178239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46863" y="1451256"/>
            <a:ext cx="4053972" cy="45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152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XOR – Exclusive OR</a:t>
            </a:r>
            <a:endParaRPr/>
          </a:p>
        </p:txBody>
      </p:sp>
      <p:sp>
        <p:nvSpPr>
          <p:cNvPr id="205946484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XOR to operacja przeprowadzana na 2</a:t>
            </a:r>
            <a:r>
              <a:rPr baseline="30000"/>
              <a:t>*</a:t>
            </a:r>
            <a:r>
              <a:rPr/>
              <a:t> bitach</a:t>
            </a:r>
            <a:endParaRPr/>
          </a:p>
          <a:p>
            <a:pPr>
              <a:defRPr/>
            </a:pPr>
            <a:r>
              <a:rPr/>
              <a:t>Operacja zwraca 1, kiedy bity są różne i 0, gdy są takie same</a:t>
            </a:r>
            <a:endParaRPr/>
          </a:p>
          <a:p>
            <a:pPr>
              <a:defRPr/>
            </a:pPr>
            <a:r>
              <a:rPr/>
              <a:t>Jeśli poddajemy tej operacji dwie liczby, to porównujemy parami bity na tych samych pozycjach</a:t>
            </a:r>
            <a:endParaRPr/>
          </a:p>
          <a:p>
            <a:pPr>
              <a:defRPr/>
            </a:pPr>
            <a:r>
              <a:rPr/>
              <a:t>Jeśli jedna z liczb jest mniejsza, to na jej początku stawiamy odpowiednio wiele zer (nie wpływa to na jej wartość)</a:t>
            </a:r>
            <a:endParaRPr/>
          </a:p>
        </p:txBody>
      </p:sp>
      <p:sp>
        <p:nvSpPr>
          <p:cNvPr id="2115462384" name=""/>
          <p:cNvSpPr txBox="1"/>
          <p:nvPr/>
        </p:nvSpPr>
        <p:spPr bwMode="auto">
          <a:xfrm flipH="0" flipV="0">
            <a:off x="1445528" y="6199908"/>
            <a:ext cx="93013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*Zdarzają się przypadki wykonywania XOR na więcej niż dwóch bitach - rabini są jednak niezgodni co do oczekiwanego wyniku takiej operacji</a:t>
            </a:r>
            <a:endParaRPr/>
          </a:p>
        </p:txBody>
      </p:sp>
      <p:pic>
        <p:nvPicPr>
          <p:cNvPr id="21270105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90974" y="4693227"/>
            <a:ext cx="3990974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89127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839344" cy="1325561"/>
          </a:xfrm>
        </p:spPr>
        <p:txBody>
          <a:bodyPr/>
          <a:lstStyle/>
          <a:p>
            <a:pPr>
              <a:defRPr/>
            </a:pPr>
            <a:r>
              <a:rPr/>
              <a:t>XOR </a:t>
            </a: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Exclusive OR</a:t>
            </a:r>
            <a:endParaRPr/>
          </a:p>
        </p:txBody>
      </p:sp>
      <p:sp>
        <p:nvSpPr>
          <p:cNvPr id="13272763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9839344" cy="4562471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Operacja XOR jest dość powszechna w programowaniu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Wiele języków programowania udostępnia operator xor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pythonie robi to operator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^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(który jednak jest operatorem logicznym i zwraca True/False zamiast 0/1)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XOR można także zrealizować jako złożenie operatorów dodawania i modulo: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A xor B = (A + B) % 2 </a:t>
            </a:r>
            <a:endParaRPr sz="2800" b="0" i="0" u="none" strike="noStrike" cap="none" spc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Oczywiście zakładamy tu, że A i B to wartości 0 lub 1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790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51015162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Jeśli w treści zadania pojawia się takie sformułowanie: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To zawsze chodzi o wynik operacji dzielenia całkowitego (w Pythonie operator // )</a:t>
            </a:r>
            <a:endParaRPr/>
          </a:p>
          <a:p>
            <a:pPr>
              <a:defRPr/>
            </a:pPr>
            <a:r>
              <a:rPr/>
              <a:t>Większość języków programowania domyślnie stosuje takie dzielenie podczas pracy na liczbach całkowitych</a:t>
            </a:r>
            <a:endParaRPr/>
          </a:p>
          <a:p>
            <a:pPr>
              <a:defRPr/>
            </a:pPr>
            <a:r>
              <a:rPr/>
              <a:t>Python jednak stara się nam ułatwić życie i przy dzieleniu automatycznie zamienia liczby całkowite na zmiennoprzecinkowe – należy na to uważać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64423158" name=""/>
          <p:cNvPicPr>
            <a:picLocks noChangeAspect="1"/>
          </p:cNvPicPr>
          <p:nvPr/>
        </p:nvPicPr>
        <p:blipFill>
          <a:blip r:embed="rId4"/>
          <a:srcRect l="0" t="21253" r="0" b="0"/>
          <a:stretch/>
        </p:blipFill>
        <p:spPr bwMode="auto">
          <a:xfrm flipH="0" flipV="0">
            <a:off x="1151659" y="2190533"/>
            <a:ext cx="4968312" cy="4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348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229004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5610303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229004" cy="4562472"/>
          </a:xfrm>
        </p:spPr>
        <p:txBody>
          <a:bodyPr/>
          <a:lstStyle/>
          <a:p>
            <a:pPr>
              <a:defRPr/>
            </a:pPr>
            <a:r>
              <a:rPr/>
              <a:t>Jak wiecie, aby wykonać dzielenie całkowite przez 10 na liczbie dziesiętnej, wystarczy „przesunąć przecinek” o jedno miejsce w lewo i zignorować wszystko, co za nim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12345 // 10 = 1234</a:t>
            </a:r>
            <a:endParaRPr/>
          </a:p>
          <a:p>
            <a:pPr algn="l">
              <a:defRPr/>
            </a:pPr>
            <a:r>
              <a:rPr/>
              <a:t>Podobnie wygląda sytuacja z dzieleniem liczby binarnej przez 2</a:t>
            </a:r>
            <a:endParaRPr/>
          </a:p>
          <a:p>
            <a:pPr algn="l">
              <a:defRPr/>
            </a:pPr>
            <a:r>
              <a:rPr/>
              <a:t>W jaki sposób zrealizować to w programie?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46787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159731" cy="1325562"/>
          </a:xfrm>
        </p:spPr>
        <p:txBody>
          <a:bodyPr/>
          <a:lstStyle/>
          <a:p>
            <a:pPr>
              <a:defRPr/>
            </a:pPr>
            <a:r>
              <a:rPr/>
              <a:t>Dzielenie</a:t>
            </a:r>
            <a:endParaRPr/>
          </a:p>
        </p:txBody>
      </p:sp>
      <p:sp>
        <p:nvSpPr>
          <p:cNvPr id="116629937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159731" cy="4562472"/>
          </a:xfrm>
        </p:spPr>
        <p:txBody>
          <a:bodyPr/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Bardzo łatwo – znów skorzystamy z faktu, że Python domyślnie stosuje system dziesiętny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wykonać dzielenie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//2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możemy na liczbach wczytanych z pliku wykonać operację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11010 (26) // 10 = 1101 (13)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wielu językach programowania można się posłużyć operacją przesunięcia bitowego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05804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09519" cy="1325561"/>
          </a:xfrm>
        </p:spPr>
        <p:txBody>
          <a:bodyPr/>
          <a:lstStyle/>
          <a:p>
            <a:pPr>
              <a:defRPr/>
            </a:pPr>
            <a:r>
              <a:rPr/>
              <a:t>Dzielenie liczby na cyfry</a:t>
            </a:r>
            <a:endParaRPr/>
          </a:p>
        </p:txBody>
      </p:sp>
      <p:sp>
        <p:nvSpPr>
          <p:cNvPr id="14993406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509519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omawianym zadaniu musimy przeprowadzić operacje na kolejnych cyfrach liczby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Aby tego dokonać, musimy ją sobie podzielić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przypadku liczby dziesiętnej możemy wydobyć ostatnią cyfrę liczby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%10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Następnie  operacją 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//10</a:t>
            </a: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sprawiamy, że na miejsce ostatniej wchodzi przedostatnia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Możemy powtarzać powyższe kroki, aż nie odczytami wszystkich cyfr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pozostałych systemach liczbowych działa to identycznie – wystarczy zamienić 10 na podstawę danego systemu (np. 2 w binarnym)</a:t>
            </a:r>
            <a:endParaRPr lang="pl-PL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639576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972459265" name=""/>
          <p:cNvSpPr txBox="1"/>
          <p:nvPr/>
        </p:nvSpPr>
        <p:spPr bwMode="auto">
          <a:xfrm flipH="0" flipV="0">
            <a:off x="2224306" y="2866158"/>
            <a:ext cx="774338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73570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6632086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00312" y="1491961"/>
            <a:ext cx="7191374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95675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Jeszcze jedno!</a:t>
            </a:r>
            <a:endParaRPr/>
          </a:p>
        </p:txBody>
      </p:sp>
      <p:pic>
        <p:nvPicPr>
          <p:cNvPr id="439103737" name=""/>
          <p:cNvPicPr>
            <a:picLocks noChangeAspect="1"/>
          </p:cNvPicPr>
          <p:nvPr/>
        </p:nvPicPr>
        <p:blipFill>
          <a:blip r:embed="rId4"/>
          <a:srcRect l="21479" t="2722" r="1950" b="3230"/>
          <a:stretch/>
        </p:blipFill>
        <p:spPr bwMode="auto">
          <a:xfrm flipH="0" flipV="0">
            <a:off x="6928158" y="2060161"/>
            <a:ext cx="4852554" cy="3948545"/>
          </a:xfrm>
          <a:prstGeom prst="rect">
            <a:avLst/>
          </a:prstGeom>
        </p:spPr>
      </p:pic>
      <p:pic>
        <p:nvPicPr>
          <p:cNvPr id="11494318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9431" y="2476499"/>
            <a:ext cx="6164164" cy="294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25619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co chodzi w poleceniu? - Pseudokod</a:t>
            </a:r>
            <a:endParaRPr/>
          </a:p>
        </p:txBody>
      </p:sp>
      <p:sp>
        <p:nvSpPr>
          <p:cNvPr id="19600847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4" y="1614487"/>
            <a:ext cx="10696275" cy="4562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Pseudokod z założenia jest prostszy i bardziej zwięzły od większości prawdziwych języków</a:t>
            </a:r>
            <a:endParaRPr/>
          </a:p>
          <a:p>
            <a:pPr>
              <a:defRPr/>
            </a:pPr>
            <a:r>
              <a:rPr/>
              <a:t>Kartka papieru nie sprawdzi błędów</a:t>
            </a:r>
            <a:endParaRPr/>
          </a:p>
          <a:p>
            <a:pPr>
              <a:defRPr/>
            </a:pPr>
            <a:r>
              <a:rPr/>
              <a:t>My jednak posługujemy się Pythonem, którego składnia jest na tyle łatwa, że pseudokod nie jest konieczny</a:t>
            </a:r>
            <a:endParaRPr/>
          </a:p>
          <a:p>
            <a:pPr>
              <a:defRPr/>
            </a:pPr>
            <a:r>
              <a:rPr/>
              <a:t>Ponadto nie narażamy się na złą interpretację</a:t>
            </a:r>
            <a:endParaRPr/>
          </a:p>
          <a:p>
            <a:pPr>
              <a:defRPr/>
            </a:pPr>
            <a:r>
              <a:rPr/>
              <a:t>Należy bardzo uważać na wcięcia – komputer tego za nas nie dopilnuje (warto używać kratek)</a:t>
            </a:r>
            <a:endParaRPr/>
          </a:p>
          <a:p>
            <a:pPr>
              <a:defRPr/>
            </a:pPr>
            <a:r>
              <a:rPr/>
              <a:t>Warto zaznaczyć, że piszecie w Pythonie</a:t>
            </a:r>
            <a:endParaRPr/>
          </a:p>
        </p:txBody>
      </p:sp>
      <p:pic>
        <p:nvPicPr>
          <p:cNvPr id="381568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36649" y="1690687"/>
            <a:ext cx="6492646" cy="325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9339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Wzorce</a:t>
            </a:r>
            <a:endParaRPr/>
          </a:p>
        </p:txBody>
      </p:sp>
      <p:sp>
        <p:nvSpPr>
          <p:cNvPr id="80252459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 algn="l">
              <a:defRPr/>
            </a:pPr>
            <a:r>
              <a:rPr/>
              <a:t>Jeśli pamiętacie jedno z poprzednich zadań, to powinniście zauważyć coś znajomego</a:t>
            </a:r>
            <a:endParaRPr/>
          </a:p>
          <a:p>
            <a:pPr algn="l">
              <a:defRPr/>
            </a:pPr>
            <a:r>
              <a:rPr/>
              <a:t>Znajdowanie „fragmentów dwucyfrowych” przypomina nieco szukanie granicy między blokami z zadania 2</a:t>
            </a:r>
            <a:endParaRPr/>
          </a:p>
          <a:p>
            <a:pPr algn="l">
              <a:defRPr/>
            </a:pPr>
            <a:r>
              <a:rPr/>
              <a:t>Można zatem zastosować użytą tam metodę, jedynie nieznacznie ją zmieniając</a:t>
            </a:r>
            <a:endParaRPr/>
          </a:p>
          <a:p>
            <a:pPr algn="l">
              <a:defRPr/>
            </a:pPr>
            <a:r>
              <a:rPr/>
              <a:t>Takich powtarzających się motywów jest w zadaniach maturalnych wiele – dlatego warto przerobić ich jak najwięcej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97195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Cięcie list (slicing)</a:t>
            </a:r>
            <a:endParaRPr/>
          </a:p>
        </p:txBody>
      </p:sp>
      <p:sp>
        <p:nvSpPr>
          <p:cNvPr id="164046367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 tym zadaniu nie będą bardzo istotne, ale ułatwią nam życie i w praktyce przydają się bardzo często</a:t>
            </a:r>
            <a:endParaRPr/>
          </a:p>
          <a:p>
            <a:pPr>
              <a:defRPr/>
            </a:pPr>
            <a:r>
              <a:rPr/>
              <a:t>Indeksując listę, możemy użyć znaku : aby zastosować tzw. slicing</a:t>
            </a:r>
            <a:endParaRPr/>
          </a:p>
          <a:p>
            <a:pPr>
              <a:defRPr/>
            </a:pPr>
            <a:r>
              <a:rPr/>
              <a:t>Dzięki niemu możemy pracować na podzbiorze elementów listy bez konieczności modyfikowania jej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lista[:5]</a:t>
            </a:r>
            <a:r>
              <a:rPr/>
              <a:t> – wszystkie elementy aż do 4 (0,1,2,3,4)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lista[5:]</a:t>
            </a:r>
            <a:r>
              <a:rPr/>
              <a:t> - wszystkie elementy zaczynając od 5 (5,6,7...)</a:t>
            </a:r>
            <a:endParaRPr/>
          </a:p>
          <a:p>
            <a:pPr lvl="1">
              <a:defRPr/>
            </a:pPr>
            <a:r>
              <a:rPr>
                <a:latin typeface="Courier New"/>
                <a:ea typeface="Courier New"/>
                <a:cs typeface="Courier New"/>
              </a:rPr>
              <a:t>lista[3:7]</a:t>
            </a:r>
            <a:r>
              <a:rPr/>
              <a:t> – elementy od 3 do 6 (3,4,5,6)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932908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878226242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94046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9089242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71203" y="2147454"/>
            <a:ext cx="7797631" cy="305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41412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To było za proste</a:t>
            </a:r>
            <a:endParaRPr/>
          </a:p>
        </p:txBody>
      </p:sp>
      <p:pic>
        <p:nvPicPr>
          <p:cNvPr id="21259677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539" y="2034453"/>
            <a:ext cx="6034249" cy="3317297"/>
          </a:xfrm>
          <a:prstGeom prst="rect">
            <a:avLst/>
          </a:prstGeom>
        </p:spPr>
      </p:pic>
      <p:pic>
        <p:nvPicPr>
          <p:cNvPr id="19726504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89567" y="1818408"/>
            <a:ext cx="5149157" cy="374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6813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Podpowiedzi</a:t>
            </a:r>
            <a:endParaRPr/>
          </a:p>
        </p:txBody>
      </p:sp>
      <p:sp>
        <p:nvSpPr>
          <p:cNvPr id="41363725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/>
          <a:lstStyle/>
          <a:p>
            <a:pPr>
              <a:defRPr/>
            </a:pPr>
            <a:r>
              <a:rPr/>
              <a:t>W tym zadaniu można kreatywnie wykorzystać mechanizm indeksowania tablic – indeks to przecież nic innego jak liczba, którą można obliczyć, zamiast podawać jawnie</a:t>
            </a:r>
            <a:endParaRPr/>
          </a:p>
          <a:p>
            <a:pPr>
              <a:defRPr/>
            </a:pPr>
            <a:r>
              <a:rPr/>
              <a:t>Należy użyć mechanizmu wyszukiwania fragmentów dwucyfrowych z poprzedniego zadania – już go napisaliśmy, więc zaoszczędzimy trochę czasu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80316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437020450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2339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149118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93419" y="1690686"/>
            <a:ext cx="6553199" cy="470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71750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Matura nie ma szans</a:t>
            </a:r>
            <a:endParaRPr/>
          </a:p>
        </p:txBody>
      </p:sp>
      <p:pic>
        <p:nvPicPr>
          <p:cNvPr id="1621061582" name=""/>
          <p:cNvPicPr>
            <a:picLocks noChangeAspect="1"/>
          </p:cNvPicPr>
          <p:nvPr/>
        </p:nvPicPr>
        <p:blipFill>
          <a:blip r:embed="rId4"/>
          <a:srcRect l="13698" t="0" r="9477" b="0"/>
          <a:stretch/>
        </p:blipFill>
        <p:spPr bwMode="auto">
          <a:xfrm flipH="0" flipV="0">
            <a:off x="7499658" y="1820496"/>
            <a:ext cx="4286249" cy="4007147"/>
          </a:xfrm>
          <a:prstGeom prst="rect">
            <a:avLst/>
          </a:prstGeom>
        </p:spPr>
      </p:pic>
      <p:pic>
        <p:nvPicPr>
          <p:cNvPr id="9908455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4181" y="1610590"/>
            <a:ext cx="6761962" cy="442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228444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49021406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8"/>
            <a:ext cx="10263641" cy="4562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Tutaj przyda się cięcie listy</a:t>
            </a:r>
            <a:endParaRPr/>
          </a:p>
          <a:p>
            <a:pPr>
              <a:defRPr/>
            </a:pPr>
            <a:r>
              <a:rPr/>
              <a:t>Może warto pomóc sobie definiując funkcję która określi czy ciąg jest rosnąco-malejący</a:t>
            </a:r>
            <a:endParaRPr/>
          </a:p>
          <a:p>
            <a:pPr>
              <a:defRPr/>
            </a:pPr>
            <a:r>
              <a:rPr/>
              <a:t>Znów stosujemy mechanizm podobny do wyszukliwania fragmentów 2-cyfrowych</a:t>
            </a:r>
            <a:endParaRPr/>
          </a:p>
          <a:p>
            <a:pPr>
              <a:defRPr/>
            </a:pPr>
            <a:r>
              <a:rPr/>
              <a:t>Zwróćcie uwagę, że istnieje dokładnie jeden punkt, w którym ciąg rosnący przechodzi w malejący</a:t>
            </a:r>
            <a:endParaRPr/>
          </a:p>
          <a:p>
            <a:pPr>
              <a:defRPr/>
            </a:pPr>
            <a:r>
              <a:rPr/>
              <a:t>Punkt ten jednak może znajdować się na różnych pozycjach (z wyjątkiem pierwszej i ostatniej)</a:t>
            </a:r>
            <a:endParaRPr/>
          </a:p>
          <a:p>
            <a:pPr>
              <a:defRPr/>
            </a:pPr>
            <a:r>
              <a:rPr/>
              <a:t>Metoda </a:t>
            </a:r>
            <a:r>
              <a:rPr>
                <a:latin typeface="Courier New"/>
                <a:ea typeface="Courier New"/>
                <a:cs typeface="Courier New"/>
              </a:rPr>
              <a:t>file.readlines()</a:t>
            </a:r>
            <a:r>
              <a:rPr/>
              <a:t> czyta treść razem ze znakami końca linii!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70716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co chodzi w poleceniu? - Ograniczenia</a:t>
            </a:r>
            <a:endParaRPr/>
          </a:p>
        </p:txBody>
      </p:sp>
      <p:sp>
        <p:nvSpPr>
          <p:cNvPr id="62087640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 zadanie ma na celu sprawdzić zdolność tworzenia algorytmu</a:t>
            </a:r>
            <a:endParaRPr/>
          </a:p>
          <a:p>
            <a:pPr>
              <a:defRPr/>
            </a:pPr>
            <a:r>
              <a:rPr/>
              <a:t>Korzystamy zatem z podstawowych operacji:</a:t>
            </a:r>
            <a:endParaRPr/>
          </a:p>
          <a:p>
            <a:pPr lvl="1">
              <a:defRPr/>
            </a:pPr>
            <a:r>
              <a:rPr/>
              <a:t>Przypisanie: </a:t>
            </a:r>
            <a:r>
              <a:rPr>
                <a:latin typeface="Courier New"/>
                <a:ea typeface="Courier New"/>
                <a:cs typeface="Courier New"/>
              </a:rPr>
              <a:t>x = 123</a:t>
            </a:r>
            <a:endParaRPr/>
          </a:p>
          <a:p>
            <a:pPr lvl="1">
              <a:defRPr/>
            </a:pPr>
            <a:r>
              <a:rPr/>
              <a:t>Operatory arytmetyczne: </a:t>
            </a:r>
            <a:r>
              <a:rPr>
                <a:latin typeface="Courier New"/>
                <a:ea typeface="Courier New"/>
                <a:cs typeface="Courier New"/>
              </a:rPr>
              <a:t>+  -  *  /  //  %</a:t>
            </a:r>
            <a:endParaRPr/>
          </a:p>
          <a:p>
            <a:pPr lvl="1">
              <a:defRPr/>
            </a:pPr>
            <a:r>
              <a:rPr/>
              <a:t>Operatory logiczne: </a:t>
            </a:r>
            <a:r>
              <a:rPr>
                <a:latin typeface="Courier New"/>
                <a:ea typeface="Courier New"/>
                <a:cs typeface="Courier New"/>
              </a:rPr>
              <a:t>and  or  not</a:t>
            </a:r>
            <a:endParaRPr/>
          </a:p>
          <a:p>
            <a:pPr lvl="1">
              <a:defRPr/>
            </a:pPr>
            <a:r>
              <a:rPr/>
              <a:t>Porównania:  </a:t>
            </a:r>
            <a:r>
              <a:rPr>
                <a:latin typeface="Courier New"/>
                <a:ea typeface="Courier New"/>
                <a:cs typeface="Courier New"/>
              </a:rPr>
              <a:t>&gt;  &lt;  &gt;=  &lt;=  ==  !=</a:t>
            </a:r>
            <a:endParaRPr/>
          </a:p>
          <a:p>
            <a:pPr lvl="1">
              <a:defRPr/>
            </a:pPr>
            <a:r>
              <a:rPr/>
              <a:t>Instrukcje sterujące: </a:t>
            </a:r>
            <a:r>
              <a:rPr>
                <a:latin typeface="Courier New"/>
                <a:ea typeface="Courier New"/>
                <a:cs typeface="Courier New"/>
              </a:rPr>
              <a:t>for  while  if  else  elif</a:t>
            </a:r>
            <a:r>
              <a:rPr/>
              <a:t>  </a:t>
            </a:r>
            <a:endParaRPr/>
          </a:p>
          <a:p>
            <a:pPr>
              <a:defRPr/>
            </a:pPr>
            <a:r>
              <a:rPr/>
              <a:t>Nie wolno używać niczego więcej</a:t>
            </a:r>
            <a:endParaRPr/>
          </a:p>
          <a:p>
            <a:pPr>
              <a:defRPr/>
            </a:pPr>
            <a:r>
              <a:rPr/>
              <a:t>Lepiej też nie używać ‘pythonicznych’ sztuczek (jak pętla wewnątrz tablicy)</a:t>
            </a:r>
            <a:endParaRPr/>
          </a:p>
        </p:txBody>
      </p:sp>
      <p:pic>
        <p:nvPicPr>
          <p:cNvPr id="370189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99424" y="1307345"/>
            <a:ext cx="6793151" cy="1543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47842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594531021" name=""/>
          <p:cNvSpPr txBox="1"/>
          <p:nvPr/>
        </p:nvSpPr>
        <p:spPr bwMode="auto">
          <a:xfrm flipH="0" flipV="0">
            <a:off x="2224305" y="2866158"/>
            <a:ext cx="774374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840553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1867691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9567" y="2415886"/>
            <a:ext cx="4181377" cy="3386570"/>
          </a:xfrm>
          <a:prstGeom prst="rect">
            <a:avLst/>
          </a:prstGeom>
        </p:spPr>
      </p:pic>
      <p:pic>
        <p:nvPicPr>
          <p:cNvPr id="1002141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214592" y="1958402"/>
            <a:ext cx="3755427" cy="4109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95739" name="Tytuł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263641" cy="1325561"/>
          </a:xfrm>
        </p:spPr>
        <p:txBody>
          <a:bodyPr/>
          <a:lstStyle/>
          <a:p>
            <a:pPr>
              <a:defRPr/>
            </a:pPr>
            <a:r>
              <a:rPr/>
              <a:t>Ostatnie zadanie</a:t>
            </a:r>
            <a:endParaRPr/>
          </a:p>
        </p:txBody>
      </p:sp>
      <p:pic>
        <p:nvPicPr>
          <p:cNvPr id="5982569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33013" y="1398443"/>
            <a:ext cx="3927763" cy="4909704"/>
          </a:xfrm>
          <a:prstGeom prst="rect">
            <a:avLst/>
          </a:prstGeom>
        </p:spPr>
      </p:pic>
      <p:pic>
        <p:nvPicPr>
          <p:cNvPr id="993582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7977" y="1996331"/>
            <a:ext cx="6832909" cy="319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70738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202359261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 sz="2400"/>
              <a:t>System dziesiętny i binarny są do siebie zaskakująco podobne</a:t>
            </a:r>
            <a:endParaRPr sz="2400"/>
          </a:p>
          <a:p>
            <a:pPr>
              <a:defRPr/>
            </a:pPr>
            <a:r>
              <a:rPr sz="2400"/>
              <a:t>Oba są systemami pozycyjnymi – to znaczy, że każdej </a:t>
            </a:r>
            <a:r>
              <a:rPr sz="2400" b="1"/>
              <a:t>pozycji </a:t>
            </a:r>
            <a:r>
              <a:rPr sz="2400"/>
              <a:t>w liczbie </a:t>
            </a:r>
            <a:r>
              <a:rPr sz="2400" b="1"/>
              <a:t>odpowiada </a:t>
            </a:r>
            <a:r>
              <a:rPr sz="2400"/>
              <a:t>pewna </a:t>
            </a:r>
            <a:r>
              <a:rPr sz="2400" b="1"/>
              <a:t>wartość </a:t>
            </a:r>
            <a:r>
              <a:rPr sz="2400" b="0"/>
              <a:t>(wartości to kolejne potęgi podstawy systemu)</a:t>
            </a:r>
            <a:endParaRPr sz="2400" b="0"/>
          </a:p>
          <a:p>
            <a:pPr>
              <a:defRPr/>
            </a:pPr>
            <a:r>
              <a:rPr sz="2400" b="1"/>
              <a:t>Cyfra </a:t>
            </a:r>
            <a:r>
              <a:rPr sz="2400"/>
              <a:t>na tej pozycji mówi </a:t>
            </a:r>
            <a:r>
              <a:rPr sz="2400" b="1"/>
              <a:t>ile </a:t>
            </a:r>
            <a:r>
              <a:rPr sz="2400" b="1"/>
              <a:t>razy </a:t>
            </a:r>
            <a:r>
              <a:rPr sz="2400"/>
              <a:t>dodajemy do liczby daną wartość</a:t>
            </a:r>
            <a:endParaRPr sz="2400"/>
          </a:p>
          <a:p>
            <a:pPr>
              <a:defRPr/>
            </a:pPr>
            <a:r>
              <a:rPr sz="2400"/>
              <a:t>Przykład:</a:t>
            </a:r>
            <a:endParaRPr sz="2600"/>
          </a:p>
          <a:p>
            <a:pPr>
              <a:defRPr/>
            </a:pPr>
            <a:endParaRPr/>
          </a:p>
        </p:txBody>
      </p:sp>
      <p:sp>
        <p:nvSpPr>
          <p:cNvPr id="941500759" name=""/>
          <p:cNvSpPr txBox="1"/>
          <p:nvPr/>
        </p:nvSpPr>
        <p:spPr bwMode="auto">
          <a:xfrm flipH="0" flipV="0">
            <a:off x="1822718" y="3948713"/>
            <a:ext cx="808944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2056253664" name=""/>
          <p:cNvSpPr txBox="1"/>
          <p:nvPr/>
        </p:nvSpPr>
        <p:spPr bwMode="auto">
          <a:xfrm flipH="0" flipV="0">
            <a:off x="1822718" y="3895723"/>
            <a:ext cx="1267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Wartości:</a:t>
            </a:r>
            <a:endParaRPr/>
          </a:p>
        </p:txBody>
      </p:sp>
      <p:sp>
        <p:nvSpPr>
          <p:cNvPr id="1380392210" name=""/>
          <p:cNvSpPr txBox="1"/>
          <p:nvPr/>
        </p:nvSpPr>
        <p:spPr bwMode="auto">
          <a:xfrm flipH="0" flipV="0">
            <a:off x="6658949" y="3743323"/>
            <a:ext cx="5233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286359678" name=""/>
          <p:cNvSpPr txBox="1"/>
          <p:nvPr/>
        </p:nvSpPr>
        <p:spPr bwMode="auto">
          <a:xfrm flipH="0" flipV="0">
            <a:off x="5249250" y="3743323"/>
            <a:ext cx="5725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479143330" name=""/>
          <p:cNvSpPr txBox="1"/>
          <p:nvPr/>
        </p:nvSpPr>
        <p:spPr bwMode="auto">
          <a:xfrm flipH="0" flipV="0">
            <a:off x="4503336" y="3743323"/>
            <a:ext cx="6259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909746673" name=""/>
          <p:cNvSpPr txBox="1"/>
          <p:nvPr/>
        </p:nvSpPr>
        <p:spPr bwMode="auto">
          <a:xfrm flipH="0" flipV="0">
            <a:off x="5924761" y="3743323"/>
            <a:ext cx="5740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584735412" name=""/>
          <p:cNvSpPr txBox="1"/>
          <p:nvPr/>
        </p:nvSpPr>
        <p:spPr bwMode="auto">
          <a:xfrm flipH="0" flipV="0">
            <a:off x="6580424" y="5377642"/>
            <a:ext cx="6018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36187894" name=""/>
          <p:cNvSpPr txBox="1"/>
          <p:nvPr/>
        </p:nvSpPr>
        <p:spPr bwMode="auto">
          <a:xfrm flipH="0" flipV="0">
            <a:off x="5867439" y="5377642"/>
            <a:ext cx="6494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570102680" name=""/>
          <p:cNvSpPr txBox="1"/>
          <p:nvPr/>
        </p:nvSpPr>
        <p:spPr bwMode="auto">
          <a:xfrm flipH="0" flipV="0">
            <a:off x="5168172" y="5377642"/>
            <a:ext cx="73473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35532030" name=""/>
          <p:cNvSpPr txBox="1"/>
          <p:nvPr/>
        </p:nvSpPr>
        <p:spPr bwMode="auto">
          <a:xfrm flipH="0" flipV="0">
            <a:off x="4353899" y="5377642"/>
            <a:ext cx="8328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07729377" name=""/>
          <p:cNvSpPr txBox="1"/>
          <p:nvPr/>
        </p:nvSpPr>
        <p:spPr bwMode="auto">
          <a:xfrm flipH="0" flipV="0">
            <a:off x="5052529" y="5381453"/>
            <a:ext cx="2684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274673492" name=""/>
          <p:cNvSpPr txBox="1"/>
          <p:nvPr/>
        </p:nvSpPr>
        <p:spPr bwMode="auto">
          <a:xfrm flipH="0" flipV="0">
            <a:off x="573686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366491660" name=""/>
          <p:cNvSpPr txBox="1"/>
          <p:nvPr/>
        </p:nvSpPr>
        <p:spPr bwMode="auto">
          <a:xfrm flipH="0" flipV="0">
            <a:off x="6446027" y="5381453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72772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binarny - przypomnienie</a:t>
            </a:r>
            <a:endParaRPr/>
          </a:p>
        </p:txBody>
      </p:sp>
      <p:sp>
        <p:nvSpPr>
          <p:cNvPr id="159381824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657523" y="1614486"/>
            <a:ext cx="10696275" cy="4562473"/>
          </a:xfrm>
        </p:spPr>
        <p:txBody>
          <a:bodyPr/>
          <a:lstStyle/>
          <a:p>
            <a:pPr>
              <a:defRPr/>
            </a:pPr>
            <a:r>
              <a:rPr/>
              <a:t>Analogicznie działa to w systemie binarnym, z tym, że:</a:t>
            </a:r>
            <a:endParaRPr/>
          </a:p>
          <a:p>
            <a:pPr lvl="1">
              <a:defRPr/>
            </a:pPr>
            <a:r>
              <a:rPr/>
              <a:t>Są tylko dwie cyfry: 0 i 1</a:t>
            </a:r>
            <a:endParaRPr/>
          </a:p>
          <a:p>
            <a:pPr lvl="1">
              <a:defRPr/>
            </a:pPr>
            <a:r>
              <a:rPr/>
              <a:t>Kolejne pozycje odpowiadają potęgom dwójki (1,2,3,8,16...) zamiast potęgom dziesiątki (1,10,100...)</a:t>
            </a:r>
            <a:endParaRPr/>
          </a:p>
          <a:p>
            <a:pPr lvl="0">
              <a:defRPr/>
            </a:pPr>
            <a:r>
              <a:rPr/>
              <a:t>Przykład: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560057169" name=""/>
          <p:cNvSpPr txBox="1"/>
          <p:nvPr/>
        </p:nvSpPr>
        <p:spPr bwMode="auto">
          <a:xfrm flipH="0" flipV="0">
            <a:off x="1775848" y="3948712"/>
            <a:ext cx="8095562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2058105413" name=""/>
          <p:cNvSpPr txBox="1"/>
          <p:nvPr/>
        </p:nvSpPr>
        <p:spPr bwMode="auto">
          <a:xfrm flipH="0" flipV="0">
            <a:off x="6658948" y="3743322"/>
            <a:ext cx="526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892125606" name=""/>
          <p:cNvSpPr txBox="1"/>
          <p:nvPr/>
        </p:nvSpPr>
        <p:spPr bwMode="auto">
          <a:xfrm flipH="0" flipV="0">
            <a:off x="5187105" y="3743322"/>
            <a:ext cx="5754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006517850" name=""/>
          <p:cNvSpPr txBox="1"/>
          <p:nvPr/>
        </p:nvSpPr>
        <p:spPr bwMode="auto">
          <a:xfrm flipH="0" flipV="0">
            <a:off x="4503336" y="3743322"/>
            <a:ext cx="632084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128202756" name=""/>
          <p:cNvSpPr txBox="1"/>
          <p:nvPr/>
        </p:nvSpPr>
        <p:spPr bwMode="auto">
          <a:xfrm flipH="0" flipV="0">
            <a:off x="5924761" y="3743322"/>
            <a:ext cx="577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851653689" name=""/>
          <p:cNvSpPr txBox="1"/>
          <p:nvPr/>
        </p:nvSpPr>
        <p:spPr bwMode="auto">
          <a:xfrm flipH="0" flipV="0">
            <a:off x="6580424" y="5377642"/>
            <a:ext cx="60511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9437162" name=""/>
          <p:cNvSpPr txBox="1"/>
          <p:nvPr/>
        </p:nvSpPr>
        <p:spPr bwMode="auto">
          <a:xfrm flipH="0" flipV="0">
            <a:off x="5867439" y="5377642"/>
            <a:ext cx="65483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29026460" name=""/>
          <p:cNvSpPr txBox="1"/>
          <p:nvPr/>
        </p:nvSpPr>
        <p:spPr bwMode="auto">
          <a:xfrm flipH="0" flipV="0">
            <a:off x="5168171" y="5377642"/>
            <a:ext cx="74013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94615945" name=""/>
          <p:cNvSpPr txBox="1"/>
          <p:nvPr/>
        </p:nvSpPr>
        <p:spPr bwMode="auto">
          <a:xfrm flipH="0" flipV="0">
            <a:off x="4353899" y="5377642"/>
            <a:ext cx="83608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39355237" name=""/>
          <p:cNvSpPr txBox="1"/>
          <p:nvPr/>
        </p:nvSpPr>
        <p:spPr bwMode="auto">
          <a:xfrm flipH="0" flipV="0">
            <a:off x="5052528" y="5381452"/>
            <a:ext cx="268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1488967978" name=""/>
          <p:cNvSpPr txBox="1"/>
          <p:nvPr/>
        </p:nvSpPr>
        <p:spPr bwMode="auto">
          <a:xfrm flipH="0" flipV="0">
            <a:off x="573686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524523901" name=""/>
          <p:cNvSpPr txBox="1"/>
          <p:nvPr/>
        </p:nvSpPr>
        <p:spPr bwMode="auto">
          <a:xfrm flipH="0" flipV="0">
            <a:off x="6446027" y="5381452"/>
            <a:ext cx="269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sp>
        <p:nvSpPr>
          <p:cNvPr id="258218194" name=""/>
          <p:cNvSpPr txBox="1"/>
          <p:nvPr/>
        </p:nvSpPr>
        <p:spPr bwMode="auto">
          <a:xfrm flipH="0" flipV="0">
            <a:off x="8335350" y="4462882"/>
            <a:ext cx="270581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 a zatem po przetłumaczeniu na dziesiętny, 1101 =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13786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487377977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Aby zamienić liczbę dziesiętną na binarną, musimy wiedzieć co wpisać na każdej pozycji</a:t>
            </a:r>
            <a:endParaRPr/>
          </a:p>
          <a:p>
            <a:pPr>
              <a:defRPr/>
            </a:pPr>
            <a:r>
              <a:rPr/>
              <a:t>Weźmy za przykład liczbę 25</a:t>
            </a:r>
            <a:endParaRPr/>
          </a:p>
          <a:p>
            <a:pPr>
              <a:defRPr/>
            </a:pPr>
            <a:r>
              <a:rPr/>
              <a:t>Będziemy dzielić ją przez dwa, aż nie zredukujemy jej do 0</a:t>
            </a:r>
            <a:endParaRPr/>
          </a:p>
          <a:p>
            <a:pPr>
              <a:defRPr/>
            </a:pPr>
            <a:r>
              <a:rPr/>
              <a:t>Reszty zapisane po kolei ułożą się w liczbę binarną</a:t>
            </a:r>
            <a:endParaRPr/>
          </a:p>
          <a:p>
            <a:pPr>
              <a:defRPr/>
            </a:pPr>
            <a:r>
              <a:rPr/>
              <a:t>Zwróćcie uwagę, że podobnie wygląda rozbijanie na cyfry liczby w systemie dziesiętnym (z tą różnicą, że dzielimy przez potęgi dziesiątki, nie dwójki)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22001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Algorytm zamiany DEC-BIN</a:t>
            </a:r>
            <a:endParaRPr/>
          </a:p>
        </p:txBody>
      </p:sp>
      <p:sp>
        <p:nvSpPr>
          <p:cNvPr id="21351345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25 % 2 = 1    </a:t>
            </a:r>
            <a:r>
              <a:rPr b="0">
                <a:latin typeface="Courier New"/>
                <a:ea typeface="Courier New"/>
                <a:cs typeface="Courier New"/>
              </a:rPr>
              <a:t>#cyfra nr 1:1		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25 // 2 = 12  </a:t>
            </a:r>
            <a:r>
              <a:rPr b="0">
                <a:latin typeface="Courier New"/>
                <a:ea typeface="Courier New"/>
                <a:cs typeface="Courier New"/>
              </a:rPr>
              <a:t>#25//2 </a:t>
            </a:r>
            <a:r>
              <a:rPr b="1">
                <a:latin typeface="Courier New"/>
                <a:ea typeface="Courier New"/>
                <a:cs typeface="Courier New"/>
              </a:rPr>
              <a:t>  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12%2=0        </a:t>
            </a:r>
            <a:r>
              <a:rPr b="0">
                <a:latin typeface="Courier New"/>
                <a:ea typeface="Courier New"/>
                <a:cs typeface="Courier New"/>
              </a:rPr>
              <a:t>#cyfra nr 2:0		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12//2=6  	  </a:t>
            </a:r>
            <a:r>
              <a:rPr b="0">
                <a:latin typeface="Courier New"/>
                <a:ea typeface="Courier New"/>
                <a:cs typeface="Courier New"/>
              </a:rPr>
              <a:t>#25//4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6%2=0		  </a:t>
            </a:r>
            <a:r>
              <a:rPr b="0">
                <a:latin typeface="Courier New"/>
                <a:ea typeface="Courier New"/>
                <a:cs typeface="Courier New"/>
              </a:rPr>
              <a:t>#cyfra nr 3:0		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6//2=3  	  </a:t>
            </a:r>
            <a:r>
              <a:rPr b="0">
                <a:latin typeface="Courier New"/>
                <a:ea typeface="Courier New"/>
                <a:cs typeface="Courier New"/>
              </a:rPr>
              <a:t>#25//8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3%2=1   	  </a:t>
            </a:r>
            <a:r>
              <a:rPr b="0">
                <a:latin typeface="Courier New"/>
                <a:ea typeface="Courier New"/>
                <a:cs typeface="Courier New"/>
              </a:rPr>
              <a:t>#cyfra nr 4:1		1001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3//2=1	  </a:t>
            </a:r>
            <a:r>
              <a:rPr b="0">
                <a:latin typeface="Courier New"/>
                <a:ea typeface="Courier New"/>
                <a:cs typeface="Courier New"/>
              </a:rPr>
              <a:t>#25//16</a:t>
            </a:r>
            <a:endParaRPr b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1%2=1		  </a:t>
            </a:r>
            <a:r>
              <a:rPr b="0">
                <a:latin typeface="Courier New"/>
                <a:ea typeface="Courier New"/>
                <a:cs typeface="Courier New"/>
              </a:rPr>
              <a:t>#cyfra nr 5:1		11001</a:t>
            </a:r>
            <a:endParaRPr b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Courier New"/>
                <a:ea typeface="Courier New"/>
                <a:cs typeface="Courier New"/>
              </a:rPr>
              <a:t>1//2=0  	  </a:t>
            </a:r>
            <a:r>
              <a:rPr b="0">
                <a:latin typeface="Courier New"/>
                <a:ea typeface="Courier New"/>
                <a:cs typeface="Courier New"/>
              </a:rPr>
              <a:t>#25 // 32			koniec</a:t>
            </a:r>
            <a:endParaRPr b="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09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jak to się ma do zadania?</a:t>
            </a:r>
            <a:endParaRPr/>
          </a:p>
        </p:txBody>
      </p:sp>
      <p:sp>
        <p:nvSpPr>
          <p:cNvPr id="176826766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753199"/>
            <a:ext cx="10515597" cy="4562472"/>
          </a:xfrm>
        </p:spPr>
        <p:txBody>
          <a:bodyPr/>
          <a:lstStyle/>
          <a:p>
            <a:pPr>
              <a:defRPr/>
            </a:pPr>
            <a:r>
              <a:rPr/>
              <a:t>Powyższy algorytm ma zastosowanie w tym i w wielu innych zadaniach maturalnych</a:t>
            </a:r>
            <a:endParaRPr/>
          </a:p>
          <a:p>
            <a:pPr>
              <a:defRPr/>
            </a:pPr>
            <a:r>
              <a:rPr/>
              <a:t>Musimy go sprytnie wykorzystać, aby policzyć „bloki”</a:t>
            </a:r>
            <a:endParaRPr/>
          </a:p>
          <a:p>
            <a:pPr>
              <a:defRPr/>
            </a:pPr>
            <a:r>
              <a:rPr/>
              <a:t>Pomysły?</a:t>
            </a:r>
            <a:endParaRPr/>
          </a:p>
          <a:p>
            <a:pPr>
              <a:defRPr/>
            </a:pPr>
            <a:r>
              <a:rPr/>
              <a:t>Podpowiedź: tworzenie reprezentacji liczby binarnej w pamięci będzie dość trudne</a:t>
            </a:r>
            <a:endParaRPr/>
          </a:p>
        </p:txBody>
      </p:sp>
      <p:pic>
        <p:nvPicPr>
          <p:cNvPr id="14455229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37281" y="4644358"/>
            <a:ext cx="6915150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42</Slides>
  <Notes>42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2024-04-16T21:40:49Z</dcterms:modified>
  <cp:category/>
  <cp:contentStatus/>
  <cp:version/>
</cp:coreProperties>
</file>