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912974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4327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322313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2F461D-03E1-8B23-990B-8A1F4C9B57A7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33240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155543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4743425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34AC55-E08C-4580-F7B3-8F0F06BAEFE0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8320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481424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9501475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F19B77-EE72-EAEE-E895-6E6BE3281841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35590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465501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1550494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24AE29-B642-A849-AAF6-BABBF08565E1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79979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89431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737541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4723B4-C794-803A-6277-2C00D10D44E9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17665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000714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2324565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7BA884-3C21-062A-344A-4086E847949A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69395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903916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740834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A9F497-009A-6033-B4D3-BFF30D6DA1D3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07864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2183084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53654745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357911-743B-3CAB-C13D-3249148158C9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29023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550458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4173295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2439CC-E8F7-3F7F-60EE-5BA01CDC69BF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86849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7621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53393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40DED9-3D9E-4058-9A2F-EE7A0C7B630A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917876" name="Title 1"/>
          <p:cNvSpPr>
            <a:spLocks noGrp="1"/>
          </p:cNvSpPr>
          <p:nvPr/>
        </p:nvSpPr>
        <p:spPr bwMode="auto">
          <a:xfrm flipH="0" flipV="0">
            <a:off x="2221498" y="1744790"/>
            <a:ext cx="7749000" cy="1910993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1186032" name="Title 1"/>
          <p:cNvSpPr>
            <a:spLocks noGrp="1"/>
          </p:cNvSpPr>
          <p:nvPr/>
        </p:nvSpPr>
        <p:spPr bwMode="auto">
          <a:xfrm flipH="0" flipV="0">
            <a:off x="3302330" y="3717523"/>
            <a:ext cx="5289611" cy="610338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50000" lnSpcReduction="10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Von Neumann Kontratakuje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3344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730333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90707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264736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40663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John von Neumann</a:t>
            </a:r>
            <a:endParaRPr/>
          </a:p>
        </p:txBody>
      </p:sp>
      <p:sp>
        <p:nvSpPr>
          <p:cNvPr id="33215446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7568790" cy="4351338"/>
          </a:xfrm>
        </p:spPr>
        <p:txBody>
          <a:bodyPr/>
          <a:lstStyle/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Węgiersko-amerykański uczony pochodzenia żydowskiego; matematyk, informatyk, fizyk i inżynier chemik. 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Von Neumann był głównym twórcą teorii gier i teorii automatów komórkowych, stworzył formalizm matematyczny mechaniki kwantowej, uczestniczył w projekcie Manhattan i przyczynił się do rozwoju numerycznych prognoz pogody.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9734451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66698" y="2122878"/>
            <a:ext cx="2895436" cy="3756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2168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Architektura von Neumanna</a:t>
            </a:r>
            <a:endParaRPr/>
          </a:p>
        </p:txBody>
      </p:sp>
      <p:sp>
        <p:nvSpPr>
          <p:cNvPr id="44604585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30187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architekturze tej komputer składa się z czterech głównych komponentów: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Pamięci komputerowej przechowującej dane programu oraz instrukcje programu; każda komórka pamięci ma unikatowy identyfikator nazywany jej adresem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Jednostki sterującej odpowiedzialnej za pobieranie danych i instrukcji z pamięci oraz ich sekwencyjne przetwarzanie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Jednostki arytmetyczno-logicznej odpowiedzialnej za wykonywanie podstawowych operacji arytmetycznych.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Urządzeń wejścia/wyjścia służących do interakcji z operatorem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Jednostka sterująca wraz z jednostką arytmetyczno-logiczną tworzą procesor. </a:t>
            </a:r>
            <a:endParaRPr/>
          </a:p>
        </p:txBody>
      </p:sp>
      <p:pic>
        <p:nvPicPr>
          <p:cNvPr id="4749656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40072" y="2552329"/>
            <a:ext cx="4818880" cy="279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7918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Zaczynamy</a:t>
            </a:r>
            <a:endParaRPr/>
          </a:p>
        </p:txBody>
      </p:sp>
      <p:pic>
        <p:nvPicPr>
          <p:cNvPr id="20106846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567" y="1825624"/>
            <a:ext cx="7001359" cy="3505199"/>
          </a:xfrm>
          <a:prstGeom prst="rect">
            <a:avLst/>
          </a:prstGeom>
        </p:spPr>
      </p:pic>
      <p:pic>
        <p:nvPicPr>
          <p:cNvPr id="17021911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02313" y="1032179"/>
            <a:ext cx="3934452" cy="5092090"/>
          </a:xfrm>
          <a:prstGeom prst="rect">
            <a:avLst/>
          </a:prstGeom>
        </p:spPr>
      </p:pic>
      <p:sp>
        <p:nvSpPr>
          <p:cNvPr id="562209589" name=""/>
          <p:cNvSpPr txBox="1"/>
          <p:nvPr/>
        </p:nvSpPr>
        <p:spPr bwMode="auto">
          <a:xfrm flipH="0" flipV="0">
            <a:off x="3880158" y="3578224"/>
            <a:ext cx="5426710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funkcja przedstawiona dalej</a:t>
            </a:r>
            <a:endParaRPr sz="11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023158" y="3707944"/>
            <a:ext cx="597477" cy="12971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93263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Kontekst</a:t>
            </a:r>
            <a:endParaRPr/>
          </a:p>
        </p:txBody>
      </p:sp>
      <p:pic>
        <p:nvPicPr>
          <p:cNvPr id="1576419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55946" y="1427093"/>
            <a:ext cx="4651195" cy="5240876"/>
          </a:xfrm>
          <a:prstGeom prst="rect">
            <a:avLst/>
          </a:prstGeom>
        </p:spPr>
      </p:pic>
      <p:pic>
        <p:nvPicPr>
          <p:cNvPr id="96324601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36004" y="281677"/>
            <a:ext cx="5017795" cy="629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88314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Pułapki maturalnej notacji</a:t>
            </a:r>
            <a:endParaRPr/>
          </a:p>
        </p:txBody>
      </p:sp>
      <p:sp>
        <p:nvSpPr>
          <p:cNvPr id="29893500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Indeksowanie tablicy:</a:t>
            </a:r>
            <a:endParaRPr/>
          </a:p>
          <a:p>
            <a:pPr lvl="1">
              <a:defRPr/>
            </a:pPr>
            <a:r>
              <a:rPr/>
              <a:t>Pseudokod w arkuszach zakłada, ze liczymy od 1 (powinno być to wskazane)</a:t>
            </a:r>
            <a:endParaRPr/>
          </a:p>
          <a:p>
            <a:pPr lvl="0">
              <a:defRPr/>
            </a:pPr>
            <a:r>
              <a:rPr/>
              <a:t>„Cięcie” tablicy:</a:t>
            </a:r>
            <a:endParaRPr/>
          </a:p>
          <a:p>
            <a:pPr lvl="1">
              <a:defRPr/>
            </a:pPr>
            <a:r>
              <a:rPr/>
              <a:t>Zapis podobny jak w Pythonie, ale dwukropek leży ..</a:t>
            </a:r>
            <a:endParaRPr/>
          </a:p>
          <a:p>
            <a:pPr lvl="1">
              <a:defRPr/>
            </a:pPr>
            <a:r>
              <a:rPr/>
              <a:t>Jak widzimy, obowiązuje indeksowanie włączne (elementy 1 i 10 wchodzą w skład „plastra”)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0">
              <a:defRPr/>
            </a:pPr>
            <a:r>
              <a:rPr/>
              <a:t>Do tych reguł nie należy się przywiązywać – za każdym razem trzeba zwrócić uwagę jak należy odczytywać dany zapis</a:t>
            </a:r>
            <a:endParaRPr/>
          </a:p>
        </p:txBody>
      </p:sp>
      <p:pic>
        <p:nvPicPr>
          <p:cNvPr id="4374424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64996" y="1969732"/>
            <a:ext cx="4848224" cy="228600"/>
          </a:xfrm>
          <a:prstGeom prst="rect">
            <a:avLst/>
          </a:prstGeom>
        </p:spPr>
      </p:pic>
      <p:pic>
        <p:nvPicPr>
          <p:cNvPr id="55887437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11723" y="3152774"/>
            <a:ext cx="3790949" cy="27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438230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Potęga Pythona</a:t>
            </a:r>
            <a:endParaRPr/>
          </a:p>
        </p:txBody>
      </p:sp>
      <p:sp>
        <p:nvSpPr>
          <p:cNvPr id="132854479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Czy wszystkie dane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3530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1042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42013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736214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2024-05-21T08:48:40Z</dcterms:modified>
  <cp:category/>
  <cp:contentStatus/>
  <cp:version/>
</cp:coreProperties>
</file>