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41507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49148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09623375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2414D8-1953-0CA6-C352-01B90CC12E59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56986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31260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4729563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E85A94-8D61-B985-0898-7640B9184B53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644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353253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44243945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D8C45D-1141-279B-F90E-E7949B071771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86849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76215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39533939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40DED9-3D9E-4058-9A2F-EE7A0C7B630A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01026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202368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8030751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84C64D-F194-5A30-3BB3-6DF6BAB31ABE}" type="slidenum">
              <a:rPr lang="pl-PL"/>
              <a:t/>
            </a:fld>
            <a:endParaRPr lang="pl-PL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34340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478661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8865097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4824BB-6CE4-09A9-A11A-5E4F84C9E65B}" type="slidenum">
              <a:rPr lang="pl-PL"/>
              <a:t/>
            </a:fld>
            <a:endParaRPr lang="pl-PL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170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114842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20942799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4D0507-D4A1-4307-C663-1E261F7CB95A}" type="slidenum">
              <a:rPr lang="pl-PL"/>
              <a:t/>
            </a:fld>
            <a:endParaRPr lang="pl-PL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78620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172649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554772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59E79-6E88-CAAC-FBAE-88A3E4E037F3}" type="slidenum">
              <a:rPr lang="pl-PL"/>
              <a:t/>
            </a:fld>
            <a:endParaRPr lang="pl-PL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31470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422883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5822934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5EA36E-4EB9-FC7A-EB40-5B0789A39103}" type="slidenum">
              <a:rPr lang="pl-PL"/>
              <a:t/>
            </a:fld>
            <a:endParaRPr lang="pl-PL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90846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5163676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12386822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F20DC5-689C-B401-68FA-7088809F3DBC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8320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2481424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9501475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F19B77-EE72-EAEE-E895-6E6BE3281841}" type="slidenum">
              <a:rPr lang="pl-PL"/>
              <a:t/>
            </a:fld>
            <a:endParaRPr lang="pl-PL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912974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4327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5322313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2F461D-03E1-8B23-990B-8A1F4C9B57A7}" type="slidenum">
              <a:rPr lang="pl-PL"/>
              <a:t/>
            </a:fld>
            <a:endParaRPr lang="pl-PL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33240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155543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4743425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34AC55-E08C-4580-F7B3-8F0F06BAEFE0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35590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465501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1550494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24AE29-B642-A849-AAF6-BABBF08565E1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79979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894318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737541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4723B4-C794-803A-6277-2C00D10D44E9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176651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00071468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2324565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7BA884-3C21-062A-344A-4086E847949A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693954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903916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874083435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A9F497-009A-6033-B4D3-BFF30D6DA1D3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07864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2183084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53654745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357911-743B-3CAB-C13D-3249148158C9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623361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111831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6952161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825AD0-8C8A-A124-9D86-9D05FC5BF952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29023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550458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41732952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2439CC-E8F7-3F7F-60EE-5BA01CDC69BF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917876" name="Title 1"/>
          <p:cNvSpPr>
            <a:spLocks noGrp="1"/>
          </p:cNvSpPr>
          <p:nvPr/>
        </p:nvSpPr>
        <p:spPr bwMode="auto">
          <a:xfrm flipH="0" flipV="0">
            <a:off x="2221498" y="1744790"/>
            <a:ext cx="7749000" cy="1910993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MATURA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1186032" name="Title 1"/>
          <p:cNvSpPr>
            <a:spLocks noGrp="1"/>
          </p:cNvSpPr>
          <p:nvPr/>
        </p:nvSpPr>
        <p:spPr bwMode="auto">
          <a:xfrm flipH="0" flipV="0">
            <a:off x="3302330" y="3717523"/>
            <a:ext cx="5289611" cy="610338"/>
          </a:xfrm>
          <a:prstGeom prst="roundRect">
            <a:avLst>
              <a:gd name="adj" fmla="val 16667"/>
            </a:avLst>
          </a:prstGeom>
          <a:solidFill>
            <a:schemeClr val="tx1">
              <a:alpha val="63999"/>
            </a:schemeClr>
          </a:solidFill>
          <a:ln w="12700">
            <a:solidFill>
              <a:srgbClr val="000000">
                <a:alpha val="55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50000" lnSpcReduction="10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l-PL">
                <a:ln w="6349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Von Neumann Kontratakuje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63374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porównanie stringów wystarczy?</a:t>
            </a:r>
            <a:endParaRPr/>
          </a:p>
        </p:txBody>
      </p:sp>
      <p:sp>
        <p:nvSpPr>
          <p:cNvPr id="116331335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Czy zawsze dobrze wiemy, jak działa dana funkcja języka programowania?</a:t>
            </a:r>
            <a:endParaRPr/>
          </a:p>
          <a:p>
            <a:pPr>
              <a:defRPr/>
            </a:pPr>
            <a:r>
              <a:rPr/>
              <a:t>Nietrudno byłoby sobie wyobrazić sytuację, gdzie porównanie np. zawsze uznaje krótszy napis za mniejszy</a:t>
            </a:r>
            <a:endParaRPr/>
          </a:p>
          <a:p>
            <a:pPr>
              <a:defRPr/>
            </a:pPr>
            <a:r>
              <a:rPr/>
              <a:t>Jak sobie radzić takimi sytuacjami?</a:t>
            </a:r>
            <a:endParaRPr/>
          </a:p>
          <a:p>
            <a:pPr>
              <a:defRPr/>
            </a:pPr>
            <a:r>
              <a:rPr/>
              <a:t>Zazwyczaj da się napisać prosty test. Najlepiej jest wyszukać przypadek skrajny, aby mieć pewność co do wyniku.</a:t>
            </a:r>
            <a:endParaRPr/>
          </a:p>
          <a:p>
            <a:pPr>
              <a:defRPr/>
            </a:pPr>
            <a:r>
              <a:rPr/>
              <a:t>Czasem test jest szybszy niż szukanie w internecie</a:t>
            </a:r>
            <a:endParaRPr/>
          </a:p>
        </p:txBody>
      </p:sp>
      <p:pic>
        <p:nvPicPr>
          <p:cNvPr id="18783244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534247" y="4808737"/>
            <a:ext cx="2526849" cy="1873049"/>
          </a:xfrm>
          <a:prstGeom prst="rect">
            <a:avLst/>
          </a:prstGeom>
        </p:spPr>
      </p:pic>
      <p:pic>
        <p:nvPicPr>
          <p:cNvPr id="92365454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095999" y="5927694"/>
            <a:ext cx="3125329" cy="592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63880" name="Tytuł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402899794" name=""/>
          <p:cNvSpPr txBox="1"/>
          <p:nvPr/>
        </p:nvSpPr>
        <p:spPr bwMode="auto">
          <a:xfrm flipH="0" flipV="0">
            <a:off x="2224305" y="2866158"/>
            <a:ext cx="77441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350863" name="Tytuł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pic>
        <p:nvPicPr>
          <p:cNvPr id="4211671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543082" y="1840266"/>
            <a:ext cx="7709608" cy="3916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42013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Walczymy dalej</a:t>
            </a:r>
            <a:endParaRPr/>
          </a:p>
        </p:txBody>
      </p:sp>
      <p:pic>
        <p:nvPicPr>
          <p:cNvPr id="19741337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0873" y="1758155"/>
            <a:ext cx="7439024" cy="4486275"/>
          </a:xfrm>
          <a:prstGeom prst="rect">
            <a:avLst/>
          </a:prstGeom>
        </p:spPr>
      </p:pic>
      <p:pic>
        <p:nvPicPr>
          <p:cNvPr id="2112367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136338" y="2182426"/>
            <a:ext cx="3776014" cy="3784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746300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Już to widzieliśmy</a:t>
            </a:r>
            <a:endParaRPr/>
          </a:p>
        </p:txBody>
      </p:sp>
      <p:sp>
        <p:nvSpPr>
          <p:cNvPr id="417518393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Znowu obowiązują nas ograniczenia odnośnie elementów języka, które możemy wykorzystać</a:t>
            </a:r>
            <a:endParaRPr/>
          </a:p>
          <a:p>
            <a:pPr>
              <a:defRPr/>
            </a:pPr>
            <a:r>
              <a:rPr/>
              <a:t>Przypomnijmy, są to:</a:t>
            </a:r>
            <a:endParaRPr/>
          </a:p>
          <a:p>
            <a:pPr lvl="1">
              <a:defRPr/>
            </a:pPr>
            <a:r>
              <a:rPr/>
              <a:t>Operacje arytmetyczne</a:t>
            </a:r>
            <a:endParaRPr/>
          </a:p>
          <a:p>
            <a:pPr lvl="1">
              <a:defRPr/>
            </a:pPr>
            <a:r>
              <a:rPr/>
              <a:t>Porównania</a:t>
            </a:r>
            <a:endParaRPr/>
          </a:p>
          <a:p>
            <a:pPr lvl="1">
              <a:defRPr/>
            </a:pPr>
            <a:r>
              <a:rPr/>
              <a:t>Zmienne (pojedyncze oraz tablice)</a:t>
            </a:r>
            <a:endParaRPr/>
          </a:p>
          <a:p>
            <a:pPr lvl="1">
              <a:defRPr/>
            </a:pPr>
            <a:r>
              <a:rPr/>
              <a:t>if, else, while, for (instrukcje sterujące)</a:t>
            </a:r>
            <a:endParaRPr/>
          </a:p>
          <a:p>
            <a:pPr lvl="1">
              <a:defRPr/>
            </a:pPr>
            <a:r>
              <a:rPr/>
              <a:t>Samodzielnie napisane funkcje</a:t>
            </a:r>
            <a:endParaRPr/>
          </a:p>
          <a:p>
            <a:pPr lvl="0">
              <a:defRPr/>
            </a:pPr>
            <a:r>
              <a:rPr/>
              <a:t>Tutaj dodatkowo możemy użyć funkcji czy_mniejszy(). Zakładamy, że jest ona już napisana i nie musimy jej ręcznie definiować.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423723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</a:t>
            </a:r>
            <a:endParaRPr/>
          </a:p>
        </p:txBody>
      </p:sp>
      <p:sp>
        <p:nvSpPr>
          <p:cNvPr id="1944357532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Zadanie maturalne nie być napisane przesadnie efektywnie</a:t>
            </a:r>
            <a:endParaRPr/>
          </a:p>
          <a:p>
            <a:pPr>
              <a:defRPr/>
            </a:pPr>
            <a:r>
              <a:rPr/>
              <a:t>Priorytetem jest dobry wynik i krótki czas pisania kodu</a:t>
            </a:r>
            <a:endParaRPr/>
          </a:p>
          <a:p>
            <a:pPr>
              <a:defRPr/>
            </a:pPr>
            <a:r>
              <a:rPr/>
              <a:t>Często istnieje „sprytniejsze” rozwiązanie o mniejszej złożoności obliczeniowej – to jest jednak pułapka. Szukanie tego rozwiązania potrwa zbyt długo.</a:t>
            </a:r>
            <a:endParaRPr/>
          </a:p>
          <a:p>
            <a:pPr>
              <a:defRPr/>
            </a:pPr>
            <a:r>
              <a:rPr/>
              <a:t>Szukając odpowiedzi, należy zwrócić uwagę na to, czego dokładnie dotyczy pytanie – tutaj mamy znaleźć numery sufiksów uporządkowanych alfabetycznuie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30420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 II</a:t>
            </a:r>
            <a:endParaRPr/>
          </a:p>
        </p:txBody>
      </p:sp>
      <p:sp>
        <p:nvSpPr>
          <p:cNvPr id="853198165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Szukając odpowiedzi, należy zwrócić uwagę na to, czego dokładnie dotyczy pytanie – tutaj mamy znaleźć pozycję każdego sufiksu, jeśli uporządkowalibyśmy je alfabetycznie</a:t>
            </a:r>
            <a:endParaRPr/>
          </a:p>
          <a:p>
            <a:pPr>
              <a:defRPr/>
            </a:pPr>
            <a:r>
              <a:rPr/>
              <a:t>We wcześniejszej części arkusza jest podpowiedź!</a:t>
            </a:r>
            <a:endParaRPr/>
          </a:p>
          <a:p>
            <a:pPr>
              <a:defRPr/>
            </a:pPr>
            <a:r>
              <a:rPr/>
              <a:t>Czyli mówiąc prościej, indeks to liczba wyrażająca...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7499536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458592" y="4300828"/>
            <a:ext cx="4902159" cy="2301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748518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Wskazówki II</a:t>
            </a:r>
            <a:endParaRPr/>
          </a:p>
        </p:txBody>
      </p:sp>
      <p:sp>
        <p:nvSpPr>
          <p:cNvPr id="226975541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Szukając odpowiedzi, należy zwrócić uwagę na to, czego dokładnie dotyczy pytanie – tutaj mamy znaleźć pozycję każdego sufiksu, jeśli uporządkowalibyśmy je alfabetycznie</a:t>
            </a:r>
            <a:endParaRPr sz="2800"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wcześniejszej części arkusza jest podpowiedź!</a:t>
            </a:r>
            <a:endParaRPr sz="2800"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Czyli mówiąc prościej, indeks sufiksu w tablicy to liczba wyrażająca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/>
              <a:t>...liczbę sufiksów w słowie, które </a:t>
            </a:r>
            <a:r>
              <a:rPr b="1"/>
              <a:t>są mniejsze</a:t>
            </a:r>
            <a:r>
              <a:rPr/>
              <a:t> od zadanego.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430094" name="Tytuł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Rozwiązanie</a:t>
            </a:r>
            <a:endParaRPr/>
          </a:p>
        </p:txBody>
      </p:sp>
      <p:sp>
        <p:nvSpPr>
          <p:cNvPr id="1043293116" name=""/>
          <p:cNvSpPr txBox="1"/>
          <p:nvPr/>
        </p:nvSpPr>
        <p:spPr bwMode="auto">
          <a:xfrm flipH="0" flipV="0">
            <a:off x="2224305" y="2866158"/>
            <a:ext cx="77441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7200">
                <a:latin typeface="Courier New"/>
                <a:ea typeface="Courier New"/>
                <a:cs typeface="Courier New"/>
              </a:rPr>
              <a:t>Loading...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85094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4001255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40663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John von Neumann</a:t>
            </a:r>
            <a:endParaRPr/>
          </a:p>
        </p:txBody>
      </p:sp>
      <p:sp>
        <p:nvSpPr>
          <p:cNvPr id="33215446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7568790" cy="4351338"/>
          </a:xfrm>
        </p:spPr>
        <p:txBody>
          <a:bodyPr/>
          <a:lstStyle/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Węgiersko-amerykański uczony pochodzenia żydowskiego; matematyk, informatyk, fizyk i inżynier chemik. 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Von Neumann był głównym twórcą teorii gier i teorii automatów komórkowych, stworzył formalizm matematyczny mechaniki kwantowej, uczestniczył w projekcie Manhattan i przyczynił się do rozwoju numerycznych prognoz pogody. 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9734451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66698" y="2122878"/>
            <a:ext cx="2895436" cy="3756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3344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7303339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90707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2647364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21687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Architektura von Neumanna</a:t>
            </a:r>
            <a:endParaRPr/>
          </a:p>
        </p:txBody>
      </p:sp>
      <p:sp>
        <p:nvSpPr>
          <p:cNvPr id="44604585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30187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architekturze tej komputer składa się z czterech głównych komponentów: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Pamięci komputerowej przechowującej dane programu oraz instrukcje programu; każda komórka pamięci ma unikatowy identyfikator nazywany jej adresem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Jednostki sterującej odpowiedzialnej za pobieranie danych i instrukcji z pamięci oraz ich sekwencyjne przetwarzanie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Jednostki arytmetyczno-logicznej odpowiedzialnej za wykonywanie podstawowych operacji arytmetycznych.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Urządzeń wejścia/wyjścia służących do interakcji z operatorem</a:t>
            </a: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pl-PL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Jednostka sterująca wraz z jednostką arytmetyczno-logiczną tworzą procesor. </a:t>
            </a:r>
            <a:endParaRPr/>
          </a:p>
        </p:txBody>
      </p:sp>
      <p:pic>
        <p:nvPicPr>
          <p:cNvPr id="4749656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40072" y="2552329"/>
            <a:ext cx="4818880" cy="279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79189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Zaczynamy</a:t>
            </a:r>
            <a:endParaRPr/>
          </a:p>
        </p:txBody>
      </p:sp>
      <p:pic>
        <p:nvPicPr>
          <p:cNvPr id="20106846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567" y="1825624"/>
            <a:ext cx="7001359" cy="3505199"/>
          </a:xfrm>
          <a:prstGeom prst="rect">
            <a:avLst/>
          </a:prstGeom>
        </p:spPr>
      </p:pic>
      <p:pic>
        <p:nvPicPr>
          <p:cNvPr id="17021911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02313" y="1032179"/>
            <a:ext cx="3934452" cy="5092090"/>
          </a:xfrm>
          <a:prstGeom prst="rect">
            <a:avLst/>
          </a:prstGeom>
        </p:spPr>
      </p:pic>
      <p:sp>
        <p:nvSpPr>
          <p:cNvPr id="562209589" name=""/>
          <p:cNvSpPr txBox="1"/>
          <p:nvPr/>
        </p:nvSpPr>
        <p:spPr bwMode="auto">
          <a:xfrm flipH="0" flipV="0">
            <a:off x="3880158" y="3578224"/>
            <a:ext cx="5426710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100"/>
              <a:t>funkcja przedstawiona dalej</a:t>
            </a:r>
            <a:endParaRPr sz="11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023158" y="3707944"/>
            <a:ext cx="597477" cy="12971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93263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Kontekst</a:t>
            </a:r>
            <a:endParaRPr/>
          </a:p>
        </p:txBody>
      </p:sp>
      <p:pic>
        <p:nvPicPr>
          <p:cNvPr id="1576419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55946" y="1427093"/>
            <a:ext cx="4651195" cy="5240876"/>
          </a:xfrm>
          <a:prstGeom prst="rect">
            <a:avLst/>
          </a:prstGeom>
        </p:spPr>
      </p:pic>
      <p:pic>
        <p:nvPicPr>
          <p:cNvPr id="96324601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36004" y="281677"/>
            <a:ext cx="5017795" cy="629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883144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Pułapki maturalnej notacji</a:t>
            </a:r>
            <a:endParaRPr/>
          </a:p>
        </p:txBody>
      </p:sp>
      <p:sp>
        <p:nvSpPr>
          <p:cNvPr id="29893500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Indeksowanie tablicy:</a:t>
            </a:r>
            <a:endParaRPr/>
          </a:p>
          <a:p>
            <a:pPr lvl="1">
              <a:defRPr/>
            </a:pPr>
            <a:r>
              <a:rPr/>
              <a:t>Pseudokod w arkuszach zakłada, ze liczymy od 1 (powinno być to wskazane)</a:t>
            </a:r>
            <a:endParaRPr/>
          </a:p>
          <a:p>
            <a:pPr lvl="0">
              <a:defRPr/>
            </a:pPr>
            <a:r>
              <a:rPr/>
              <a:t>„Cięcie” tablicy:</a:t>
            </a:r>
            <a:endParaRPr/>
          </a:p>
          <a:p>
            <a:pPr lvl="1">
              <a:defRPr/>
            </a:pPr>
            <a:r>
              <a:rPr/>
              <a:t>Zapis podobny jak w Pythonie, ale dwukropek leży ..</a:t>
            </a:r>
            <a:endParaRPr/>
          </a:p>
          <a:p>
            <a:pPr lvl="1">
              <a:defRPr/>
            </a:pPr>
            <a:r>
              <a:rPr/>
              <a:t>Jak widzimy, obowiązuje indeksowanie włączne (elementy 1 i 10 wchodzą w skład „plastra”)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0">
              <a:defRPr/>
            </a:pPr>
            <a:r>
              <a:rPr/>
              <a:t>Do tych reguł nie należy się przywiązywać – za każdym razem trzeba zwrócić uwagę jak należy odczytywać dany zapis</a:t>
            </a:r>
            <a:endParaRPr/>
          </a:p>
        </p:txBody>
      </p:sp>
      <p:pic>
        <p:nvPicPr>
          <p:cNvPr id="4374424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64996" y="1969732"/>
            <a:ext cx="4848224" cy="228600"/>
          </a:xfrm>
          <a:prstGeom prst="rect">
            <a:avLst/>
          </a:prstGeom>
        </p:spPr>
      </p:pic>
      <p:pic>
        <p:nvPicPr>
          <p:cNvPr id="55887437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11723" y="3152774"/>
            <a:ext cx="3790949" cy="27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4382307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Potęga Pythona</a:t>
            </a:r>
            <a:endParaRPr/>
          </a:p>
        </p:txBody>
      </p:sp>
      <p:sp>
        <p:nvSpPr>
          <p:cNvPr id="1328544798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Czy wszystkie dane są nam potrzebne?</a:t>
            </a:r>
            <a:endParaRPr/>
          </a:p>
          <a:p>
            <a:pPr lvl="1">
              <a:defRPr/>
            </a:pPr>
            <a:r>
              <a:rPr/>
              <a:t>Przypomnienie: w każdym pliku dostajemy trzy wiersze. Jeden zawiera długość słowa, drugi samo słowo, a trzeci dwie liczby k1 i k2.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482785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Potęga Pythona</a:t>
            </a:r>
            <a:endParaRPr/>
          </a:p>
        </p:txBody>
      </p:sp>
      <p:sp>
        <p:nvSpPr>
          <p:cNvPr id="289801736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Czy wszystkie dane są nam potrzebne?</a:t>
            </a:r>
            <a:endParaRPr/>
          </a:p>
          <a:p>
            <a:pPr lvl="1">
              <a:defRPr/>
            </a:pPr>
            <a:r>
              <a:rPr lang="pl-PL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Przypomnienie: w każdym pliku dostajemy trzy wiersze. Jeden zawiera długość słowa, drugi samo słowo, a trzeci dwie liczby k1 i k2.</a:t>
            </a:r>
            <a:endParaRPr/>
          </a:p>
          <a:p>
            <a:pPr lvl="0">
              <a:defRPr/>
            </a:pPr>
            <a:r>
              <a:rPr/>
              <a:t>Linię z długościami słów możemy zignorować – Pyton sam może sprawdzić długość słów.</a:t>
            </a:r>
            <a:endParaRPr/>
          </a:p>
          <a:p>
            <a:pPr lvl="0">
              <a:defRPr/>
            </a:pPr>
            <a:r>
              <a:rPr/>
              <a:t>Tak samo jest z dołączonym opisem funkcji – u nas wystarczy porównanie (zwróćcie jednak uwagę na przypadki brzegowe – co, jeśli oba sufiksy są identyczne?)</a:t>
            </a:r>
            <a:endParaRPr/>
          </a:p>
          <a:p>
            <a:pPr lvl="0">
              <a:defRPr/>
            </a:pPr>
            <a:r>
              <a:rPr/>
              <a:t>Takie informacje są potrzebne użytkownikom języka C++, który działa na dużo niższym poziomie i pewne operacje trzeba realizować ręcznie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3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353033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 porównanie stringów wystarczy?</a:t>
            </a:r>
            <a:endParaRPr/>
          </a:p>
        </p:txBody>
      </p:sp>
      <p:sp>
        <p:nvSpPr>
          <p:cNvPr id="155104210" name="Symbol zastępczy zawartości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Czy zawsze dobrze wiemy, jak działa dana funkcja języka programowania?</a:t>
            </a:r>
            <a:endParaRPr/>
          </a:p>
          <a:p>
            <a:pPr>
              <a:defRPr/>
            </a:pPr>
            <a:r>
              <a:rPr/>
              <a:t>Nietrudno byłoby sobie wyobrazić sytuację, gdzie porównanie np. zawsze uznaje krótszy napis za mniejszy</a:t>
            </a:r>
            <a:endParaRPr/>
          </a:p>
          <a:p>
            <a:pPr>
              <a:defRPr/>
            </a:pPr>
            <a:r>
              <a:rPr/>
              <a:t>Jak sobie radzić takimi sytuacjami?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2024-05-21T10:28:46Z</dcterms:modified>
  <cp:category/>
  <cp:contentStatus/>
  <cp:version/>
</cp:coreProperties>
</file>