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pl-PL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l-PL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110B3-2269-D34A-77B2-8A4C45111787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43E42A-D3A2-B1C9-2EE3-CCA88E68BC19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8B5FE5-F8B8-E19E-A7CB-2A998E66E8FA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62E37E-1C57-F796-AB10-14AA5E7F80D4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7E784E-02C9-10B9-DF63-82F443CC7703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2CE31E-9C3E-FDC9-95DA-684B410216D5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1EB3AE-FD22-BE6C-7EE1-1166C5434180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CF8B9C-C4E6-487A-CBE6-83450D43CD6A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2D76B0-F758-0EED-CA92-91880167D15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173AB6-66C3-E4FB-51C5-B180D0BB285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6D8C0C-1EFD-8110-FDB6-FB3FB37AFA02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26A1557-3F7C-2A12-0D91-3C7C0DDB77D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9F1501-183E-C8B5-DBE3-6015D7D20A74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EC09E6-A0AA-B312-9B12-2B50BE487D4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657CDC-BC07-CE83-0888-B057BAEFB4A7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ABC469-51E0-F9B5-D1FE-0B8ECF89E229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python.org/3" TargetMode="External"/><Relationship Id="rId4" Type="http://schemas.openxmlformats.org/officeDocument/2006/relationships/hyperlink" Target="https://www.geeksforgeeks.org/" TargetMode="External"/><Relationship Id="rId5" Type="http://schemas.openxmlformats.org/officeDocument/2006/relationships/hyperlink" Target="http://www.pythonlikeyoumeanit.com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/>
              <a:t>Programowanie</a:t>
            </a:r>
            <a:br>
              <a:rPr lang="pl-PL"/>
            </a:br>
            <a:r>
              <a:rPr lang="pl-PL"/>
              <a:t>Obiektowe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pl-PL"/>
              <a:t>Mikołaj Storoniak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738480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Zmienne specjalne</a:t>
            </a:r>
            <a:endParaRPr/>
          </a:p>
        </p:txBody>
      </p:sp>
      <p:sp>
        <p:nvSpPr>
          <p:cNvPr id="83189195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 Pythonie funkcjonuje zbiór zmiennych „systemowych”</a:t>
            </a:r>
            <a:endParaRPr/>
          </a:p>
          <a:p>
            <a:pPr>
              <a:defRPr/>
            </a:pPr>
            <a:r>
              <a:rPr/>
              <a:t>Oznaczono je jako __zmienna__ (podwójne podkreślenia)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311505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Zmienne i metody specjalne - przykłady</a:t>
            </a:r>
            <a:endParaRPr/>
          </a:p>
        </p:txBody>
      </p:sp>
      <p:sp>
        <p:nvSpPr>
          <p:cNvPr id="40983021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__name__ – nazwa aktualnego modułu</a:t>
            </a:r>
            <a:endParaRPr/>
          </a:p>
          <a:p>
            <a:pPr>
              <a:defRPr/>
            </a:pPr>
            <a:r>
              <a:rPr/>
              <a:t>__bases__ – krotka z klasami bazowymi danej klasy</a:t>
            </a:r>
            <a:endParaRPr/>
          </a:p>
          <a:p>
            <a:pPr>
              <a:defRPr/>
            </a:pPr>
            <a:r>
              <a:rPr/>
              <a:t>__dict__ – słownik nazw klasy/obiektu</a:t>
            </a:r>
            <a:endParaRPr/>
          </a:p>
          <a:p>
            <a:pPr>
              <a:defRPr/>
            </a:pPr>
            <a:r>
              <a:rPr/>
              <a:t>__class__ – nazwa klasy do której należy obiekt</a:t>
            </a:r>
            <a:endParaRPr/>
          </a:p>
          <a:p>
            <a:pPr>
              <a:defRPr/>
            </a:pPr>
            <a:r>
              <a:rPr/>
              <a:t>__sizeof__ – rozmiar obiektu (w bajtach)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Istnieje więcej, ale od tego jest dokumentacja :)</a:t>
            </a:r>
            <a:endParaRPr/>
          </a:p>
          <a:p>
            <a:pPr>
              <a:defRPr/>
            </a:pPr>
            <a:r>
              <a:rPr/>
              <a:t>Zadanie: zademonstrować działanie __bases__, __dict__, __class__ i __sizeof__</a:t>
            </a:r>
            <a:endParaRPr/>
          </a:p>
        </p:txBody>
      </p:sp>
      <p:sp>
        <p:nvSpPr>
          <p:cNvPr id="342342647" name=""/>
          <p:cNvSpPr txBox="1"/>
          <p:nvPr/>
        </p:nvSpPr>
        <p:spPr bwMode="auto">
          <a:xfrm flipH="0" flipV="0">
            <a:off x="8524874" y="6000750"/>
            <a:ext cx="1785134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special.py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042626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Nadpisywanie metod</a:t>
            </a:r>
            <a:endParaRPr/>
          </a:p>
        </p:txBody>
      </p:sp>
      <p:sp>
        <p:nvSpPr>
          <p:cNvPr id="143464410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Jak pokazano wcześniej, metody możemy nadpisywać przy dziedziczeniu</a:t>
            </a:r>
            <a:endParaRPr/>
          </a:p>
          <a:p>
            <a:pPr>
              <a:defRPr/>
            </a:pPr>
            <a:r>
              <a:rPr/>
              <a:t>Istnieje szereg metod specjalnych, których Python używa wewnętrznie i których nadpisanie zmienia zachowanie obiektu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229468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l-PL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Nadpisywanie metod</a:t>
            </a:r>
            <a:r>
              <a:rPr/>
              <a:t> - operatory</a:t>
            </a:r>
            <a:endParaRPr/>
          </a:p>
        </p:txBody>
      </p:sp>
      <p:sp>
        <p:nvSpPr>
          <p:cNvPr id="25636275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799252" y="1600202"/>
            <a:ext cx="10577332" cy="469072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__add__(self, other)		x+y = x.__add__(y)</a:t>
            </a:r>
            <a:endParaRPr>
              <a:latin typeface="Nimbus Mono PS"/>
              <a:cs typeface="Nimbus Mono PS"/>
            </a:endParaRPr>
          </a:p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__sub__(self,other)		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x-y = x.__sub__(y)</a:t>
            </a:r>
            <a:endParaRPr>
              <a:latin typeface="Nimbus Mono PS"/>
              <a:cs typeface="Nimbus Mono PS"/>
            </a:endParaRPr>
          </a:p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__mul__(self,other)		x*y = x.__mul__(y)</a:t>
            </a:r>
            <a:endParaRPr>
              <a:latin typeface="Nimbus Mono PS"/>
              <a:cs typeface="Nimbus Mono PS"/>
            </a:endParaRPr>
          </a:p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__truediv__(self, other)	x/y = x.__truediv__(y)</a:t>
            </a:r>
            <a:endParaRPr>
              <a:latin typeface="Nimbus Mono PS"/>
              <a:cs typeface="Nimbus Mono PS"/>
            </a:endParaRPr>
          </a:p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__pow__(self, other)		x**y = x.__pow__(y)</a:t>
            </a:r>
            <a:endParaRPr>
              <a:latin typeface="Nimbus Mono PS"/>
              <a:ea typeface="Nimbus Mono PS"/>
              <a:cs typeface="Nimbus Mono PS"/>
            </a:endParaRPr>
          </a:p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__eq__(self,other)			x == y = x.__eq__(y)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Zadanie: napisać klasę które reprezentuje funkcję liniową.</a:t>
            </a:r>
            <a:endParaRPr/>
          </a:p>
          <a:p>
            <a:pPr>
              <a:defRPr/>
            </a:pPr>
            <a:r>
              <a:rPr/>
              <a:t>Parametry: a, b</a:t>
            </a:r>
            <a:endParaRPr/>
          </a:p>
          <a:p>
            <a:pPr>
              <a:defRPr/>
            </a:pPr>
            <a:r>
              <a:rPr/>
              <a:t>Możliwość dodania liczby i innej funkcji</a:t>
            </a:r>
            <a:endParaRPr/>
          </a:p>
          <a:p>
            <a:pPr>
              <a:defRPr/>
            </a:pPr>
            <a:r>
              <a:rPr/>
              <a:t>Możliwość mnożenia i dzielenia przez liczbę</a:t>
            </a:r>
            <a:endParaRPr/>
          </a:p>
          <a:p>
            <a:pPr>
              <a:defRPr/>
            </a:pPr>
            <a:r>
              <a:rPr/>
              <a:t>Metoda która zwraca wynik dla danego x</a:t>
            </a:r>
            <a:endParaRPr/>
          </a:p>
          <a:p>
            <a:pPr>
              <a:defRPr/>
            </a:pPr>
            <a:r>
              <a:rPr/>
              <a:t>Możliwość porównania z inną funkcją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402499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Wywołanie obiektu?</a:t>
            </a:r>
            <a:endParaRPr/>
          </a:p>
        </p:txBody>
      </p:sp>
      <p:sp>
        <p:nvSpPr>
          <p:cNvPr id="160329231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Ostatnio, kiedy próbowaliśmy czegoś takiego, Python wyrzucił błąd</a:t>
            </a:r>
            <a:endParaRPr/>
          </a:p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__call__(self)</a:t>
            </a:r>
            <a:r>
              <a:rPr/>
              <a:t> pozwala wywołać obiekt tak, jak funkcję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Zadanie: Niech funkcja z poprzedniego zadania zwraca wynik po wywołaniu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10242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Wyświetlenie obiektu</a:t>
            </a:r>
            <a:endParaRPr/>
          </a:p>
        </p:txBody>
      </p:sp>
      <p:sp>
        <p:nvSpPr>
          <p:cNvPr id="1065528284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__str__(self) definiuje w jaki sposób obiekt jest konwertowany na stringa</a:t>
            </a:r>
            <a:endParaRPr/>
          </a:p>
          <a:p>
            <a:pPr>
              <a:defRPr/>
            </a:pPr>
            <a:r>
              <a:rPr/>
              <a:t>Konwersja w wielu miejscach następuje automatycznie (np. po wywołaniu funkcji print)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Zadanie: Zaimplementować wyświetlanie funkcji liniowej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631458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Iteratory</a:t>
            </a:r>
            <a:endParaRPr/>
          </a:p>
        </p:txBody>
      </p:sp>
      <p:sp>
        <p:nvSpPr>
          <p:cNvPr id="18710934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Iterator to obiekt, przez który możemy przejść przy pomocy pętli for</a:t>
            </a:r>
            <a:endParaRPr/>
          </a:p>
          <a:p>
            <a:pPr>
              <a:defRPr/>
            </a:pPr>
            <a:r>
              <a:rPr/>
              <a:t>Iterator wymaga zdefiniowania dwóch metod:</a:t>
            </a:r>
            <a:endParaRPr/>
          </a:p>
          <a:p>
            <a:pPr lvl="1"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__iter__(self)</a:t>
            </a:r>
            <a:r>
              <a:rPr/>
              <a:t>: zwraca samego siebie</a:t>
            </a:r>
            <a:endParaRPr/>
          </a:p>
          <a:p>
            <a:pPr lvl="1"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__next__(self)</a:t>
            </a:r>
            <a:r>
              <a:rPr/>
              <a:t>: zwraca wynik kolejnej iteracji. Kończy się wyjątkiem </a:t>
            </a:r>
            <a:r>
              <a:rPr>
                <a:latin typeface="Nimbus Mono PS"/>
                <a:ea typeface="Nimbus Mono PS"/>
                <a:cs typeface="Nimbus Mono PS"/>
              </a:rPr>
              <a:t>StopIteration</a:t>
            </a:r>
            <a:endParaRPr>
              <a:latin typeface="Nimbus Mono PS"/>
              <a:ea typeface="Nimbus Mono PS"/>
              <a:cs typeface="Nimbus Mono PS"/>
            </a:endParaRPr>
          </a:p>
          <a:p>
            <a:pPr lvl="1">
              <a:defRPr/>
            </a:pP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Oczywiście przydatny jest też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Nimbus Mono PS"/>
                <a:ea typeface="Nimbus Mono PS"/>
                <a:cs typeface="Nimbus Mono PS"/>
              </a:rPr>
              <a:t> __init__(self, ...)</a:t>
            </a:r>
            <a:r>
              <a:rPr lang="pl-PL" sz="28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, do którego możemy podać wstępne dane</a:t>
            </a:r>
            <a:endParaRPr/>
          </a:p>
        </p:txBody>
      </p:sp>
      <p:sp>
        <p:nvSpPr>
          <p:cNvPr id="1194485334" name=""/>
          <p:cNvSpPr txBox="1"/>
          <p:nvPr/>
        </p:nvSpPr>
        <p:spPr bwMode="auto">
          <a:xfrm flipH="0" flipV="0">
            <a:off x="8273622" y="5627021"/>
            <a:ext cx="3102962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line4(iterator).py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479566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Źródła</a:t>
            </a:r>
            <a:endParaRPr/>
          </a:p>
        </p:txBody>
      </p:sp>
      <p:sp>
        <p:nvSpPr>
          <p:cNvPr id="205297023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3" tooltip="https://docs.python.org/3"/>
              </a:rPr>
              <a:t>https://docs.python.org/3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4" tooltip="https://www.geeksforgeeks.org/"/>
              </a:rPr>
              <a:t>https://www.geeksforgeeks.org/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https://</a:t>
            </a:r>
            <a:r>
              <a:rPr lang="pl-PL" sz="3200" b="0" i="0" u="sng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  <a:hlinkClick r:id="rId5" tooltip="http://www.pythonlikeyoumeanit.com"/>
              </a:rPr>
              <a:t>www.pythonlikeyoumeanit.com</a:t>
            </a:r>
            <a:endParaRPr lang="pl-PL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htps://www.</a:t>
            </a:r>
            <a:r>
              <a:rPr lang="pl-PL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realpython.com</a:t>
            </a:r>
            <a:endParaRPr lang="pl-PL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847891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Czym jest obiekt? Z czego się składa?</a:t>
            </a:r>
            <a:endParaRPr/>
          </a:p>
        </p:txBody>
      </p:sp>
      <p:sp>
        <p:nvSpPr>
          <p:cNvPr id="215265651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rPr/>
              <a:t>OBIEKT: Zbiór danych, traktowany jako całość na którym można wykonać pewien zbiór operacji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KLASA: Opisuje jakąś kategorię obiektów (stanowi „szablon”). Obiekt należący do klasy jest nazywany jej instancją. Obiekt tworzymy, wywołując() klasę.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rPr/>
              <a:t>Tożsamość: każde dwa obiekty są rozróżnialne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Stan: wartości atrybutów obiektu</a:t>
            </a:r>
            <a:endParaRPr/>
          </a:p>
          <a:p>
            <a:pPr lvl="1">
              <a:buFont typeface="Arial"/>
              <a:buChar char="•"/>
              <a:defRPr/>
            </a:pPr>
            <a:r>
              <a:rPr/>
              <a:t>Zachowanie: akcje (funkcje), które może można wykonać na obiekcie. Funkcje przypisane do obiektu nazywamy METODAMI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endParaRPr/>
          </a:p>
        </p:txBody>
      </p:sp>
      <p:sp>
        <p:nvSpPr>
          <p:cNvPr id="1280302663" name=""/>
          <p:cNvSpPr txBox="1"/>
          <p:nvPr/>
        </p:nvSpPr>
        <p:spPr bwMode="auto">
          <a:xfrm flipH="0" flipV="0">
            <a:off x="8504113" y="6070022"/>
            <a:ext cx="280120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objects1.py</a:t>
            </a:r>
            <a:endParaRPr>
              <a:latin typeface="Nimbus Mono PS"/>
              <a:cs typeface="Nimbus Mono P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825024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Self</a:t>
            </a:r>
            <a:endParaRPr/>
          </a:p>
        </p:txBody>
      </p:sp>
      <p:sp>
        <p:nvSpPr>
          <p:cNvPr id="58118651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Jak obiekt odnosi się sam do siebie?</a:t>
            </a:r>
            <a:endParaRPr/>
          </a:p>
          <a:p>
            <a:pPr>
              <a:defRPr/>
            </a:pPr>
            <a:r>
              <a:rPr/>
              <a:t>Zwyczajowe rozwiązanie: słowo kluczowe self</a:t>
            </a:r>
            <a:endParaRPr/>
          </a:p>
          <a:p>
            <a:pPr>
              <a:defRPr/>
            </a:pPr>
            <a:r>
              <a:rPr/>
              <a:t>W Pythonie: jeśli wywołujemy metodę obiektu, to ten automatycznie podaje siebie jako pierwszy argument</a:t>
            </a:r>
            <a:endParaRPr/>
          </a:p>
          <a:p>
            <a:pPr>
              <a:defRPr/>
            </a:pPr>
            <a:r>
              <a:rPr/>
              <a:t>Zwyczajowo używamy słowa self (ale możemy innego)</a:t>
            </a:r>
            <a:endParaRPr/>
          </a:p>
        </p:txBody>
      </p:sp>
      <p:sp>
        <p:nvSpPr>
          <p:cNvPr id="221437345" name=""/>
          <p:cNvSpPr txBox="1"/>
          <p:nvPr/>
        </p:nvSpPr>
        <p:spPr bwMode="auto">
          <a:xfrm flipH="0" flipV="0">
            <a:off x="9667310" y="4497036"/>
            <a:ext cx="203776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self.py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11881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Konstruktor</a:t>
            </a:r>
            <a:endParaRPr/>
          </a:p>
        </p:txBody>
      </p:sp>
      <p:sp>
        <p:nvSpPr>
          <p:cNvPr id="116913600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Konstruktor to funkcja służąca do inicjalizacji obiektu</a:t>
            </a:r>
            <a:endParaRPr/>
          </a:p>
          <a:p>
            <a:pPr>
              <a:defRPr/>
            </a:pPr>
            <a:r>
              <a:rPr/>
              <a:t>Wywołuje się sam przy tworzeniu obiektu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Stworzenie konstruktora: nadpisanie metody </a:t>
            </a:r>
            <a:r>
              <a:rPr>
                <a:latin typeface="Nimbus Mono PS"/>
                <a:ea typeface="Nimbus Mono PS"/>
                <a:cs typeface="Nimbus Mono PS"/>
              </a:rPr>
              <a:t>__init__()</a:t>
            </a:r>
            <a:endParaRPr>
              <a:latin typeface="Nimbus Mono PS"/>
              <a:cs typeface="Nimbus Mono PS"/>
            </a:endParaRPr>
          </a:p>
        </p:txBody>
      </p:sp>
      <p:sp>
        <p:nvSpPr>
          <p:cNvPr id="1682848871" name=""/>
          <p:cNvSpPr txBox="1"/>
          <p:nvPr/>
        </p:nvSpPr>
        <p:spPr bwMode="auto">
          <a:xfrm flipH="0" flipV="0">
            <a:off x="9512000" y="4901045"/>
            <a:ext cx="1864584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init.py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716990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Dziedziczenie</a:t>
            </a:r>
            <a:endParaRPr/>
          </a:p>
        </p:txBody>
      </p:sp>
      <p:sp>
        <p:nvSpPr>
          <p:cNvPr id="554577831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Klasa może </a:t>
            </a:r>
            <a:r>
              <a:rPr i="0" u="sng"/>
              <a:t>dziedziczyć</a:t>
            </a:r>
            <a:r>
              <a:rPr i="0" u="none"/>
              <a:t> po innej klasie – wówczas przejmuje wszystkie jej właściwości</a:t>
            </a:r>
            <a:endParaRPr i="0" u="none"/>
          </a:p>
          <a:p>
            <a:pPr>
              <a:defRPr/>
            </a:pPr>
            <a:r>
              <a:rPr i="0" u="none"/>
              <a:t>Dziedziczenie służy do rozszerzania danej klasy.</a:t>
            </a:r>
            <a:endParaRPr i="0" u="none"/>
          </a:p>
          <a:p>
            <a:pPr>
              <a:defRPr/>
            </a:pPr>
            <a:r>
              <a:rPr i="0" u="none"/>
              <a:t>Klasa potomna może nadpisać metodę rodzica.</a:t>
            </a:r>
            <a:endParaRPr i="0" u="none"/>
          </a:p>
          <a:p>
            <a:pPr>
              <a:defRPr/>
            </a:pPr>
            <a:r>
              <a:rPr i="0" u="none"/>
              <a:t>Dopuszczalne jest wielokrotne dziedziczenie, należy jednak na nie uważać – może prowadzić do niejednoznaczności.</a:t>
            </a:r>
            <a:endParaRPr i="0" u="none"/>
          </a:p>
          <a:p>
            <a:pPr>
              <a:defRPr/>
            </a:pPr>
            <a:endParaRPr i="0" u="none"/>
          </a:p>
          <a:p>
            <a:pPr>
              <a:defRPr/>
            </a:pPr>
            <a:endParaRPr i="0" u="none"/>
          </a:p>
          <a:p>
            <a:pPr>
              <a:defRPr/>
            </a:pPr>
            <a:endParaRPr u="none"/>
          </a:p>
        </p:txBody>
      </p:sp>
      <p:sp>
        <p:nvSpPr>
          <p:cNvPr id="1100175068" name=""/>
          <p:cNvSpPr txBox="1"/>
          <p:nvPr/>
        </p:nvSpPr>
        <p:spPr bwMode="auto">
          <a:xfrm flipH="0" flipV="0">
            <a:off x="9475565" y="2206848"/>
            <a:ext cx="1901020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inherit.py</a:t>
            </a:r>
            <a:endParaRPr/>
          </a:p>
        </p:txBody>
      </p:sp>
      <p:sp>
        <p:nvSpPr>
          <p:cNvPr id="1495170589" name=""/>
          <p:cNvSpPr txBox="1"/>
          <p:nvPr/>
        </p:nvSpPr>
        <p:spPr bwMode="auto">
          <a:xfrm flipH="0" flipV="0">
            <a:off x="8433459" y="4487857"/>
            <a:ext cx="294312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multipleInherit.py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549456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Dziedziczenie</a:t>
            </a:r>
            <a:endParaRPr/>
          </a:p>
        </p:txBody>
      </p:sp>
      <p:sp>
        <p:nvSpPr>
          <p:cNvPr id="198760442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isinstance(x,y)</a:t>
            </a:r>
            <a:r>
              <a:rPr/>
              <a:t> – czy obiekt x należy do klasy y?</a:t>
            </a:r>
            <a:endParaRPr/>
          </a:p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issubclass(x,y)</a:t>
            </a:r>
            <a:r>
              <a:rPr/>
              <a:t> – czy klasa x dziedziczy po y?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super()</a:t>
            </a:r>
            <a:r>
              <a:rPr/>
              <a:t> – pozwala wywołać metodę klasy „wyższej”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Zadanie: sprawdzić 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2004186541" name=""/>
          <p:cNvSpPr txBox="1"/>
          <p:nvPr/>
        </p:nvSpPr>
        <p:spPr bwMode="auto">
          <a:xfrm flipH="0" flipV="0">
            <a:off x="9224451" y="5563476"/>
            <a:ext cx="2152134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inherit_2.py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322006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Kontrola dostępu</a:t>
            </a:r>
            <a:endParaRPr/>
          </a:p>
        </p:txBody>
      </p:sp>
      <p:sp>
        <p:nvSpPr>
          <p:cNvPr id="90504021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Większość języków obiektowych pozwala na ustalenie, skąd można uzyskać dostęp do zmiennej</a:t>
            </a:r>
            <a:endParaRPr/>
          </a:p>
          <a:p>
            <a:pPr>
              <a:defRPr/>
            </a:pPr>
            <a:r>
              <a:rPr/>
              <a:t>Private, public, protected...</a:t>
            </a:r>
            <a:endParaRPr/>
          </a:p>
          <a:p>
            <a:pPr>
              <a:defRPr/>
            </a:pPr>
            <a:r>
              <a:rPr/>
              <a:t>Jak to działa w Pythonie?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393585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Kontrola dostępu</a:t>
            </a:r>
            <a:endParaRPr/>
          </a:p>
        </p:txBody>
      </p:sp>
      <p:sp>
        <p:nvSpPr>
          <p:cNvPr id="192854097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Zamiast słów kluczowych, Python używa _podkreśleń</a:t>
            </a:r>
            <a:endParaRPr/>
          </a:p>
          <a:p>
            <a:pPr>
              <a:defRPr/>
            </a:pPr>
            <a:r>
              <a:rPr/>
              <a:t>Bez podkreśleń – zmienna publiczna</a:t>
            </a:r>
            <a:endParaRPr/>
          </a:p>
          <a:p>
            <a:pPr>
              <a:defRPr/>
            </a:pPr>
            <a:r>
              <a:rPr/>
              <a:t>__dwa podkreślenia – zmienna prywatna</a:t>
            </a:r>
            <a:endParaRPr/>
          </a:p>
          <a:p>
            <a:pPr>
              <a:defRPr/>
            </a:pPr>
            <a:r>
              <a:rPr/>
              <a:t>_podkreślenie – zmienna chroniona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Zadanie: napisać klasę, która zademonstruje działanie modyfikatorów dostępu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271149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Kontrola dostępu</a:t>
            </a:r>
            <a:endParaRPr/>
          </a:p>
        </p:txBody>
      </p:sp>
      <p:sp>
        <p:nvSpPr>
          <p:cNvPr id="1009867071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Python nie obsługuje mechanizmu kontroli dostępu – wszystko jest de facto publiczne</a:t>
            </a:r>
            <a:endParaRPr/>
          </a:p>
          <a:p>
            <a:pPr>
              <a:defRPr/>
            </a:pPr>
            <a:r>
              <a:rPr/>
              <a:t>Obowiązuje jedynie konwencja: </a:t>
            </a:r>
            <a:r>
              <a:rPr>
                <a:latin typeface="Nimbus Mono PS"/>
                <a:ea typeface="Nimbus Mono PS"/>
                <a:cs typeface="Nimbus Mono PS"/>
              </a:rPr>
              <a:t>_zmienne</a:t>
            </a:r>
            <a:r>
              <a:rPr/>
              <a:t> i </a:t>
            </a:r>
            <a:r>
              <a:rPr>
                <a:latin typeface="Nimbus Mono PS"/>
                <a:ea typeface="Nimbus Mono PS"/>
                <a:cs typeface="Nimbus Mono PS"/>
              </a:rPr>
              <a:t>_metody</a:t>
            </a:r>
            <a:r>
              <a:rPr/>
              <a:t> są do użytku wewnętrznego</a:t>
            </a:r>
            <a:endParaRPr/>
          </a:p>
          <a:p>
            <a:pPr>
              <a:defRPr/>
            </a:pPr>
            <a:r>
              <a:rPr/>
              <a:t>Do </a:t>
            </a:r>
            <a:r>
              <a:rPr strike="noStrike">
                <a:latin typeface="Nimbus Mono PS"/>
                <a:ea typeface="Nimbus Mono PS"/>
                <a:cs typeface="Nimbus Mono PS"/>
              </a:rPr>
              <a:t>__zmiennych</a:t>
            </a:r>
            <a:r>
              <a:rPr/>
              <a:t> i </a:t>
            </a:r>
            <a:r>
              <a:rPr>
                <a:latin typeface="Nimbus Mono PS"/>
                <a:ea typeface="Nimbus Mono PS"/>
                <a:cs typeface="Nimbus Mono PS"/>
              </a:rPr>
              <a:t>__metod</a:t>
            </a:r>
            <a:r>
              <a:rPr/>
              <a:t> też można uzyskać dostęp, ale Python zmienia ich nazwy na </a:t>
            </a:r>
            <a:r>
              <a:rPr>
                <a:latin typeface="Nimbus Mono PS"/>
                <a:ea typeface="Nimbus Mono PS"/>
                <a:cs typeface="Nimbus Mono PS"/>
              </a:rPr>
              <a:t>obj._klasa__zmienna</a:t>
            </a:r>
            <a:r>
              <a:rPr/>
              <a:t> (name mangling)</a:t>
            </a:r>
            <a:endParaRPr/>
          </a:p>
          <a:p>
            <a:pPr>
              <a:defRPr/>
            </a:pPr>
            <a:r>
              <a:rPr/>
              <a:t>To pozwala uniknąć problemów z kolizją nazw przy dziedziczeniu</a:t>
            </a:r>
            <a:endParaRPr/>
          </a:p>
        </p:txBody>
      </p:sp>
      <p:sp>
        <p:nvSpPr>
          <p:cNvPr id="1959956258" name=""/>
          <p:cNvSpPr txBox="1"/>
          <p:nvPr/>
        </p:nvSpPr>
        <p:spPr bwMode="auto">
          <a:xfrm flipH="0" flipV="0">
            <a:off x="8259149" y="4943475"/>
            <a:ext cx="261937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59850127" name=""/>
          <p:cNvSpPr txBox="1"/>
          <p:nvPr/>
        </p:nvSpPr>
        <p:spPr bwMode="auto">
          <a:xfrm flipH="0" flipV="0">
            <a:off x="8382135" y="5943104"/>
            <a:ext cx="2994449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Nimbus Mono PS"/>
                <a:ea typeface="Nimbus Mono PS"/>
                <a:cs typeface="Nimbus Mono PS"/>
              </a:rPr>
              <a:t>access.py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11</cp:revision>
  <dcterms:modified xsi:type="dcterms:W3CDTF">2023-11-29T21:18:55Z</dcterms:modified>
  <cp:category/>
  <cp:contentStatus/>
  <cp:version/>
</cp:coreProperties>
</file>