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3871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12867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904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0AB8E9-9089-9584-6987-FF76C00CE63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125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9667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87639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C8AA72-477C-D6CF-8A22-877D01B29ED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29C44F-83F4-BE56-E216-C63249F827A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ACFCD6-7C3F-A6D2-CE12-C09A2224D4C6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279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12478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5589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ABE2E-8B96-E4B8-8C0B-8A141FE90195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EE5E0-3991-C850-0F9D-DF8F230DEA8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C667BC-B419-6305-6330-FA4221BC3D85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19065A-47AF-E6DD-1A5F-A6A98D766278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843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3600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82343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65B1F5-AEB1-4C21-E920-2B50243F0AF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B4C1BB-7107-AA91-2BB9-A082CCDE7A4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A6DAD4-D0CE-E9C1-D0E8-C0F451A518B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8F1AF6-8771-329D-5EEC-F350DEA02CD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F40710-0101-DDDE-85AF-6A4849D955A1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4389D6-4F2A-8F5B-67FC-5FC89887C67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4466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33075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4496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BDACA2-F9BB-D0F5-E497-4F6655E08BC9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05EA4F-9CF9-25C7-12A9-46941CB22CBA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4914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5905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39977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11C461-0EF6-BA35-0CBB-F7D6489C0D6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922A4F-E559-F73A-63FC-3EE99EB87A09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7FA3F6-20C3-EB15-C574-312F30B5F729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84B34D-D8CF-765D-8765-CB0B042B2C1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529E-A364-3A1E-0507-FCFEDD3F1C8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373789-783D-70F7-681D-0B559B0E307A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0309F1-D857-97CF-A8F2-E7A1DA435989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9634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96002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60969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F4BB80-CF71-87CB-57CE-09CAB9C9B29B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1914E6-ECE9-F368-EC83-52A280F30465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6909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7009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2130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70A305-5AA8-B1BA-5D92-1155D0D02711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C577E8-1A64-9739-B627-01D4818BF1F9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005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03380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3967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691204-E308-6797-8F27-5FF9080776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0F6841-4201-DCB9-0044-D9E55EBDC0E9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839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34457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168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8366F8-54E2-0E63-0D09-567DE5BE63A9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037315-2481-F44F-D227-6D6EB5858E8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7ABC4-5DF0-0ACC-6661-492466E755D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1F781E-54DE-1056-AC74-13DB8C86DEF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85B70F-EB21-6A46-3A1B-9245E77A61A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CDB21-14D8-C5BA-E1A2-36E303DF106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5025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315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5023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E41114-CAD4-A99C-6BB1-28EF6510C81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B5EBAF-454A-6AD8-4321-1E7DA63D557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otalbooksforu.blogspot.com/2013/07/c-basic-programming-c-programming.html" TargetMode="External"/><Relationship Id="rId4" Type="http://schemas.openxmlformats.org/officeDocument/2006/relationships/hyperlink" Target="https://tenthousandmeters.com/blog/python-behind-the-scenes-1-how-the-cpython-vm-works/" TargetMode="External"/><Relationship Id="rId5" Type="http://schemas.openxmlformats.org/officeDocument/2006/relationships/hyperlink" Target="https://towardsdatascience.com/how-does-python-work-6f21fd197888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ckr.io/blog/python-interpreters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28609" y="2569089"/>
            <a:ext cx="7383250" cy="1654020"/>
          </a:xfrm>
        </p:spPr>
        <p:txBody>
          <a:bodyPr/>
          <a:lstStyle/>
          <a:p>
            <a:pPr algn="ctr">
              <a:defRPr/>
            </a:pPr>
            <a:r>
              <a:rPr lang="en-US"/>
              <a:t>hardcore_python()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368577" y="3893227"/>
            <a:ext cx="2503315" cy="1374276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pl-PL">
                <a:solidFill>
                  <a:schemeClr val="accent6">
                    <a:lumMod val="50000"/>
                  </a:schemeClr>
                </a:solidFill>
              </a:rPr>
              <a:t>Mikołaj </a:t>
            </a:r>
            <a:r>
              <a:rPr lang="pl-PL">
                <a:solidFill>
                  <a:schemeClr val="accent6">
                    <a:lumMod val="50000"/>
                  </a:schemeClr>
                </a:solidFill>
              </a:rPr>
              <a:t>Storoniak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060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4059624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5119972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76667" y="2434870"/>
            <a:ext cx="6811079" cy="341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96731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1915243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836129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6312" y="2348883"/>
            <a:ext cx="5150826" cy="3939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8839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Tablica nazw</a:t>
            </a:r>
            <a:endParaRPr/>
          </a:p>
        </p:txBody>
      </p:sp>
      <p:sp>
        <p:nvSpPr>
          <p:cNvPr id="18831002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rozpoznaje zmienne po nazwie (nie po adresie)</a:t>
            </a:r>
            <a:endParaRPr/>
          </a:p>
          <a:p>
            <a:pPr>
              <a:defRPr/>
            </a:pPr>
            <a:r>
              <a:rPr/>
              <a:t>Można odwoływać się do nieistniejących atrybutów (tylko przy zapisie)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029138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68418" y="3191702"/>
            <a:ext cx="4347305" cy="3488745"/>
          </a:xfrm>
          <a:prstGeom prst="rect">
            <a:avLst/>
          </a:prstGeom>
        </p:spPr>
      </p:pic>
      <p:pic>
        <p:nvPicPr>
          <p:cNvPr id="14278343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60765" y="2763281"/>
            <a:ext cx="3687839" cy="3917167"/>
          </a:xfrm>
          <a:prstGeom prst="rect">
            <a:avLst/>
          </a:prstGeom>
        </p:spPr>
      </p:pic>
      <p:sp>
        <p:nvSpPr>
          <p:cNvPr id="1224624000" name=""/>
          <p:cNvSpPr txBox="1"/>
          <p:nvPr/>
        </p:nvSpPr>
        <p:spPr bwMode="auto">
          <a:xfrm flipH="0" flipV="0">
            <a:off x="9766383" y="5881456"/>
            <a:ext cx="21184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name_dict.py</a:t>
            </a:r>
            <a:endParaRPr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8008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Stos wywołań</a:t>
            </a:r>
            <a:endParaRPr/>
          </a:p>
        </p:txBody>
      </p:sp>
      <p:sp>
        <p:nvSpPr>
          <p:cNvPr id="162189616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stos wywołań ma nieograniczoną pojemność?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655053305" name=""/>
          <p:cNvPicPr>
            <a:picLocks noChangeAspect="1"/>
          </p:cNvPicPr>
          <p:nvPr/>
        </p:nvPicPr>
        <p:blipFill>
          <a:blip r:embed="rId3"/>
          <a:srcRect l="0" t="0" r="83062" b="0"/>
          <a:stretch/>
        </p:blipFill>
        <p:spPr bwMode="auto">
          <a:xfrm flipH="0" flipV="0">
            <a:off x="4872206" y="2680290"/>
            <a:ext cx="2420001" cy="2790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7859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Stos wywołań</a:t>
            </a:r>
            <a:endParaRPr/>
          </a:p>
        </p:txBody>
      </p:sp>
      <p:sp>
        <p:nvSpPr>
          <p:cNvPr id="21900772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stos wywołań ma nieograniczoną pojemność?</a:t>
            </a:r>
            <a:endParaRPr/>
          </a:p>
          <a:p>
            <a:pPr>
              <a:defRPr/>
            </a:pPr>
            <a:r>
              <a:rPr/>
              <a:t>Zadanie: Sprawdzić jego pojemność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67728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8" y="440771"/>
            <a:ext cx="10588756" cy="1143000"/>
          </a:xfrm>
        </p:spPr>
        <p:txBody>
          <a:bodyPr/>
          <a:lstStyle/>
          <a:p>
            <a:pPr>
              <a:defRPr/>
            </a:pPr>
            <a:r>
              <a:rPr lang="pl-PL"/>
              <a:t>Stos wywołań</a:t>
            </a:r>
            <a:endParaRPr/>
          </a:p>
        </p:txBody>
      </p:sp>
      <p:pic>
        <p:nvPicPr>
          <p:cNvPr id="10854503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66201" y="1417637"/>
            <a:ext cx="4400550" cy="1943100"/>
          </a:xfrm>
          <a:prstGeom prst="rect">
            <a:avLst/>
          </a:prstGeom>
        </p:spPr>
      </p:pic>
      <p:pic>
        <p:nvPicPr>
          <p:cNvPr id="10408241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3107" y="3531825"/>
            <a:ext cx="11498199" cy="1758712"/>
          </a:xfrm>
          <a:prstGeom prst="rect">
            <a:avLst/>
          </a:prstGeom>
        </p:spPr>
      </p:pic>
      <p:pic>
        <p:nvPicPr>
          <p:cNvPr id="212547251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01482" y="5526090"/>
            <a:ext cx="7210424" cy="600075"/>
          </a:xfrm>
          <a:prstGeom prst="rect">
            <a:avLst/>
          </a:prstGeom>
        </p:spPr>
      </p:pic>
      <p:sp>
        <p:nvSpPr>
          <p:cNvPr id="763682637" name=""/>
          <p:cNvSpPr txBox="1"/>
          <p:nvPr/>
        </p:nvSpPr>
        <p:spPr bwMode="auto">
          <a:xfrm flipH="0" flipV="0">
            <a:off x="8906358" y="6380825"/>
            <a:ext cx="2168971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recursion.py</a:t>
            </a: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7056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</a:t>
            </a:r>
            <a:endParaRPr/>
          </a:p>
        </p:txBody>
      </p:sp>
      <p:sp>
        <p:nvSpPr>
          <p:cNvPr id="156187381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Wyjątek służy do ratowania sytuacji, kiedy coś pójdzie źle</a:t>
            </a:r>
            <a:endParaRPr/>
          </a:p>
          <a:p>
            <a:pPr>
              <a:defRPr/>
            </a:pPr>
            <a:r>
              <a:rPr/>
              <a:t>Do obsługi błędów służy konstrukcja try, except, finally</a:t>
            </a:r>
            <a:endParaRPr/>
          </a:p>
          <a:p>
            <a:pPr>
              <a:defRPr/>
            </a:pPr>
            <a:r>
              <a:rPr/>
              <a:t>Możemy definiować własne wyjątki</a:t>
            </a:r>
            <a:endParaRPr/>
          </a:p>
          <a:p>
            <a:pPr>
              <a:defRPr/>
            </a:pPr>
            <a:r>
              <a:rPr/>
              <a:t>Po wystąpieniu, wyjątek „wędruje do góry”, dopóki nie zostanie obsłużony</a:t>
            </a:r>
            <a:endParaRPr/>
          </a:p>
          <a:p>
            <a:pPr>
              <a:defRPr/>
            </a:pPr>
            <a:r>
              <a:rPr/>
              <a:t>Nieobsłużony wyjątek wysypuje program (ale zwykle zapewnia użytkownikowi istotne dane)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540200537" name=""/>
          <p:cNvSpPr txBox="1"/>
          <p:nvPr/>
        </p:nvSpPr>
        <p:spPr bwMode="auto">
          <a:xfrm flipH="0" flipV="0">
            <a:off x="8758397" y="6156991"/>
            <a:ext cx="281522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8477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Wyjątki: przykład</a:t>
            </a:r>
            <a:endParaRPr/>
          </a:p>
        </p:txBody>
      </p:sp>
      <p:pic>
        <p:nvPicPr>
          <p:cNvPr id="8232095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691" y="2561577"/>
            <a:ext cx="3238499" cy="2200275"/>
          </a:xfrm>
          <a:prstGeom prst="rect">
            <a:avLst/>
          </a:prstGeom>
        </p:spPr>
      </p:pic>
      <p:sp>
        <p:nvSpPr>
          <p:cNvPr id="1614340816" name=""/>
          <p:cNvSpPr txBox="1"/>
          <p:nvPr/>
        </p:nvSpPr>
        <p:spPr bwMode="auto">
          <a:xfrm flipH="0" flipV="0">
            <a:off x="1716088" y="1688522"/>
            <a:ext cx="41878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Definicja wyjątku</a:t>
            </a:r>
            <a:endParaRPr/>
          </a:p>
        </p:txBody>
      </p:sp>
      <p:sp>
        <p:nvSpPr>
          <p:cNvPr id="921803487" name=""/>
          <p:cNvSpPr txBox="1"/>
          <p:nvPr/>
        </p:nvSpPr>
        <p:spPr bwMode="auto">
          <a:xfrm flipH="0" flipV="0">
            <a:off x="7596154" y="2195457"/>
            <a:ext cx="33455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Wystąpienie wyjątku</a:t>
            </a:r>
            <a:endParaRPr/>
          </a:p>
        </p:txBody>
      </p:sp>
      <p:pic>
        <p:nvPicPr>
          <p:cNvPr id="1745668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5873" y="2054641"/>
            <a:ext cx="5048249" cy="1457325"/>
          </a:xfrm>
          <a:prstGeom prst="rect">
            <a:avLst/>
          </a:prstGeom>
        </p:spPr>
      </p:pic>
      <p:pic>
        <p:nvPicPr>
          <p:cNvPr id="69036650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927019" y="4421567"/>
            <a:ext cx="2374705" cy="2212178"/>
          </a:xfrm>
          <a:prstGeom prst="rect">
            <a:avLst/>
          </a:prstGeom>
        </p:spPr>
      </p:pic>
      <p:sp>
        <p:nvSpPr>
          <p:cNvPr id="1133881537" name=""/>
          <p:cNvSpPr txBox="1"/>
          <p:nvPr/>
        </p:nvSpPr>
        <p:spPr bwMode="auto">
          <a:xfrm flipH="0" flipV="0">
            <a:off x="3066337" y="4005766"/>
            <a:ext cx="20960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Obsługa wyjątku</a:t>
            </a:r>
            <a:endParaRPr/>
          </a:p>
        </p:txBody>
      </p:sp>
      <p:sp>
        <p:nvSpPr>
          <p:cNvPr id="1243457973" name=""/>
          <p:cNvSpPr txBox="1"/>
          <p:nvPr/>
        </p:nvSpPr>
        <p:spPr bwMode="auto">
          <a:xfrm flipH="0" flipV="0">
            <a:off x="8892009" y="6084923"/>
            <a:ext cx="141799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except.py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67478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Wyjątki: przykład</a:t>
            </a:r>
            <a:endParaRPr/>
          </a:p>
        </p:txBody>
      </p:sp>
      <p:pic>
        <p:nvPicPr>
          <p:cNvPr id="15950770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691" y="2561577"/>
            <a:ext cx="3238499" cy="2200275"/>
          </a:xfrm>
          <a:prstGeom prst="rect">
            <a:avLst/>
          </a:prstGeom>
        </p:spPr>
      </p:pic>
      <p:sp>
        <p:nvSpPr>
          <p:cNvPr id="1286716278" name=""/>
          <p:cNvSpPr txBox="1"/>
          <p:nvPr/>
        </p:nvSpPr>
        <p:spPr bwMode="auto">
          <a:xfrm flipH="0" flipV="0">
            <a:off x="1716088" y="1688522"/>
            <a:ext cx="41878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Definicja wyjątku</a:t>
            </a:r>
            <a:endParaRPr/>
          </a:p>
        </p:txBody>
      </p:sp>
      <p:sp>
        <p:nvSpPr>
          <p:cNvPr id="121335021" name=""/>
          <p:cNvSpPr txBox="1"/>
          <p:nvPr/>
        </p:nvSpPr>
        <p:spPr bwMode="auto">
          <a:xfrm flipH="0" flipV="0">
            <a:off x="7596154" y="2195457"/>
            <a:ext cx="33455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Wystąpienie wyjątku</a:t>
            </a:r>
            <a:endParaRPr/>
          </a:p>
        </p:txBody>
      </p:sp>
      <p:pic>
        <p:nvPicPr>
          <p:cNvPr id="17264408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5873" y="2054641"/>
            <a:ext cx="5048249" cy="1457325"/>
          </a:xfrm>
          <a:prstGeom prst="rect">
            <a:avLst/>
          </a:prstGeom>
        </p:spPr>
      </p:pic>
      <p:pic>
        <p:nvPicPr>
          <p:cNvPr id="8251893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216218" y="4532538"/>
            <a:ext cx="2374705" cy="2212178"/>
          </a:xfrm>
          <a:prstGeom prst="rect">
            <a:avLst/>
          </a:prstGeom>
        </p:spPr>
      </p:pic>
      <p:sp>
        <p:nvSpPr>
          <p:cNvPr id="1293912524" name=""/>
          <p:cNvSpPr txBox="1"/>
          <p:nvPr/>
        </p:nvSpPr>
        <p:spPr bwMode="auto">
          <a:xfrm flipH="0" flipV="0">
            <a:off x="1355536" y="4005766"/>
            <a:ext cx="20960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Obsługa wyjątku</a:t>
            </a:r>
            <a:endParaRPr/>
          </a:p>
        </p:txBody>
      </p:sp>
      <p:sp>
        <p:nvSpPr>
          <p:cNvPr id="1617846684" name=""/>
          <p:cNvSpPr txBox="1"/>
          <p:nvPr/>
        </p:nvSpPr>
        <p:spPr bwMode="auto">
          <a:xfrm flipH="0" flipV="0">
            <a:off x="4557997" y="5395583"/>
            <a:ext cx="638373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Zadanie: Napisz funkcję, która przyjmuje str i wyświetla go. Jeśli string ma powyżej 10 znaków, ma wystąpić wyjątek.</a:t>
            </a:r>
            <a:endParaRPr/>
          </a:p>
          <a:p>
            <a:pPr>
              <a:defRPr/>
            </a:pPr>
            <a:r>
              <a:rPr/>
              <a:t>W dowolny sposób obsłuż wyjątek (w bloku except)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5559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Wbudowane wyjątki</a:t>
            </a:r>
            <a:endParaRPr/>
          </a:p>
        </p:txBody>
      </p:sp>
      <p:sp>
        <p:nvSpPr>
          <p:cNvPr id="43132939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IndexError </a:t>
            </a:r>
            <a:r>
              <a:rPr/>
              <a:t>– odwołujemy się do złego indeksu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KeyboardInterrupt </a:t>
            </a:r>
            <a:r>
              <a:rPr/>
              <a:t>– przerwanie z klawiatury (ctrl+c)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KeyError </a:t>
            </a:r>
            <a:r>
              <a:rPr/>
              <a:t>– w słowniku nie ma klucza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NameError </a:t>
            </a:r>
            <a:r>
              <a:rPr/>
              <a:t>– nie odnaleziono nazwy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...oraz wiele innych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Pełna lista: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https://docs.python.org/3/library/exceptions.html#BaseException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286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Poznaj węża</a:t>
            </a:r>
            <a:endParaRPr lang="pl-PL"/>
          </a:p>
        </p:txBody>
      </p:sp>
      <p:sp>
        <p:nvSpPr>
          <p:cNvPr id="17944085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Python to język programowania</a:t>
            </a:r>
            <a:endParaRPr lang="pl-PL"/>
          </a:p>
          <a:p>
            <a:pPr lvl="1">
              <a:defRPr/>
            </a:pPr>
            <a:r>
              <a:rPr lang="pl-PL"/>
              <a:t>Interpretowany</a:t>
            </a:r>
            <a:endParaRPr lang="pl-PL"/>
          </a:p>
          <a:p>
            <a:pPr lvl="1">
              <a:defRPr/>
            </a:pPr>
            <a:r>
              <a:rPr lang="pl-PL"/>
              <a:t>Wysokiego poziomu</a:t>
            </a:r>
            <a:endParaRPr lang="pl-PL"/>
          </a:p>
          <a:p>
            <a:pPr lvl="1">
              <a:defRPr/>
            </a:pPr>
            <a:r>
              <a:rPr lang="pl-PL"/>
              <a:t>Dynamicznie typowany</a:t>
            </a:r>
            <a:endParaRPr lang="pl-PL"/>
          </a:p>
          <a:p>
            <a:pPr lvl="1">
              <a:defRPr/>
            </a:pPr>
            <a:r>
              <a:rPr lang="pl-PL"/>
              <a:t>Z automatycznym zarządzaniem pamięcią</a:t>
            </a:r>
            <a:endParaRPr lang="pl-PL"/>
          </a:p>
          <a:p>
            <a:pPr lvl="1">
              <a:defRPr/>
            </a:pPr>
            <a:endParaRPr lang="pl-PL"/>
          </a:p>
        </p:txBody>
      </p:sp>
      <p:pic>
        <p:nvPicPr>
          <p:cNvPr id="15171842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54913" y="3863185"/>
            <a:ext cx="2920845" cy="292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0265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158855389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Dowolny plik pythonowy może zostać zaimportowany jako moduł (mamy wtedy dostęp do jego treści)</a:t>
            </a:r>
            <a:endParaRPr/>
          </a:p>
          <a:p>
            <a:pPr>
              <a:defRPr/>
            </a:pPr>
            <a:r>
              <a:rPr/>
              <a:t>Używamy nazwy bez </a:t>
            </a:r>
            <a:r>
              <a:rPr>
                <a:latin typeface="Nimbus Mono PS"/>
                <a:ea typeface="Nimbus Mono PS"/>
                <a:cs typeface="Nimbus Mono PS"/>
              </a:rPr>
              <a:t>.py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python –m</a:t>
            </a:r>
            <a:r>
              <a:rPr/>
              <a:t> służy do uruchomienia zainstalowanego modułu</a:t>
            </a:r>
            <a:endParaRPr/>
          </a:p>
          <a:p>
            <a:pPr>
              <a:defRPr/>
            </a:pPr>
            <a:r>
              <a:rPr/>
              <a:t>Moduły mogą być też pisane w C</a:t>
            </a:r>
            <a:endParaRPr/>
          </a:p>
          <a:p>
            <a:pPr>
              <a:defRPr/>
            </a:pPr>
            <a:r>
              <a:rPr/>
              <a:t>Moduł „wykonuje się” w chwili zaimportowania (automatycznie wykonuje się kod poza funkcjami)</a:t>
            </a:r>
            <a:endParaRPr/>
          </a:p>
          <a:p>
            <a:pPr>
              <a:defRPr/>
            </a:pPr>
            <a:r>
              <a:rPr/>
              <a:t>W naszym kodzie, możemy nazwać moduł</a:t>
            </a:r>
            <a:endParaRPr/>
          </a:p>
          <a:p>
            <a:pPr>
              <a:defRPr/>
            </a:pPr>
            <a:r>
              <a:rPr/>
              <a:t>Możemy zaimportować część modułu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8870623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629" y="5499864"/>
            <a:ext cx="5584695" cy="1084406"/>
          </a:xfrm>
          <a:prstGeom prst="rect">
            <a:avLst/>
          </a:prstGeom>
        </p:spPr>
      </p:pic>
      <p:pic>
        <p:nvPicPr>
          <p:cNvPr id="16462457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75024" y="5525905"/>
            <a:ext cx="4911363" cy="1032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38977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202108727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Moduł można wykonać jako skrypt</a:t>
            </a:r>
            <a:endParaRPr/>
          </a:p>
          <a:p>
            <a:pPr>
              <a:defRPr/>
            </a:pPr>
            <a:r>
              <a:rPr/>
              <a:t>Jeśli mamy kod poza funkcjami, to odpali się też przy imporcie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 robić? Jak żyć?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pic>
        <p:nvPicPr>
          <p:cNvPr id="1393884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18955" y="3229831"/>
            <a:ext cx="2858446" cy="1657231"/>
          </a:xfrm>
          <a:prstGeom prst="rect">
            <a:avLst/>
          </a:prstGeom>
        </p:spPr>
      </p:pic>
      <p:pic>
        <p:nvPicPr>
          <p:cNvPr id="20877126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1746" y="3671286"/>
            <a:ext cx="4002263" cy="975340"/>
          </a:xfrm>
          <a:prstGeom prst="rect">
            <a:avLst/>
          </a:prstGeom>
        </p:spPr>
      </p:pic>
      <p:sp>
        <p:nvSpPr>
          <p:cNvPr id="1137458727" name=""/>
          <p:cNvSpPr txBox="1"/>
          <p:nvPr/>
        </p:nvSpPr>
        <p:spPr bwMode="auto">
          <a:xfrm flipH="0" flipV="0">
            <a:off x="8406990" y="5805944"/>
            <a:ext cx="271950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800"/>
          </a:p>
          <a:p>
            <a:pPr>
              <a:defRPr/>
            </a:pPr>
            <a:r>
              <a:rPr lang="pl-PL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module_example.py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29347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32510481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zna nazwy swoich funkcji i zmiennych (w odróżnieniu od języków niższego poziomu). Wie także który moduł wywołał funkcję</a:t>
            </a:r>
            <a:endParaRPr/>
          </a:p>
          <a:p>
            <a:pPr>
              <a:defRPr/>
            </a:pPr>
            <a:r>
              <a:rPr/>
              <a:t>__main__ to moduł, w ramach którego ma miejsce uruchomienie głównego programu.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093987019" name=""/>
          <p:cNvSpPr txBox="1"/>
          <p:nvPr/>
        </p:nvSpPr>
        <p:spPr bwMode="auto">
          <a:xfrm flipH="0" flipV="0">
            <a:off x="7121577" y="5760045"/>
            <a:ext cx="362264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1838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72752517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zna nazwy swoich funkcji i zmiennych (w odróżnieniu od języków niższego poziomu)</a:t>
            </a:r>
            <a:endParaRPr/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__main__ to moduł, w ramach którego ma miejsce uruchomienie głównego programu.</a:t>
            </a:r>
            <a:endParaRPr/>
          </a:p>
          <a:p>
            <a:pPr>
              <a:defRPr/>
            </a:pPr>
            <a:r>
              <a:rPr/>
              <a:t>Sprawdźmy zatem w którym module jesteśmy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808126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04" y="4457916"/>
            <a:ext cx="4374048" cy="1074593"/>
          </a:xfrm>
          <a:prstGeom prst="rect">
            <a:avLst/>
          </a:prstGeom>
        </p:spPr>
      </p:pic>
      <p:pic>
        <p:nvPicPr>
          <p:cNvPr id="10970410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50181" y="4357903"/>
            <a:ext cx="3478052" cy="1174605"/>
          </a:xfrm>
          <a:prstGeom prst="rect">
            <a:avLst/>
          </a:prstGeom>
        </p:spPr>
      </p:pic>
      <p:pic>
        <p:nvPicPr>
          <p:cNvPr id="197535792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121727" y="5684476"/>
            <a:ext cx="6625090" cy="931941"/>
          </a:xfrm>
          <a:prstGeom prst="rect">
            <a:avLst/>
          </a:prstGeom>
        </p:spPr>
      </p:pic>
      <p:sp>
        <p:nvSpPr>
          <p:cNvPr id="423990798" name=""/>
          <p:cNvSpPr txBox="1"/>
          <p:nvPr/>
        </p:nvSpPr>
        <p:spPr bwMode="auto">
          <a:xfrm flipH="0" flipV="0">
            <a:off x="306115" y="5830226"/>
            <a:ext cx="355466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  <a:p>
            <a:pPr marL="457200" lvl="1" indent="0" algn="l">
              <a:buFont typeface="Arial"/>
              <a:buNone/>
              <a:defRPr/>
            </a:pPr>
            <a:r>
              <a:rPr lang="pl-PL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module_example_2.py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9729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Zalety i wady Pythona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7823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Zalety i wady</a:t>
            </a:r>
            <a:r>
              <a:rPr/>
              <a:t> Pythona</a:t>
            </a:r>
            <a:endParaRPr/>
          </a:p>
        </p:txBody>
      </p:sp>
      <p:sp>
        <p:nvSpPr>
          <p:cNvPr id="90842045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pl-PL"/>
              <a:t>+ Przenośność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Zarządzanie pamięcią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Łatwość użycia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Dynamiczne typowanie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Odwołania po nazwach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Odporność na błędy (wyjątki, segmentation fault)</a:t>
            </a:r>
            <a:endParaRPr lang="pl-PL"/>
          </a:p>
          <a:p>
            <a:pPr marL="0" indent="0">
              <a:buFont typeface="Arial"/>
              <a:buNone/>
              <a:defRPr/>
            </a:pP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Prędkość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Złe nawyki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Wymagania sprzętowe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Podatność na błędy (dynamiczne typowanie)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1136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Tryb interaktywny</a:t>
            </a:r>
            <a:endParaRPr/>
          </a:p>
        </p:txBody>
      </p:sp>
      <p:sp>
        <p:nvSpPr>
          <p:cNvPr id="53175344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pl-PL"/>
              <a:t>Uruchomienie: </a:t>
            </a:r>
            <a:endParaRPr lang="pl-PL"/>
          </a:p>
          <a:p>
            <a:pPr marL="0" indent="0" algn="l">
              <a:buFont typeface="Arial"/>
              <a:buNone/>
              <a:defRPr/>
            </a:pPr>
            <a:r>
              <a:rPr lang="pl-PL"/>
              <a:t>	</a:t>
            </a: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</a:t>
            </a:r>
            <a:endParaRPr lang="en-US" sz="3200" b="1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/>
              <a:t>Ostatnia uzyskana wartość: _</a:t>
            </a:r>
            <a:endParaRPr lang="pl-PL"/>
          </a:p>
          <a:p>
            <a:pPr>
              <a:defRPr/>
            </a:pPr>
            <a:r>
              <a:rPr lang="pl-PL"/>
              <a:t>Wprowadzenie nazwy zmiennej powoduje jej wyświetlenie</a:t>
            </a:r>
            <a:endParaRPr lang="pl-PL"/>
          </a:p>
          <a:p>
            <a:pPr>
              <a:defRPr/>
            </a:pPr>
            <a:r>
              <a:rPr lang="pl-PL"/>
              <a:t>Wywołanie funkcji wypisuje wynik</a:t>
            </a:r>
            <a:endParaRPr lang="pl-PL"/>
          </a:p>
          <a:p>
            <a:pPr>
              <a:defRPr/>
            </a:pPr>
            <a:r>
              <a:rPr lang="pl-PL"/>
              <a:t>Jeśli funkcja zwraca None, wynik nie jest wyświetlany 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 sz="25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print(print("text"))</a:t>
            </a:r>
            <a:endParaRPr>
              <a:latin typeface="Nimbus Mono PS"/>
              <a:cs typeface="Nimbus Mono PS"/>
            </a:endParaRPr>
          </a:p>
          <a:p>
            <a:pPr>
              <a:defRPr/>
            </a:pPr>
            <a:r>
              <a:rPr lang="pl-PL"/>
              <a:t>Symbol „&gt;&gt;&gt;” oznacza początek komendy.</a:t>
            </a:r>
            <a:endParaRPr lang="pl-PL"/>
          </a:p>
          <a:p>
            <a:pPr>
              <a:defRPr/>
            </a:pPr>
            <a:r>
              <a:rPr lang="pl-PL"/>
              <a:t>Symbol „...” oznacza ciąg dalszy komendy</a:t>
            </a:r>
            <a:r>
              <a:rPr lang="pl-PL"/>
              <a:t> (dalej trzeba pamiętać o indentacji)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3629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Środowiska wirtualne</a:t>
            </a:r>
            <a:endParaRPr lang="pl-PL"/>
          </a:p>
        </p:txBody>
      </p:sp>
      <p:sp>
        <p:nvSpPr>
          <p:cNvPr id="10783488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Środowisko </a:t>
            </a:r>
            <a:r>
              <a:rPr lang="pl-PL"/>
              <a:t>do uruchamiania skryptów</a:t>
            </a:r>
            <a:endParaRPr lang="pl-PL"/>
          </a:p>
          <a:p>
            <a:pPr>
              <a:defRPr/>
            </a:pPr>
            <a:r>
              <a:rPr lang="pl-PL"/>
              <a:t>Jest dołączone do konkretnego interpretera</a:t>
            </a:r>
            <a:endParaRPr lang="pl-PL"/>
          </a:p>
          <a:p>
            <a:pPr>
              <a:defRPr/>
            </a:pPr>
            <a:r>
              <a:rPr lang="pl-PL"/>
              <a:t>Zawiera zbiór bibliotek</a:t>
            </a:r>
            <a:endParaRPr lang="pl-PL"/>
          </a:p>
          <a:p>
            <a:pPr>
              <a:defRPr/>
            </a:pPr>
            <a:r>
              <a:rPr lang="pl-PL"/>
              <a:t>Łatwe do utworzenia</a:t>
            </a:r>
            <a:endParaRPr lang="pl-PL"/>
          </a:p>
          <a:p>
            <a:pPr>
              <a:defRPr/>
            </a:pPr>
            <a:r>
              <a:rPr lang="pl-PL"/>
              <a:t>Zależne od urządzenia (nieprzenośne)</a:t>
            </a:r>
            <a:endParaRPr lang="pl-PL"/>
          </a:p>
          <a:p>
            <a:pPr marL="0" indent="0">
              <a:buFont typeface="Arial"/>
              <a:buNone/>
              <a:defRPr/>
            </a:pP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02775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/>
              <a:t>Środowiska wirtualne - zalety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84827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Środowiska wirtualne - zalety</a:t>
            </a:r>
            <a:endParaRPr/>
          </a:p>
        </p:txBody>
      </p:sp>
      <p:sp>
        <p:nvSpPr>
          <p:cNvPr id="18894848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Wiele wersji danej biblioteki</a:t>
            </a:r>
            <a:endParaRPr lang="pl-PL"/>
          </a:p>
          <a:p>
            <a:pPr>
              <a:defRPr/>
            </a:pPr>
            <a:r>
              <a:rPr lang="pl-PL"/>
              <a:t>Biblioteki potrzebne dla jednego projektu</a:t>
            </a:r>
            <a:endParaRPr lang="pl-PL"/>
          </a:p>
          <a:p>
            <a:pPr>
              <a:defRPr/>
            </a:pPr>
            <a:r>
              <a:rPr lang="pl-PL"/>
              <a:t>Porządek w plikach</a:t>
            </a:r>
            <a:endParaRPr lang="pl-PL"/>
          </a:p>
          <a:p>
            <a:pPr>
              <a:defRPr/>
            </a:pPr>
            <a:r>
              <a:rPr lang="pl-PL"/>
              <a:t>Łatwa konfiguracja środowiska</a:t>
            </a:r>
            <a:endParaRPr lang="pl-PL"/>
          </a:p>
          <a:p>
            <a:pPr>
              <a:defRPr/>
            </a:pPr>
            <a:r>
              <a:rPr lang="pl-PL"/>
              <a:t>Unikanie konfliktów</a:t>
            </a:r>
            <a:endParaRPr lang="pl-PL"/>
          </a:p>
          <a:p>
            <a:pPr>
              <a:defRPr/>
            </a:pPr>
            <a:r>
              <a:rPr lang="pl-PL"/>
              <a:t>Wybór interpretera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578797" name="Заголовок 1"/>
          <p:cNvSpPr>
            <a:spLocks noGrp="1"/>
          </p:cNvSpPr>
          <p:nvPr>
            <p:ph type="title"/>
          </p:nvPr>
        </p:nvSpPr>
        <p:spPr bwMode="auto">
          <a:xfrm>
            <a:off x="732343" y="274638"/>
            <a:ext cx="10588757" cy="1143000"/>
          </a:xfrm>
        </p:spPr>
        <p:txBody>
          <a:bodyPr/>
          <a:lstStyle/>
          <a:p>
            <a:pPr>
              <a:defRPr/>
            </a:pPr>
            <a:r>
              <a:rPr lang="pl-PL"/>
              <a:t>Interpretacja? Kompilacja?</a:t>
            </a:r>
            <a:endParaRPr lang="pl-PL"/>
          </a:p>
        </p:txBody>
      </p:sp>
      <p:sp>
        <p:nvSpPr>
          <p:cNvPr id="363332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Języki kompilowane („tradycyjne”</a:t>
            </a:r>
            <a:r>
              <a:rPr lang="pl-PL"/>
              <a:t>):</a:t>
            </a:r>
            <a:endParaRPr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Kod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Kompilacja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Kod maszynowy (binarny)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Wykonanie</a:t>
            </a:r>
            <a:endParaRPr lang="pl-PL"/>
          </a:p>
          <a:p>
            <a:pPr>
              <a:defRPr/>
            </a:pPr>
            <a:endParaRPr lang="pl-PL"/>
          </a:p>
        </p:txBody>
      </p:sp>
      <p:pic>
        <p:nvPicPr>
          <p:cNvPr id="1889852846" name=""/>
          <p:cNvPicPr>
            <a:picLocks noChangeAspect="1"/>
          </p:cNvPicPr>
          <p:nvPr/>
        </p:nvPicPr>
        <p:blipFill>
          <a:blip r:embed="rId3"/>
          <a:srcRect l="0" t="7256" r="561" b="0"/>
          <a:stretch/>
        </p:blipFill>
        <p:spPr bwMode="auto">
          <a:xfrm flipH="0" flipV="0">
            <a:off x="156418" y="4806425"/>
            <a:ext cx="3302172" cy="185182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523325" y="4806425"/>
            <a:ext cx="424441" cy="55947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5445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73786" y="3791504"/>
            <a:ext cx="1212732" cy="1294660"/>
          </a:xfrm>
          <a:prstGeom prst="rect">
            <a:avLst/>
          </a:prstGeom>
        </p:spPr>
      </p:pic>
      <p:pic>
        <p:nvPicPr>
          <p:cNvPr id="68644356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754200" y="2108481"/>
            <a:ext cx="2566900" cy="1832927"/>
          </a:xfrm>
          <a:prstGeom prst="rect">
            <a:avLst/>
          </a:prstGeom>
        </p:spPr>
      </p:pic>
      <p:pic>
        <p:nvPicPr>
          <p:cNvPr id="6350177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500519" y="4328526"/>
            <a:ext cx="3128411" cy="243078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957645" y="5125466"/>
            <a:ext cx="379150" cy="27742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8754200" y="4198397"/>
            <a:ext cx="739805" cy="73980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9483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Środowiska wirtualne - wady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56670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Środowiska wirtualne - wady</a:t>
            </a:r>
            <a:endParaRPr/>
          </a:p>
        </p:txBody>
      </p:sp>
      <p:sp>
        <p:nvSpPr>
          <p:cNvPr id="147376046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55270" y="2631557"/>
            <a:ext cx="10577332" cy="269716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0000">
                <a:latin typeface="Z003"/>
                <a:ea typeface="Z003"/>
                <a:cs typeface="Z003"/>
              </a:rPr>
              <a:t>Nie</a:t>
            </a:r>
            <a:endParaRPr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33724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ze środowiskami wirtualnymi</a:t>
            </a:r>
            <a:endParaRPr/>
          </a:p>
        </p:txBody>
      </p:sp>
      <p:sp>
        <p:nvSpPr>
          <p:cNvPr id="40736184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Utworzenie środowiska: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venv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/path/to/venv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/>
              <a:t>Pomoc: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–h venv</a:t>
            </a:r>
            <a:endParaRPr/>
          </a:p>
          <a:p>
            <a:pPr>
              <a:defRPr/>
            </a:pPr>
            <a:r>
              <a:rPr/>
              <a:t>Aktywacja: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source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path/to/venv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/bin/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activate</a:t>
            </a:r>
            <a:endParaRPr lang="pl-PL"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Dezaktywacja: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deactivate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>
              <a:latin typeface="Nimbus Mono PS"/>
              <a:ea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11870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ze środowiskami wirtualnymi</a:t>
            </a:r>
            <a:endParaRPr/>
          </a:p>
        </p:txBody>
      </p:sp>
      <p:sp>
        <p:nvSpPr>
          <p:cNvPr id="127223817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Utworzenie środowiska: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venv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/path/to/venv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/>
              <a:t>Pomoc: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–h venv</a:t>
            </a:r>
            <a:endParaRPr/>
          </a:p>
          <a:p>
            <a:pPr>
              <a:defRPr/>
            </a:pPr>
            <a:r>
              <a:rPr/>
              <a:t>Aktywacja: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source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path/to/venv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/bin/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activate</a:t>
            </a:r>
            <a:endParaRPr lang="pl-PL"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Dezaktywacja: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deactivate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Zadanie: Przygotuj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środowisko wirtualne i zainstaluj bibliotekę </a:t>
            </a:r>
            <a:r>
              <a:rPr lang="pl-PL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bottle</a:t>
            </a:r>
            <a:endParaRPr sz="2800" b="0"/>
          </a:p>
          <a:p>
            <a:pPr marL="45720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>
              <a:latin typeface="Nimbus Mono PS"/>
              <a:ea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42909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Przygotowanie środowiska</a:t>
            </a:r>
            <a:endParaRPr/>
          </a:p>
        </p:txBody>
      </p:sp>
      <p:sp>
        <p:nvSpPr>
          <p:cNvPr id="209570819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Mając aktywne środowisko, możemy instalować w nim pakiety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–m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pip install ‘nazwa_pakietu’</a:t>
            </a:r>
            <a:endParaRPr/>
          </a:p>
          <a:p>
            <a:pPr>
              <a:defRPr/>
            </a:pPr>
            <a:r>
              <a:rPr/>
              <a:t>Pakiety zostaną zainstalowane tylko w tym środowisku</a:t>
            </a:r>
            <a:endParaRPr/>
          </a:p>
          <a:p>
            <a:pPr>
              <a:defRPr/>
            </a:pPr>
            <a:r>
              <a:rPr/>
              <a:t>Zadanie: Sprawdzić czy dostępne są pakiety systemowe?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43940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Przygotowanie środowiska</a:t>
            </a:r>
            <a:endParaRPr/>
          </a:p>
        </p:txBody>
      </p:sp>
      <p:sp>
        <p:nvSpPr>
          <p:cNvPr id="172420172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Mając aktywne środowisko, możemy instalować w nim pakiety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pip install ‘nazwa_pakietu’</a:t>
            </a:r>
            <a:endParaRPr/>
          </a:p>
          <a:p>
            <a:pPr>
              <a:defRPr/>
            </a:pPr>
            <a:r>
              <a:rPr/>
              <a:t>Pakiety zostaną zainstalowane tylko w tym środowisku</a:t>
            </a:r>
            <a:endParaRPr/>
          </a:p>
          <a:p>
            <a:pPr>
              <a:defRPr/>
            </a:pPr>
            <a:r>
              <a:rPr/>
              <a:t>Zadanie: Sprawdzić czy dostępne są pakiety systemowe?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–—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system-site-packages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7145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Czy musimy wszystko instalować ręcznie?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86712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Czy musimy wszystko instalować ręcznie?</a:t>
            </a:r>
            <a:endParaRPr sz="4400"/>
          </a:p>
        </p:txBody>
      </p:sp>
      <p:sp>
        <p:nvSpPr>
          <p:cNvPr id="18384246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200"/>
              <a:t>Plik z wymaganiami:</a:t>
            </a:r>
            <a:endParaRPr sz="3200"/>
          </a:p>
          <a:p>
            <a:pPr marL="457200" lvl="1" indent="0">
              <a:buFont typeface="Arial"/>
              <a:buNone/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python –m pip freeze &gt;requirements.txt</a:t>
            </a:r>
            <a:endParaRPr sz="3200">
              <a:latin typeface="Nimbus Mono PS"/>
              <a:cs typeface="Nimbus Mono PS"/>
            </a:endParaRPr>
          </a:p>
          <a:p>
            <a:pPr>
              <a:defRPr/>
            </a:pPr>
            <a:r>
              <a:rPr sz="3200"/>
              <a:t>Instalacja z pliku z wymaganiami:</a:t>
            </a:r>
            <a:endParaRPr sz="3200"/>
          </a:p>
          <a:p>
            <a:pPr marL="457200" lvl="1" indent="0">
              <a:buFont typeface="Arial"/>
              <a:buNone/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Python –m pip install –r requirements.txt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endParaRPr sz="3200"/>
          </a:p>
          <a:p>
            <a:pPr>
              <a:defRPr/>
            </a:pPr>
            <a:r>
              <a:rPr sz="3200"/>
              <a:t>Nie należy zapominać o uprzednim uruchomieniu środowiska wirtualnego!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12587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Żródła</a:t>
            </a:r>
            <a:endParaRPr/>
          </a:p>
        </p:txBody>
      </p:sp>
      <p:sp>
        <p:nvSpPr>
          <p:cNvPr id="14120436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https://docs.python.org/3/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totalbooksforu.blogspot.com/2013/07/c-basic-programming-c-programming.html"/>
              </a:rPr>
              <a:t>https://totalbooksforu.blogspot.com/2013/07/c-basic-programming-c-programming.html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tenthousandmeters.com/blog/python-behind-the-scenes-1-how-the-cpython-vm-works/"/>
              </a:rPr>
              <a:t>https://tenthousandmeters.com/blog/python-behind-the-scenes-1-how-the-cpython-vm-works/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towardsdatascience.com/how-does-python-work-6f21fd197888"/>
              </a:rPr>
              <a:t>https://towardsdatascience.com/how-does-python-work-6f21fd197888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https://realpython.com/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099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Interpretacja? Kompilacja?</a:t>
            </a:r>
            <a:endParaRPr/>
          </a:p>
        </p:txBody>
      </p:sp>
      <p:sp>
        <p:nvSpPr>
          <p:cNvPr id="13494830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Języki interpretowane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1. Kod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2. Interpretacja „linijka po linijce” (interpreter)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3.</a:t>
            </a:r>
            <a:r>
              <a:rPr lang="pl-PL" b="0"/>
              <a:t> Kompilacja (opcjonalnie)</a:t>
            </a:r>
            <a:endParaRPr b="0"/>
          </a:p>
          <a:p>
            <a:pPr marL="457200" lvl="1" indent="0">
              <a:buFont typeface="Arial"/>
              <a:buNone/>
              <a:defRPr/>
            </a:pPr>
            <a:r>
              <a:rPr lang="pl-PL"/>
              <a:t>4. Wykonanie</a:t>
            </a:r>
            <a:endParaRPr lang="pl-PL"/>
          </a:p>
        </p:txBody>
      </p:sp>
      <p:pic>
        <p:nvPicPr>
          <p:cNvPr id="6038601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90738" y="3863185"/>
            <a:ext cx="1254972" cy="2290993"/>
          </a:xfrm>
          <a:prstGeom prst="rect">
            <a:avLst/>
          </a:prstGeom>
        </p:spPr>
      </p:pic>
      <p:pic>
        <p:nvPicPr>
          <p:cNvPr id="2179069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061001" y="4272378"/>
            <a:ext cx="3065965" cy="1646723"/>
          </a:xfrm>
          <a:prstGeom prst="rect">
            <a:avLst/>
          </a:prstGeom>
        </p:spPr>
      </p:pic>
      <p:pic>
        <p:nvPicPr>
          <p:cNvPr id="9153167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25679" y="4160788"/>
            <a:ext cx="1425072" cy="1425072"/>
          </a:xfrm>
          <a:prstGeom prst="rect">
            <a:avLst/>
          </a:prstGeom>
        </p:spPr>
      </p:pic>
      <p:pic>
        <p:nvPicPr>
          <p:cNvPr id="124128920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13723" y="4383203"/>
            <a:ext cx="2141748" cy="214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7024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Interpreter </a:t>
            </a:r>
            <a:r>
              <a:rPr lang="pl-PL"/>
              <a:t>Pythona</a:t>
            </a:r>
            <a:endParaRPr/>
          </a:p>
        </p:txBody>
      </p:sp>
      <p:sp>
        <p:nvSpPr>
          <p:cNvPr id="74620389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1. Analiza kodu - </a:t>
            </a:r>
            <a:r>
              <a:rPr/>
              <a:t>Sprawdzenie składni, podział na tokeny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2. Generacja Bytecode (pycache)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3. Python Virtual Machine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Istnieje wiele interpreterów: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hackr.io/blog/python-interpreters"/>
              </a:rPr>
              <a:t>https://hackr.io/blog/python-interpreters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CPython jest uznawany za „domyślny”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35038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</a:t>
            </a:r>
            <a:endParaRPr/>
          </a:p>
        </p:txBody>
      </p:sp>
      <p:sp>
        <p:nvSpPr>
          <p:cNvPr id="1451348043" name="Объект 2"/>
          <p:cNvSpPr>
            <a:spLocks noGrp="1"/>
          </p:cNvSpPr>
          <p:nvPr>
            <p:ph idx="1"/>
          </p:nvPr>
        </p:nvSpPr>
        <p:spPr bwMode="auto">
          <a:xfrm>
            <a:off x="334078" y="1533749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</a:t>
            </a: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</a:t>
            </a:r>
            <a:r>
              <a:rPr lang="en-US" sz="8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dis  nazwa.py</a:t>
            </a:r>
            <a:endParaRPr sz="8000" b="0" i="0" u="none" strike="noStrike" cap="none" spc="0">
              <a:solidFill>
                <a:schemeClr val="accent6">
                  <a:lumMod val="50000"/>
                </a:schemeClr>
              </a:solidFill>
              <a:latin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0           0 RESUME                   0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1           2 LOAD_CONST               0 (&lt;code object hardcore_python_function at 0x7f6243fe72f0, file "sample.py", line 1&gt;)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 4 MAKE_FUNCTION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 6 STORE_NAME               0 (hardcore_python_function)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5           8 LOAD_CONST               1 (&lt;code object even_more_hardcore at 0x7f6243e9c030, file "sample.py", line 5&gt;)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10 MAKE_FUNCTION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12 STORE_NAME               1 (even_more_hardcore)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12          14 PUSH_NULL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16 LOAD_NAME                0 (hardcore_python_function)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18 PRECALL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22 CALL  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32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14          34 PUSH_NULL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36 LOAD_NAME                1 (even_more_hardcore)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38 PRECALL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42 CALL  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52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54 LOAD_CONST               2 (None)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56 RETURN_VALUE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Disassembly of &lt;code object hardcore_python_function at 0x7f6243fe72f0, file "sample.py", line 1&gt;: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1           0 RESUME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2           2 LOAD_GLOBAL              1 (NULL + print)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14 LOAD_CONST               1 ('wąż rzeczny')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16 PRECALL                  1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20 CALL                     1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30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3          32 LOAD_CONST               2 (1337)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34 RETURN_VALUE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</p:txBody>
      </p:sp>
      <p:pic>
        <p:nvPicPr>
          <p:cNvPr id="1846226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3139" y="2952686"/>
            <a:ext cx="5658154" cy="3643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43910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Bytecode</a:t>
            </a:r>
            <a:endParaRPr/>
          </a:p>
        </p:txBody>
      </p:sp>
      <p:sp>
        <p:nvSpPr>
          <p:cNvPr id="49891786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420023" y="3429000"/>
            <a:ext cx="5956562" cy="551469"/>
          </a:xfrm>
        </p:spPr>
        <p:txBody>
          <a:bodyPr/>
          <a:lstStyle/>
          <a:p>
            <a:pPr marL="457200" lvl="1" indent="0" algn="ctr">
              <a:buFont typeface="Arial"/>
              <a:buNone/>
              <a:defRPr/>
            </a:pPr>
            <a:r>
              <a:rPr lang="en-US" sz="2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py_compile nazwa.py</a:t>
            </a:r>
            <a:endParaRPr/>
          </a:p>
        </p:txBody>
      </p:sp>
      <p:pic>
        <p:nvPicPr>
          <p:cNvPr id="2955832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014" y="1275896"/>
            <a:ext cx="4190096" cy="540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3108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Bytecode</a:t>
            </a:r>
            <a:endParaRPr/>
          </a:p>
        </p:txBody>
      </p:sp>
      <p:sp>
        <p:nvSpPr>
          <p:cNvPr id="85719067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420022" y="3429000"/>
            <a:ext cx="5956561" cy="551468"/>
          </a:xfrm>
        </p:spPr>
        <p:txBody>
          <a:bodyPr/>
          <a:lstStyle/>
          <a:p>
            <a:pPr marL="457200" lvl="1" indent="0" algn="ctr">
              <a:buFont typeface="Arial"/>
              <a:buNone/>
              <a:defRPr/>
            </a:pPr>
            <a:r>
              <a:rPr lang="en-US" sz="2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py_compile nazwa.py</a:t>
            </a:r>
            <a:endParaRPr/>
          </a:p>
        </p:txBody>
      </p:sp>
      <p:pic>
        <p:nvPicPr>
          <p:cNvPr id="6161720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013" y="1275895"/>
            <a:ext cx="4190095" cy="5409143"/>
          </a:xfrm>
          <a:prstGeom prst="rect">
            <a:avLst/>
          </a:prstGeom>
        </p:spPr>
      </p:pic>
      <p:sp>
        <p:nvSpPr>
          <p:cNvPr id="286867064" name=""/>
          <p:cNvSpPr txBox="1"/>
          <p:nvPr/>
        </p:nvSpPr>
        <p:spPr bwMode="auto">
          <a:xfrm flipH="0" flipV="0">
            <a:off x="5904417" y="4529911"/>
            <a:ext cx="5245735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Zadanie: napisać przykładowy program i sprawdzić wynik kompilacji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Warto sprawdzić różne typy danych, funkcje wbudowane, deklaracje klasy...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endParaRPr/>
          </a:p>
          <a:p>
            <a:pPr marL="283878" indent="-283878">
              <a:buFont typeface="Arial"/>
              <a:buChar char="•"/>
              <a:defRPr/>
            </a:pP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to_decompile.py</a:t>
            </a: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502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16382009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1926177042" name=""/>
          <p:cNvPicPr>
            <a:picLocks noChangeAspect="1"/>
          </p:cNvPicPr>
          <p:nvPr/>
        </p:nvPicPr>
        <p:blipFill>
          <a:blip r:embed="rId3"/>
          <a:srcRect l="2343" t="0" r="0" b="2709"/>
          <a:stretch/>
        </p:blipFill>
        <p:spPr bwMode="auto">
          <a:xfrm flipH="0" flipV="0">
            <a:off x="2227652" y="2487596"/>
            <a:ext cx="6674356" cy="370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2023-11-22T18:22:05Z</dcterms:modified>
  <cp:category/>
  <cp:contentStatus/>
  <cp:version/>
</cp:coreProperties>
</file>