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l-PL"/>
              <a:t>10/30/2013</a:t>
            </a:fld>
            <a:endParaRPr lang="pl-PL"/>
          </a:p>
        </p:txBody>
      </p:sp>
      <p:sp>
        <p:nvSpPr>
          <p:cNvPr id="4" name="Symbol zastępczy obrazu slajdu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l-PL"/>
          </a:p>
        </p:txBody>
      </p:sp>
      <p:sp>
        <p:nvSpPr>
          <p:cNvPr id="5" name="Notatki Symbol zastępczy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l-PL"/>
              <a:t>1</a:t>
            </a:fld>
            <a:endParaRPr lang="pl-PL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377167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13695414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04737775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CC7444-0DD9-E817-B8BE-9663A8850DB7}" type="slidenum">
              <a:rPr lang="pl-PL"/>
              <a:t/>
            </a:fld>
            <a:endParaRPr lang="pl-PL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00859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4100339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7966857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9FEF0F-2164-1125-3ED1-028F7F045757}" type="slidenum">
              <a:rPr lang="pl-PL"/>
              <a:t/>
            </a:fld>
            <a:endParaRPr lang="pl-PL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29983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2588480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8109152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69FF26-5F87-81E7-B73E-BA8ED343A08F}" type="slidenum">
              <a:rPr lang="pl-PL"/>
              <a:t/>
            </a:fld>
            <a:endParaRPr lang="pl-PL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553217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987411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84377485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5436A-9F4F-272C-F95B-EED1C6ED35A4}" type="slidenum">
              <a:rPr lang="pl-PL"/>
              <a:t/>
            </a:fld>
            <a:endParaRPr lang="pl-PL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20918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577717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703318200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F8315B-2913-394E-491A-2E67446025A4}" type="slidenum">
              <a:rPr lang="pl-PL"/>
              <a:t/>
            </a:fld>
            <a:endParaRPr lang="pl-PL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5732995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00178663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131965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00657-E1D1-FC20-EA71-CBFA1DF25665}" type="slidenum">
              <a:rPr lang="pl-PL"/>
              <a:t/>
            </a:fld>
            <a:endParaRPr lang="pl-PL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47147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71778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930207017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947E7D-23FB-01B0-FDE4-993431325CB3}" type="slidenum">
              <a:rPr lang="pl-PL"/>
              <a:t/>
            </a:fld>
            <a:endParaRPr lang="pl-PL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47395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84006119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63594484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AA60C-0EC6-D528-0C0D-6DE03343DE9D}" type="slidenum">
              <a:rPr lang="pl-PL"/>
              <a:t/>
            </a:fld>
            <a:endParaRPr lang="pl-PL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266392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534650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391527973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10551-CDBE-D056-AE30-C553445B0535}" type="slidenum">
              <a:rPr lang="pl-PL"/>
              <a:t/>
            </a:fld>
            <a:endParaRPr lang="pl-PL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749493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4739241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79826729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0AC369-5236-71AB-27C8-2A7948388977}" type="slidenum">
              <a:rPr lang="pl-PL"/>
              <a:t/>
            </a:fld>
            <a:endParaRPr lang="pl-PL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98535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3720895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745252576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D1FE3D-BD40-317D-0D5F-19220517B268}" type="slidenum">
              <a:rPr lang="pl-PL"/>
              <a:t/>
            </a:fld>
            <a:endParaRPr lang="pl-PL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6866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82756220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668443801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E7BE4F-D906-C124-B353-C9073B480AA2}" type="slidenum">
              <a:rPr lang="pl-PL"/>
              <a:t/>
            </a:fld>
            <a:endParaRPr lang="pl-PL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055521" name="Symbol zastępczy obrazu slajdu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6023747" name="Notatki Symbol zastępczy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1976905939" name="Symbol zastępczy numeru slajdu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3C81FF-F723-B734-21CE-22C79A28618B}" type="slidenum">
              <a:rPr lang="pl-PL"/>
              <a:t/>
            </a:fld>
            <a:endParaRPr lang="pl-PL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Slajd tytuł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ytuł i tekst pionow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ytuł pionowy i teks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ytuł i zawartoś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Nagłówek sekcj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wa elementy zawartośc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Porównan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ylko tytu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ust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Zawartość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Obraz z podpise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l-PL"/>
              <a:t>Click icon to add picture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l-PL"/>
              <a:t>Kliknij, aby edytować style wzorca tekstu</a:t>
            </a:r>
            <a:endParaRPr/>
          </a:p>
          <a:p>
            <a:pPr lvl="1">
              <a:defRPr/>
            </a:pPr>
            <a:r>
              <a:rPr lang="pl-PL"/>
              <a:t>Drugi poziom</a:t>
            </a:r>
            <a:endParaRPr/>
          </a:p>
          <a:p>
            <a:pPr lvl="2">
              <a:defRPr/>
            </a:pPr>
            <a:r>
              <a:rPr lang="pl-PL"/>
              <a:t>Trzeci poziom</a:t>
            </a:r>
            <a:endParaRPr/>
          </a:p>
          <a:p>
            <a:pPr lvl="3">
              <a:defRPr/>
            </a:pPr>
            <a:r>
              <a:rPr lang="pl-PL"/>
              <a:t>Czwarty poziom</a:t>
            </a:r>
            <a:endParaRPr/>
          </a:p>
          <a:p>
            <a:pPr lvl="4">
              <a:defRPr/>
            </a:pPr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l-PL"/>
              <a:t>30.10.2013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l-PL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Computer_(occupation)" TargetMode="External"/><Relationship Id="rId5" Type="http://schemas.openxmlformats.org/officeDocument/2006/relationships/hyperlink" Target="https://pl.wikipedia.org/wiki/Tranzystor" TargetMode="External"/><Relationship Id="rId6" Type="http://schemas.openxmlformats.org/officeDocument/2006/relationships/hyperlink" Target="https://pl.wikipedia.org/wiki/Maszyna_analityczna" TargetMode="External"/><Relationship Id="rId7" Type="http://schemas.openxmlformats.org/officeDocument/2006/relationships/hyperlink" Target="https://pl.wikipedia.org/wiki/Ada_Lovelace" TargetMode="External"/><Relationship Id="rId8" Type="http://schemas.openxmlformats.org/officeDocument/2006/relationships/hyperlink" Target="https://pl.wikipedia.org/wiki/Alan_Turing" TargetMode="External"/><Relationship Id="rId9" Type="http://schemas.openxmlformats.org/officeDocument/2006/relationships/hyperlink" Target="https://pl.wikipedia.org/wiki/Lampa_elektronowa" TargetMode="External"/><Relationship Id="rId10" Type="http://schemas.openxmlformats.org/officeDocument/2006/relationships/hyperlink" Target="https://pl.wikipedia.org/wiki/Przeka%C5%BAnik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youtu.be/aDN4s8ElxqE?si=_KckUDt74YSjSYZh&amp;t=134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79465" y="1122363"/>
            <a:ext cx="10329538" cy="2387599"/>
          </a:xfrm>
        </p:spPr>
        <p:txBody>
          <a:bodyPr/>
          <a:lstStyle/>
          <a:p>
            <a:pPr>
              <a:defRPr/>
            </a:pPr>
            <a:r>
              <a:rPr lang="pl-PL"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Co skrywają komputery?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950786" y="3602037"/>
            <a:ext cx="8186897" cy="1655761"/>
          </a:xfrm>
        </p:spPr>
        <p:txBody>
          <a:bodyPr/>
          <a:lstStyle/>
          <a:p>
            <a:pPr>
              <a:defRPr/>
            </a:pPr>
            <a:r>
              <a:rPr lang="pl-PL" b="1" i="1">
                <a:latin typeface="Courier New"/>
                <a:ea typeface="Courier New"/>
                <a:cs typeface="Courier New"/>
              </a:rPr>
              <a:t>O zerach i jedynkach, które napędzają dzisiejszy świat</a:t>
            </a: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50198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Jak wygląda program?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2880340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sz="2400" i="1">
                <a:latin typeface="Courier New"/>
                <a:cs typeface="Courier New"/>
              </a:rPr>
              <a:t>Procesor jest w gruncie rzeczy głupi – to maszyna, która po wprowadzeniu danej sekwencji bitów, wykonuje określone zadanie</a:t>
            </a:r>
            <a:endParaRPr sz="2400" i="1">
              <a:latin typeface="Courier New"/>
              <a:cs typeface="Courier New"/>
            </a:endParaRPr>
          </a:p>
          <a:p>
            <a:pPr>
              <a:defRPr/>
            </a:pPr>
            <a:r>
              <a:rPr sz="2400" i="1">
                <a:latin typeface="Courier New"/>
                <a:cs typeface="Courier New"/>
              </a:rPr>
              <a:t>Te polecenia są ładowane z pamięci operacyjnej (RAM) </a:t>
            </a:r>
            <a:endParaRPr sz="2400" i="1">
              <a:latin typeface="Courier New"/>
              <a:cs typeface="Courier New"/>
            </a:endParaRPr>
          </a:p>
          <a:p>
            <a:pPr>
              <a:defRPr/>
            </a:pPr>
            <a:r>
              <a:rPr sz="2400" i="1">
                <a:latin typeface="Courier New"/>
                <a:cs typeface="Courier New"/>
              </a:rPr>
              <a:t>Jak wygląda taki rozkaz?</a:t>
            </a:r>
            <a:endParaRPr sz="2400" i="1">
              <a:latin typeface="Courier New"/>
              <a:cs typeface="Courier New"/>
            </a:endParaRPr>
          </a:p>
          <a:p>
            <a:pPr>
              <a:defRPr/>
            </a:pP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62703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Jak wygląda program?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14269280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Jak myślicie?</a:t>
            </a: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324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Jak wygląda program?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5904751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Jak myślicie?</a:t>
            </a: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4460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Jak wygląda program?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6595820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Jak myślicie?</a:t>
            </a: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69355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Źródła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67154531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4" tooltip="https://en.wikipedia.org/wiki/Computer_(occupation)"/>
              </a:rPr>
              <a:t>https://en.wikipedia.org/wiki/Computer_(occupation)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5" tooltip="https://pl.wikipedia.org/wiki/Tranzystor"/>
              </a:rPr>
              <a:t>https://pl.wikipedia.org/wiki/Tranzystor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6" tooltip="https://pl.wikipedia.org/wiki/Maszyna_analityczna"/>
              </a:rPr>
              <a:t>https://pl.wikipedia.org/wiki/Maszyna_analityczna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7" tooltip="https://pl.wikipedia.org/wiki/Ada_Lovelace"/>
              </a:rPr>
              <a:t>https://pl.wikipedia.org/wiki/Ada_Lovelace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8" tooltip="https://pl.wikipedia.org/wiki/Alan_Turing"/>
              </a:rPr>
              <a:t>https://pl.wikipedia.org/wiki/Alan_Turing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9" tooltip="https://pl.wikipedia.org/wiki/Lampa_elektronowa"/>
              </a:rPr>
              <a:t>https://pl.wikipedia.org/wiki/Lampa_elektronowa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10" tooltip="https://pl.wikipedia.org/wiki/Przeka%C5%BAnik"/>
              </a:rPr>
              <a:t>https://pl.wikipedia.org/wiki/Przeka%C5%BAnik</a:t>
            </a:r>
            <a:endParaRPr lang="pl-PL" sz="20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000" b="0" i="1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https://pl.wikipedia.org/wiki/Lampa_elektronowa</a:t>
            </a:r>
            <a:endParaRPr lang="pl-PL"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39918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Czym właściwie jest komputer?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8264344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Jak myślicie?</a:t>
            </a:r>
            <a:endParaRPr i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12524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Czym właściwie jest komputer?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9297623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„Compute” – po angielsku „liczyć”</a:t>
            </a:r>
            <a:endParaRPr lang="pl-PL" i="1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Początkowo mówiono tak na ludzi, których pracą było wykonywanie obliczeń</a:t>
            </a:r>
            <a:endParaRPr lang="pl-PL" i="1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Tym mianem określa się </a:t>
            </a:r>
            <a:br>
              <a:rPr lang="pl-PL" i="1">
                <a:latin typeface="Courier New"/>
                <a:ea typeface="Courier New"/>
                <a:cs typeface="Courier New"/>
              </a:rPr>
            </a:br>
            <a:r>
              <a:rPr lang="pl-PL" i="1">
                <a:latin typeface="Courier New"/>
                <a:ea typeface="Courier New"/>
                <a:cs typeface="Courier New"/>
              </a:rPr>
              <a:t>także maszyny przeznaczone</a:t>
            </a:r>
            <a:br>
              <a:rPr lang="pl-PL" i="1">
                <a:latin typeface="Courier New"/>
                <a:ea typeface="Courier New"/>
                <a:cs typeface="Courier New"/>
              </a:rPr>
            </a:br>
            <a:r>
              <a:rPr lang="pl-PL" i="1">
                <a:latin typeface="Courier New"/>
                <a:ea typeface="Courier New"/>
                <a:cs typeface="Courier New"/>
              </a:rPr>
              <a:t>do wykonywania obliczeń</a:t>
            </a:r>
            <a:endParaRPr i="1">
              <a:latin typeface="Courier New"/>
              <a:cs typeface="Courier New"/>
            </a:endParaRPr>
          </a:p>
        </p:txBody>
      </p:sp>
      <p:pic>
        <p:nvPicPr>
          <p:cNvPr id="38033118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18130" y="3010753"/>
            <a:ext cx="4306202" cy="33700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46089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Ojciec Komputerów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6936682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i="1">
                <a:latin typeface="Courier New"/>
                <a:cs typeface="Courier New"/>
              </a:rPr>
              <a:t>Alan Turing – brytyjski matematyk</a:t>
            </a:r>
            <a:br>
              <a:rPr i="1">
                <a:latin typeface="Courier New"/>
                <a:cs typeface="Courier New"/>
              </a:rPr>
            </a:br>
            <a:r>
              <a:rPr i="1">
                <a:latin typeface="Courier New"/>
                <a:cs typeface="Courier New"/>
              </a:rPr>
              <a:t>i wojskowy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r>
              <a:rPr i="1">
                <a:latin typeface="Courier New"/>
                <a:cs typeface="Courier New"/>
              </a:rPr>
              <a:t>Mocno przyczynił się do złamania</a:t>
            </a:r>
            <a:br>
              <a:rPr i="1">
                <a:latin typeface="Courier New"/>
                <a:cs typeface="Courier New"/>
              </a:rPr>
            </a:br>
            <a:r>
              <a:rPr i="1">
                <a:latin typeface="Courier New"/>
                <a:cs typeface="Courier New"/>
              </a:rPr>
              <a:t>Enigmy (Bomba Turinga)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r>
              <a:rPr i="1">
                <a:latin typeface="Courier New"/>
                <a:cs typeface="Courier New"/>
              </a:rPr>
              <a:t>Opracował matematyczne podstawy</a:t>
            </a:r>
            <a:br>
              <a:rPr i="1">
                <a:latin typeface="Courier New"/>
                <a:cs typeface="Courier New"/>
              </a:rPr>
            </a:br>
            <a:r>
              <a:rPr i="1">
                <a:latin typeface="Courier New"/>
                <a:cs typeface="Courier New"/>
              </a:rPr>
              <a:t>działania tzw. Komputera Ogólnego</a:t>
            </a:r>
            <a:br>
              <a:rPr i="1">
                <a:latin typeface="Courier New"/>
                <a:cs typeface="Courier New"/>
              </a:rPr>
            </a:br>
            <a:r>
              <a:rPr i="1">
                <a:latin typeface="Courier New"/>
                <a:cs typeface="Courier New"/>
              </a:rPr>
              <a:t>Przeznaczenia (Maszyny Turinga)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endParaRPr i="1">
              <a:latin typeface="Courier New"/>
              <a:cs typeface="Courier New"/>
            </a:endParaRPr>
          </a:p>
        </p:txBody>
      </p:sp>
      <p:pic>
        <p:nvPicPr>
          <p:cNvPr id="2035451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582694" y="1690687"/>
            <a:ext cx="3117587" cy="4022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28481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Komputery Analogowe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2918280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6221966" cy="44573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i="1">
                <a:latin typeface="Courier New"/>
                <a:cs typeface="Courier New"/>
              </a:rPr>
              <a:t>Początkowo komputery były mechaniczne</a:t>
            </a:r>
            <a:endParaRPr sz="2600" i="1">
              <a:latin typeface="Courier New"/>
              <a:cs typeface="Courier New"/>
            </a:endParaRPr>
          </a:p>
          <a:p>
            <a:pPr>
              <a:defRPr/>
            </a:pPr>
            <a:r>
              <a:rPr sz="2600" i="1">
                <a:latin typeface="Courier New"/>
                <a:cs typeface="Courier New"/>
              </a:rPr>
              <a:t>Często miały ograniczone zastosowanie</a:t>
            </a:r>
            <a:endParaRPr sz="2600" i="1">
              <a:latin typeface="Courier New"/>
              <a:cs typeface="Courier New"/>
            </a:endParaRPr>
          </a:p>
          <a:p>
            <a:pPr>
              <a:defRPr/>
            </a:pPr>
            <a:r>
              <a:rPr sz="2600" i="1">
                <a:latin typeface="Courier New"/>
                <a:cs typeface="Courier New"/>
              </a:rPr>
              <a:t>Niektóre nie potrzebowały nawet prądu: </a:t>
            </a:r>
            <a:r>
              <a:rPr lang="pl-PL" sz="1600" b="0" i="1" u="sng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  <a:hlinkClick r:id="rId4" tooltip="https://youtu.be/aDN4s8ElxqE?si=_KckUDt74YSjSYZh&amp;t=134"/>
              </a:rPr>
              <a:t>https://youtu.be/aDN4s8ElxqE?si=_KckUDt74YSjSYZh&amp;t=134</a:t>
            </a:r>
            <a:endParaRPr lang="pl-PL" sz="16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600" b="0" i="1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Pierwszy komputer ogólnego przeznaczenia – Charles Babbage</a:t>
            </a:r>
            <a:endParaRPr lang="pl-PL" sz="26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sz="2600" b="0" i="1" u="none" strike="noStrike" cap="none" spc="0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Pierwsza programistka – Ada Lovelace</a:t>
            </a:r>
            <a:endParaRPr lang="pl-PL" sz="2600" b="0" i="1" u="none" strike="noStrike" cap="none" spc="0">
              <a:solidFill>
                <a:schemeClr val="tx1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lang="pl-PL" sz="2600" i="1">
              <a:latin typeface="Courier New"/>
              <a:cs typeface="Courier New"/>
            </a:endParaRPr>
          </a:p>
        </p:txBody>
      </p:sp>
      <p:pic>
        <p:nvPicPr>
          <p:cNvPr id="150451660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197750" y="1453021"/>
            <a:ext cx="4898525" cy="4707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78990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TRANZYSTOR!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00979670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14916" y="1812524"/>
            <a:ext cx="11048999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Przepływem prądu trzeba sterować</a:t>
            </a:r>
            <a:endParaRPr lang="pl-PL" i="1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Pierwotnie: lampy elektronowe i przełączniki elektromagnetyczne(które lubiły się psuć)</a:t>
            </a:r>
            <a:endParaRPr lang="pl-PL" i="1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i="1">
              <a:latin typeface="Courier New"/>
              <a:cs typeface="Courier New"/>
            </a:endParaRPr>
          </a:p>
        </p:txBody>
      </p:sp>
      <p:pic>
        <p:nvPicPr>
          <p:cNvPr id="3103326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4499" y="3354916"/>
            <a:ext cx="3271333" cy="3230863"/>
          </a:xfrm>
          <a:prstGeom prst="rect">
            <a:avLst/>
          </a:prstGeom>
        </p:spPr>
      </p:pic>
      <p:pic>
        <p:nvPicPr>
          <p:cNvPr id="153507586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73499" y="3535764"/>
            <a:ext cx="2869166" cy="2869166"/>
          </a:xfrm>
          <a:prstGeom prst="rect">
            <a:avLst/>
          </a:prstGeom>
        </p:spPr>
      </p:pic>
      <p:pic>
        <p:nvPicPr>
          <p:cNvPr id="101938916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065045" y="3354916"/>
            <a:ext cx="4809898" cy="3168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667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TRANZYSTOR!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2791516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14916" y="1812524"/>
            <a:ext cx="11048999" cy="4457329"/>
          </a:xfrm>
        </p:spPr>
        <p:txBody>
          <a:bodyPr/>
          <a:lstStyle/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Przełom: Tranzystor</a:t>
            </a:r>
            <a:endParaRPr lang="pl-PL" i="1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pl-PL" i="1">
                <a:latin typeface="Courier New"/>
                <a:ea typeface="Courier New"/>
                <a:cs typeface="Courier New"/>
              </a:rPr>
              <a:t>Przełącznik elektryczny bez ruchomych elementów</a:t>
            </a:r>
            <a:endParaRPr i="1">
              <a:latin typeface="Courier New"/>
              <a:cs typeface="Courier New"/>
            </a:endParaRPr>
          </a:p>
        </p:txBody>
      </p:sp>
      <p:pic>
        <p:nvPicPr>
          <p:cNvPr id="16239426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78791" y="2893437"/>
            <a:ext cx="4721249" cy="3471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0736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System binarny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6026835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i="1">
                <a:latin typeface="Courier New"/>
                <a:cs typeface="Courier New"/>
              </a:rPr>
              <a:t>Dlaczego?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r>
              <a:rPr i="1">
                <a:latin typeface="Courier New"/>
                <a:cs typeface="Courier New"/>
              </a:rPr>
              <a:t>Trudno zbudować maszynę, która rozróżnia więcej niż dwie liczby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r>
              <a:rPr i="1">
                <a:latin typeface="Courier New"/>
                <a:cs typeface="Courier New"/>
              </a:rPr>
              <a:t>Cyfry w informatyce nazywamy bitami</a:t>
            </a:r>
            <a:endParaRPr i="1">
              <a:latin typeface="Courier New"/>
              <a:cs typeface="Courier New"/>
            </a:endParaRPr>
          </a:p>
          <a:p>
            <a:pPr>
              <a:defRPr/>
            </a:pPr>
            <a:r>
              <a:rPr i="1">
                <a:latin typeface="Courier New"/>
                <a:cs typeface="Courier New"/>
              </a:rPr>
              <a:t>8 bitów tworzy 1 bajt</a:t>
            </a:r>
            <a:endParaRPr i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endParaRPr i="1">
              <a:latin typeface="Courier New"/>
              <a:cs typeface="Courier New"/>
            </a:endParaRPr>
          </a:p>
        </p:txBody>
      </p:sp>
      <p:pic>
        <p:nvPicPr>
          <p:cNvPr id="5823469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12458" y="4352916"/>
            <a:ext cx="7261249" cy="2420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>
            <a:alphaModFix amt="24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742460" name="Title 1"/>
          <p:cNvSpPr>
            <a:spLocks noGrp="1"/>
          </p:cNvSpPr>
          <p:nvPr>
            <p:ph type="ctrTitle"/>
          </p:nvPr>
        </p:nvSpPr>
        <p:spPr bwMode="auto">
          <a:xfrm>
            <a:off x="838199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1">
                <a:solidFill>
                  <a:schemeClr val="tx1"/>
                </a:solidFill>
                <a:latin typeface="Courier New"/>
                <a:cs typeface="Courier New"/>
              </a:rPr>
              <a:t>System binarny</a:t>
            </a:r>
            <a:endParaRPr b="1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9640160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38199" y="1812524"/>
            <a:ext cx="10515600" cy="4457329"/>
          </a:xfrm>
        </p:spPr>
        <p:txBody>
          <a:bodyPr/>
          <a:lstStyle/>
          <a:p>
            <a:pPr>
              <a:defRPr/>
            </a:pPr>
            <a:r>
              <a:rPr sz="2600" i="1">
                <a:latin typeface="Courier New"/>
                <a:cs typeface="Courier New"/>
              </a:rPr>
              <a:t>Jak to działa?</a:t>
            </a:r>
            <a:endParaRPr sz="2600" i="1">
              <a:latin typeface="Courier New"/>
              <a:cs typeface="Courier New"/>
            </a:endParaRPr>
          </a:p>
          <a:p>
            <a:pPr>
              <a:defRPr/>
            </a:pPr>
            <a:r>
              <a:rPr sz="2600" i="1">
                <a:latin typeface="Courier New"/>
                <a:cs typeface="Courier New"/>
              </a:rPr>
              <a:t>Podobnie jak system dziesiętny. Z dwiema różnicami:</a:t>
            </a:r>
            <a:endParaRPr sz="2600" i="1">
              <a:latin typeface="Courier New"/>
              <a:cs typeface="Courier New"/>
            </a:endParaRPr>
          </a:p>
          <a:p>
            <a:pPr lvl="1">
              <a:defRPr/>
            </a:pPr>
            <a:r>
              <a:rPr sz="2200" i="1">
                <a:latin typeface="Courier New"/>
                <a:cs typeface="Courier New"/>
              </a:rPr>
              <a:t>Mamy tylko dwie cyfry</a:t>
            </a:r>
            <a:endParaRPr sz="2200" i="1">
              <a:latin typeface="Courier New"/>
              <a:cs typeface="Courier New"/>
            </a:endParaRPr>
          </a:p>
          <a:p>
            <a:pPr lvl="1">
              <a:defRPr/>
            </a:pPr>
            <a:r>
              <a:rPr sz="2200" i="1">
                <a:latin typeface="Courier New"/>
                <a:cs typeface="Courier New"/>
              </a:rPr>
              <a:t>Kolejne pozycje nie oznaczają potęg dziesiątki, tylko dwójki</a:t>
            </a:r>
            <a:endParaRPr sz="2200" i="1">
              <a:latin typeface="Courier New"/>
              <a:cs typeface="Courier New"/>
            </a:endParaRPr>
          </a:p>
          <a:p>
            <a:pPr lvl="1">
              <a:defRPr/>
            </a:pPr>
            <a:endParaRPr sz="2000" i="1"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endParaRPr i="1">
              <a:latin typeface="Courier New"/>
              <a:cs typeface="Courier New"/>
            </a:endParaRPr>
          </a:p>
        </p:txBody>
      </p:sp>
      <p:sp>
        <p:nvSpPr>
          <p:cNvPr id="663358594" name=""/>
          <p:cNvSpPr txBox="1"/>
          <p:nvPr/>
        </p:nvSpPr>
        <p:spPr bwMode="auto">
          <a:xfrm flipH="0" flipV="0">
            <a:off x="4113398" y="4364352"/>
            <a:ext cx="52371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972333923" name=""/>
          <p:cNvSpPr txBox="1"/>
          <p:nvPr/>
        </p:nvSpPr>
        <p:spPr bwMode="auto">
          <a:xfrm flipH="0" flipV="0">
            <a:off x="2703699" y="4364352"/>
            <a:ext cx="5729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2070392848" name=""/>
          <p:cNvSpPr txBox="1"/>
          <p:nvPr/>
        </p:nvSpPr>
        <p:spPr bwMode="auto">
          <a:xfrm flipH="0" flipV="0">
            <a:off x="1957785" y="4364352"/>
            <a:ext cx="62632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1000</a:t>
            </a:r>
            <a:endParaRPr sz="1400"/>
          </a:p>
          <a:p>
            <a:pPr algn="ctr">
              <a:defRPr/>
            </a:pPr>
            <a:r>
              <a:rPr sz="1400"/>
              <a:t>10</a:t>
            </a:r>
            <a:r>
              <a:rPr sz="1400" baseline="30000"/>
              <a:t>3</a:t>
            </a:r>
            <a:endParaRPr baseline="30000"/>
          </a:p>
        </p:txBody>
      </p:sp>
      <p:sp>
        <p:nvSpPr>
          <p:cNvPr id="2004094015" name=""/>
          <p:cNvSpPr txBox="1"/>
          <p:nvPr/>
        </p:nvSpPr>
        <p:spPr bwMode="auto">
          <a:xfrm flipH="0" flipV="0">
            <a:off x="3379210" y="4364352"/>
            <a:ext cx="57442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r>
              <a:rPr sz="1400"/>
              <a:t>0</a:t>
            </a:r>
            <a:br>
              <a:rPr sz="1400"/>
            </a:br>
            <a:r>
              <a:rPr sz="1400"/>
              <a:t>10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685410465" name=""/>
          <p:cNvSpPr txBox="1"/>
          <p:nvPr/>
        </p:nvSpPr>
        <p:spPr bwMode="auto">
          <a:xfrm flipH="0" flipV="0">
            <a:off x="4034873" y="5998671"/>
            <a:ext cx="60223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7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×7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940067326" name=""/>
          <p:cNvSpPr txBox="1"/>
          <p:nvPr/>
        </p:nvSpPr>
        <p:spPr bwMode="auto">
          <a:xfrm flipH="0" flipV="0">
            <a:off x="3318063" y="5998671"/>
            <a:ext cx="64979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30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×3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60337662" name=""/>
          <p:cNvSpPr txBox="1"/>
          <p:nvPr/>
        </p:nvSpPr>
        <p:spPr bwMode="auto">
          <a:xfrm flipH="0" flipV="0">
            <a:off x="2618796" y="5998671"/>
            <a:ext cx="73509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50921247" name=""/>
          <p:cNvSpPr txBox="1"/>
          <p:nvPr/>
        </p:nvSpPr>
        <p:spPr bwMode="auto">
          <a:xfrm flipH="0" flipV="0">
            <a:off x="-722831" y="4569741"/>
            <a:ext cx="8089803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2137</a:t>
            </a:r>
            <a:endParaRPr sz="2200"/>
          </a:p>
        </p:txBody>
      </p:sp>
      <p:sp>
        <p:nvSpPr>
          <p:cNvPr id="1757325433" name=""/>
          <p:cNvSpPr txBox="1"/>
          <p:nvPr/>
        </p:nvSpPr>
        <p:spPr bwMode="auto">
          <a:xfrm flipH="0" flipV="0">
            <a:off x="1808348" y="5998671"/>
            <a:ext cx="83320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2000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00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01626943" name=""/>
          <p:cNvSpPr txBox="1"/>
          <p:nvPr/>
        </p:nvSpPr>
        <p:spPr bwMode="auto">
          <a:xfrm flipH="0" flipV="0">
            <a:off x="4607485" y="4569741"/>
            <a:ext cx="8095921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/>
              <a:t>1101</a:t>
            </a:r>
            <a:endParaRPr sz="2200"/>
          </a:p>
        </p:txBody>
      </p:sp>
      <p:sp>
        <p:nvSpPr>
          <p:cNvPr id="649199858" name=""/>
          <p:cNvSpPr txBox="1"/>
          <p:nvPr/>
        </p:nvSpPr>
        <p:spPr bwMode="auto">
          <a:xfrm flipH="0" flipV="0">
            <a:off x="9490585" y="4364352"/>
            <a:ext cx="5265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0</a:t>
            </a:r>
            <a:endParaRPr baseline="30000"/>
          </a:p>
        </p:txBody>
      </p:sp>
      <p:sp>
        <p:nvSpPr>
          <p:cNvPr id="193664512" name=""/>
          <p:cNvSpPr txBox="1"/>
          <p:nvPr/>
        </p:nvSpPr>
        <p:spPr bwMode="auto">
          <a:xfrm flipH="0" flipV="0">
            <a:off x="8018742" y="4364352"/>
            <a:ext cx="57581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sz="1400" baseline="30000"/>
              <a:t>2</a:t>
            </a:r>
            <a:endParaRPr baseline="30000"/>
          </a:p>
        </p:txBody>
      </p:sp>
      <p:sp>
        <p:nvSpPr>
          <p:cNvPr id="1551127812" name=""/>
          <p:cNvSpPr txBox="1"/>
          <p:nvPr/>
        </p:nvSpPr>
        <p:spPr bwMode="auto">
          <a:xfrm flipH="0" flipV="0">
            <a:off x="7334973" y="4364352"/>
            <a:ext cx="632443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endParaRPr sz="1400"/>
          </a:p>
          <a:p>
            <a:pPr algn="ctr">
              <a:defRPr/>
            </a:pPr>
            <a:r>
              <a:rPr sz="1400"/>
              <a:t>2</a:t>
            </a:r>
            <a:r>
              <a:rPr baseline="30000"/>
              <a:t>3</a:t>
            </a:r>
            <a:endParaRPr baseline="30000"/>
          </a:p>
        </p:txBody>
      </p:sp>
      <p:sp>
        <p:nvSpPr>
          <p:cNvPr id="14032406" name=""/>
          <p:cNvSpPr txBox="1"/>
          <p:nvPr/>
        </p:nvSpPr>
        <p:spPr bwMode="auto">
          <a:xfrm flipH="0" flipV="0">
            <a:off x="8756398" y="4364352"/>
            <a:ext cx="57766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2</a:t>
            </a:r>
            <a:br>
              <a:rPr sz="1400"/>
            </a:br>
            <a:r>
              <a:rPr sz="1400"/>
              <a:t>2</a:t>
            </a:r>
            <a:r>
              <a:rPr sz="1400" baseline="30000"/>
              <a:t>1</a:t>
            </a:r>
            <a:endParaRPr sz="1200" baseline="30000"/>
          </a:p>
        </p:txBody>
      </p:sp>
      <p:sp>
        <p:nvSpPr>
          <p:cNvPr id="1012766243" name=""/>
          <p:cNvSpPr txBox="1"/>
          <p:nvPr/>
        </p:nvSpPr>
        <p:spPr bwMode="auto">
          <a:xfrm flipH="0" flipV="0">
            <a:off x="9412061" y="5998671"/>
            <a:ext cx="60547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1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1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1293763" name=""/>
          <p:cNvSpPr txBox="1"/>
          <p:nvPr/>
        </p:nvSpPr>
        <p:spPr bwMode="auto">
          <a:xfrm flipH="0" flipV="0">
            <a:off x="8699076" y="5998671"/>
            <a:ext cx="655191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0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×0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4182197" name=""/>
          <p:cNvSpPr txBox="1"/>
          <p:nvPr/>
        </p:nvSpPr>
        <p:spPr bwMode="auto">
          <a:xfrm flipH="0" flipV="0">
            <a:off x="7999808" y="5998671"/>
            <a:ext cx="74049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4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43679725" name=""/>
          <p:cNvSpPr txBox="1"/>
          <p:nvPr/>
        </p:nvSpPr>
        <p:spPr bwMode="auto">
          <a:xfrm flipH="0" flipV="0">
            <a:off x="7185536" y="5998671"/>
            <a:ext cx="83644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8</a:t>
            </a:r>
            <a:br>
              <a:rPr sz="14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8</m:t>
                      </m:r>
                      <m:r>
                        <m:rPr>
                          <m:sty m:val="p"/>
                        </m:rPr>
                        <a:rPr lang="pl-PL" sz="1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×1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2024-04-26T15:36:17Z</dcterms:modified>
  <cp:category/>
  <cp:contentStatus/>
  <cp:version/>
</cp:coreProperties>
</file>