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6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8.xml"/><Relationship Id="rId66" Type="http://schemas.openxmlformats.org/officeDocument/2006/relationships/font" Target="fonts/Lato-boldItalic.fntdata"/><Relationship Id="rId21" Type="http://schemas.openxmlformats.org/officeDocument/2006/relationships/slide" Target="slides/slide17.xml"/><Relationship Id="rId65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aleway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aleway-italic.fntdata"/><Relationship Id="rId12" Type="http://schemas.openxmlformats.org/officeDocument/2006/relationships/slide" Target="slides/slide8.xml"/><Relationship Id="rId56" Type="http://schemas.openxmlformats.org/officeDocument/2006/relationships/font" Target="fonts/Raleway-bold.fntdata"/><Relationship Id="rId15" Type="http://schemas.openxmlformats.org/officeDocument/2006/relationships/slide" Target="slides/slide11.xml"/><Relationship Id="rId59" Type="http://schemas.openxmlformats.org/officeDocument/2006/relationships/font" Target="fonts/Roboto-regular.fntdata"/><Relationship Id="rId14" Type="http://schemas.openxmlformats.org/officeDocument/2006/relationships/slide" Target="slides/slide10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00ce70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00ce70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00ce70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00ce70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00ce70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00ce70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00ce70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00ce70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00ce70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00ce70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14366a0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14366a0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00ce70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00ce70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14366a0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14366a0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14366a0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14366a0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4366a0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14366a0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2d9e2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2d9e2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14366a0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14366a0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4366a0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14366a0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14366a0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14366a0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4366a0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4366a0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14366a0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14366a0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4366a0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4366a0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14366a0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14366a0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14366a0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14366a0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00ce70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00ce70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00ce70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00ce70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00ce70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00ce70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400ce70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400ce70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00ce70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00ce70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00ce70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00ce70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00ce70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00ce70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00ce70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00ce70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00ce70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00ce70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00ce70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00ce70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00ce704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00ce704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400ce704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400ce704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00ce704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00ce704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00ce7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00ce7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00ce704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00ce704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00ce704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00ce704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00ce704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00ce704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14366a0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14366a0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14366a0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14366a0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14366a0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14366a0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14366a0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14366a0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14366a0a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14366a0a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14366a0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14366a0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14366a0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14366a0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00ce70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00ce70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290828a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290828a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0ce70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0ce70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00ce70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00ce70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00ce70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00ce70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00ce70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00ce70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aperswithcode.com/method/wordpiece" TargetMode="External"/><Relationship Id="rId4" Type="http://schemas.openxmlformats.org/officeDocument/2006/relationships/hyperlink" Target="https://peltarion.com/knowledge-center/documentation/modeling-view/build-an-ai-model/blocks/english-bert-encoder" TargetMode="External"/><Relationship Id="rId5" Type="http://schemas.openxmlformats.org/officeDocument/2006/relationships/hyperlink" Target="https://peltarion.com/knowledge-center/documentation/modeling-view/build-an-ai-model/blocks/tokenizer" TargetMode="External"/><Relationship Id="rId6" Type="http://schemas.openxmlformats.org/officeDocument/2006/relationships/hyperlink" Target="https://www.datasciencecentral.com/profiles/blogs/top-nlp-algorithms-amp-concepts" TargetMode="External"/><Relationship Id="rId7" Type="http://schemas.openxmlformats.org/officeDocument/2006/relationships/hyperlink" Target="https://www.youtube.com/watch?v=TQQlZhbC5ps" TargetMode="External"/><Relationship Id="rId8" Type="http://schemas.openxmlformats.org/officeDocument/2006/relationships/hyperlink" Target="https://www.kaggle.com/c/tweet-sentiment-extraction/discussion/15780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Warta or not?</a:t>
            </a:r>
            <a:r>
              <a:rPr lang="en-GB"/>
              <a:t>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450" y="2133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Grzywacz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How to represent text?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Vectorization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Bag of Words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TF-IDF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Preprocessing techniques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Making predictions, for example: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SVM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 XGBoost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What if we need </a:t>
            </a:r>
            <a:r>
              <a:rPr lang="en-GB" sz="1400">
                <a:solidFill>
                  <a:srgbClr val="434343"/>
                </a:solidFill>
              </a:rPr>
              <a:t>information</a:t>
            </a:r>
            <a:r>
              <a:rPr lang="en-GB" sz="1400">
                <a:solidFill>
                  <a:srgbClr val="434343"/>
                </a:solidFill>
              </a:rPr>
              <a:t> about word ordering? 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500" y="1122325"/>
            <a:ext cx="6697347" cy="22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409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00" y="3034625"/>
            <a:ext cx="2978250" cy="23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Why LSTMs are not that great?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LSTMs are very slow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B</a:t>
            </a:r>
            <a:r>
              <a:rPr lang="en-GB" sz="1400">
                <a:solidFill>
                  <a:srgbClr val="434343"/>
                </a:solidFill>
              </a:rPr>
              <a:t>idirectional </a:t>
            </a:r>
            <a:r>
              <a:rPr lang="en-GB" sz="1400">
                <a:solidFill>
                  <a:srgbClr val="434343"/>
                </a:solidFill>
              </a:rPr>
              <a:t>LSTMs are not “really </a:t>
            </a:r>
            <a:r>
              <a:rPr lang="en-GB" sz="1400">
                <a:solidFill>
                  <a:srgbClr val="434343"/>
                </a:solidFill>
              </a:rPr>
              <a:t>bidirectional</a:t>
            </a:r>
            <a:r>
              <a:rPr lang="en-GB" sz="1400">
                <a:solidFill>
                  <a:srgbClr val="434343"/>
                </a:solidFill>
              </a:rPr>
              <a:t>”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75" y="2920800"/>
            <a:ext cx="6092550" cy="21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73275" y="2491700"/>
            <a:ext cx="25683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Encoder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Decoder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150" y="419375"/>
            <a:ext cx="4044499" cy="49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73275" y="2491700"/>
            <a:ext cx="25683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Embedding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Positional encoding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326" y="648451"/>
            <a:ext cx="2376725" cy="44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r>
              <a:rPr lang="en-GB"/>
              <a:t> - input encoding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75" y="2611775"/>
            <a:ext cx="6605851" cy="20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473275" y="2491700"/>
            <a:ext cx="25683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Embedding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Positional encoding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Attention block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100" y="846250"/>
            <a:ext cx="21717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r>
              <a:rPr lang="en-GB"/>
              <a:t> - attention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88" y="2368175"/>
            <a:ext cx="5797625" cy="206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473275" y="2491700"/>
            <a:ext cx="25683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Embedding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Positional encoding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Attention block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Feed forward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100" y="846250"/>
            <a:ext cx="21717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How to represent text?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r>
              <a:rPr lang="en-GB"/>
              <a:t> - feed forward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88" y="2020175"/>
            <a:ext cx="25778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</a:t>
            </a:r>
            <a:r>
              <a:rPr lang="en-GB"/>
              <a:t>er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724" y="542875"/>
            <a:ext cx="1721750" cy="46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729450" y="1969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the input?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Embedding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Positional encoding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Attention block 1 (decoder)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Attention block 2 (encoder-decoder)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Feed forward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Linear + 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342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 blocks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438" y="1401300"/>
            <a:ext cx="4329414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4370900" y="2415150"/>
            <a:ext cx="3904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Ten                     duży                czerwony              pies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26400" y="2651800"/>
            <a:ext cx="28605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Takes encoder outputs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Takes attention last layer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Outputs attention between all words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 - next word!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450" y="2922525"/>
            <a:ext cx="445502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4433713" y="3936375"/>
            <a:ext cx="3904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                  big                          red                             dog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</a:t>
            </a:r>
            <a:r>
              <a:rPr lang="en-GB"/>
              <a:t> - attention (multi - head)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2" y="2528250"/>
            <a:ext cx="5083200" cy="18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278400" y="2136750"/>
            <a:ext cx="35217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multi - head?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 - attention</a:t>
            </a:r>
            <a:r>
              <a:rPr lang="en-GB"/>
              <a:t> (multi - head)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2" y="2528250"/>
            <a:ext cx="5083200" cy="18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278400" y="2136750"/>
            <a:ext cx="35217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multi?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Runs through attention generation mechanism in parallel several times.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 - attention</a:t>
            </a:r>
            <a:r>
              <a:rPr lang="en-GB"/>
              <a:t> (multi - head)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2" y="2528250"/>
            <a:ext cx="5083200" cy="18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278400" y="2136750"/>
            <a:ext cx="35217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multi?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Runs through attention generation mechanism in parallel several times.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Intuitively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it helps model to attend to different part of sentence differently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Long term vs short term dependencies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Then concatenate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 - attention (multi - head)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825" y="2013225"/>
            <a:ext cx="247636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793450" y="2108900"/>
            <a:ext cx="40368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 K Q - different input vectors for word.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Concat is needed to bring multiple attention vectors to a single vector.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13" y="3269525"/>
            <a:ext cx="4720676" cy="13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r>
              <a:rPr lang="en-GB"/>
              <a:t> - attention</a:t>
            </a:r>
            <a:r>
              <a:rPr lang="en-GB"/>
              <a:t> (masked?)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278400" y="2136750"/>
            <a:ext cx="35217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724" y="542875"/>
            <a:ext cx="1721750" cy="46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00" y="3973475"/>
            <a:ext cx="51244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522" y="1963522"/>
            <a:ext cx="2471975" cy="17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2025375" y="2262025"/>
            <a:ext cx="7581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big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dog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807375" y="2025375"/>
            <a:ext cx="61041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BERT then?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807375" y="2025375"/>
            <a:ext cx="89019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idirectional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ncoder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epresentation from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ransformers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Stack encoders!!!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25" y="2766950"/>
            <a:ext cx="8588751" cy="21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How to represent text?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Vectorization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Bag of Words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807375" y="2025375"/>
            <a:ext cx="89019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Problems to solve in NLP: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Translation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Sentiment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Question answering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 summarization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Problems to solve in NLP: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Translation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Sentiment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Question answering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 summarization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How to solve them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Pre train BERT to understand language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Fine Tune BERT for specific task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</a:t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Tries to learn: What is language? What is context?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(1)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How to learn - w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hat is language?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asked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anguage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odeling - MLM			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ext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entence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rediction - NSP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00" y="2721100"/>
            <a:ext cx="5792750" cy="2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fine tuning</a:t>
            </a:r>
            <a:r>
              <a:rPr lang="en-GB"/>
              <a:t> (1)</a:t>
            </a:r>
            <a:endParaRPr/>
          </a:p>
        </p:txBody>
      </p:sp>
      <p:sp>
        <p:nvSpPr>
          <p:cNvPr id="310" name="Google Shape;310;p46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Supervised training to specific task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Two approaches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Either way, only needs to learn new weights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50" y="1489125"/>
            <a:ext cx="2892625" cy="33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Word token inputs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</a:t>
            </a:r>
            <a:r>
              <a:rPr lang="en-GB"/>
              <a:t> (2)</a:t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8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Word token inputs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9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Word token inputs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 (C, 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NSP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Understand relationships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50% / 50%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MLM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“Deeply bidirectional”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15% masked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80% / 10% /10%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Word token inputs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 (C, 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exactly are this embeddings?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 of words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65525" y="2306250"/>
            <a:ext cx="46581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Warta wprowadziła nową ofertą ubezpieczeń k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Warta stworzyła ofertę gwarancji środowiskowej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075225" y="2306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[[0 1 1 0 0 1 1 1 0]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[1 0 0 1 1 0 1 0 1]]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{'warta': 6,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'wprowadziła': 7,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'nową': 1,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'ofertą': 2,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'ubezpieczeń': 5,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'stworzyła': 4,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'ofertę': 3,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'gwarancji': 0,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'środowiskowej': 8}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65525" y="3332100"/>
            <a:ext cx="41724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Note: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Information is lost -&gt; sequence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57" name="Google Shape;357;p52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Embeddings for BERT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Uses WordPiece algorithm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Generates around 50000 tokens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Overview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64" y="1012725"/>
            <a:ext cx="5026136" cy="27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807375" y="3556575"/>
            <a:ext cx="84981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= "Here is the sentence I want embeddings for."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marked_text = "[CLS] " + text + " [SEP]"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tokenized sentence looks like,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['[CLS]', 'here', 'is', 'the', 'sentence', 'i', 'want', 'em', '##bed', '##ding', '##s', 'for', '.', '[SEP]']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00" y="1037050"/>
            <a:ext cx="4264875" cy="3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Word token inputs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 (C, 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exactly are this embeddings?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Final look at result layer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pretraining (2)</a:t>
            </a:r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807375" y="2025375"/>
            <a:ext cx="89019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793450" y="2088025"/>
            <a:ext cx="33618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How does the single T output look like?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Calculate loss only on masked words.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50" y="1853850"/>
            <a:ext cx="4758499" cy="2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overview</a:t>
            </a:r>
            <a:endParaRPr/>
          </a:p>
        </p:txBody>
      </p:sp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12 successive transformer layers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Encoders  only, no decoders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12 attention heads for each layer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total number of parameters is 110 million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Outputs one vector for each xi (size 768)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11F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25" y="493475"/>
            <a:ext cx="4183763" cy="46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lang="en-GB"/>
              <a:t>obustly </a:t>
            </a:r>
            <a:r>
              <a:rPr b="1" lang="en-GB"/>
              <a:t>O</a:t>
            </a:r>
            <a:r>
              <a:rPr lang="en-GB"/>
              <a:t>ptimized </a:t>
            </a:r>
            <a:r>
              <a:rPr b="1" lang="en-GB"/>
              <a:t>BERT</a:t>
            </a:r>
            <a:r>
              <a:rPr lang="en-GB"/>
              <a:t> </a:t>
            </a:r>
            <a:r>
              <a:rPr lang="en-GB"/>
              <a:t>Pre-Training</a:t>
            </a:r>
            <a:r>
              <a:rPr lang="en-GB"/>
              <a:t> </a:t>
            </a:r>
            <a:r>
              <a:rPr b="1" lang="en-GB"/>
              <a:t>A</a:t>
            </a:r>
            <a:r>
              <a:rPr lang="en-GB"/>
              <a:t>pproach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ROBERTA is better: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training data (16G vs 160G)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dynamic masking pattern instead of static masking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Replacing next sentence prediction objective with full sentences without NSP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on Longer Sequences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</a:t>
            </a:r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5013"/>
            <a:ext cx="6810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 - dynamic masking</a:t>
            </a:r>
            <a:endParaRPr/>
          </a:p>
        </p:txBody>
      </p:sp>
      <p:sp>
        <p:nvSpPr>
          <p:cNvPr id="401" name="Google Shape;401;p58"/>
          <p:cNvSpPr txBox="1"/>
          <p:nvPr/>
        </p:nvSpPr>
        <p:spPr>
          <a:xfrm>
            <a:off x="729450" y="1853850"/>
            <a:ext cx="90132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bert sequences are masked once (static masking)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Same pattern is used in all training steps.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Duplicate data 10 times -&gt; 10 different patterns (40 epochs)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 masking -&gt; generated every time sequence is passed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729450" y="1318650"/>
            <a:ext cx="29247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NSP needed?</a:t>
            </a:r>
            <a:endParaRPr/>
          </a:p>
        </p:txBody>
      </p:sp>
      <p:pic>
        <p:nvPicPr>
          <p:cNvPr id="407" name="Google Shape;4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65" y="628150"/>
            <a:ext cx="4929090" cy="4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</a:t>
            </a:r>
            <a:endParaRPr/>
          </a:p>
        </p:txBody>
      </p:sp>
      <p:pic>
        <p:nvPicPr>
          <p:cNvPr id="413" name="Google Shape;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5013"/>
            <a:ext cx="6810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</a:t>
            </a:r>
            <a:endParaRPr/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0575"/>
            <a:ext cx="61912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67375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How to represent text?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Vectorization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Bag of Words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TF-IDF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idx="1" type="body"/>
          </p:nvPr>
        </p:nvSpPr>
        <p:spPr>
          <a:xfrm>
            <a:off x="727650" y="2106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https://paperswithcode.com/method/wordpiece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https://peltarion.com/knowledge-center/documentation/modeling-view/build-an-ai-model/blocks/english-bert-encoder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https://peltarion.com/knowledge-center/documentation/modeling-view/build-an-ai-model/blocks/tokenizer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https://www.datasciencecentral.com/profiles/blogs/top-nlp-algorithms-amp-concepts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https://www.youtube.com/watch?v=TQQlZhbC5ps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8"/>
              </a:rPr>
              <a:t>https://www.kaggle.com/c/tweet-sentiment-extraction/discussion/157801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425" name="Google Shape;42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0470"/>
            <a:ext cx="9143999" cy="274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29450" y="2230350"/>
            <a:ext cx="81162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Looks at how important the word is to the document (scraped website) in a collection of  documents.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Still we lose information about ordering.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How to represent text?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Vectorization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Bag of Words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 sz="1400">
                <a:solidFill>
                  <a:srgbClr val="434343"/>
                </a:solidFill>
              </a:rPr>
              <a:t>TF-IDF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-GB" sz="1400">
                <a:solidFill>
                  <a:srgbClr val="434343"/>
                </a:solidFill>
              </a:rPr>
              <a:t>Text normalization techniques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normalization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Context-independent normalization: removing non-alphanumeric text symbols</a:t>
            </a:r>
            <a:endParaRPr sz="1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All lowercase</a:t>
            </a:r>
            <a:endParaRPr sz="1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Removing stop words</a:t>
            </a:r>
            <a:endParaRPr sz="1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Canonicalization: convert data to "standard", "normal", or canonical form.</a:t>
            </a:r>
            <a:endParaRPr sz="1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○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Stemming:  extracts the word's root.</a:t>
            </a:r>
            <a:endParaRPr sz="1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○"/>
            </a:pP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</a:rPr>
              <a:t>Lemmatization: transforms word to its lemma.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