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2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C85C12"/>
    <a:srgbClr val="F19759"/>
    <a:srgbClr val="F09456"/>
    <a:srgbClr val="F1995D"/>
    <a:srgbClr val="843C0C"/>
    <a:srgbClr val="BF9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0" d="100"/>
          <a:sy n="80" d="100"/>
        </p:scale>
        <p:origin x="102" y="762"/>
      </p:cViewPr>
      <p:guideLst>
        <p:guide orient="horz" pos="2160"/>
        <p:guide pos="2880"/>
        <p:guide pos="2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D722C4-79AD-46F2-8C9D-D597AE0C2949}"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80798-400F-4148-B499-519D31604A70}" type="slidenum">
              <a:rPr lang="en-IN" smtClean="0"/>
              <a:t>‹#›</a:t>
            </a:fld>
            <a:endParaRPr lang="en-IN"/>
          </a:p>
        </p:txBody>
      </p:sp>
    </p:spTree>
    <p:extLst>
      <p:ext uri="{BB962C8B-B14F-4D97-AF65-F5344CB8AC3E}">
        <p14:creationId xmlns:p14="http://schemas.microsoft.com/office/powerpoint/2010/main" val="80920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722C4-79AD-46F2-8C9D-D597AE0C2949}"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80798-400F-4148-B499-519D31604A70}" type="slidenum">
              <a:rPr lang="en-IN" smtClean="0"/>
              <a:t>‹#›</a:t>
            </a:fld>
            <a:endParaRPr lang="en-IN"/>
          </a:p>
        </p:txBody>
      </p:sp>
    </p:spTree>
    <p:extLst>
      <p:ext uri="{BB962C8B-B14F-4D97-AF65-F5344CB8AC3E}">
        <p14:creationId xmlns:p14="http://schemas.microsoft.com/office/powerpoint/2010/main" val="173824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722C4-79AD-46F2-8C9D-D597AE0C2949}"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80798-400F-4148-B499-519D31604A70}" type="slidenum">
              <a:rPr lang="en-IN" smtClean="0"/>
              <a:t>‹#›</a:t>
            </a:fld>
            <a:endParaRPr lang="en-IN"/>
          </a:p>
        </p:txBody>
      </p:sp>
    </p:spTree>
    <p:extLst>
      <p:ext uri="{BB962C8B-B14F-4D97-AF65-F5344CB8AC3E}">
        <p14:creationId xmlns:p14="http://schemas.microsoft.com/office/powerpoint/2010/main" val="172297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722C4-79AD-46F2-8C9D-D597AE0C2949}"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80798-400F-4148-B499-519D31604A70}" type="slidenum">
              <a:rPr lang="en-IN" smtClean="0"/>
              <a:t>‹#›</a:t>
            </a:fld>
            <a:endParaRPr lang="en-IN"/>
          </a:p>
        </p:txBody>
      </p:sp>
    </p:spTree>
    <p:extLst>
      <p:ext uri="{BB962C8B-B14F-4D97-AF65-F5344CB8AC3E}">
        <p14:creationId xmlns:p14="http://schemas.microsoft.com/office/powerpoint/2010/main" val="133730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722C4-79AD-46F2-8C9D-D597AE0C2949}"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80798-400F-4148-B499-519D31604A70}" type="slidenum">
              <a:rPr lang="en-IN" smtClean="0"/>
              <a:t>‹#›</a:t>
            </a:fld>
            <a:endParaRPr lang="en-IN"/>
          </a:p>
        </p:txBody>
      </p:sp>
    </p:spTree>
    <p:extLst>
      <p:ext uri="{BB962C8B-B14F-4D97-AF65-F5344CB8AC3E}">
        <p14:creationId xmlns:p14="http://schemas.microsoft.com/office/powerpoint/2010/main" val="296778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D722C4-79AD-46F2-8C9D-D597AE0C2949}"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80798-400F-4148-B499-519D31604A70}" type="slidenum">
              <a:rPr lang="en-IN" smtClean="0"/>
              <a:t>‹#›</a:t>
            </a:fld>
            <a:endParaRPr lang="en-IN"/>
          </a:p>
        </p:txBody>
      </p:sp>
    </p:spTree>
    <p:extLst>
      <p:ext uri="{BB962C8B-B14F-4D97-AF65-F5344CB8AC3E}">
        <p14:creationId xmlns:p14="http://schemas.microsoft.com/office/powerpoint/2010/main" val="229417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D722C4-79AD-46F2-8C9D-D597AE0C2949}" type="datetimeFigureOut">
              <a:rPr lang="en-IN" smtClean="0"/>
              <a:t>07-05-2023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180798-400F-4148-B499-519D31604A70}" type="slidenum">
              <a:rPr lang="en-IN" smtClean="0"/>
              <a:t>‹#›</a:t>
            </a:fld>
            <a:endParaRPr lang="en-IN"/>
          </a:p>
        </p:txBody>
      </p:sp>
    </p:spTree>
    <p:extLst>
      <p:ext uri="{BB962C8B-B14F-4D97-AF65-F5344CB8AC3E}">
        <p14:creationId xmlns:p14="http://schemas.microsoft.com/office/powerpoint/2010/main" val="128265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D722C4-79AD-46F2-8C9D-D597AE0C2949}" type="datetimeFigureOut">
              <a:rPr lang="en-IN" smtClean="0"/>
              <a:t>07-05-2023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180798-400F-4148-B499-519D31604A70}" type="slidenum">
              <a:rPr lang="en-IN" smtClean="0"/>
              <a:t>‹#›</a:t>
            </a:fld>
            <a:endParaRPr lang="en-IN"/>
          </a:p>
        </p:txBody>
      </p:sp>
    </p:spTree>
    <p:extLst>
      <p:ext uri="{BB962C8B-B14F-4D97-AF65-F5344CB8AC3E}">
        <p14:creationId xmlns:p14="http://schemas.microsoft.com/office/powerpoint/2010/main" val="263080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722C4-79AD-46F2-8C9D-D597AE0C2949}" type="datetimeFigureOut">
              <a:rPr lang="en-IN" smtClean="0"/>
              <a:t>07-05-2023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180798-400F-4148-B499-519D31604A70}" type="slidenum">
              <a:rPr lang="en-IN" smtClean="0"/>
              <a:t>‹#›</a:t>
            </a:fld>
            <a:endParaRPr lang="en-IN"/>
          </a:p>
        </p:txBody>
      </p:sp>
    </p:spTree>
    <p:extLst>
      <p:ext uri="{BB962C8B-B14F-4D97-AF65-F5344CB8AC3E}">
        <p14:creationId xmlns:p14="http://schemas.microsoft.com/office/powerpoint/2010/main" val="278225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D722C4-79AD-46F2-8C9D-D597AE0C2949}"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80798-400F-4148-B499-519D31604A70}" type="slidenum">
              <a:rPr lang="en-IN" smtClean="0"/>
              <a:t>‹#›</a:t>
            </a:fld>
            <a:endParaRPr lang="en-IN"/>
          </a:p>
        </p:txBody>
      </p:sp>
    </p:spTree>
    <p:extLst>
      <p:ext uri="{BB962C8B-B14F-4D97-AF65-F5344CB8AC3E}">
        <p14:creationId xmlns:p14="http://schemas.microsoft.com/office/powerpoint/2010/main" val="412916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D722C4-79AD-46F2-8C9D-D597AE0C2949}"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80798-400F-4148-B499-519D31604A70}" type="slidenum">
              <a:rPr lang="en-IN" smtClean="0"/>
              <a:t>‹#›</a:t>
            </a:fld>
            <a:endParaRPr lang="en-IN"/>
          </a:p>
        </p:txBody>
      </p:sp>
    </p:spTree>
    <p:extLst>
      <p:ext uri="{BB962C8B-B14F-4D97-AF65-F5344CB8AC3E}">
        <p14:creationId xmlns:p14="http://schemas.microsoft.com/office/powerpoint/2010/main" val="87403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722C4-79AD-46F2-8C9D-D597AE0C2949}" type="datetimeFigureOut">
              <a:rPr lang="en-IN" smtClean="0"/>
              <a:t>07-05-2023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80798-400F-4148-B499-519D31604A70}" type="slidenum">
              <a:rPr lang="en-IN" smtClean="0"/>
              <a:t>‹#›</a:t>
            </a:fld>
            <a:endParaRPr lang="en-IN"/>
          </a:p>
        </p:txBody>
      </p:sp>
    </p:spTree>
    <p:extLst>
      <p:ext uri="{BB962C8B-B14F-4D97-AF65-F5344CB8AC3E}">
        <p14:creationId xmlns:p14="http://schemas.microsoft.com/office/powerpoint/2010/main" val="3684558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5000"/>
          </a:schemeClr>
        </a:solidFill>
        <a:effectLst/>
      </p:bgPr>
    </p:bg>
    <p:spTree>
      <p:nvGrpSpPr>
        <p:cNvPr id="1" name=""/>
        <p:cNvGrpSpPr/>
        <p:nvPr/>
      </p:nvGrpSpPr>
      <p:grpSpPr>
        <a:xfrm>
          <a:off x="0" y="0"/>
          <a:ext cx="0" cy="0"/>
          <a:chOff x="0" y="0"/>
          <a:chExt cx="0" cy="0"/>
        </a:xfrm>
      </p:grpSpPr>
      <p:pic>
        <p:nvPicPr>
          <p:cNvPr id="48" name="Picture 47" descr="A black and white logo&#10;&#10;Description automatically generated with low confidence">
            <a:extLst>
              <a:ext uri="{FF2B5EF4-FFF2-40B4-BE49-F238E27FC236}">
                <a16:creationId xmlns:a16="http://schemas.microsoft.com/office/drawing/2014/main" id="{021FBE80-2184-AE82-B771-22355AB55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603" y="-31353"/>
            <a:ext cx="1651666" cy="1651666"/>
          </a:xfrm>
          <a:prstGeom prst="rect">
            <a:avLst/>
          </a:prstGeom>
          <a:ln>
            <a:noFill/>
          </a:ln>
        </p:spPr>
      </p:pic>
      <p:sp>
        <p:nvSpPr>
          <p:cNvPr id="7" name="Rectangle 6">
            <a:extLst>
              <a:ext uri="{FF2B5EF4-FFF2-40B4-BE49-F238E27FC236}">
                <a16:creationId xmlns:a16="http://schemas.microsoft.com/office/drawing/2014/main" id="{78C06178-0DD2-4C5C-A88A-75DED4958A45}"/>
              </a:ext>
            </a:extLst>
          </p:cNvPr>
          <p:cNvSpPr/>
          <p:nvPr/>
        </p:nvSpPr>
        <p:spPr>
          <a:xfrm>
            <a:off x="15794" y="991737"/>
            <a:ext cx="9144000" cy="2168949"/>
          </a:xfrm>
          <a:prstGeom prst="rect">
            <a:avLst/>
          </a:prstGeom>
          <a:solidFill>
            <a:srgbClr val="F19759"/>
          </a:solidFill>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ln>
                <a:solidFill>
                  <a:schemeClr val="bg1"/>
                </a:solidFill>
              </a:ln>
              <a:solidFill>
                <a:schemeClr val="bg1"/>
              </a:solidFill>
            </a:endParaRPr>
          </a:p>
        </p:txBody>
      </p:sp>
      <p:cxnSp>
        <p:nvCxnSpPr>
          <p:cNvPr id="9" name="Straight Connector 8">
            <a:extLst>
              <a:ext uri="{FF2B5EF4-FFF2-40B4-BE49-F238E27FC236}">
                <a16:creationId xmlns:a16="http://schemas.microsoft.com/office/drawing/2014/main" id="{D38D4A7D-822F-4A5C-989E-66796B9E6BBA}"/>
              </a:ext>
            </a:extLst>
          </p:cNvPr>
          <p:cNvCxnSpPr>
            <a:cxnSpLocks/>
            <a:stCxn id="7" idx="0"/>
            <a:endCxn id="7" idx="2"/>
          </p:cNvCxnSpPr>
          <p:nvPr/>
        </p:nvCxnSpPr>
        <p:spPr>
          <a:xfrm>
            <a:off x="4587794" y="991737"/>
            <a:ext cx="0" cy="2168949"/>
          </a:xfrm>
          <a:prstGeom prst="line">
            <a:avLst/>
          </a:prstGeom>
          <a:ln w="19050">
            <a:solidFill>
              <a:schemeClr val="bg1">
                <a:lumMod val="95000"/>
              </a:schemeClr>
            </a:solidFill>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2EA0360-9E6B-4115-9769-A02157254CAB}"/>
              </a:ext>
            </a:extLst>
          </p:cNvPr>
          <p:cNvSpPr/>
          <p:nvPr/>
        </p:nvSpPr>
        <p:spPr>
          <a:xfrm>
            <a:off x="-80294" y="5413652"/>
            <a:ext cx="9282813" cy="1450755"/>
          </a:xfrm>
          <a:prstGeom prst="rect">
            <a:avLst/>
          </a:prstGeom>
          <a:solidFill>
            <a:srgbClr val="F19759"/>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ln>
                <a:solidFill>
                  <a:srgbClr val="F19759"/>
                </a:solidFill>
              </a:ln>
              <a:solidFill>
                <a:srgbClr val="F19759"/>
              </a:solidFill>
            </a:endParaRPr>
          </a:p>
        </p:txBody>
      </p:sp>
      <p:sp>
        <p:nvSpPr>
          <p:cNvPr id="11" name="TextBox 10">
            <a:extLst>
              <a:ext uri="{FF2B5EF4-FFF2-40B4-BE49-F238E27FC236}">
                <a16:creationId xmlns:a16="http://schemas.microsoft.com/office/drawing/2014/main" id="{2487BF3A-1983-44BE-9390-C0010A39DA17}"/>
              </a:ext>
            </a:extLst>
          </p:cNvPr>
          <p:cNvSpPr txBox="1"/>
          <p:nvPr/>
        </p:nvSpPr>
        <p:spPr>
          <a:xfrm>
            <a:off x="196689" y="736036"/>
            <a:ext cx="833883" cy="400110"/>
          </a:xfrm>
          <a:prstGeom prst="rect">
            <a:avLst/>
          </a:prstGeom>
          <a:solidFill>
            <a:srgbClr val="C85C12"/>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en-IN" sz="2000" dirty="0">
                <a:solidFill>
                  <a:schemeClr val="bg1"/>
                </a:solidFill>
                <a:latin typeface="Arial Rounded MT Bold" panose="020F0704030504030204" pitchFamily="34" charset="0"/>
                <a:cs typeface="Aharoni" panose="02010803020104030203" pitchFamily="2" charset="-79"/>
              </a:rPr>
              <a:t>AIMS</a:t>
            </a:r>
          </a:p>
        </p:txBody>
      </p:sp>
      <p:sp>
        <p:nvSpPr>
          <p:cNvPr id="14" name="TextBox 13">
            <a:extLst>
              <a:ext uri="{FF2B5EF4-FFF2-40B4-BE49-F238E27FC236}">
                <a16:creationId xmlns:a16="http://schemas.microsoft.com/office/drawing/2014/main" id="{52B0445C-4F38-4087-8907-6C9BF8E141D8}"/>
              </a:ext>
            </a:extLst>
          </p:cNvPr>
          <p:cNvSpPr txBox="1"/>
          <p:nvPr/>
        </p:nvSpPr>
        <p:spPr>
          <a:xfrm>
            <a:off x="83310" y="1316506"/>
            <a:ext cx="4461758" cy="1708160"/>
          </a:xfrm>
          <a:prstGeom prst="rect">
            <a:avLst/>
          </a:prstGeom>
          <a:noFill/>
        </p:spPr>
        <p:txBody>
          <a:bodyPr wrap="square" rtlCol="0">
            <a:spAutoFit/>
          </a:bodyPr>
          <a:lstStyle/>
          <a:p>
            <a:pPr algn="just">
              <a:spcAft>
                <a:spcPts val="600"/>
              </a:spcAft>
            </a:pPr>
            <a:r>
              <a:rPr lang="en-US" sz="950" dirty="0">
                <a:solidFill>
                  <a:schemeClr val="bg1"/>
                </a:solidFill>
                <a:latin typeface="Arial Rounded MT Bold" panose="020F0704030504030204" pitchFamily="34" charset="0"/>
              </a:rPr>
              <a:t>The aim of this investigation was to refactor the GPU-based OpenForensics file carving tool with a new and improved semantic file-detection algorithm. </a:t>
            </a:r>
          </a:p>
          <a:p>
            <a:pPr algn="just">
              <a:spcAft>
                <a:spcPts val="600"/>
              </a:spcAft>
            </a:pPr>
            <a:r>
              <a:rPr lang="en-US" sz="950" dirty="0">
                <a:solidFill>
                  <a:schemeClr val="bg1"/>
                </a:solidFill>
                <a:latin typeface="Arial Rounded MT Bold" panose="020F0704030504030204" pitchFamily="34" charset="0"/>
              </a:rPr>
              <a:t>This meant overhauling the existing (simplistic) header-footer algorithm to account for unique filetype characteristics. The goal was to introduce a dynamic Foremost-style buffer manipulation process to locate the appropriate file features and more accurately determine the end of the file.</a:t>
            </a:r>
          </a:p>
          <a:p>
            <a:pPr algn="just">
              <a:spcAft>
                <a:spcPts val="600"/>
              </a:spcAft>
            </a:pPr>
            <a:r>
              <a:rPr lang="en-US" sz="950" dirty="0">
                <a:solidFill>
                  <a:schemeClr val="bg1"/>
                </a:solidFill>
                <a:latin typeface="Arial Rounded MT Bold" panose="020F0704030504030204" pitchFamily="34" charset="0"/>
              </a:rPr>
              <a:t>It was hypothesized that the added checks would greatly improve confidence in extracting complex files at a marginal cost to performance.</a:t>
            </a:r>
          </a:p>
        </p:txBody>
      </p:sp>
      <p:sp>
        <p:nvSpPr>
          <p:cNvPr id="17" name="TextBox 16">
            <a:extLst>
              <a:ext uri="{FF2B5EF4-FFF2-40B4-BE49-F238E27FC236}">
                <a16:creationId xmlns:a16="http://schemas.microsoft.com/office/drawing/2014/main" id="{50698837-257F-44D1-8912-0C473FC0AF23}"/>
              </a:ext>
            </a:extLst>
          </p:cNvPr>
          <p:cNvSpPr txBox="1"/>
          <p:nvPr/>
        </p:nvSpPr>
        <p:spPr>
          <a:xfrm>
            <a:off x="4771782" y="736036"/>
            <a:ext cx="2231765" cy="400110"/>
          </a:xfrm>
          <a:prstGeom prst="rect">
            <a:avLst/>
          </a:prstGeom>
          <a:solidFill>
            <a:srgbClr val="C85C12"/>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en-IN" sz="2000" dirty="0">
                <a:solidFill>
                  <a:schemeClr val="bg1"/>
                </a:solidFill>
                <a:latin typeface="Arial Rounded MT Bold" panose="020F0704030504030204" pitchFamily="34" charset="0"/>
                <a:cs typeface="Aharoni" panose="02010803020104030203" pitchFamily="2" charset="-79"/>
              </a:rPr>
              <a:t>METHODOLOGY</a:t>
            </a:r>
          </a:p>
        </p:txBody>
      </p:sp>
      <p:sp>
        <p:nvSpPr>
          <p:cNvPr id="20" name="TextBox 19">
            <a:extLst>
              <a:ext uri="{FF2B5EF4-FFF2-40B4-BE49-F238E27FC236}">
                <a16:creationId xmlns:a16="http://schemas.microsoft.com/office/drawing/2014/main" id="{96004658-7063-4AFA-BFEC-4356F1CE192A}"/>
              </a:ext>
            </a:extLst>
          </p:cNvPr>
          <p:cNvSpPr txBox="1"/>
          <p:nvPr/>
        </p:nvSpPr>
        <p:spPr>
          <a:xfrm>
            <a:off x="3919323" y="3038486"/>
            <a:ext cx="1362873" cy="400110"/>
          </a:xfrm>
          <a:prstGeom prst="rect">
            <a:avLst/>
          </a:prstGeom>
          <a:solidFill>
            <a:srgbClr val="C85C12"/>
          </a:solidFill>
          <a:ln w="19050">
            <a:solidFill>
              <a:schemeClr val="bg1"/>
            </a:solidFill>
          </a:ln>
        </p:spPr>
        <p:txBody>
          <a:bodyPr wrap="none" rtlCol="0">
            <a:spAutoFit/>
          </a:bodyPr>
          <a:lstStyle/>
          <a:p>
            <a:pPr algn="ctr"/>
            <a:r>
              <a:rPr lang="en-IN" sz="2000" dirty="0">
                <a:solidFill>
                  <a:schemeClr val="bg1">
                    <a:lumMod val="95000"/>
                  </a:schemeClr>
                </a:solidFill>
                <a:latin typeface="Arial Rounded MT Bold" panose="020F0704030504030204" pitchFamily="34" charset="0"/>
              </a:rPr>
              <a:t>RESULTS</a:t>
            </a:r>
          </a:p>
        </p:txBody>
      </p:sp>
      <p:pic>
        <p:nvPicPr>
          <p:cNvPr id="28" name="Graphic 27" descr="Exponential Graph with solid fill">
            <a:extLst>
              <a:ext uri="{FF2B5EF4-FFF2-40B4-BE49-F238E27FC236}">
                <a16:creationId xmlns:a16="http://schemas.microsoft.com/office/drawing/2014/main" id="{1C57299C-C3F6-4EE8-8C89-03A84E609E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227461" y="3500370"/>
            <a:ext cx="889010" cy="889010"/>
          </a:xfrm>
          <a:prstGeom prst="rect">
            <a:avLst/>
          </a:prstGeom>
        </p:spPr>
      </p:pic>
      <p:pic>
        <p:nvPicPr>
          <p:cNvPr id="29" name="Graphic 28" descr="Research with solid fill">
            <a:extLst>
              <a:ext uri="{FF2B5EF4-FFF2-40B4-BE49-F238E27FC236}">
                <a16:creationId xmlns:a16="http://schemas.microsoft.com/office/drawing/2014/main" id="{2AE50F06-A890-4AA2-BF9C-58A2022B63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941069" y="3499751"/>
            <a:ext cx="889009" cy="889009"/>
          </a:xfrm>
          <a:prstGeom prst="rect">
            <a:avLst/>
          </a:prstGeom>
        </p:spPr>
      </p:pic>
      <p:pic>
        <p:nvPicPr>
          <p:cNvPr id="30" name="Graphic 29" descr="Stopwatch with solid fill">
            <a:extLst>
              <a:ext uri="{FF2B5EF4-FFF2-40B4-BE49-F238E27FC236}">
                <a16:creationId xmlns:a16="http://schemas.microsoft.com/office/drawing/2014/main" id="{4DECE0AE-A61D-4E2C-BC4D-BE1CAFF594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143286" y="3493361"/>
            <a:ext cx="889009" cy="889009"/>
          </a:xfrm>
          <a:prstGeom prst="rect">
            <a:avLst/>
          </a:prstGeom>
        </p:spPr>
      </p:pic>
      <p:grpSp>
        <p:nvGrpSpPr>
          <p:cNvPr id="31" name="Group 30">
            <a:extLst>
              <a:ext uri="{FF2B5EF4-FFF2-40B4-BE49-F238E27FC236}">
                <a16:creationId xmlns:a16="http://schemas.microsoft.com/office/drawing/2014/main" id="{3EC14FC4-73E4-4EBD-B3B2-CA8A8FC1C2FC}"/>
              </a:ext>
            </a:extLst>
          </p:cNvPr>
          <p:cNvGrpSpPr/>
          <p:nvPr/>
        </p:nvGrpSpPr>
        <p:grpSpPr>
          <a:xfrm>
            <a:off x="613631" y="4388760"/>
            <a:ext cx="2160105" cy="716434"/>
            <a:chOff x="1690043" y="1899381"/>
            <a:chExt cx="2160105" cy="716434"/>
          </a:xfrm>
        </p:grpSpPr>
        <p:sp>
          <p:nvSpPr>
            <p:cNvPr id="32" name="TextBox 31">
              <a:extLst>
                <a:ext uri="{FF2B5EF4-FFF2-40B4-BE49-F238E27FC236}">
                  <a16:creationId xmlns:a16="http://schemas.microsoft.com/office/drawing/2014/main" id="{2090F150-6D14-4A3E-AB49-C905CC42B87F}"/>
                </a:ext>
              </a:extLst>
            </p:cNvPr>
            <p:cNvSpPr txBox="1"/>
            <p:nvPr/>
          </p:nvSpPr>
          <p:spPr>
            <a:xfrm>
              <a:off x="1690043" y="1899381"/>
              <a:ext cx="2160105" cy="338554"/>
            </a:xfrm>
            <a:prstGeom prst="rect">
              <a:avLst/>
            </a:prstGeom>
            <a:noFill/>
            <a:ln>
              <a:noFill/>
            </a:ln>
          </p:spPr>
          <p:txBody>
            <a:bodyPr wrap="square" rtlCol="0">
              <a:spAutoFit/>
            </a:bodyPr>
            <a:lstStyle/>
            <a:p>
              <a:pPr algn="ctr"/>
              <a:r>
                <a:rPr lang="en-US" sz="1600" b="1" dirty="0">
                  <a:solidFill>
                    <a:schemeClr val="bg1">
                      <a:lumMod val="65000"/>
                    </a:schemeClr>
                  </a:solidFill>
                  <a:latin typeface="Arial Rounded MT Bold" panose="020F0704030504030204" pitchFamily="34" charset="0"/>
                </a:rPr>
                <a:t>XX% </a:t>
              </a:r>
              <a:r>
                <a:rPr lang="en-US" sz="1600" b="1" dirty="0">
                  <a:solidFill>
                    <a:srgbClr val="ED7D31"/>
                  </a:solidFill>
                  <a:latin typeface="Arial Rounded MT Bold" panose="020F0704030504030204" pitchFamily="34" charset="0"/>
                  <a:sym typeface="Wingdings" panose="05000000000000000000" pitchFamily="2" charset="2"/>
                </a:rPr>
                <a:t></a:t>
              </a:r>
              <a:r>
                <a:rPr lang="en-US" sz="1600" b="1" dirty="0">
                  <a:solidFill>
                    <a:schemeClr val="bg1">
                      <a:lumMod val="65000"/>
                    </a:schemeClr>
                  </a:solidFill>
                  <a:latin typeface="Arial Rounded MT Bold" panose="020F0704030504030204" pitchFamily="34" charset="0"/>
                  <a:sym typeface="Wingdings" panose="05000000000000000000" pitchFamily="2" charset="2"/>
                </a:rPr>
                <a:t> </a:t>
              </a:r>
              <a:r>
                <a:rPr lang="en-US" sz="1600" b="1" dirty="0">
                  <a:solidFill>
                    <a:srgbClr val="C85C12"/>
                  </a:solidFill>
                  <a:latin typeface="Arial Rounded MT Bold" panose="020F0704030504030204" pitchFamily="34" charset="0"/>
                  <a:sym typeface="Wingdings" panose="05000000000000000000" pitchFamily="2" charset="2"/>
                </a:rPr>
                <a:t>XX%</a:t>
              </a:r>
              <a:endParaRPr lang="en-US" sz="1600" b="1" dirty="0">
                <a:solidFill>
                  <a:srgbClr val="C85C12"/>
                </a:solidFill>
                <a:latin typeface="Arial Rounded MT Bold" panose="020F0704030504030204" pitchFamily="34" charset="0"/>
              </a:endParaRPr>
            </a:p>
          </p:txBody>
        </p:sp>
        <p:sp>
          <p:nvSpPr>
            <p:cNvPr id="33" name="TextBox 32">
              <a:extLst>
                <a:ext uri="{FF2B5EF4-FFF2-40B4-BE49-F238E27FC236}">
                  <a16:creationId xmlns:a16="http://schemas.microsoft.com/office/drawing/2014/main" id="{D04CF698-926C-4EEE-9D1E-172DBEF07921}"/>
                </a:ext>
              </a:extLst>
            </p:cNvPr>
            <p:cNvSpPr txBox="1"/>
            <p:nvPr/>
          </p:nvSpPr>
          <p:spPr>
            <a:xfrm>
              <a:off x="1690044" y="2154150"/>
              <a:ext cx="2160104" cy="461665"/>
            </a:xfrm>
            <a:prstGeom prst="rect">
              <a:avLst/>
            </a:prstGeom>
            <a:noFill/>
          </p:spPr>
          <p:txBody>
            <a:bodyPr wrap="square" rtlCol="0">
              <a:spAutoFit/>
            </a:bodyPr>
            <a:lstStyle/>
            <a:p>
              <a:pPr algn="ctr"/>
              <a:r>
                <a:rPr lang="en-US" sz="1200" dirty="0">
                  <a:latin typeface="Arial Rounded MT Bold" panose="020F0704030504030204" pitchFamily="34" charset="0"/>
                </a:rPr>
                <a:t>More accurate filetype detection</a:t>
              </a:r>
            </a:p>
          </p:txBody>
        </p:sp>
      </p:grpSp>
      <p:grpSp>
        <p:nvGrpSpPr>
          <p:cNvPr id="34" name="Group 33">
            <a:extLst>
              <a:ext uri="{FF2B5EF4-FFF2-40B4-BE49-F238E27FC236}">
                <a16:creationId xmlns:a16="http://schemas.microsoft.com/office/drawing/2014/main" id="{D97C6D0F-8CA2-4F06-96EE-719FCF159971}"/>
              </a:ext>
            </a:extLst>
          </p:cNvPr>
          <p:cNvGrpSpPr/>
          <p:nvPr/>
        </p:nvGrpSpPr>
        <p:grpSpPr>
          <a:xfrm>
            <a:off x="3490452" y="4400489"/>
            <a:ext cx="2160105" cy="718958"/>
            <a:chOff x="1690043" y="1896857"/>
            <a:chExt cx="2160105" cy="718958"/>
          </a:xfrm>
        </p:grpSpPr>
        <p:sp>
          <p:nvSpPr>
            <p:cNvPr id="35" name="TextBox 34">
              <a:extLst>
                <a:ext uri="{FF2B5EF4-FFF2-40B4-BE49-F238E27FC236}">
                  <a16:creationId xmlns:a16="http://schemas.microsoft.com/office/drawing/2014/main" id="{9CCDB2FC-E040-4356-BCC7-9D42CC213F5B}"/>
                </a:ext>
              </a:extLst>
            </p:cNvPr>
            <p:cNvSpPr txBox="1"/>
            <p:nvPr/>
          </p:nvSpPr>
          <p:spPr>
            <a:xfrm>
              <a:off x="1690043" y="1896857"/>
              <a:ext cx="2160105" cy="338554"/>
            </a:xfrm>
            <a:prstGeom prst="rect">
              <a:avLst/>
            </a:prstGeom>
            <a:noFill/>
          </p:spPr>
          <p:txBody>
            <a:bodyPr wrap="square" rtlCol="0">
              <a:spAutoFit/>
            </a:bodyPr>
            <a:lstStyle/>
            <a:p>
              <a:pPr algn="ctr"/>
              <a:r>
                <a:rPr lang="en-US" sz="1600" b="1" dirty="0">
                  <a:solidFill>
                    <a:schemeClr val="bg1">
                      <a:lumMod val="65000"/>
                    </a:schemeClr>
                  </a:solidFill>
                  <a:latin typeface="Arial Rounded MT Bold" panose="020F0704030504030204" pitchFamily="34" charset="0"/>
                </a:rPr>
                <a:t>XX</a:t>
              </a:r>
              <a:r>
                <a:rPr lang="en-US" sz="1600" b="1" dirty="0">
                  <a:solidFill>
                    <a:srgbClr val="C85C12"/>
                  </a:solidFill>
                  <a:latin typeface="Arial Rounded MT Bold" panose="020F0704030504030204" pitchFamily="34" charset="0"/>
                </a:rPr>
                <a:t>-XX%</a:t>
              </a:r>
            </a:p>
          </p:txBody>
        </p:sp>
        <p:sp>
          <p:nvSpPr>
            <p:cNvPr id="36" name="TextBox 35">
              <a:extLst>
                <a:ext uri="{FF2B5EF4-FFF2-40B4-BE49-F238E27FC236}">
                  <a16:creationId xmlns:a16="http://schemas.microsoft.com/office/drawing/2014/main" id="{80CD7E02-6640-433B-A961-89197FF99EC7}"/>
                </a:ext>
              </a:extLst>
            </p:cNvPr>
            <p:cNvSpPr txBox="1"/>
            <p:nvPr/>
          </p:nvSpPr>
          <p:spPr>
            <a:xfrm>
              <a:off x="1690044" y="2154150"/>
              <a:ext cx="2160104" cy="461665"/>
            </a:xfrm>
            <a:prstGeom prst="rect">
              <a:avLst/>
            </a:prstGeom>
            <a:noFill/>
          </p:spPr>
          <p:txBody>
            <a:bodyPr wrap="square" rtlCol="0">
              <a:spAutoFit/>
            </a:bodyPr>
            <a:lstStyle/>
            <a:p>
              <a:pPr algn="ctr"/>
              <a:r>
                <a:rPr lang="en-US" sz="1200" dirty="0">
                  <a:latin typeface="Arial Rounded MT Bold" panose="020F0704030504030204" pitchFamily="34" charset="0"/>
                </a:rPr>
                <a:t>Faster compared to equivalent tools</a:t>
              </a:r>
            </a:p>
          </p:txBody>
        </p:sp>
      </p:grpSp>
      <p:grpSp>
        <p:nvGrpSpPr>
          <p:cNvPr id="37" name="Group 36">
            <a:extLst>
              <a:ext uri="{FF2B5EF4-FFF2-40B4-BE49-F238E27FC236}">
                <a16:creationId xmlns:a16="http://schemas.microsoft.com/office/drawing/2014/main" id="{183FFDD3-9A14-497C-893C-6A2E34D31077}"/>
              </a:ext>
            </a:extLst>
          </p:cNvPr>
          <p:cNvGrpSpPr/>
          <p:nvPr/>
        </p:nvGrpSpPr>
        <p:grpSpPr>
          <a:xfrm>
            <a:off x="6370266" y="4400084"/>
            <a:ext cx="2160105" cy="531768"/>
            <a:chOff x="1690043" y="1899381"/>
            <a:chExt cx="2160105" cy="531768"/>
          </a:xfrm>
        </p:grpSpPr>
        <p:sp>
          <p:nvSpPr>
            <p:cNvPr id="38" name="TextBox 37">
              <a:extLst>
                <a:ext uri="{FF2B5EF4-FFF2-40B4-BE49-F238E27FC236}">
                  <a16:creationId xmlns:a16="http://schemas.microsoft.com/office/drawing/2014/main" id="{7A265DFE-30E6-4997-A83E-28CADD01F510}"/>
                </a:ext>
              </a:extLst>
            </p:cNvPr>
            <p:cNvSpPr txBox="1"/>
            <p:nvPr/>
          </p:nvSpPr>
          <p:spPr>
            <a:xfrm>
              <a:off x="1690043" y="1899381"/>
              <a:ext cx="2160105" cy="338554"/>
            </a:xfrm>
            <a:prstGeom prst="rect">
              <a:avLst/>
            </a:prstGeom>
            <a:noFill/>
          </p:spPr>
          <p:txBody>
            <a:bodyPr wrap="square" rtlCol="0">
              <a:spAutoFit/>
            </a:bodyPr>
            <a:lstStyle/>
            <a:p>
              <a:pPr algn="ctr"/>
              <a:r>
                <a:rPr lang="en-US" sz="1600" b="1" dirty="0">
                  <a:solidFill>
                    <a:schemeClr val="bg1">
                      <a:lumMod val="65000"/>
                    </a:schemeClr>
                  </a:solidFill>
                  <a:latin typeface="Arial Rounded MT Bold" panose="020F0704030504030204" pitchFamily="34" charset="0"/>
                </a:rPr>
                <a:t>XX%</a:t>
              </a:r>
              <a:r>
                <a:rPr lang="en-US" sz="1600" b="1" dirty="0">
                  <a:solidFill>
                    <a:srgbClr val="C85C12"/>
                  </a:solidFill>
                  <a:latin typeface="Arial Rounded MT Bold" panose="020F0704030504030204" pitchFamily="34" charset="0"/>
                </a:rPr>
                <a:t> </a:t>
              </a:r>
              <a:r>
                <a:rPr lang="en-US" sz="1600" b="1" dirty="0">
                  <a:solidFill>
                    <a:srgbClr val="C85C12"/>
                  </a:solidFill>
                  <a:latin typeface="Arial Rounded MT Bold" panose="020F0704030504030204" pitchFamily="34" charset="0"/>
                  <a:sym typeface="Wingdings" panose="05000000000000000000" pitchFamily="2" charset="2"/>
                </a:rPr>
                <a:t> XX</a:t>
              </a:r>
              <a:r>
                <a:rPr lang="en-US" sz="1600" b="1" dirty="0">
                  <a:solidFill>
                    <a:srgbClr val="C85C12"/>
                  </a:solidFill>
                  <a:latin typeface="Arial Rounded MT Bold" panose="020F0704030504030204" pitchFamily="34" charset="0"/>
                </a:rPr>
                <a:t>%</a:t>
              </a:r>
            </a:p>
          </p:txBody>
        </p:sp>
        <p:sp>
          <p:nvSpPr>
            <p:cNvPr id="39" name="TextBox 38">
              <a:extLst>
                <a:ext uri="{FF2B5EF4-FFF2-40B4-BE49-F238E27FC236}">
                  <a16:creationId xmlns:a16="http://schemas.microsoft.com/office/drawing/2014/main" id="{F19A0CDB-128E-47D9-96D3-1863DA0C18FD}"/>
                </a:ext>
              </a:extLst>
            </p:cNvPr>
            <p:cNvSpPr txBox="1"/>
            <p:nvPr/>
          </p:nvSpPr>
          <p:spPr>
            <a:xfrm>
              <a:off x="1690044" y="2154150"/>
              <a:ext cx="2160104" cy="276999"/>
            </a:xfrm>
            <a:prstGeom prst="rect">
              <a:avLst/>
            </a:prstGeom>
            <a:noFill/>
          </p:spPr>
          <p:txBody>
            <a:bodyPr wrap="square" rtlCol="0">
              <a:spAutoFit/>
            </a:bodyPr>
            <a:lstStyle/>
            <a:p>
              <a:pPr algn="ctr"/>
              <a:r>
                <a:rPr lang="en-US" sz="1200" dirty="0">
                  <a:latin typeface="Arial Rounded MT Bold" panose="020F0704030504030204" pitchFamily="34" charset="0"/>
                </a:rPr>
                <a:t>More reliable extraction</a:t>
              </a:r>
            </a:p>
          </p:txBody>
        </p:sp>
      </p:grpSp>
      <p:sp>
        <p:nvSpPr>
          <p:cNvPr id="40" name="TextBox 39">
            <a:extLst>
              <a:ext uri="{FF2B5EF4-FFF2-40B4-BE49-F238E27FC236}">
                <a16:creationId xmlns:a16="http://schemas.microsoft.com/office/drawing/2014/main" id="{A7D58104-A29D-47AA-ADE4-70ED518A990C}"/>
              </a:ext>
            </a:extLst>
          </p:cNvPr>
          <p:cNvSpPr txBox="1"/>
          <p:nvPr/>
        </p:nvSpPr>
        <p:spPr>
          <a:xfrm>
            <a:off x="165231" y="5212539"/>
            <a:ext cx="1951240" cy="400110"/>
          </a:xfrm>
          <a:prstGeom prst="rect">
            <a:avLst/>
          </a:prstGeom>
          <a:solidFill>
            <a:srgbClr val="C85C12"/>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en-IN" sz="2000" dirty="0">
                <a:solidFill>
                  <a:schemeClr val="bg1"/>
                </a:solidFill>
                <a:latin typeface="Arial Rounded MT Bold" panose="020F0704030504030204" pitchFamily="34" charset="0"/>
              </a:rPr>
              <a:t>CONCLUSION</a:t>
            </a:r>
          </a:p>
        </p:txBody>
      </p:sp>
      <p:sp>
        <p:nvSpPr>
          <p:cNvPr id="41" name="TextBox 40">
            <a:extLst>
              <a:ext uri="{FF2B5EF4-FFF2-40B4-BE49-F238E27FC236}">
                <a16:creationId xmlns:a16="http://schemas.microsoft.com/office/drawing/2014/main" id="{BB30ACA3-D277-4A47-8098-BB00FE8B6A4B}"/>
              </a:ext>
            </a:extLst>
          </p:cNvPr>
          <p:cNvSpPr txBox="1"/>
          <p:nvPr/>
        </p:nvSpPr>
        <p:spPr>
          <a:xfrm>
            <a:off x="575987" y="5626257"/>
            <a:ext cx="8049544" cy="1184940"/>
          </a:xfrm>
          <a:prstGeom prst="rect">
            <a:avLst/>
          </a:prstGeom>
          <a:noFill/>
        </p:spPr>
        <p:txBody>
          <a:bodyPr wrap="square" rtlCol="0">
            <a:spAutoFit/>
          </a:bodyPr>
          <a:lstStyle/>
          <a:p>
            <a:pPr>
              <a:spcAft>
                <a:spcPts val="600"/>
              </a:spcAft>
            </a:pPr>
            <a:r>
              <a:rPr lang="en-US" sz="1100" dirty="0">
                <a:solidFill>
                  <a:schemeClr val="bg1"/>
                </a:solidFill>
                <a:latin typeface="Arial Rounded MT Bold" panose="020F0704030504030204" pitchFamily="34" charset="0"/>
              </a:rPr>
              <a:t>The introduction of a file-by-file characteristic analysis algorithm to OpenForensics greatly improves confidence in successfully extracting complex files, ultimately making it more fit-for-purpose in a real forensic scenario on top of its existing GPU performance benefits. </a:t>
            </a:r>
          </a:p>
          <a:p>
            <a:pPr>
              <a:spcAft>
                <a:spcPts val="600"/>
              </a:spcAft>
            </a:pPr>
            <a:r>
              <a:rPr lang="en-US" sz="1100" dirty="0">
                <a:solidFill>
                  <a:schemeClr val="bg1"/>
                </a:solidFill>
                <a:latin typeface="Arial Rounded MT Bold" panose="020F0704030504030204" pitchFamily="34" charset="0"/>
              </a:rPr>
              <a:t>Built with open-source scalability in mind, the implemented changes are designed to be updated easily to support even more semantic detection techniques from its collaborators all the while fitting the overall structure present in the original version of OpenForensics. </a:t>
            </a:r>
          </a:p>
        </p:txBody>
      </p:sp>
      <p:pic>
        <p:nvPicPr>
          <p:cNvPr id="47" name="Graphic 46" descr="Left Brain with solid fill">
            <a:extLst>
              <a:ext uri="{FF2B5EF4-FFF2-40B4-BE49-F238E27FC236}">
                <a16:creationId xmlns:a16="http://schemas.microsoft.com/office/drawing/2014/main" id="{AE636710-FCAA-4F97-9263-45DD76284E5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724200" y="982090"/>
            <a:ext cx="456063" cy="456063"/>
          </a:xfrm>
          <a:prstGeom prst="rect">
            <a:avLst/>
          </a:prstGeom>
        </p:spPr>
      </p:pic>
      <p:pic>
        <p:nvPicPr>
          <p:cNvPr id="42" name="Graphic 41" descr="Bullseye with solid fill">
            <a:extLst>
              <a:ext uri="{FF2B5EF4-FFF2-40B4-BE49-F238E27FC236}">
                <a16:creationId xmlns:a16="http://schemas.microsoft.com/office/drawing/2014/main" id="{327F82C6-1AE0-42CC-9541-EC6F26B79DAA}"/>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4213910" y="1010111"/>
            <a:ext cx="356409" cy="356409"/>
          </a:xfrm>
          <a:prstGeom prst="rect">
            <a:avLst/>
          </a:prstGeom>
        </p:spPr>
      </p:pic>
      <p:sp>
        <p:nvSpPr>
          <p:cNvPr id="53" name="TextBox 52">
            <a:extLst>
              <a:ext uri="{FF2B5EF4-FFF2-40B4-BE49-F238E27FC236}">
                <a16:creationId xmlns:a16="http://schemas.microsoft.com/office/drawing/2014/main" id="{5D40B9B0-F20A-B92E-9711-9813140DC32D}"/>
              </a:ext>
            </a:extLst>
          </p:cNvPr>
          <p:cNvSpPr txBox="1"/>
          <p:nvPr/>
        </p:nvSpPr>
        <p:spPr>
          <a:xfrm>
            <a:off x="-875" y="-12953"/>
            <a:ext cx="2351270" cy="723275"/>
          </a:xfrm>
          <a:prstGeom prst="rect">
            <a:avLst/>
          </a:prstGeom>
          <a:noFill/>
        </p:spPr>
        <p:txBody>
          <a:bodyPr wrap="square" rtlCol="0">
            <a:spAutoFit/>
          </a:bodyPr>
          <a:lstStyle/>
          <a:p>
            <a:pPr>
              <a:spcAft>
                <a:spcPts val="600"/>
              </a:spcAft>
            </a:pPr>
            <a:r>
              <a:rPr lang="en-IN" sz="1600" dirty="0">
                <a:latin typeface="Arial Rounded MT Bold" panose="020F0704030504030204" pitchFamily="34" charset="0"/>
                <a:cs typeface="Aharoni" panose="02010803020104030203" pitchFamily="2" charset="-79"/>
              </a:rPr>
              <a:t>Mikolaj Mroz </a:t>
            </a:r>
          </a:p>
          <a:p>
            <a:pPr>
              <a:spcAft>
                <a:spcPts val="600"/>
              </a:spcAft>
            </a:pPr>
            <a:r>
              <a:rPr lang="en-IN" sz="1000" dirty="0">
                <a:latin typeface="Arial Rounded MT Bold" panose="020F0704030504030204" pitchFamily="34" charset="0"/>
                <a:cs typeface="Aharoni" panose="02010803020104030203" pitchFamily="2" charset="-79"/>
              </a:rPr>
              <a:t>BSc (Hons) Ethical Hacking          4</a:t>
            </a:r>
            <a:r>
              <a:rPr lang="en-IN" sz="1000" baseline="30000" dirty="0">
                <a:latin typeface="Arial Rounded MT Bold" panose="020F0704030504030204" pitchFamily="34" charset="0"/>
                <a:cs typeface="Aharoni" panose="02010803020104030203" pitchFamily="2" charset="-79"/>
              </a:rPr>
              <a:t>th </a:t>
            </a:r>
            <a:r>
              <a:rPr lang="en-IN" sz="1000" dirty="0">
                <a:latin typeface="Arial Rounded MT Bold" panose="020F0704030504030204" pitchFamily="34" charset="0"/>
                <a:cs typeface="Aharoni" panose="02010803020104030203" pitchFamily="2" charset="-79"/>
              </a:rPr>
              <a:t>Year Project</a:t>
            </a:r>
            <a:endParaRPr lang="en-GB" sz="1000" dirty="0"/>
          </a:p>
        </p:txBody>
      </p:sp>
      <p:sp>
        <p:nvSpPr>
          <p:cNvPr id="5" name="TextBox 4">
            <a:extLst>
              <a:ext uri="{FF2B5EF4-FFF2-40B4-BE49-F238E27FC236}">
                <a16:creationId xmlns:a16="http://schemas.microsoft.com/office/drawing/2014/main" id="{7EA43EB7-4EF7-2EC3-BB89-555F27DE133E}"/>
              </a:ext>
            </a:extLst>
          </p:cNvPr>
          <p:cNvSpPr txBox="1"/>
          <p:nvPr/>
        </p:nvSpPr>
        <p:spPr>
          <a:xfrm>
            <a:off x="4570319" y="1318274"/>
            <a:ext cx="4632201" cy="1723549"/>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GB" sz="1100" dirty="0">
                <a:solidFill>
                  <a:schemeClr val="bg1"/>
                </a:solidFill>
                <a:latin typeface="Arial Rounded MT Bold" panose="020F0704030504030204" pitchFamily="34" charset="0"/>
              </a:rPr>
              <a:t>Analyse</a:t>
            </a:r>
            <a:r>
              <a:rPr lang="en-US" sz="1100" dirty="0">
                <a:solidFill>
                  <a:schemeClr val="bg1"/>
                </a:solidFill>
                <a:latin typeface="Arial Rounded MT Bold" panose="020F0704030504030204" pitchFamily="34" charset="0"/>
              </a:rPr>
              <a:t> and </a:t>
            </a:r>
            <a:r>
              <a:rPr lang="en-GB" sz="1100" dirty="0">
                <a:solidFill>
                  <a:schemeClr val="bg1"/>
                </a:solidFill>
                <a:latin typeface="Arial Rounded MT Bold" panose="020F0704030504030204" pitchFamily="34" charset="0"/>
              </a:rPr>
              <a:t>locate</a:t>
            </a:r>
            <a:r>
              <a:rPr lang="en-US" sz="1100" dirty="0">
                <a:solidFill>
                  <a:schemeClr val="bg1"/>
                </a:solidFill>
                <a:latin typeface="Arial Rounded MT Bold" panose="020F0704030504030204" pitchFamily="34" charset="0"/>
              </a:rPr>
              <a:t> areas in code relevant to the scope</a:t>
            </a:r>
            <a:endParaRPr lang="en-US" sz="1100" dirty="0">
              <a:solidFill>
                <a:schemeClr val="bg1">
                  <a:lumMod val="95000"/>
                </a:schemeClr>
              </a:solidFill>
              <a:latin typeface="Arial Rounded MT Bold" panose="020F0704030504030204" pitchFamily="34" charset="0"/>
            </a:endParaRPr>
          </a:p>
          <a:p>
            <a:pPr marL="171450" indent="-171450">
              <a:spcAft>
                <a:spcPts val="600"/>
              </a:spcAft>
              <a:buFont typeface="Arial" panose="020B0604020202020204" pitchFamily="34" charset="0"/>
              <a:buChar char="•"/>
            </a:pPr>
            <a:r>
              <a:rPr lang="en-US" sz="1100" dirty="0">
                <a:solidFill>
                  <a:schemeClr val="bg1"/>
                </a:solidFill>
                <a:latin typeface="Arial Rounded MT Bold" panose="020F0704030504030204" pitchFamily="34" charset="0"/>
              </a:rPr>
              <a:t>Choose an algorithm which fits the existing program structure  </a:t>
            </a:r>
          </a:p>
          <a:p>
            <a:pPr marL="171450" indent="-171450">
              <a:spcAft>
                <a:spcPts val="600"/>
              </a:spcAft>
              <a:buFont typeface="Arial" panose="020B0604020202020204" pitchFamily="34" charset="0"/>
              <a:buChar char="•"/>
            </a:pPr>
            <a:r>
              <a:rPr lang="en-US" sz="1100" dirty="0">
                <a:solidFill>
                  <a:schemeClr val="bg1"/>
                </a:solidFill>
                <a:latin typeface="Arial Rounded MT Bold" panose="020F0704030504030204" pitchFamily="34" charset="0"/>
              </a:rPr>
              <a:t>Implement the algorithm using an appropriate approach, coded with scalability and redundancy checks in mind [AGILE]</a:t>
            </a:r>
          </a:p>
          <a:p>
            <a:pPr marL="171450" indent="-171450">
              <a:spcAft>
                <a:spcPts val="600"/>
              </a:spcAft>
              <a:buFont typeface="Arial" panose="020B0604020202020204" pitchFamily="34" charset="0"/>
              <a:buChar char="•"/>
            </a:pPr>
            <a:r>
              <a:rPr lang="en-US" sz="1100" dirty="0">
                <a:solidFill>
                  <a:schemeClr val="bg1"/>
                </a:solidFill>
                <a:latin typeface="Arial Rounded MT Bold" panose="020F0704030504030204" pitchFamily="34" charset="0"/>
              </a:rPr>
              <a:t>Measure performance and compare it with the results gathered from the software version prior to refactoring as well as equivalent tools.</a:t>
            </a:r>
          </a:p>
          <a:p>
            <a:pPr marL="171450" indent="-171450">
              <a:spcAft>
                <a:spcPts val="600"/>
              </a:spcAft>
              <a:buFont typeface="Arial" panose="020B0604020202020204" pitchFamily="34" charset="0"/>
              <a:buChar char="•"/>
            </a:pPr>
            <a:endParaRPr lang="en-US" sz="900" dirty="0">
              <a:solidFill>
                <a:schemeClr val="bg1"/>
              </a:solidFill>
              <a:latin typeface="Arial Rounded MT Bold" panose="020F0704030504030204" pitchFamily="34" charset="0"/>
            </a:endParaRPr>
          </a:p>
        </p:txBody>
      </p:sp>
      <p:sp>
        <p:nvSpPr>
          <p:cNvPr id="43" name="TextBox 92">
            <a:extLst>
              <a:ext uri="{FF2B5EF4-FFF2-40B4-BE49-F238E27FC236}">
                <a16:creationId xmlns:a16="http://schemas.microsoft.com/office/drawing/2014/main" id="{5CDECB72-7AF3-4ABB-A33A-1B86FC073F52}"/>
              </a:ext>
            </a:extLst>
          </p:cNvPr>
          <p:cNvSpPr txBox="1"/>
          <p:nvPr/>
        </p:nvSpPr>
        <p:spPr>
          <a:xfrm>
            <a:off x="2096547" y="40324"/>
            <a:ext cx="5350470" cy="584775"/>
          </a:xfrm>
          <a:prstGeom prst="rect">
            <a:avLst/>
          </a:prstGeom>
          <a:solidFill>
            <a:schemeClr val="bg1"/>
          </a:solidFill>
          <a:ln w="19050">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dirty="0">
                <a:latin typeface="Arial Rounded MT Bold" panose="020F0704030504030204" pitchFamily="34" charset="0"/>
                <a:cs typeface="Aharoni" panose="02010803020104030203" pitchFamily="2" charset="-79"/>
              </a:rPr>
              <a:t>Developing File Extraction Methods for Open-Source Digital Forensics Software in C#</a:t>
            </a:r>
            <a:endParaRPr lang="en-IN" sz="1600" dirty="0">
              <a:latin typeface="Arial Rounded MT Bold" panose="020F0704030504030204" pitchFamily="34" charset="0"/>
              <a:cs typeface="Aharoni" panose="02010803020104030203" pitchFamily="2" charset="-79"/>
            </a:endParaRPr>
          </a:p>
        </p:txBody>
      </p:sp>
    </p:spTree>
    <p:extLst>
      <p:ext uri="{BB962C8B-B14F-4D97-AF65-F5344CB8AC3E}">
        <p14:creationId xmlns:p14="http://schemas.microsoft.com/office/powerpoint/2010/main" val="12415604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BC2B5FB86C93419566D2F98909E8C0" ma:contentTypeVersion="10" ma:contentTypeDescription="Create a new document." ma:contentTypeScope="" ma:versionID="db417b2bd1299ac7defa76a3c65d2f66">
  <xsd:schema xmlns:xsd="http://www.w3.org/2001/XMLSchema" xmlns:xs="http://www.w3.org/2001/XMLSchema" xmlns:p="http://schemas.microsoft.com/office/2006/metadata/properties" xmlns:ns2="f3dab76d-50df-4403-b46b-d5b7019e9c9b" xmlns:ns3="51f73fed-69dc-4d16-a81f-3a15e2cef5ec" targetNamespace="http://schemas.microsoft.com/office/2006/metadata/properties" ma:root="true" ma:fieldsID="3c7f013b90442b737200d5db6e95e2a0" ns2:_="" ns3:_="">
    <xsd:import namespace="f3dab76d-50df-4403-b46b-d5b7019e9c9b"/>
    <xsd:import namespace="51f73fed-69dc-4d16-a81f-3a15e2cef5e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dab76d-50df-4403-b46b-d5b7019e9c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f73fed-69dc-4d16-a81f-3a15e2cef5e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CDE19-7DFD-4329-815E-1B7EC3E6C7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32653F4-1068-43F4-AAF8-54324EE067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dab76d-50df-4403-b46b-d5b7019e9c9b"/>
    <ds:schemaRef ds:uri="51f73fed-69dc-4d16-a81f-3a15e2cef5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16B847-F156-4285-8190-E43F6C1C41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1510</TotalTime>
  <Words>279</Words>
  <Application>Microsoft Office PowerPoint</Application>
  <PresentationFormat>On-screen Show (4:3)</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Rounded MT Bold</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Radha</dc:creator>
  <cp:lastModifiedBy>MIKOLAJ MROZ</cp:lastModifiedBy>
  <cp:revision>16</cp:revision>
  <dcterms:created xsi:type="dcterms:W3CDTF">2020-01-06T05:56:48Z</dcterms:created>
  <dcterms:modified xsi:type="dcterms:W3CDTF">2023-05-07T12:49:39Z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0x0101001FBC2B5FB86C93419566D2F98909E8C0</vt:lpwstr>
  </property>
</Properties>
</file>