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7" r:id="rId6"/>
    <p:sldId id="269" r:id="rId7"/>
    <p:sldId id="266" r:id="rId8"/>
    <p:sldId id="270" r:id="rId9"/>
    <p:sldId id="272" r:id="rId10"/>
    <p:sldId id="271" r:id="rId11"/>
    <p:sldId id="268" r:id="rId12"/>
  </p:sldIdLst>
  <p:sldSz cx="9144000" cy="5143500" type="screen16x9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61D6A8-E060-47CA-8AA0-A4D5137A6583}" v="1563" dt="2020-06-10T18:52:22.953"/>
    <p1510:client id="{E50E5CBF-28C1-4353-89E6-595AC2D47CE6}" v="18" dt="2020-06-04T09:23:09.482"/>
    <p1510:client id="{EBD17087-5BEB-428C-B7B8-1A254D7E5D9F}" v="693" dt="2020-06-04T08:29:35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Kliknij, aby edytować format tekstu tytułu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800" b="0" strike="noStrike" spc="-1">
                <a:solidFill>
                  <a:srgbClr val="000000"/>
                </a:solidFill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Kliknij, aby edytować format tekstu tytułu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800" b="0" strike="noStrike" spc="-1">
                <a:solidFill>
                  <a:srgbClr val="000000"/>
                </a:solidFill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6160" y="2737080"/>
            <a:ext cx="5300640" cy="11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r>
              <a:rPr lang="pl-PL" sz="3300" b="1" spc="-1" baseline="12000" dirty="0">
                <a:solidFill>
                  <a:srgbClr val="FFFFFF"/>
                </a:solidFill>
                <a:latin typeface="Inter"/>
              </a:rPr>
              <a:t>Podstawowy schemat</a:t>
            </a:r>
            <a:endParaRPr lang="pl-PL" dirty="0">
              <a:solidFill>
                <a:srgbClr val="000000"/>
              </a:solidFill>
              <a:latin typeface="Arial"/>
            </a:endParaRPr>
          </a:p>
          <a:p>
            <a:r>
              <a:rPr lang="pl-PL" sz="3300" b="1" spc="-1" baseline="12000" dirty="0">
                <a:solidFill>
                  <a:srgbClr val="FFFFFF"/>
                </a:solidFill>
                <a:latin typeface="Inter"/>
              </a:rPr>
              <a:t>uczenia modeli</a:t>
            </a:r>
          </a:p>
        </p:txBody>
      </p:sp>
      <p:sp>
        <p:nvSpPr>
          <p:cNvPr id="77" name="CustomShape 2"/>
          <p:cNvSpPr/>
          <p:nvPr/>
        </p:nvSpPr>
        <p:spPr>
          <a:xfrm>
            <a:off x="517680" y="2768040"/>
            <a:ext cx="58320" cy="11264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174680" y="2206080"/>
            <a:ext cx="6513070" cy="72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/>
            <a:r>
              <a:rPr lang="pl-PL" sz="3600" b="1" spc="-1" dirty="0">
                <a:solidFill>
                  <a:srgbClr val="FFFFFF"/>
                </a:solidFill>
                <a:latin typeface="Inter"/>
              </a:rPr>
              <a:t>Czy model jaki stworzymy może </a:t>
            </a:r>
            <a:r>
              <a:rPr lang="pl-PL" sz="3600" b="1" spc="-1">
                <a:solidFill>
                  <a:srgbClr val="FFFFFF"/>
                </a:solidFill>
                <a:latin typeface="Inter"/>
              </a:rPr>
              <a:t>być zbyt dobry</a:t>
            </a:r>
            <a:r>
              <a:rPr lang="pl-PL" sz="3600" b="1" spc="-1" dirty="0">
                <a:solidFill>
                  <a:srgbClr val="FFFFFF"/>
                </a:solidFill>
                <a:latin typeface="Inter"/>
              </a:rPr>
              <a:t>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9938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55960" y="258840"/>
            <a:ext cx="4676040" cy="539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r>
              <a:rPr lang="pl-PL" sz="2300" b="1" spc="-1" dirty="0">
                <a:solidFill>
                  <a:srgbClr val="FFFFFF"/>
                </a:solidFill>
                <a:latin typeface="Inter"/>
              </a:rPr>
              <a:t>Agile w Data Science</a:t>
            </a:r>
            <a:endParaRPr lang="pl-PL" dirty="0"/>
          </a:p>
        </p:txBody>
      </p:sp>
      <p:sp>
        <p:nvSpPr>
          <p:cNvPr id="80" name="CustomShape 2"/>
          <p:cNvSpPr/>
          <p:nvPr/>
        </p:nvSpPr>
        <p:spPr>
          <a:xfrm>
            <a:off x="3960000" y="1584000"/>
            <a:ext cx="2875320" cy="24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pl-PL" sz="1400" spc="-1" dirty="0">
                <a:solidFill>
                  <a:srgbClr val="FFFFFF"/>
                </a:solidFill>
                <a:latin typeface="Inter"/>
              </a:rPr>
              <a:t>CRISP-DM jest metodologią, która pozwala tworzyć projekty Data Science w sposób zwinny.</a:t>
            </a:r>
          </a:p>
          <a:p>
            <a:endParaRPr lang="pl-PL" sz="1400" spc="-1" dirty="0">
              <a:solidFill>
                <a:srgbClr val="FFFFFF"/>
              </a:solidFill>
              <a:latin typeface="Inter"/>
            </a:endParaRPr>
          </a:p>
          <a:p>
            <a:pPr marL="342900" indent="-342900">
              <a:buAutoNum type="arabicPeriod"/>
            </a:pPr>
            <a:r>
              <a:rPr lang="pl-PL" sz="1400" spc="-1" dirty="0">
                <a:solidFill>
                  <a:srgbClr val="FFFFFF"/>
                </a:solidFill>
                <a:latin typeface="Inter"/>
              </a:rPr>
              <a:t>Zrozumienie uwarunkowań biznesowych</a:t>
            </a:r>
          </a:p>
          <a:p>
            <a:pPr marL="342900" indent="-342900">
              <a:buAutoNum type="arabicPeriod"/>
            </a:pPr>
            <a:r>
              <a:rPr lang="pl-PL" sz="1400" spc="-1" dirty="0">
                <a:solidFill>
                  <a:srgbClr val="FFFFFF"/>
                </a:solidFill>
                <a:latin typeface="Inter"/>
              </a:rPr>
              <a:t>Zrozumienie danych</a:t>
            </a:r>
          </a:p>
          <a:p>
            <a:pPr marL="342900" indent="-342900">
              <a:buAutoNum type="arabicPeriod"/>
            </a:pPr>
            <a:r>
              <a:rPr lang="pl-PL" sz="1400" spc="-1" dirty="0">
                <a:solidFill>
                  <a:srgbClr val="FFFFFF"/>
                </a:solidFill>
                <a:latin typeface="Inter"/>
              </a:rPr>
              <a:t>Przygotowanie danych</a:t>
            </a:r>
          </a:p>
          <a:p>
            <a:pPr marL="342900" indent="-342900">
              <a:buAutoNum type="arabicPeriod"/>
            </a:pPr>
            <a:r>
              <a:rPr lang="pl-PL" sz="1400" spc="-1" dirty="0">
                <a:solidFill>
                  <a:srgbClr val="FFFFFF"/>
                </a:solidFill>
                <a:latin typeface="Inter"/>
              </a:rPr>
              <a:t>Modelowanie</a:t>
            </a:r>
          </a:p>
          <a:p>
            <a:pPr marL="342900" indent="-342900">
              <a:buAutoNum type="arabicPeriod"/>
            </a:pPr>
            <a:r>
              <a:rPr lang="pl-PL" sz="1400" spc="-1" dirty="0">
                <a:solidFill>
                  <a:srgbClr val="FFFFFF"/>
                </a:solidFill>
                <a:latin typeface="Inter"/>
              </a:rPr>
              <a:t>Ewaluacja</a:t>
            </a:r>
          </a:p>
          <a:p>
            <a:pPr marL="342900" indent="-342900">
              <a:buAutoNum type="arabicPeriod"/>
            </a:pPr>
            <a:r>
              <a:rPr lang="pl-PL" sz="1400" spc="-1" dirty="0">
                <a:solidFill>
                  <a:srgbClr val="FFFFFF"/>
                </a:solidFill>
                <a:latin typeface="Inter"/>
              </a:rPr>
              <a:t>Wdrożenie</a:t>
            </a:r>
          </a:p>
        </p:txBody>
      </p:sp>
      <p:pic>
        <p:nvPicPr>
          <p:cNvPr id="2" name="Obraz 2" descr="Obraz zawierający rysunek&#10;&#10;Opis wygenerowany przy bardzo wysokim poziomie pewności">
            <a:extLst>
              <a:ext uri="{FF2B5EF4-FFF2-40B4-BE49-F238E27FC236}">
                <a16:creationId xmlns:a16="http://schemas.microsoft.com/office/drawing/2014/main" id="{D57EED48-86E9-4F5D-8333-68D91861056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307880" y="1681200"/>
            <a:ext cx="2285640" cy="228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55960" y="258840"/>
            <a:ext cx="4676040" cy="539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r>
              <a:rPr lang="pl-PL" sz="2300" b="1" spc="-1" dirty="0">
                <a:solidFill>
                  <a:srgbClr val="FFFFFF"/>
                </a:solidFill>
                <a:latin typeface="Inter"/>
              </a:rPr>
              <a:t>Uwarunkowania biznesowe</a:t>
            </a:r>
            <a:endParaRPr lang="pl-PL" dirty="0"/>
          </a:p>
        </p:txBody>
      </p:sp>
      <p:sp>
        <p:nvSpPr>
          <p:cNvPr id="83" name="CustomShape 2"/>
          <p:cNvSpPr/>
          <p:nvPr/>
        </p:nvSpPr>
        <p:spPr>
          <a:xfrm>
            <a:off x="3960000" y="1584000"/>
            <a:ext cx="2794680" cy="24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pl-PL" sz="1400" spc="-1" dirty="0">
                <a:solidFill>
                  <a:srgbClr val="FFFFFF"/>
                </a:solidFill>
                <a:latin typeface="Inter"/>
              </a:rPr>
              <a:t>Sformułowanie problemu, jaki chcielibyśmy rozwiązać przez modelowanie danych, jest zaledwie pierwszym krokiem. 5 fundamentalnych pytań ML może być do tego pomocne.</a:t>
            </a:r>
          </a:p>
          <a:p>
            <a:endParaRPr lang="pl-PL" sz="1400" spc="-1" dirty="0">
              <a:solidFill>
                <a:srgbClr val="FFFFFF"/>
              </a:solidFill>
              <a:latin typeface="Inter"/>
            </a:endParaRPr>
          </a:p>
          <a:p>
            <a:r>
              <a:rPr lang="pl-PL" sz="1400" spc="-1" dirty="0">
                <a:solidFill>
                  <a:srgbClr val="FFFFFF"/>
                </a:solidFill>
                <a:latin typeface="Inter"/>
              </a:rPr>
              <a:t>Zrozumienie szerszego kontekstu projektu jest jednak niezbędne w większości przypadków.</a:t>
            </a:r>
          </a:p>
        </p:txBody>
      </p:sp>
      <p:pic>
        <p:nvPicPr>
          <p:cNvPr id="2" name="Obraz 2" descr="Obraz zawierający rysunek&#10;&#10;Opis wygenerowany przy bardzo wysokim poziomie pewności">
            <a:extLst>
              <a:ext uri="{FF2B5EF4-FFF2-40B4-BE49-F238E27FC236}">
                <a16:creationId xmlns:a16="http://schemas.microsoft.com/office/drawing/2014/main" id="{C8C06ECC-A4C9-4E06-8B05-4604103906A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307880" y="1681200"/>
            <a:ext cx="2285640" cy="228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Obraz 2" descr="Obraz zawierający rysunek&#10;&#10;Opis wygenerowany przy bardzo wysokim poziomie pewności"/>
          <p:cNvPicPr/>
          <p:nvPr/>
        </p:nvPicPr>
        <p:blipFill>
          <a:blip r:embed="rId3"/>
          <a:stretch/>
        </p:blipFill>
        <p:spPr>
          <a:xfrm>
            <a:off x="1307880" y="1681200"/>
            <a:ext cx="2285640" cy="228564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255960" y="258840"/>
            <a:ext cx="4676040" cy="539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r>
              <a:rPr lang="pl-PL" sz="2300" b="1" spc="-1" dirty="0">
                <a:solidFill>
                  <a:srgbClr val="FFFFFF"/>
                </a:solidFill>
                <a:latin typeface="Inter"/>
              </a:rPr>
              <a:t>Zrozumienie danych</a:t>
            </a:r>
            <a:endParaRPr lang="pl-PL" dirty="0"/>
          </a:p>
        </p:txBody>
      </p:sp>
      <p:sp>
        <p:nvSpPr>
          <p:cNvPr id="83" name="CustomShape 2"/>
          <p:cNvSpPr/>
          <p:nvPr/>
        </p:nvSpPr>
        <p:spPr>
          <a:xfrm>
            <a:off x="3960000" y="1584000"/>
            <a:ext cx="2794680" cy="24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pl-PL" sz="1400" spc="-1" dirty="0">
                <a:solidFill>
                  <a:srgbClr val="FFFFFF"/>
                </a:solidFill>
                <a:latin typeface="Inter"/>
              </a:rPr>
              <a:t>Poza samym zrozumieniem biznesu dookoła projektu, warto też mieć odpowiednie intuicje na temat otrzymanych danych. Wiedza na temat samej metodologii zbierania poszczególnych zbiorów jest równie </a:t>
            </a:r>
            <a:r>
              <a:rPr lang="pl-PL" sz="1400" spc="-1">
                <a:solidFill>
                  <a:srgbClr val="FFFFFF"/>
                </a:solidFill>
                <a:latin typeface="Inter"/>
              </a:rPr>
              <a:t>istotna co wyliczone w ten sposób </a:t>
            </a:r>
            <a:r>
              <a:rPr lang="pl-PL" sz="1400" spc="-1" dirty="0">
                <a:solidFill>
                  <a:srgbClr val="FFFFFF"/>
                </a:solidFill>
                <a:latin typeface="Inter"/>
              </a:rPr>
              <a:t>wartości.</a:t>
            </a:r>
          </a:p>
        </p:txBody>
      </p:sp>
    </p:spTree>
    <p:extLst>
      <p:ext uri="{BB962C8B-B14F-4D97-AF65-F5344CB8AC3E}">
        <p14:creationId xmlns:p14="http://schemas.microsoft.com/office/powerpoint/2010/main" val="5323435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Obraz 2" descr="Obraz zawierający rysunek&#10;&#10;Opis wygenerowany przy bardzo wysokim poziomie pewności"/>
          <p:cNvPicPr/>
          <p:nvPr/>
        </p:nvPicPr>
        <p:blipFill>
          <a:blip r:embed="rId3"/>
          <a:stretch/>
        </p:blipFill>
        <p:spPr>
          <a:xfrm>
            <a:off x="1307880" y="1681200"/>
            <a:ext cx="2285640" cy="228564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255960" y="258840"/>
            <a:ext cx="4676040" cy="539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r>
              <a:rPr lang="pl-PL" sz="2300" b="1" spc="-1">
                <a:solidFill>
                  <a:srgbClr val="FFFFFF"/>
                </a:solidFill>
                <a:latin typeface="Inter"/>
              </a:rPr>
              <a:t>Przygotowanie danych</a:t>
            </a:r>
            <a:endParaRPr lang="pl-PL"/>
          </a:p>
        </p:txBody>
      </p:sp>
      <p:sp>
        <p:nvSpPr>
          <p:cNvPr id="83" name="CustomShape 2"/>
          <p:cNvSpPr/>
          <p:nvPr/>
        </p:nvSpPr>
        <p:spPr>
          <a:xfrm>
            <a:off x="3960000" y="1584000"/>
            <a:ext cx="2794680" cy="24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pl-PL" sz="1400" spc="-1" dirty="0">
                <a:solidFill>
                  <a:srgbClr val="FFFFFF"/>
                </a:solidFill>
                <a:latin typeface="Inter"/>
              </a:rPr>
              <a:t>Rzadko kiedy zdarza się, że otrzymane dane są doskonale przygotowane do modelowania. Najczęściej doświadczymy braków, które w tej fazie należy wyjaśnić bądź uzupełnić. W większości przypadków będziemy też musieli dokonać transformacji, które sprawią, że nasze dane będą w </a:t>
            </a:r>
            <a:r>
              <a:rPr lang="pl-PL" sz="1400" spc="-1">
                <a:solidFill>
                  <a:srgbClr val="FFFFFF"/>
                </a:solidFill>
                <a:latin typeface="Inter"/>
              </a:rPr>
              <a:t>ogóle użyteczne dla algorytmów Machine Learning.</a:t>
            </a:r>
            <a:endParaRPr lang="pl-PL" sz="1400" spc="-1" dirty="0">
              <a:solidFill>
                <a:srgbClr val="FFFFFF"/>
              </a:solidFill>
              <a:latin typeface="Inter"/>
            </a:endParaRPr>
          </a:p>
          <a:p>
            <a:endParaRPr lang="pl-PL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32058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174680" y="2206080"/>
            <a:ext cx="6793560" cy="72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/>
            <a:r>
              <a:rPr lang="pl-PL" sz="3600" b="1" spc="-1" dirty="0">
                <a:solidFill>
                  <a:srgbClr val="FFFFFF"/>
                </a:solidFill>
                <a:latin typeface="Inter"/>
              </a:rPr>
              <a:t>Typowy projekt Data Science pochłania najwięcej czasu w </a:t>
            </a:r>
            <a:r>
              <a:rPr lang="pl-PL" sz="3600" b="1" spc="-1">
                <a:solidFill>
                  <a:srgbClr val="FFFFFF"/>
                </a:solidFill>
                <a:latin typeface="Inter"/>
              </a:rPr>
              <a:t>pierwszych trzech fazach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Obraz 2" descr="Obraz zawierający rysunek&#10;&#10;Opis wygenerowany przy bardzo wysokim poziomie pewności"/>
          <p:cNvPicPr/>
          <p:nvPr/>
        </p:nvPicPr>
        <p:blipFill>
          <a:blip r:embed="rId3"/>
          <a:stretch/>
        </p:blipFill>
        <p:spPr>
          <a:xfrm>
            <a:off x="1307880" y="1681200"/>
            <a:ext cx="2285640" cy="228564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255960" y="258840"/>
            <a:ext cx="4676040" cy="539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r>
              <a:rPr lang="pl-PL" sz="2300" b="1" spc="-1">
                <a:solidFill>
                  <a:srgbClr val="FFFFFF"/>
                </a:solidFill>
                <a:latin typeface="Inter"/>
              </a:rPr>
              <a:t>Modelowanie</a:t>
            </a:r>
            <a:endParaRPr lang="pl-PL"/>
          </a:p>
        </p:txBody>
      </p:sp>
      <p:sp>
        <p:nvSpPr>
          <p:cNvPr id="83" name="CustomShape 2"/>
          <p:cNvSpPr/>
          <p:nvPr/>
        </p:nvSpPr>
        <p:spPr>
          <a:xfrm>
            <a:off x="3960000" y="1584000"/>
            <a:ext cx="2794680" cy="24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pl-PL" sz="1400" spc="-1" dirty="0">
                <a:solidFill>
                  <a:srgbClr val="FFFFFF"/>
                </a:solidFill>
                <a:latin typeface="Inter"/>
              </a:rPr>
              <a:t>Proces modelowania jest próbą </a:t>
            </a:r>
            <a:r>
              <a:rPr lang="pl-PL" sz="1400" spc="-1">
                <a:solidFill>
                  <a:srgbClr val="FFFFFF"/>
                </a:solidFill>
                <a:latin typeface="Inter"/>
              </a:rPr>
              <a:t>przewidywania danych, które chcielibyśmy posiadać, na postawie danych, które mamy.</a:t>
            </a:r>
          </a:p>
          <a:p>
            <a:endParaRPr lang="pl-PL" sz="1400" spc="-1" dirty="0">
              <a:solidFill>
                <a:srgbClr val="FFFFFF"/>
              </a:solidFill>
              <a:latin typeface="Inter"/>
            </a:endParaRPr>
          </a:p>
          <a:p>
            <a:r>
              <a:rPr lang="pl-PL" sz="1400" b="1" spc="-1">
                <a:solidFill>
                  <a:srgbClr val="FFFFFF"/>
                </a:solidFill>
                <a:latin typeface="Inter"/>
              </a:rPr>
              <a:t>Model </a:t>
            </a:r>
            <a:r>
              <a:rPr lang="pl-PL" sz="1400" spc="-1">
                <a:solidFill>
                  <a:srgbClr val="FFFFFF"/>
                </a:solidFill>
                <a:latin typeface="Inter"/>
              </a:rPr>
              <a:t>jest imitacją rzeczywistego zjawiska produkującego dane.</a:t>
            </a:r>
            <a:endParaRPr lang="pl-PL" sz="1400" spc="-1" dirty="0">
              <a:solidFill>
                <a:srgbClr val="FFFFFF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4960524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Obraz 2" descr="Obraz zawierający rysunek&#10;&#10;Opis wygenerowany przy bardzo wysokim poziomie pewności"/>
          <p:cNvPicPr/>
          <p:nvPr/>
        </p:nvPicPr>
        <p:blipFill>
          <a:blip r:embed="rId3"/>
          <a:stretch/>
        </p:blipFill>
        <p:spPr>
          <a:xfrm>
            <a:off x="1307880" y="1681200"/>
            <a:ext cx="2285640" cy="228564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255960" y="258840"/>
            <a:ext cx="4676040" cy="539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r>
              <a:rPr lang="pl-PL" sz="2300" b="1" spc="-1">
                <a:solidFill>
                  <a:srgbClr val="FFFFFF"/>
                </a:solidFill>
                <a:latin typeface="Inter"/>
              </a:rPr>
              <a:t>Ewaluacja</a:t>
            </a:r>
            <a:endParaRPr lang="pl-PL"/>
          </a:p>
        </p:txBody>
      </p:sp>
      <p:sp>
        <p:nvSpPr>
          <p:cNvPr id="83" name="CustomShape 2"/>
          <p:cNvSpPr/>
          <p:nvPr/>
        </p:nvSpPr>
        <p:spPr>
          <a:xfrm>
            <a:off x="3960000" y="1584000"/>
            <a:ext cx="2794680" cy="24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pl-PL" sz="1400" spc="-1" dirty="0">
                <a:solidFill>
                  <a:srgbClr val="FFFFFF"/>
                </a:solidFill>
                <a:latin typeface="Inter"/>
              </a:rPr>
              <a:t>W toku modelowania typowo testujemy wiele różnych algorytmów, a także różnych </a:t>
            </a:r>
            <a:r>
              <a:rPr lang="pl-PL" sz="1400" spc="-1">
                <a:solidFill>
                  <a:srgbClr val="FFFFFF"/>
                </a:solidFill>
                <a:latin typeface="Inter"/>
              </a:rPr>
              <a:t>konfiguracji tych samych algorytmów, ale </a:t>
            </a:r>
            <a:r>
              <a:rPr lang="pl-PL" sz="1400" spc="-1" dirty="0">
                <a:solidFill>
                  <a:srgbClr val="FFFFFF"/>
                </a:solidFill>
                <a:latin typeface="Inter"/>
              </a:rPr>
              <a:t>dopiero ewaluacja pozwala nam wybrać najlepszy, a czasem odrzucić wszystkie stworzone.</a:t>
            </a:r>
            <a:endParaRPr lang="pl-PL" dirty="0">
              <a:solidFill>
                <a:srgbClr val="000000"/>
              </a:solidFill>
              <a:latin typeface="Arial"/>
            </a:endParaRPr>
          </a:p>
          <a:p>
            <a:endParaRPr lang="pl-PL" sz="1400" spc="-1" dirty="0">
              <a:solidFill>
                <a:srgbClr val="FFFFFF"/>
              </a:solidFill>
              <a:latin typeface="Inter"/>
            </a:endParaRPr>
          </a:p>
          <a:p>
            <a:r>
              <a:rPr lang="pl-PL" sz="1400" spc="-1" dirty="0">
                <a:solidFill>
                  <a:srgbClr val="FFFFFF"/>
                </a:solidFill>
                <a:latin typeface="Inter"/>
              </a:rPr>
              <a:t>W zależności od problemu, inaczej </a:t>
            </a:r>
            <a:r>
              <a:rPr lang="pl-PL" sz="1400" spc="-1">
                <a:solidFill>
                  <a:srgbClr val="FFFFFF"/>
                </a:solidFill>
                <a:latin typeface="Inter"/>
              </a:rPr>
              <a:t>będziemy mierzyć jakość stworzonego modelu.</a:t>
            </a:r>
            <a:endParaRPr lang="pl-PL" sz="1400" spc="-1" dirty="0">
              <a:solidFill>
                <a:srgbClr val="FFFFFF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5036636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Obraz 2" descr="Obraz zawierający rysunek&#10;&#10;Opis wygenerowany przy bardzo wysokim poziomie pewności"/>
          <p:cNvPicPr/>
          <p:nvPr/>
        </p:nvPicPr>
        <p:blipFill>
          <a:blip r:embed="rId3"/>
          <a:stretch/>
        </p:blipFill>
        <p:spPr>
          <a:xfrm>
            <a:off x="1307880" y="1681200"/>
            <a:ext cx="2285640" cy="228564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255960" y="258840"/>
            <a:ext cx="4676040" cy="539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r>
              <a:rPr lang="pl-PL" sz="2300" b="1" spc="-1">
                <a:solidFill>
                  <a:srgbClr val="FFFFFF"/>
                </a:solidFill>
                <a:latin typeface="Inter"/>
              </a:rPr>
              <a:t>Wdrożenie</a:t>
            </a:r>
            <a:endParaRPr lang="pl-PL"/>
          </a:p>
        </p:txBody>
      </p:sp>
      <p:sp>
        <p:nvSpPr>
          <p:cNvPr id="83" name="CustomShape 2"/>
          <p:cNvSpPr/>
          <p:nvPr/>
        </p:nvSpPr>
        <p:spPr>
          <a:xfrm>
            <a:off x="3960000" y="1584000"/>
            <a:ext cx="2794680" cy="24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pl-PL" sz="1400" spc="-1" dirty="0">
                <a:solidFill>
                  <a:srgbClr val="FFFFFF"/>
                </a:solidFill>
                <a:latin typeface="Inter"/>
              </a:rPr>
              <a:t>Modeli ML nie tworzymy dla sztuki. Ich celem jest wyciągnięcie wartości dla pewnego biznesu, a co za tym często idzie, udostępnienie swoich możliwości pewnym zewnętrznym </a:t>
            </a:r>
            <a:r>
              <a:rPr lang="pl-PL" sz="1400" spc="-1">
                <a:solidFill>
                  <a:srgbClr val="FFFFFF"/>
                </a:solidFill>
                <a:latin typeface="Inter"/>
              </a:rPr>
              <a:t>aplikacjom.</a:t>
            </a:r>
            <a:endParaRPr lang="pl-PL" sz="1400" spc="-1" dirty="0">
              <a:solidFill>
                <a:srgbClr val="FFFFFF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4121914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Microsoft Office PowerPoint</Application>
  <PresentationFormat>Pokaz na ekranie (16:9)</PresentationFormat>
  <Slides>10</Slides>
  <Notes>0</Notes>
  <HiddenSlides>0</HiddenSlide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10</vt:i4>
      </vt:variant>
    </vt:vector>
  </HeadingPairs>
  <TitlesOfParts>
    <vt:vector size="12" baseType="lpstr">
      <vt:lpstr>Office Theme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subject/>
  <dc:creator/>
  <dc:description/>
  <cp:lastModifiedBy/>
  <cp:revision>506</cp:revision>
  <dcterms:modified xsi:type="dcterms:W3CDTF">2020-06-10T18:52:39Z</dcterms:modified>
  <dc:language>pl-PL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Notes">
    <vt:i4>0</vt:i4>
  </property>
  <property fmtid="{D5CDD505-2E9C-101B-9397-08002B2CF9AE}" pid="7" name="PresentationFormat">
    <vt:lpwstr>Pokaz na ekranie (16:9)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10</vt:i4>
  </property>
</Properties>
</file>