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66" r:id="rId6"/>
  </p:sldIdLst>
  <p:sldSz cx="9144000" cy="5143500" type="screen16x9"/>
  <p:notesSz cx="7559675" cy="1069181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AEE542-B278-4156-B648-A69B25E9BA96}" v="118" dt="2020-06-10T19:09:34.335"/>
    <p1510:client id="{B10E3CF9-EC62-4AC2-8925-E6CC6B00304A}" v="337" dt="2020-06-10T19:07:20.832"/>
    <p1510:client id="{CF1DF9DC-4DA9-45E1-BA32-47D873F981A6}" v="2" dt="2020-06-10T20:17:09.264"/>
    <p1510:client id="{E50E5CBF-28C1-4353-89E6-595AC2D47CE6}" v="18" dt="2020-06-04T09:23:09.482"/>
    <p1510:client id="{EBD17087-5BEB-428C-B7B8-1A254D7E5D9F}" v="693" dt="2020-06-04T08:29:35.2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l-PL" sz="1800" b="0" strike="noStrike" spc="-1">
                <a:solidFill>
                  <a:srgbClr val="000000"/>
                </a:solidFill>
                <a:latin typeface="Arial"/>
              </a:rPr>
              <a:t>Kliknij, aby edytować format tekstu tytułu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800" b="0" strike="noStrike" spc="-1">
                <a:solidFill>
                  <a:srgbClr val="000000"/>
                </a:solidFill>
                <a:latin typeface="Arial"/>
              </a:rPr>
              <a:t>Kliknij, aby edytować format tekstu konspektu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000" b="0" strike="noStrike" spc="-1">
                <a:solidFill>
                  <a:srgbClr val="000000"/>
                </a:solidFill>
                <a:latin typeface="Arial"/>
              </a:rPr>
              <a:t>Drugi poziom konspektu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</a:rPr>
              <a:t>Trzeci poziom konspektu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</a:rPr>
              <a:t>Czwarty poziom konspektu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latin typeface="Arial"/>
              </a:rPr>
              <a:t>Piąty poziom konspektu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latin typeface="Arial"/>
              </a:rPr>
              <a:t>Szósty poziom konspektu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latin typeface="Arial"/>
              </a:rPr>
              <a:t>Siódmy poziom konspektu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l-PL" sz="1800" b="0" strike="noStrike" spc="-1">
                <a:solidFill>
                  <a:srgbClr val="000000"/>
                </a:solidFill>
                <a:latin typeface="Arial"/>
              </a:rPr>
              <a:t>Kliknij, aby edytować format tekstu tytułu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800" b="0" strike="noStrike" spc="-1">
                <a:solidFill>
                  <a:srgbClr val="000000"/>
                </a:solidFill>
                <a:latin typeface="Arial"/>
              </a:rPr>
              <a:t>Kliknij, aby edytować format tekstu konspektu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000" b="0" strike="noStrike" spc="-1">
                <a:solidFill>
                  <a:srgbClr val="000000"/>
                </a:solidFill>
                <a:latin typeface="Arial"/>
              </a:rPr>
              <a:t>Drugi poziom konspektu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</a:rPr>
              <a:t>Trzeci poziom konspektu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</a:rPr>
              <a:t>Czwarty poziom konspektu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latin typeface="Arial"/>
              </a:rPr>
              <a:t>Piąty poziom konspektu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latin typeface="Arial"/>
              </a:rPr>
              <a:t>Szósty poziom konspektu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latin typeface="Arial"/>
              </a:rPr>
              <a:t>Siódmy poziom konspektu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86160" y="2737080"/>
            <a:ext cx="5300640" cy="1187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r>
              <a:rPr lang="pl-PL" sz="3300" b="1" spc="-1" baseline="12000" err="1">
                <a:solidFill>
                  <a:srgbClr val="FFFFFF"/>
                </a:solidFill>
                <a:latin typeface="Inter"/>
              </a:rPr>
              <a:t>Overfitting</a:t>
            </a:r>
            <a:r>
              <a:rPr lang="pl-PL" sz="3300" b="1" spc="-1" baseline="12000">
                <a:solidFill>
                  <a:srgbClr val="FFFFFF"/>
                </a:solidFill>
                <a:latin typeface="Inter"/>
              </a:rPr>
              <a:t> i </a:t>
            </a:r>
            <a:r>
              <a:rPr lang="pl-PL" sz="3300" b="1" spc="-1" baseline="12000" err="1">
                <a:solidFill>
                  <a:srgbClr val="FFFFFF"/>
                </a:solidFill>
                <a:latin typeface="Inter"/>
              </a:rPr>
              <a:t>underfitting</a:t>
            </a:r>
            <a:endParaRPr lang="pl-PL" err="1"/>
          </a:p>
        </p:txBody>
      </p:sp>
      <p:sp>
        <p:nvSpPr>
          <p:cNvPr id="77" name="CustomShape 2"/>
          <p:cNvSpPr/>
          <p:nvPr/>
        </p:nvSpPr>
        <p:spPr>
          <a:xfrm>
            <a:off x="517680" y="2768040"/>
            <a:ext cx="58320" cy="11264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255960" y="258840"/>
            <a:ext cx="4676040" cy="539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r>
              <a:rPr lang="pl-PL" sz="2300" b="1" spc="-1" err="1">
                <a:solidFill>
                  <a:srgbClr val="FFFFFF"/>
                </a:solidFill>
                <a:latin typeface="Inter"/>
              </a:rPr>
              <a:t>Overfitting</a:t>
            </a:r>
            <a:r>
              <a:rPr lang="pl-PL" sz="2300" b="1" spc="-1">
                <a:solidFill>
                  <a:srgbClr val="FFFFFF"/>
                </a:solidFill>
                <a:latin typeface="Inter"/>
              </a:rPr>
              <a:t>: definicja</a:t>
            </a:r>
            <a:endParaRPr lang="pl-PL"/>
          </a:p>
        </p:txBody>
      </p:sp>
      <p:sp>
        <p:nvSpPr>
          <p:cNvPr id="80" name="CustomShape 2"/>
          <p:cNvSpPr/>
          <p:nvPr/>
        </p:nvSpPr>
        <p:spPr>
          <a:xfrm>
            <a:off x="3960000" y="1584000"/>
            <a:ext cx="2875320" cy="242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pl-PL" sz="1400" spc="-1">
                <a:solidFill>
                  <a:srgbClr val="FFFFFF"/>
                </a:solidFill>
                <a:latin typeface="Inter"/>
              </a:rPr>
              <a:t>Nieprawidłowo przeprowadzone nauczanie może w prosty sposób prowadzić do przeuczenia modelu w taki sposób, że jest on w stanie niemal perfekcyjnie rozpoznawać przykłady na jakich został nauczony, a kompletnie nie radzi sobie w nowymi przykładami.</a:t>
            </a:r>
            <a:endParaRPr lang="pl-PL" sz="1400" b="0" strike="noStrike" spc="-1">
              <a:solidFill>
                <a:srgbClr val="FFFFFF"/>
              </a:solidFill>
              <a:latin typeface="Inter"/>
            </a:endParaRPr>
          </a:p>
        </p:txBody>
      </p:sp>
      <p:pic>
        <p:nvPicPr>
          <p:cNvPr id="2" name="Obraz 2" descr="Obraz zawierający rysunek&#10;&#10;Opis wygenerowany przy bardzo wysokim poziomie pewności">
            <a:extLst>
              <a:ext uri="{FF2B5EF4-FFF2-40B4-BE49-F238E27FC236}">
                <a16:creationId xmlns:a16="http://schemas.microsoft.com/office/drawing/2014/main" id="{D57EED48-86E9-4F5D-8333-68D91861056F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307880" y="1681200"/>
            <a:ext cx="2285640" cy="228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55960" y="258840"/>
            <a:ext cx="4676040" cy="539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r>
              <a:rPr lang="pl-PL" sz="2300" b="1" spc="-1" err="1">
                <a:solidFill>
                  <a:srgbClr val="FFFFFF"/>
                </a:solidFill>
                <a:latin typeface="Inter"/>
              </a:rPr>
              <a:t>Underfitting</a:t>
            </a:r>
            <a:r>
              <a:rPr lang="pl-PL" sz="2300" b="1" spc="-1">
                <a:solidFill>
                  <a:srgbClr val="FFFFFF"/>
                </a:solidFill>
                <a:latin typeface="Inter"/>
              </a:rPr>
              <a:t>: definicja</a:t>
            </a:r>
            <a:endParaRPr lang="pl-PL"/>
          </a:p>
        </p:txBody>
      </p:sp>
      <p:sp>
        <p:nvSpPr>
          <p:cNvPr id="83" name="CustomShape 2"/>
          <p:cNvSpPr/>
          <p:nvPr/>
        </p:nvSpPr>
        <p:spPr>
          <a:xfrm>
            <a:off x="3960000" y="1584000"/>
            <a:ext cx="2794680" cy="242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pl-PL" sz="1400" spc="-1">
                <a:solidFill>
                  <a:srgbClr val="FFFFFF"/>
                </a:solidFill>
                <a:latin typeface="Inter"/>
                <a:ea typeface="DejaVu Sans"/>
              </a:rPr>
              <a:t>Drugim możliwym scenariuszem jest niedouczenie modelu, na skutek którego również nie jest on w stanie poprawnie </a:t>
            </a:r>
            <a:r>
              <a:rPr lang="pl-PL" sz="1400" b="1" spc="-1">
                <a:solidFill>
                  <a:srgbClr val="FFFFFF"/>
                </a:solidFill>
                <a:latin typeface="Inter"/>
                <a:ea typeface="DejaVu Sans"/>
              </a:rPr>
              <a:t>generalizować</a:t>
            </a:r>
            <a:r>
              <a:rPr lang="pl-PL" sz="1400" spc="-1">
                <a:solidFill>
                  <a:srgbClr val="FFFFFF"/>
                </a:solidFill>
                <a:latin typeface="Inter"/>
                <a:ea typeface="DejaVu Sans"/>
              </a:rPr>
              <a:t>. </a:t>
            </a:r>
          </a:p>
          <a:p>
            <a:endParaRPr lang="pl-PL" sz="1400" spc="-1">
              <a:solidFill>
                <a:srgbClr val="FFFFFF"/>
              </a:solidFill>
              <a:latin typeface="Inter"/>
            </a:endParaRPr>
          </a:p>
          <a:p>
            <a:r>
              <a:rPr lang="pl-PL" sz="1400" spc="-1">
                <a:solidFill>
                  <a:srgbClr val="FFFFFF"/>
                </a:solidFill>
                <a:latin typeface="Inter"/>
              </a:rPr>
              <a:t>Przyczyną jest często zbyt prosty model albo też zbyt wczesne zakończenie jego nauczania.</a:t>
            </a:r>
          </a:p>
        </p:txBody>
      </p:sp>
      <p:pic>
        <p:nvPicPr>
          <p:cNvPr id="2" name="Obraz 2" descr="Obraz zawierający obiekt, zegar, rysunek, stop&#10;&#10;Opis wygenerowany przy bardzo wysokim poziomie pewności">
            <a:extLst>
              <a:ext uri="{FF2B5EF4-FFF2-40B4-BE49-F238E27FC236}">
                <a16:creationId xmlns:a16="http://schemas.microsoft.com/office/drawing/2014/main" id="{C8C06ECC-A4C9-4E06-8B05-4604103906A1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307880" y="1681200"/>
            <a:ext cx="2285640" cy="228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174680" y="2206080"/>
            <a:ext cx="6004642" cy="729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/>
            <a:r>
              <a:rPr lang="pl-PL" sz="3600" b="1" spc="-1">
                <a:solidFill>
                  <a:srgbClr val="FFFFFF"/>
                </a:solidFill>
                <a:latin typeface="Inter"/>
              </a:rPr>
              <a:t>Obie sytuacje są groźne, jednak to </a:t>
            </a:r>
            <a:r>
              <a:rPr lang="pl-PL" sz="3600" b="1" spc="-1" err="1">
                <a:solidFill>
                  <a:srgbClr val="FFFFFF"/>
                </a:solidFill>
                <a:latin typeface="Inter"/>
              </a:rPr>
              <a:t>overfitting</a:t>
            </a:r>
            <a:r>
              <a:rPr lang="pl-PL" sz="3600" b="1" spc="-1">
                <a:solidFill>
                  <a:srgbClr val="FFFFFF"/>
                </a:solidFill>
                <a:latin typeface="Inter"/>
              </a:rPr>
              <a:t> może stworzyć nam większe problemy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Pokaz na ekranie (16:9)</PresentationFormat>
  <Slides>4</Slides>
  <Notes>0</Notes>
  <HiddenSlides>0</HiddenSlides>
  <ScaleCrop>false</ScaleCrop>
  <HeadingPairs>
    <vt:vector size="4" baseType="variant">
      <vt:variant>
        <vt:lpstr>Motyw</vt:lpstr>
      </vt:variant>
      <vt:variant>
        <vt:i4>2</vt:i4>
      </vt:variant>
      <vt:variant>
        <vt:lpstr>Tytuły slajdów</vt:lpstr>
      </vt:variant>
      <vt:variant>
        <vt:i4>4</vt:i4>
      </vt:variant>
    </vt:vector>
  </HeadingPairs>
  <TitlesOfParts>
    <vt:vector size="6" baseType="lpstr">
      <vt:lpstr>Office Theme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subject/>
  <dc:creator/>
  <dc:description/>
  <cp:revision>4</cp:revision>
  <dcterms:modified xsi:type="dcterms:W3CDTF">2020-06-10T20:17:14Z</dcterms:modified>
  <dc:language>pl-PL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Notes">
    <vt:i4>0</vt:i4>
  </property>
  <property fmtid="{D5CDD505-2E9C-101B-9397-08002B2CF9AE}" pid="7" name="PresentationFormat">
    <vt:lpwstr>Pokaz na ekranie (16:9)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10</vt:i4>
  </property>
</Properties>
</file>