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5" r:id="rId6"/>
    <p:sldId id="266" r:id="rId7"/>
    <p:sldId id="261" r:id="rId8"/>
    <p:sldId id="262" r:id="rId9"/>
    <p:sldId id="263" r:id="rId10"/>
    <p:sldId id="264" r:id="rId11"/>
    <p:sldId id="267" r:id="rId12"/>
    <p:sldId id="268" r:id="rId13"/>
    <p:sldId id="270" r:id="rId14"/>
    <p:sldId id="269" r:id="rId15"/>
    <p:sldId id="271" r:id="rId16"/>
    <p:sldId id="272" r:id="rId1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D28C9EA-4042-9928-D382-7BB023FE2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0C5777C-A8B7-BC25-9C12-67F3D647B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1B814B5-EA75-0114-593E-CA8D6A373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A8E1-0136-4D42-BE7C-04D1A65B7BD5}" type="datetimeFigureOut">
              <a:rPr lang="pl-PL" smtClean="0"/>
              <a:t>29.05.2023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73BF68C-25F0-2225-1100-DC6146166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8331191-7C5E-F7B3-02E9-39DF4F1DA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8482-F0F1-4452-993F-A92D9C8FEA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1535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26BECC8-23E9-55F7-9C12-E345C44E0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BB6C86B-0F9D-D384-EF41-9D2EDA97C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EF78C78-B11F-ED47-904A-417EA5D2D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A8E1-0136-4D42-BE7C-04D1A65B7BD5}" type="datetimeFigureOut">
              <a:rPr lang="pl-PL" smtClean="0"/>
              <a:t>29.05.2023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0D9BEA5-B6F1-8EAE-0B8C-299BD7085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D1CF0A9-2C47-6D9F-C790-FE3FAB191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8482-F0F1-4452-993F-A92D9C8FEA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7904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AB2DDE76-9680-0739-D892-BBF2A3C54E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0BB09DA-62BB-7B07-6D53-3504A2B61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DEF1CDC-174A-F5BE-D133-4D530A132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A8E1-0136-4D42-BE7C-04D1A65B7BD5}" type="datetimeFigureOut">
              <a:rPr lang="pl-PL" smtClean="0"/>
              <a:t>29.05.2023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CA08860-9E67-521E-A5D4-1930D0BF9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76BF53C-F38A-E699-1A57-2270ED0EA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8482-F0F1-4452-993F-A92D9C8FEA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534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2D9B9B-D60B-15F9-2219-881C87107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6310CB4-46F8-F840-43C1-4AB56709D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A26500C-128E-A8D8-8AE5-5B3B1F7E8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A8E1-0136-4D42-BE7C-04D1A65B7BD5}" type="datetimeFigureOut">
              <a:rPr lang="pl-PL" smtClean="0"/>
              <a:t>29.05.2023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119B388-D1BB-1E10-6CBE-00A816F16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25D9C95-738D-D93E-03E2-262E79335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8482-F0F1-4452-993F-A92D9C8FEA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307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ECE019-C30E-FD1A-80B6-41DA38758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50CB61A-E933-BA9D-F860-EAEB4D0E5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775281E-C290-DA32-D44F-1BD8078AC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A8E1-0136-4D42-BE7C-04D1A65B7BD5}" type="datetimeFigureOut">
              <a:rPr lang="pl-PL" smtClean="0"/>
              <a:t>29.05.2023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8EC9E19-6BC3-ECF1-2891-7B564808F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A77F126-3519-2130-A6E9-45EF2801A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8482-F0F1-4452-993F-A92D9C8FEA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6472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96F3085-8BCF-3DB8-C639-3FEBB8E69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2F58056-C050-26F1-0A94-C46121124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49E22E8-7604-4EE7-63E6-2EB401E9E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B75F862-19DE-E615-6045-BA5469A19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A8E1-0136-4D42-BE7C-04D1A65B7BD5}" type="datetimeFigureOut">
              <a:rPr lang="pl-PL" smtClean="0"/>
              <a:t>29.05.2023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588B324-3FB4-8461-32BB-9CBADC98A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3BE7138-261C-BA89-0321-D3688FAA7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8482-F0F1-4452-993F-A92D9C8FEA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604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EB2277-F978-6111-B620-D7860AAF2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03B69E6-2061-0B8E-8D1C-357292D72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B598E42-62CD-913E-B4B1-7D62E4FC7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72B816A4-F9FC-9D26-15DE-0C097896E6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F63A1574-D40D-220C-73D8-E1B7513F4D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0FFE41A0-543C-923C-49CC-6041100E4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A8E1-0136-4D42-BE7C-04D1A65B7BD5}" type="datetimeFigureOut">
              <a:rPr lang="pl-PL" smtClean="0"/>
              <a:t>29.05.2023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8D055F8-A228-4EB3-8068-3947098E7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F9C7F63C-F8C2-E7A4-56DA-17C763F12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8482-F0F1-4452-993F-A92D9C8FEA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8789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FC79BDC-330C-413B-D09B-8950BC826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93664A9-7D22-76AD-EE78-2AECFCC3A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A8E1-0136-4D42-BE7C-04D1A65B7BD5}" type="datetimeFigureOut">
              <a:rPr lang="pl-PL" smtClean="0"/>
              <a:t>29.05.2023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DA9C6C4C-605B-19DE-4649-D1E604EFB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22A9E4F-18F8-76C7-24F6-15DC42F04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8482-F0F1-4452-993F-A92D9C8FEA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8325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D05C16B8-CF8F-4A22-8B2E-ADFC03AA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A8E1-0136-4D42-BE7C-04D1A65B7BD5}" type="datetimeFigureOut">
              <a:rPr lang="pl-PL" smtClean="0"/>
              <a:t>29.05.2023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B8D0DB48-AEE5-8546-1FD0-D2EC51C67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170E648-9F52-DAFC-B02C-F67734251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8482-F0F1-4452-993F-A92D9C8FEA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495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F281A3-8FCF-F2C2-74CC-A926D73A6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8DFFF1C-0C74-1EEB-1AD8-AC97F3A7E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16AF3F8-E84E-F2CD-460E-D2ADCA983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1AEF096-FF07-E558-FE58-620270A48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A8E1-0136-4D42-BE7C-04D1A65B7BD5}" type="datetimeFigureOut">
              <a:rPr lang="pl-PL" smtClean="0"/>
              <a:t>29.05.2023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EB2CA55-E541-286F-7964-E7DD23126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2C2BA4D-8E0F-35A0-0407-ED2E089A3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8482-F0F1-4452-993F-A92D9C8FEA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5803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B8B32E-98A8-4FEE-010E-A0A58E789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23667CCF-565A-ECCC-5598-C89475F9B5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F226DE1-DFB9-D7F6-AE9A-6A59D6135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F0BD69A-98B8-1211-E99F-6C28631A4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A8E1-0136-4D42-BE7C-04D1A65B7BD5}" type="datetimeFigureOut">
              <a:rPr lang="pl-PL" smtClean="0"/>
              <a:t>29.05.2023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190B939-B0F1-DFC2-57EB-EFEE6CB25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D4AC88A-DC1F-CB4C-EB50-17AC01D54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8482-F0F1-4452-993F-A92D9C8FEA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9569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02434BFF-A909-F4D0-78BC-804F710A6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B691999-C1D1-34AE-CBCB-DFD5E39BD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58D64D3-CBD4-80F7-5D8E-056A4FF583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AA8E1-0136-4D42-BE7C-04D1A65B7BD5}" type="datetimeFigureOut">
              <a:rPr lang="pl-PL" smtClean="0"/>
              <a:t>29.05.2023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D2F79A3-A7C2-0303-A27F-0BB3549EDA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3306225-73F0-8D26-59F3-16E0D09A2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08482-F0F1-4452-993F-A92D9C8FEA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421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7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F34D7B-63AF-B739-7AA0-9CBCF4FA9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4480"/>
            <a:ext cx="6725920" cy="2672080"/>
          </a:xfrm>
        </p:spPr>
        <p:txBody>
          <a:bodyPr>
            <a:normAutofit/>
          </a:bodyPr>
          <a:lstStyle/>
          <a:p>
            <a:r>
              <a:rPr lang="pl-PL" sz="4400" b="1" dirty="0">
                <a:latin typeface="OCR A Extended" panose="02010509020102010303" pitchFamily="50" charset="0"/>
              </a:rPr>
              <a:t>SKUTKI ZAMACHÓW TERRORYSTYCZNYCH</a:t>
            </a:r>
            <a:br>
              <a:rPr lang="pl-PL" sz="4400" b="1" dirty="0">
                <a:latin typeface="OCR A Extended" panose="02010509020102010303" pitchFamily="50" charset="0"/>
              </a:rPr>
            </a:br>
            <a:r>
              <a:rPr lang="pl-PL" sz="4400" b="1" dirty="0">
                <a:latin typeface="OCR A Extended" panose="02010509020102010303" pitchFamily="50" charset="0"/>
              </a:rPr>
              <a:t>Z 11.09.2001</a:t>
            </a:r>
          </a:p>
        </p:txBody>
      </p:sp>
    </p:spTree>
    <p:extLst>
      <p:ext uri="{BB962C8B-B14F-4D97-AF65-F5344CB8AC3E}">
        <p14:creationId xmlns:p14="http://schemas.microsoft.com/office/powerpoint/2010/main" val="3352859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38000">
              <a:schemeClr val="tx2">
                <a:lumMod val="40000"/>
                <a:lumOff val="6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Obraz zawierający tekst, diagram, Wykres, linia&#10;&#10;Opis wygenerowany automatycznie">
            <a:extLst>
              <a:ext uri="{FF2B5EF4-FFF2-40B4-BE49-F238E27FC236}">
                <a16:creationId xmlns:a16="http://schemas.microsoft.com/office/drawing/2014/main" id="{01FFA22E-BEE5-F4F6-DB1D-130A71A22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89" y="229868"/>
            <a:ext cx="10237221" cy="639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485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2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785FB1-88E0-4792-A752-D0A7B4699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060" y="111760"/>
            <a:ext cx="11965940" cy="936836"/>
          </a:xfrm>
        </p:spPr>
        <p:txBody>
          <a:bodyPr>
            <a:normAutofit/>
          </a:bodyPr>
          <a:lstStyle/>
          <a:p>
            <a:pPr algn="ctr"/>
            <a:r>
              <a:rPr lang="pl-PL" sz="4000" b="1" dirty="0">
                <a:latin typeface="OCR A Extended" panose="02010509020102010303" pitchFamily="50" charset="0"/>
              </a:rPr>
              <a:t>OGROMNE STRATY FINANSOWE</a:t>
            </a:r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9FC100E5-FED2-1B1F-9E49-525B0D62A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048596"/>
            <a:ext cx="11226800" cy="212079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l-PL" sz="1800" b="0" i="1" dirty="0">
                <a:solidFill>
                  <a:srgbClr val="2C2F34"/>
                </a:solidFill>
                <a:effectLst/>
                <a:latin typeface="OCR A Extended" panose="02010509020102010303" pitchFamily="50" charset="0"/>
              </a:rPr>
              <a:t>Przemysł lotnictwa komercyjnego w </a:t>
            </a:r>
            <a:r>
              <a:rPr lang="pl-PL" sz="1800" i="1" dirty="0">
                <a:solidFill>
                  <a:srgbClr val="2C2F34"/>
                </a:solidFill>
                <a:effectLst/>
                <a:latin typeface="OCR A Extended" panose="02010509020102010303" pitchFamily="50" charset="0"/>
              </a:rPr>
              <a:t>Stanach Zjednoczonych</a:t>
            </a:r>
            <a:r>
              <a:rPr lang="pl-PL" sz="1800" b="0" i="1" dirty="0">
                <a:solidFill>
                  <a:srgbClr val="2C2F34"/>
                </a:solidFill>
                <a:effectLst/>
                <a:latin typeface="OCR A Extended" panose="02010509020102010303" pitchFamily="50" charset="0"/>
              </a:rPr>
              <a:t> był już wcześniej narażony na spowolnienie gospodarcze i przewidywalne spadki przychodów związane z sezonowym charakterem podróży turystycznych, ale nie doświadczył kryzysu o sile ataków z 11 września.</a:t>
            </a:r>
          </a:p>
          <a:p>
            <a:pPr marL="0" indent="0" algn="ctr">
              <a:buNone/>
            </a:pPr>
            <a:r>
              <a:rPr lang="pl-PL" sz="1800" b="0" i="1" dirty="0">
                <a:solidFill>
                  <a:srgbClr val="2C2F34"/>
                </a:solidFill>
                <a:effectLst/>
                <a:latin typeface="OCR A Extended" panose="02010509020102010303" pitchFamily="50" charset="0"/>
              </a:rPr>
              <a:t> Według </a:t>
            </a:r>
            <a:r>
              <a:rPr lang="pl-PL" sz="1800" i="1" dirty="0">
                <a:solidFill>
                  <a:srgbClr val="2C2F34"/>
                </a:solidFill>
                <a:effectLst/>
                <a:latin typeface="OCR A Extended" panose="02010509020102010303" pitchFamily="50" charset="0"/>
              </a:rPr>
              <a:t>Międzynarodowego</a:t>
            </a:r>
            <a:r>
              <a:rPr lang="pl-PL" sz="1800" b="1" i="1" dirty="0">
                <a:solidFill>
                  <a:srgbClr val="2C2F34"/>
                </a:solidFill>
                <a:effectLst/>
                <a:latin typeface="OCR A Extended" panose="02010509020102010303" pitchFamily="50" charset="0"/>
              </a:rPr>
              <a:t> </a:t>
            </a:r>
            <a:r>
              <a:rPr lang="pl-PL" sz="1800" i="1" dirty="0">
                <a:solidFill>
                  <a:srgbClr val="2C2F34"/>
                </a:solidFill>
                <a:effectLst/>
                <a:latin typeface="OCR A Extended" panose="02010509020102010303" pitchFamily="50" charset="0"/>
              </a:rPr>
              <a:t>Stowarzyszenia Transportu Lotniczego, </a:t>
            </a:r>
            <a:r>
              <a:rPr lang="pl-PL" sz="1800" b="0" i="1" dirty="0">
                <a:solidFill>
                  <a:srgbClr val="2C2F34"/>
                </a:solidFill>
                <a:effectLst/>
                <a:latin typeface="OCR A Extended" panose="02010509020102010303" pitchFamily="50" charset="0"/>
              </a:rPr>
              <a:t>pasażerskie linie lotnicze w Stanach Zjednoczonych odnotowały w 2001 roku stratę netto w wysokości</a:t>
            </a:r>
          </a:p>
          <a:p>
            <a:pPr marL="0" indent="0" algn="ctr">
              <a:buNone/>
            </a:pPr>
            <a:r>
              <a:rPr lang="pl-PL" sz="1800" b="1" i="1" dirty="0">
                <a:solidFill>
                  <a:srgbClr val="2C2F34"/>
                </a:solidFill>
                <a:effectLst/>
                <a:latin typeface="OCR A Extended" panose="02010509020102010303" pitchFamily="50" charset="0"/>
              </a:rPr>
              <a:t>8 miliardów dolarów</a:t>
            </a:r>
            <a:endParaRPr lang="pl-PL" sz="1800" b="1" i="1" dirty="0">
              <a:latin typeface="OCR A Extended" panose="02010509020102010303" pitchFamily="50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C43FE16D-87EC-4C95-3EA7-66538C9A4D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038"/>
          <a:stretch/>
        </p:blipFill>
        <p:spPr>
          <a:xfrm>
            <a:off x="1905468" y="3429000"/>
            <a:ext cx="8381063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668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38000">
              <a:schemeClr val="tx2">
                <a:lumMod val="40000"/>
                <a:lumOff val="6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3F3539-610D-F3BE-95EC-5C75832D0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20" y="0"/>
            <a:ext cx="11948160" cy="1325563"/>
          </a:xfrm>
        </p:spPr>
        <p:txBody>
          <a:bodyPr>
            <a:normAutofit/>
          </a:bodyPr>
          <a:lstStyle/>
          <a:p>
            <a:pPr algn="ctr"/>
            <a:r>
              <a:rPr lang="pl-PL" sz="4000" b="1" dirty="0">
                <a:latin typeface="OCR A Extended" panose="02010509020102010303" pitchFamily="50" charset="0"/>
              </a:rPr>
              <a:t>AMERICAN &amp; UNITED AIRLINES</a:t>
            </a:r>
          </a:p>
        </p:txBody>
      </p:sp>
      <p:pic>
        <p:nvPicPr>
          <p:cNvPr id="4" name="Obraz 3" descr="Obraz zawierający tekst, zrzut ekranu, diagram, Czcionka&#10;&#10;Opis wygenerowany automatycznie">
            <a:extLst>
              <a:ext uri="{FF2B5EF4-FFF2-40B4-BE49-F238E27FC236}">
                <a16:creationId xmlns:a16="http://schemas.microsoft.com/office/drawing/2014/main" id="{A9795135-96F7-1432-319D-2A61CCD450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043" y="1153155"/>
            <a:ext cx="8883913" cy="555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286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38000">
              <a:schemeClr val="tx2">
                <a:lumMod val="40000"/>
                <a:lumOff val="6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Obraz zawierający tekst, zrzut ekranu, Czcionka, linia&#10;&#10;Opis wygenerowany automatycznie">
            <a:extLst>
              <a:ext uri="{FF2B5EF4-FFF2-40B4-BE49-F238E27FC236}">
                <a16:creationId xmlns:a16="http://schemas.microsoft.com/office/drawing/2014/main" id="{DC4D2D62-BD93-3500-03F5-51850CE2F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35" y="215897"/>
            <a:ext cx="10281929" cy="642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77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38000">
              <a:schemeClr val="tx2">
                <a:lumMod val="40000"/>
                <a:lumOff val="6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Obraz zawierający tekst, zrzut ekranu, Czcionka, linia&#10;&#10;Opis wygenerowany automatycznie">
            <a:extLst>
              <a:ext uri="{FF2B5EF4-FFF2-40B4-BE49-F238E27FC236}">
                <a16:creationId xmlns:a16="http://schemas.microsoft.com/office/drawing/2014/main" id="{4497E675-D5C5-5218-758E-A7E5D243F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5" y="190497"/>
            <a:ext cx="10363209" cy="647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77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785FB1-88E0-4792-A752-D0A7B4699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30" y="245516"/>
            <a:ext cx="11965940" cy="936836"/>
          </a:xfrm>
        </p:spPr>
        <p:txBody>
          <a:bodyPr>
            <a:normAutofit/>
          </a:bodyPr>
          <a:lstStyle/>
          <a:p>
            <a:pPr algn="ctr"/>
            <a:r>
              <a:rPr lang="pl-PL" sz="4000" b="1" dirty="0">
                <a:latin typeface="OCR A Extended" panose="02010509020102010303" pitchFamily="50" charset="0"/>
              </a:rPr>
              <a:t>SKUTKI DŁUGOTERMINOWE</a:t>
            </a:r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9FC100E5-FED2-1B1F-9E49-525B0D62A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5108" y="1205856"/>
            <a:ext cx="9161784" cy="42990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l-PL" sz="1600" b="1" dirty="0">
                <a:latin typeface="OCR A Extended" panose="02010509020102010303" pitchFamily="50" charset="0"/>
              </a:rPr>
              <a:t>Liczba lotów na terenie USA w pierwszym roku od katastrofy spadła o 13 %</a:t>
            </a:r>
          </a:p>
        </p:txBody>
      </p:sp>
      <p:pic>
        <p:nvPicPr>
          <p:cNvPr id="4" name="Obraz 3" descr="Obraz zawierający tekst, zrzut ekranu, Czcionka, diagram&#10;&#10;Opis wygenerowany automatycznie">
            <a:extLst>
              <a:ext uri="{FF2B5EF4-FFF2-40B4-BE49-F238E27FC236}">
                <a16:creationId xmlns:a16="http://schemas.microsoft.com/office/drawing/2014/main" id="{FCFC8DE4-6C79-7086-037B-B95F290D05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2040475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481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9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785FB1-88E0-4792-A752-D0A7B4699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30" y="675216"/>
            <a:ext cx="11965940" cy="936836"/>
          </a:xfrm>
        </p:spPr>
        <p:txBody>
          <a:bodyPr>
            <a:normAutofit/>
          </a:bodyPr>
          <a:lstStyle/>
          <a:p>
            <a:pPr algn="ctr"/>
            <a:r>
              <a:rPr lang="pl-PL" sz="4000" b="1" dirty="0">
                <a:latin typeface="OCR A Extended" panose="02010509020102010303" pitchFamily="50" charset="0"/>
              </a:rPr>
              <a:t>ŹRÓDŁA</a:t>
            </a:r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9FC100E5-FED2-1B1F-9E49-525B0D62A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990" y="4661324"/>
            <a:ext cx="11271250" cy="102192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l-PL" sz="900" b="1" dirty="0">
                <a:solidFill>
                  <a:schemeClr val="bg1"/>
                </a:solidFill>
                <a:latin typeface="OCR A Extended" panose="02010509020102010303" pitchFamily="50" charset="0"/>
              </a:rPr>
              <a:t>https://obserwatorlogistyczny.pl/2022/09/11/jak-ataki-z-11-wrzesnia-zmienily-branze-lotnicza/</a:t>
            </a:r>
          </a:p>
          <a:p>
            <a:pPr marL="0" indent="0" algn="ctr">
              <a:buNone/>
            </a:pPr>
            <a:r>
              <a:rPr lang="pl-PL" sz="900" b="1" dirty="0">
                <a:solidFill>
                  <a:schemeClr val="bg1"/>
                </a:solidFill>
                <a:latin typeface="OCR A Extended" panose="02010509020102010303" pitchFamily="50" charset="0"/>
              </a:rPr>
              <a:t>https://www.tokfm.pl/Tokfm/7,103086,10263848,zamachy-11-wrzesnia-2001-roku-rekonstrukcja-zdarzen-minuta.html</a:t>
            </a:r>
          </a:p>
          <a:p>
            <a:pPr marL="0" indent="0" algn="ctr">
              <a:buNone/>
            </a:pPr>
            <a:r>
              <a:rPr lang="pl-PL" sz="900" b="1" dirty="0">
                <a:solidFill>
                  <a:schemeClr val="bg1"/>
                </a:solidFill>
                <a:latin typeface="OCR A Extended" panose="02010509020102010303" pitchFamily="50" charset="0"/>
              </a:rPr>
              <a:t>https://pl.wikipedia.org/wiki/Zamach_z_11_wrze%C5%9Bnia_2001_roku</a:t>
            </a:r>
          </a:p>
          <a:p>
            <a:pPr marL="0" indent="0" algn="ctr">
              <a:buNone/>
            </a:pPr>
            <a:r>
              <a:rPr lang="pl-PL" sz="900" b="1" dirty="0">
                <a:solidFill>
                  <a:schemeClr val="bg1"/>
                </a:solidFill>
                <a:latin typeface="OCR A Extended" panose="02010509020102010303" pitchFamily="50" charset="0"/>
              </a:rPr>
              <a:t>Dwadzieścia_lat_od_ataku_z_11_wrześ%20(1).pdf</a:t>
            </a:r>
          </a:p>
        </p:txBody>
      </p:sp>
    </p:spTree>
    <p:extLst>
      <p:ext uri="{BB962C8B-B14F-4D97-AF65-F5344CB8AC3E}">
        <p14:creationId xmlns:p14="http://schemas.microsoft.com/office/powerpoint/2010/main" val="1337549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2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CC0E04C-1C0C-4D4A-DE41-C921E8919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7205"/>
            <a:ext cx="10906760" cy="1138555"/>
          </a:xfrm>
        </p:spPr>
        <p:txBody>
          <a:bodyPr>
            <a:normAutofit/>
          </a:bodyPr>
          <a:lstStyle/>
          <a:p>
            <a:r>
              <a:rPr lang="pl-PL" sz="4000" b="1" dirty="0">
                <a:latin typeface="OCR A Extended" panose="02010509020102010303" pitchFamily="50" charset="0"/>
              </a:rPr>
              <a:t>FAKTY</a:t>
            </a:r>
            <a:endParaRPr lang="pl-PL" sz="4000" b="1" dirty="0">
              <a:latin typeface="Wingdings" panose="05000000000000000000" pitchFamily="2" charset="2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C1395E2-0D73-3F0A-96FC-27A5B3C33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0966"/>
            <a:ext cx="10835640" cy="3292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4000" b="1" dirty="0">
                <a:latin typeface="Wingdings" panose="05000000000000000000" pitchFamily="2" charset="2"/>
              </a:rPr>
              <a:t>Q</a:t>
            </a:r>
            <a:r>
              <a:rPr lang="pl-PL" sz="3200" b="1" dirty="0">
                <a:latin typeface="Wingdings" panose="05000000000000000000" pitchFamily="2" charset="2"/>
              </a:rPr>
              <a:t> </a:t>
            </a:r>
            <a:r>
              <a:rPr lang="pl-PL" sz="2400" b="1" dirty="0">
                <a:latin typeface="OCR A Extended" panose="02010509020102010303" pitchFamily="50" charset="0"/>
              </a:rPr>
              <a:t>nr 11 American Airlines Boston -&gt; Los Angeles  7:59</a:t>
            </a:r>
          </a:p>
          <a:p>
            <a:pPr marL="0" indent="0">
              <a:buNone/>
            </a:pPr>
            <a:r>
              <a:rPr lang="pl-PL" sz="2400" b="1" dirty="0">
                <a:latin typeface="OCR A Extended" panose="02010509020102010303" pitchFamily="50" charset="0"/>
              </a:rPr>
              <a:t>    </a:t>
            </a:r>
            <a:r>
              <a:rPr lang="pl-PL" b="1" dirty="0">
                <a:latin typeface="Wingdings" panose="05000000000000000000" pitchFamily="2" charset="2"/>
              </a:rPr>
              <a:t>M</a:t>
            </a:r>
            <a:r>
              <a:rPr lang="pl-PL" sz="2400" b="1" dirty="0">
                <a:latin typeface="OCR A Extended" panose="02010509020102010303" pitchFamily="50" charset="0"/>
              </a:rPr>
              <a:t> o 8:46 uderza w północną </a:t>
            </a:r>
            <a:r>
              <a:rPr lang="pl-PL" sz="3600" b="1" dirty="0">
                <a:latin typeface="Wingdings" panose="05000000000000000000" pitchFamily="2" charset="2"/>
              </a:rPr>
              <a:t>3</a:t>
            </a:r>
            <a:r>
              <a:rPr lang="pl-PL" sz="3600" b="1" dirty="0">
                <a:latin typeface="OCR A Extended" panose="02010509020102010303" pitchFamily="50" charset="0"/>
              </a:rPr>
              <a:t> </a:t>
            </a:r>
            <a:r>
              <a:rPr lang="pl-PL" sz="2400" b="1" dirty="0">
                <a:latin typeface="OCR A Extended" panose="02010509020102010303" pitchFamily="50" charset="0"/>
              </a:rPr>
              <a:t>World Trade Center</a:t>
            </a:r>
            <a:endParaRPr lang="pl-PL" sz="2400" b="1" dirty="0">
              <a:latin typeface="Wingdings" panose="05000000000000000000" pitchFamily="2" charset="2"/>
            </a:endParaRPr>
          </a:p>
          <a:p>
            <a:pPr marL="0" indent="0">
              <a:buNone/>
            </a:pPr>
            <a:endParaRPr lang="pl-PL" sz="2400" b="1" dirty="0">
              <a:latin typeface="OCR A Extended" panose="02010509020102010303" pitchFamily="50" charset="0"/>
            </a:endParaRPr>
          </a:p>
          <a:p>
            <a:pPr marL="0" indent="0">
              <a:buNone/>
            </a:pPr>
            <a:r>
              <a:rPr lang="pl-PL" sz="4000" b="1" dirty="0">
                <a:latin typeface="Wingdings" panose="05000000000000000000" pitchFamily="2" charset="2"/>
              </a:rPr>
              <a:t>Q</a:t>
            </a:r>
            <a:r>
              <a:rPr lang="pl-PL" sz="3200" b="1" dirty="0">
                <a:latin typeface="Wingdings" panose="05000000000000000000" pitchFamily="2" charset="2"/>
              </a:rPr>
              <a:t> </a:t>
            </a:r>
            <a:r>
              <a:rPr lang="pl-PL" sz="2400" b="1" dirty="0">
                <a:latin typeface="OCR A Extended" panose="02010509020102010303" pitchFamily="50" charset="0"/>
              </a:rPr>
              <a:t>nr 175 United Airlines Boston -&gt; Los Angeles 8:14</a:t>
            </a:r>
          </a:p>
          <a:p>
            <a:pPr marL="0" indent="0">
              <a:buNone/>
            </a:pPr>
            <a:r>
              <a:rPr lang="pl-PL" sz="2400" b="1" dirty="0">
                <a:latin typeface="OCR A Extended" panose="02010509020102010303" pitchFamily="50" charset="0"/>
              </a:rPr>
              <a:t>    </a:t>
            </a:r>
            <a:r>
              <a:rPr lang="pl-PL" b="1" dirty="0">
                <a:latin typeface="Wingdings" panose="05000000000000000000" pitchFamily="2" charset="2"/>
              </a:rPr>
              <a:t>M</a:t>
            </a:r>
            <a:r>
              <a:rPr lang="pl-PL" sz="2000" b="1" dirty="0">
                <a:latin typeface="OCR A Extended" panose="02010509020102010303" pitchFamily="50" charset="0"/>
              </a:rPr>
              <a:t> </a:t>
            </a:r>
            <a:r>
              <a:rPr lang="pl-PL" sz="2400" b="1" dirty="0">
                <a:latin typeface="OCR A Extended" panose="02010509020102010303" pitchFamily="50" charset="0"/>
              </a:rPr>
              <a:t>o 9:03 uderza w południową </a:t>
            </a:r>
            <a:r>
              <a:rPr lang="pl-PL" sz="3600" b="1" dirty="0">
                <a:latin typeface="Wingdings" panose="05000000000000000000" pitchFamily="2" charset="2"/>
              </a:rPr>
              <a:t>3</a:t>
            </a:r>
            <a:r>
              <a:rPr lang="pl-PL" sz="2000" b="1" dirty="0">
                <a:latin typeface="OCR A Extended" panose="02010509020102010303" pitchFamily="50" charset="0"/>
              </a:rPr>
              <a:t> </a:t>
            </a:r>
            <a:r>
              <a:rPr lang="pl-PL" sz="2400" b="1" dirty="0">
                <a:latin typeface="OCR A Extended" panose="02010509020102010303" pitchFamily="50" charset="0"/>
              </a:rPr>
              <a:t>WTC</a:t>
            </a:r>
          </a:p>
        </p:txBody>
      </p:sp>
    </p:spTree>
    <p:extLst>
      <p:ext uri="{BB962C8B-B14F-4D97-AF65-F5344CB8AC3E}">
        <p14:creationId xmlns:p14="http://schemas.microsoft.com/office/powerpoint/2010/main" val="3720170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2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CC0E04C-1C0C-4D4A-DE41-C921E8919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7205"/>
            <a:ext cx="10906760" cy="1138555"/>
          </a:xfrm>
        </p:spPr>
        <p:txBody>
          <a:bodyPr>
            <a:normAutofit/>
          </a:bodyPr>
          <a:lstStyle/>
          <a:p>
            <a:r>
              <a:rPr lang="pl-PL" sz="4000" b="1" dirty="0">
                <a:latin typeface="OCR A Extended" panose="02010509020102010303" pitchFamily="50" charset="0"/>
              </a:rPr>
              <a:t>FAKTY</a:t>
            </a:r>
            <a:endParaRPr lang="pl-PL" sz="4000" b="1" dirty="0">
              <a:latin typeface="Wingdings" panose="05000000000000000000" pitchFamily="2" charset="2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C1395E2-0D73-3F0A-96FC-27A5B3C33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0966"/>
            <a:ext cx="11353800" cy="3444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4000" b="1" dirty="0">
                <a:latin typeface="Wingdings" panose="05000000000000000000" pitchFamily="2" charset="2"/>
              </a:rPr>
              <a:t>Q</a:t>
            </a:r>
            <a:r>
              <a:rPr lang="pl-PL" sz="3200" b="1" dirty="0">
                <a:latin typeface="Wingdings" panose="05000000000000000000" pitchFamily="2" charset="2"/>
              </a:rPr>
              <a:t> </a:t>
            </a:r>
            <a:r>
              <a:rPr lang="pl-PL" sz="2400" b="1" dirty="0">
                <a:latin typeface="OCR A Extended" panose="02010509020102010303" pitchFamily="50" charset="0"/>
              </a:rPr>
              <a:t>nr 77 American Airlines Waszyngton -&gt; Los Angeles 8:20</a:t>
            </a:r>
          </a:p>
          <a:p>
            <a:pPr marL="0" indent="0">
              <a:buNone/>
            </a:pPr>
            <a:r>
              <a:rPr lang="pl-PL" sz="2400" b="1" dirty="0">
                <a:latin typeface="OCR A Extended" panose="02010509020102010303" pitchFamily="50" charset="0"/>
              </a:rPr>
              <a:t>    </a:t>
            </a:r>
            <a:r>
              <a:rPr lang="pl-PL" b="1" dirty="0">
                <a:latin typeface="Wingdings" panose="05000000000000000000" pitchFamily="2" charset="2"/>
              </a:rPr>
              <a:t>M</a:t>
            </a:r>
            <a:r>
              <a:rPr lang="pl-PL" sz="2400" b="1" dirty="0">
                <a:latin typeface="OCR A Extended" panose="02010509020102010303" pitchFamily="50" charset="0"/>
              </a:rPr>
              <a:t> o 9:37 rozbija się o zachodnie skrzydło Pentagonu</a:t>
            </a:r>
            <a:endParaRPr lang="pl-PL" sz="2400" b="1" dirty="0">
              <a:latin typeface="Wingdings" panose="05000000000000000000" pitchFamily="2" charset="2"/>
            </a:endParaRPr>
          </a:p>
          <a:p>
            <a:pPr marL="0" indent="0">
              <a:buNone/>
            </a:pPr>
            <a:endParaRPr lang="pl-PL" sz="2400" b="1" dirty="0">
              <a:latin typeface="OCR A Extended" panose="02010509020102010303" pitchFamily="50" charset="0"/>
            </a:endParaRPr>
          </a:p>
          <a:p>
            <a:pPr marL="0" indent="0">
              <a:buNone/>
            </a:pPr>
            <a:r>
              <a:rPr lang="pl-PL" sz="4000" b="1" dirty="0">
                <a:latin typeface="Wingdings" panose="05000000000000000000" pitchFamily="2" charset="2"/>
              </a:rPr>
              <a:t>Q</a:t>
            </a:r>
            <a:r>
              <a:rPr lang="pl-PL" sz="3200" b="1" dirty="0">
                <a:latin typeface="Wingdings" panose="05000000000000000000" pitchFamily="2" charset="2"/>
              </a:rPr>
              <a:t> </a:t>
            </a:r>
            <a:r>
              <a:rPr lang="pl-PL" sz="2400" b="1" dirty="0">
                <a:latin typeface="OCR A Extended" panose="02010509020102010303" pitchFamily="50" charset="0"/>
              </a:rPr>
              <a:t>nr 93 United Airlines Newark -&gt; San Francisco 8:42</a:t>
            </a:r>
          </a:p>
          <a:p>
            <a:pPr marL="0" indent="0">
              <a:buNone/>
            </a:pPr>
            <a:r>
              <a:rPr lang="pl-PL" sz="2400" b="1" dirty="0">
                <a:latin typeface="OCR A Extended" panose="02010509020102010303" pitchFamily="50" charset="0"/>
              </a:rPr>
              <a:t>    </a:t>
            </a:r>
            <a:r>
              <a:rPr lang="pl-PL" b="1" dirty="0">
                <a:latin typeface="Wingdings" panose="05000000000000000000" pitchFamily="2" charset="2"/>
              </a:rPr>
              <a:t>M</a:t>
            </a:r>
            <a:r>
              <a:rPr lang="pl-PL" sz="2000" b="1" dirty="0">
                <a:latin typeface="OCR A Extended" panose="02010509020102010303" pitchFamily="50" charset="0"/>
              </a:rPr>
              <a:t> </a:t>
            </a:r>
            <a:r>
              <a:rPr lang="pl-PL" sz="2400" b="1" dirty="0">
                <a:latin typeface="OCR A Extended" panose="02010509020102010303" pitchFamily="50" charset="0"/>
              </a:rPr>
              <a:t>o 10:06 rozbija się na polu w Pensylwanii</a:t>
            </a:r>
          </a:p>
        </p:txBody>
      </p:sp>
    </p:spTree>
    <p:extLst>
      <p:ext uri="{BB962C8B-B14F-4D97-AF65-F5344CB8AC3E}">
        <p14:creationId xmlns:p14="http://schemas.microsoft.com/office/powerpoint/2010/main" val="3551411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2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CC0E04C-1C0C-4D4A-DE41-C921E8919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7205"/>
            <a:ext cx="10906760" cy="1138555"/>
          </a:xfrm>
        </p:spPr>
        <p:txBody>
          <a:bodyPr>
            <a:normAutofit/>
          </a:bodyPr>
          <a:lstStyle/>
          <a:p>
            <a:pPr algn="ctr"/>
            <a:r>
              <a:rPr lang="pl-PL" sz="4000" b="1" dirty="0">
                <a:latin typeface="OCR A Extended" panose="02010509020102010303" pitchFamily="50" charset="0"/>
              </a:rPr>
              <a:t>DANE PORWANYCH SAMOLOTÓW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778A7A85-84C3-1EE1-90E4-497DB8904746}"/>
              </a:ext>
            </a:extLst>
          </p:cNvPr>
          <p:cNvSpPr txBox="1"/>
          <p:nvPr/>
        </p:nvSpPr>
        <p:spPr>
          <a:xfrm>
            <a:off x="955040" y="4307840"/>
            <a:ext cx="11064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>
                <a:latin typeface="OCR A Extended" panose="02010509020102010303" pitchFamily="50" charset="0"/>
              </a:rPr>
              <a:t>występują pewne nieścisłości z danymi pochodzącymi</a:t>
            </a:r>
          </a:p>
          <a:p>
            <a:pPr algn="ctr"/>
            <a:r>
              <a:rPr lang="pl-PL" sz="2400" b="1" dirty="0">
                <a:latin typeface="OCR A Extended" panose="02010509020102010303" pitchFamily="50" charset="0"/>
              </a:rPr>
              <a:t>z innych źródeł</a:t>
            </a:r>
          </a:p>
        </p:txBody>
      </p:sp>
      <p:pic>
        <p:nvPicPr>
          <p:cNvPr id="10" name="Symbol zastępczy zawartości 9">
            <a:extLst>
              <a:ext uri="{FF2B5EF4-FFF2-40B4-BE49-F238E27FC236}">
                <a16:creationId xmlns:a16="http://schemas.microsoft.com/office/drawing/2014/main" id="{877C2FED-03EB-D4EC-3817-BFFBD3531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3295" y="2449977"/>
            <a:ext cx="10534842" cy="979023"/>
          </a:xfrm>
        </p:spPr>
      </p:pic>
    </p:spTree>
    <p:extLst>
      <p:ext uri="{BB962C8B-B14F-4D97-AF65-F5344CB8AC3E}">
        <p14:creationId xmlns:p14="http://schemas.microsoft.com/office/powerpoint/2010/main" val="4071255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2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785FB1-88E0-4792-A752-D0A7B4699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20" y="0"/>
            <a:ext cx="11948160" cy="1325563"/>
          </a:xfrm>
        </p:spPr>
        <p:txBody>
          <a:bodyPr>
            <a:normAutofit/>
          </a:bodyPr>
          <a:lstStyle/>
          <a:p>
            <a:pPr algn="ctr"/>
            <a:r>
              <a:rPr lang="pl-PL" sz="4000" b="1" dirty="0">
                <a:latin typeface="OCR A Extended" panose="02010509020102010303" pitchFamily="50" charset="0"/>
              </a:rPr>
              <a:t>ZAMKNIĘCIE PRZESTRZENI POWIETRZNEJ</a:t>
            </a:r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9FC100E5-FED2-1B1F-9E49-525B0D62A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647"/>
            <a:ext cx="10541000" cy="4095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2000" b="1" dirty="0">
                <a:latin typeface="OCR A Extended" panose="02010509020102010303" pitchFamily="50" charset="0"/>
              </a:rPr>
              <a:t>11 września o godzinie 9:30 ostatni samolot wzbił się w powietrze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52C0690E-E4E3-42F6-2E03-2C653CFBF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865" y="2203522"/>
            <a:ext cx="4238267" cy="2076517"/>
          </a:xfrm>
          <a:prstGeom prst="rect">
            <a:avLst/>
          </a:prstGeom>
        </p:spPr>
      </p:pic>
      <p:sp>
        <p:nvSpPr>
          <p:cNvPr id="14" name="pole tekstowe 13">
            <a:extLst>
              <a:ext uri="{FF2B5EF4-FFF2-40B4-BE49-F238E27FC236}">
                <a16:creationId xmlns:a16="http://schemas.microsoft.com/office/drawing/2014/main" id="{6AAAAEF7-F1DE-101D-D3C2-4ED11D697A62}"/>
              </a:ext>
            </a:extLst>
          </p:cNvPr>
          <p:cNvSpPr txBox="1"/>
          <p:nvPr/>
        </p:nvSpPr>
        <p:spPr>
          <a:xfrm>
            <a:off x="1142998" y="4547339"/>
            <a:ext cx="990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>
                <a:latin typeface="OCR A Extended" panose="02010509020102010303" pitchFamily="50" charset="0"/>
              </a:rPr>
              <a:t>trasy dla ponad 70 % samolotów, które miały do pokonania</a:t>
            </a:r>
          </a:p>
          <a:p>
            <a:pPr algn="ctr"/>
            <a:r>
              <a:rPr lang="pl-PL" sz="2000" b="1" dirty="0">
                <a:latin typeface="OCR A Extended" panose="02010509020102010303" pitchFamily="50" charset="0"/>
              </a:rPr>
              <a:t>co najmniej 300 km zostały zmienione </a:t>
            </a:r>
          </a:p>
        </p:txBody>
      </p:sp>
      <p:pic>
        <p:nvPicPr>
          <p:cNvPr id="16" name="Obraz 15">
            <a:extLst>
              <a:ext uri="{FF2B5EF4-FFF2-40B4-BE49-F238E27FC236}">
                <a16:creationId xmlns:a16="http://schemas.microsoft.com/office/drawing/2014/main" id="{B94C9A73-DFA2-0B82-BD4D-8C4A18925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4277" y="5597986"/>
            <a:ext cx="2463442" cy="70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903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38000">
              <a:schemeClr val="tx2">
                <a:lumMod val="40000"/>
                <a:lumOff val="6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 descr="Obraz zawierający tekst, diagram, mapa&#10;&#10;Opis wygenerowany automatycznie">
            <a:extLst>
              <a:ext uri="{FF2B5EF4-FFF2-40B4-BE49-F238E27FC236}">
                <a16:creationId xmlns:a16="http://schemas.microsoft.com/office/drawing/2014/main" id="{F5C43616-E6D7-C877-24D2-B4C43DC6A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5" y="76197"/>
            <a:ext cx="10728969" cy="670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990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38000">
              <a:schemeClr val="tx2">
                <a:lumMod val="40000"/>
                <a:lumOff val="6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braz zawierający tekst, diagram, Wykres, linia&#10;&#10;Opis wygenerowany automatycznie">
            <a:extLst>
              <a:ext uri="{FF2B5EF4-FFF2-40B4-BE49-F238E27FC236}">
                <a16:creationId xmlns:a16="http://schemas.microsoft.com/office/drawing/2014/main" id="{E920CBAF-578E-48F6-1C3A-0D160A58C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51" y="204470"/>
            <a:ext cx="10318498" cy="64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328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38000">
              <a:schemeClr val="tx2">
                <a:lumMod val="40000"/>
                <a:lumOff val="6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tekst, diagram, Wykres, linia&#10;&#10;Opis wygenerowany automatycznie">
            <a:extLst>
              <a:ext uri="{FF2B5EF4-FFF2-40B4-BE49-F238E27FC236}">
                <a16:creationId xmlns:a16="http://schemas.microsoft.com/office/drawing/2014/main" id="{F635DA98-CF7D-D894-7D15-F4554B2B4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51" y="262845"/>
            <a:ext cx="10131697" cy="633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564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38000">
              <a:schemeClr val="tx2">
                <a:lumMod val="40000"/>
                <a:lumOff val="6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Obraz zawierający tekst, diagram, Wykres, linia&#10;&#10;Opis wygenerowany automatycznie">
            <a:extLst>
              <a:ext uri="{FF2B5EF4-FFF2-40B4-BE49-F238E27FC236}">
                <a16:creationId xmlns:a16="http://schemas.microsoft.com/office/drawing/2014/main" id="{D9E18AC8-8E37-1726-E928-5727A44CD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41" y="242838"/>
            <a:ext cx="10195718" cy="637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42817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279</Words>
  <Application>Microsoft Office PowerPoint</Application>
  <PresentationFormat>Panoramiczny</PresentationFormat>
  <Paragraphs>32</Paragraphs>
  <Slides>16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OCR A Extended</vt:lpstr>
      <vt:lpstr>Wingdings</vt:lpstr>
      <vt:lpstr>Motyw pakietu Office</vt:lpstr>
      <vt:lpstr>SKUTKI ZAMACHÓW TERRORYSTYCZNYCH Z 11.09.2001</vt:lpstr>
      <vt:lpstr>FAKTY</vt:lpstr>
      <vt:lpstr>FAKTY</vt:lpstr>
      <vt:lpstr>DANE PORWANYCH SAMOLOTÓW</vt:lpstr>
      <vt:lpstr>ZAMKNIĘCIE PRZESTRZENI POWIETRZNEJ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OGROMNE STRATY FINANSOWE</vt:lpstr>
      <vt:lpstr>AMERICAN &amp; UNITED AIRLINES</vt:lpstr>
      <vt:lpstr>Prezentacja programu PowerPoint</vt:lpstr>
      <vt:lpstr>Prezentacja programu PowerPoint</vt:lpstr>
      <vt:lpstr>SKUTKI DŁUGOTERMINOWE</vt:lpstr>
      <vt:lpstr>ŹRÓDŁA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Piworun Ryszard (STUD)</dc:creator>
  <cp:lastModifiedBy>Piworun Ryszard (STUD)</cp:lastModifiedBy>
  <cp:revision>8</cp:revision>
  <dcterms:created xsi:type="dcterms:W3CDTF">2023-05-24T06:30:55Z</dcterms:created>
  <dcterms:modified xsi:type="dcterms:W3CDTF">2023-05-29T10:10:12Z</dcterms:modified>
</cp:coreProperties>
</file>