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1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B1CE749-296D-4BEF-B2D3-12C9E9C9C131}" type="datetimeFigureOut">
              <a:rPr lang="pl-PL" smtClean="0"/>
              <a:t>16.08.2017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854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16.08.2017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428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16.08.2017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8825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16.08.2017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3737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16.08.2017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815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16.08.2017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412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16.08.2017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9824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16.08.2017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3135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16.08.2017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290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16.08.2017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459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16.08.2017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143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16.08.2017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0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16.08.2017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470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16.08.2017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375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16.08.2017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199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16.08.2017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614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16.08.2017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732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CE749-296D-4BEF-B2D3-12C9E9C9C131}" type="datetimeFigureOut">
              <a:rPr lang="pl-PL" smtClean="0"/>
              <a:t>16.08.2017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8860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zellwk.com/blog/why-vertical-rhythm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688445" y="1681901"/>
            <a:ext cx="7568419" cy="2067951"/>
          </a:xfrm>
        </p:spPr>
        <p:txBody>
          <a:bodyPr>
            <a:normAutofit fontScale="90000"/>
          </a:bodyPr>
          <a:lstStyle/>
          <a:p>
            <a:pPr algn="ctr"/>
            <a:r>
              <a:rPr lang="pl-PL" sz="6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Technologie webowe dla początkujących</a:t>
            </a:r>
            <a:endParaRPr lang="pl-PL" sz="6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340658" y="4938468"/>
            <a:ext cx="3033200" cy="1082504"/>
          </a:xfrm>
        </p:spPr>
        <p:txBody>
          <a:bodyPr>
            <a:noAutofit/>
          </a:bodyPr>
          <a:lstStyle/>
          <a:p>
            <a:pPr algn="just"/>
            <a:r>
              <a:rPr lang="pl-PL" dirty="0" smtClean="0">
                <a:solidFill>
                  <a:schemeClr val="bg1"/>
                </a:solidFill>
              </a:rPr>
              <a:t>Mikołaj </a:t>
            </a:r>
            <a:r>
              <a:rPr lang="pl-PL" dirty="0" err="1" smtClean="0">
                <a:solidFill>
                  <a:schemeClr val="bg1"/>
                </a:solidFill>
              </a:rPr>
              <a:t>szumigalski</a:t>
            </a:r>
            <a:endParaRPr lang="pl-PL" dirty="0" smtClean="0">
              <a:solidFill>
                <a:schemeClr val="bg1"/>
              </a:solidFill>
            </a:endParaRPr>
          </a:p>
          <a:p>
            <a:pPr algn="just"/>
            <a:r>
              <a:rPr lang="pl-PL" dirty="0" smtClean="0">
                <a:solidFill>
                  <a:schemeClr val="bg1"/>
                </a:solidFill>
              </a:rPr>
              <a:t>m.szumigalski@op.pl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5693092" y="4230582"/>
            <a:ext cx="35591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ZAJĘCIA NR </a:t>
            </a:r>
            <a:r>
              <a:rPr lang="pl-PL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8</a:t>
            </a:r>
            <a:endParaRPr lang="pl-PL" sz="4000" dirty="0">
              <a:solidFill>
                <a:schemeClr val="bg1"/>
              </a:solidFill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6" y="1977468"/>
            <a:ext cx="2504049" cy="147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5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l-PL" sz="4800" dirty="0" smtClean="0">
                <a:solidFill>
                  <a:schemeClr val="bg1"/>
                </a:solidFill>
              </a:rPr>
              <a:t>Box model</a:t>
            </a:r>
            <a:endParaRPr lang="pl-PL" sz="4800" dirty="0">
              <a:solidFill>
                <a:schemeClr val="bg1"/>
              </a:solidFill>
            </a:endParaRP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half" idx="2"/>
          </p:nvPr>
        </p:nvSpPr>
        <p:spPr>
          <a:xfrm>
            <a:off x="1142952" y="3547402"/>
            <a:ext cx="9904459" cy="1371599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Traktujemy nasze znaczniki jako pudełka. Niektóre pudełka znajdują się wewnątrz innych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194" y="609600"/>
            <a:ext cx="4143375" cy="2422525"/>
          </a:xfrm>
        </p:spPr>
      </p:pic>
    </p:spTree>
    <p:extLst>
      <p:ext uri="{BB962C8B-B14F-4D97-AF65-F5344CB8AC3E}">
        <p14:creationId xmlns:p14="http://schemas.microsoft.com/office/powerpoint/2010/main" val="10605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>
                <a:solidFill>
                  <a:schemeClr val="bg1"/>
                </a:solidFill>
              </a:rPr>
              <a:t>WIDTH, HEIGHT, OVERFLOW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err="1" smtClean="0">
                <a:solidFill>
                  <a:schemeClr val="bg1"/>
                </a:solidFill>
              </a:rPr>
              <a:t>Width</a:t>
            </a:r>
            <a:r>
              <a:rPr lang="pl-PL" dirty="0" smtClean="0">
                <a:solidFill>
                  <a:schemeClr val="bg1"/>
                </a:solidFill>
              </a:rPr>
              <a:t>, </a:t>
            </a:r>
            <a:r>
              <a:rPr lang="pl-PL" dirty="0" err="1" smtClean="0">
                <a:solidFill>
                  <a:schemeClr val="bg1"/>
                </a:solidFill>
              </a:rPr>
              <a:t>Height</a:t>
            </a:r>
            <a:r>
              <a:rPr lang="pl-PL" dirty="0" smtClean="0">
                <a:solidFill>
                  <a:schemeClr val="bg1"/>
                </a:solidFill>
              </a:rPr>
              <a:t> – ustalamy wielkość elementów na stronie (wysokość, szerokość)</a:t>
            </a:r>
          </a:p>
          <a:p>
            <a:r>
              <a:rPr lang="pl-PL" dirty="0" err="1" smtClean="0">
                <a:solidFill>
                  <a:schemeClr val="bg1"/>
                </a:solidFill>
              </a:rPr>
              <a:t>Overflow</a:t>
            </a:r>
            <a:r>
              <a:rPr lang="pl-PL" dirty="0" smtClean="0">
                <a:solidFill>
                  <a:schemeClr val="bg1"/>
                </a:solidFill>
              </a:rPr>
              <a:t> – ustala, co dzieje się z elementem gdy tekst nie mieści się  w ustalonej wielkości elementu</a:t>
            </a:r>
          </a:p>
          <a:p>
            <a:pPr lvl="1"/>
            <a:r>
              <a:rPr lang="pl-PL" dirty="0" err="1" smtClean="0">
                <a:solidFill>
                  <a:schemeClr val="bg1"/>
                </a:solidFill>
              </a:rPr>
              <a:t>Visible</a:t>
            </a:r>
            <a:endParaRPr lang="pl-PL" dirty="0" smtClean="0">
              <a:solidFill>
                <a:schemeClr val="bg1"/>
              </a:solidFill>
            </a:endParaRPr>
          </a:p>
          <a:p>
            <a:pPr lvl="1"/>
            <a:r>
              <a:rPr lang="pl-PL" dirty="0" err="1" smtClean="0">
                <a:solidFill>
                  <a:schemeClr val="bg1"/>
                </a:solidFill>
              </a:rPr>
              <a:t>Hidden</a:t>
            </a:r>
            <a:endParaRPr lang="pl-PL" dirty="0" smtClean="0">
              <a:solidFill>
                <a:schemeClr val="bg1"/>
              </a:solidFill>
            </a:endParaRPr>
          </a:p>
          <a:p>
            <a:pPr lvl="1"/>
            <a:r>
              <a:rPr lang="pl-PL" dirty="0" err="1" smtClean="0">
                <a:solidFill>
                  <a:schemeClr val="bg1"/>
                </a:solidFill>
              </a:rPr>
              <a:t>Scroll</a:t>
            </a:r>
            <a:endParaRPr lang="pl-PL" dirty="0" smtClean="0">
              <a:solidFill>
                <a:schemeClr val="bg1"/>
              </a:solidFill>
            </a:endParaRPr>
          </a:p>
          <a:p>
            <a:pPr lvl="1"/>
            <a:r>
              <a:rPr lang="pl-PL" dirty="0" smtClean="0">
                <a:solidFill>
                  <a:schemeClr val="bg1"/>
                </a:solidFill>
              </a:rPr>
              <a:t>Auto</a:t>
            </a:r>
          </a:p>
          <a:p>
            <a:pPr lvl="1"/>
            <a:r>
              <a:rPr lang="pl-PL" dirty="0" err="1" smtClean="0">
                <a:solidFill>
                  <a:schemeClr val="bg1"/>
                </a:solidFill>
              </a:rPr>
              <a:t>Initial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</a:p>
          <a:p>
            <a:pPr lvl="1"/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4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7012" y="306682"/>
            <a:ext cx="9905998" cy="1478570"/>
          </a:xfrm>
        </p:spPr>
        <p:txBody>
          <a:bodyPr/>
          <a:lstStyle/>
          <a:p>
            <a:pPr algn="ctr"/>
            <a:r>
              <a:rPr lang="pl-PL" dirty="0" smtClean="0">
                <a:solidFill>
                  <a:schemeClr val="bg1"/>
                </a:solidFill>
              </a:rPr>
              <a:t>Obramowanie i marginesy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760391" y="1785252"/>
            <a:ext cx="3149233" cy="472808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b="1" dirty="0">
                <a:solidFill>
                  <a:schemeClr val="bg1"/>
                </a:solidFill>
              </a:rPr>
              <a:t>padding:10px 5px 15px 20px;</a:t>
            </a:r>
            <a:r>
              <a:rPr lang="pl-PL" dirty="0">
                <a:solidFill>
                  <a:schemeClr val="bg1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pl-PL" dirty="0">
                <a:solidFill>
                  <a:schemeClr val="bg1"/>
                </a:solidFill>
              </a:rPr>
              <a:t>top </a:t>
            </a:r>
            <a:r>
              <a:rPr lang="pl-PL" dirty="0" err="1">
                <a:solidFill>
                  <a:schemeClr val="bg1"/>
                </a:solidFill>
              </a:rPr>
              <a:t>padding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10px</a:t>
            </a:r>
          </a:p>
          <a:p>
            <a:pPr marL="457200" lvl="1" indent="0">
              <a:buNone/>
            </a:pPr>
            <a:r>
              <a:rPr lang="pl-PL" dirty="0" err="1">
                <a:solidFill>
                  <a:schemeClr val="bg1"/>
                </a:solidFill>
              </a:rPr>
              <a:t>right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padding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5px</a:t>
            </a:r>
          </a:p>
          <a:p>
            <a:pPr marL="457200" lvl="1" indent="0">
              <a:buNone/>
            </a:pPr>
            <a:r>
              <a:rPr lang="pl-PL" dirty="0" err="1">
                <a:solidFill>
                  <a:schemeClr val="bg1"/>
                </a:solidFill>
              </a:rPr>
              <a:t>bottom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padding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15px</a:t>
            </a:r>
          </a:p>
          <a:p>
            <a:pPr marL="457200" lvl="1" indent="0">
              <a:buNone/>
            </a:pPr>
            <a:r>
              <a:rPr lang="pl-PL" dirty="0" err="1">
                <a:solidFill>
                  <a:schemeClr val="bg1"/>
                </a:solidFill>
              </a:rPr>
              <a:t>left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padding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smtClean="0">
                <a:solidFill>
                  <a:schemeClr val="bg1"/>
                </a:solidFill>
              </a:rPr>
              <a:t>20px</a:t>
            </a:r>
            <a:r>
              <a:rPr lang="pl-PL" dirty="0">
                <a:solidFill>
                  <a:schemeClr val="bg1"/>
                </a:solidFill>
              </a:rPr>
              <a:t/>
            </a:r>
            <a:br>
              <a:rPr lang="pl-PL" dirty="0">
                <a:solidFill>
                  <a:schemeClr val="bg1"/>
                </a:solidFill>
              </a:rPr>
            </a:br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b="1" dirty="0">
                <a:solidFill>
                  <a:schemeClr val="bg1"/>
                </a:solidFill>
              </a:rPr>
              <a:t>padding:10px 5px 15px;</a:t>
            </a:r>
            <a:endParaRPr lang="pl-PL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pl-PL" dirty="0">
                <a:solidFill>
                  <a:schemeClr val="bg1"/>
                </a:solidFill>
              </a:rPr>
              <a:t>top </a:t>
            </a:r>
            <a:r>
              <a:rPr lang="pl-PL" dirty="0" err="1">
                <a:solidFill>
                  <a:schemeClr val="bg1"/>
                </a:solidFill>
              </a:rPr>
              <a:t>padding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10px</a:t>
            </a:r>
          </a:p>
          <a:p>
            <a:pPr marL="457200" lvl="1" indent="0">
              <a:buNone/>
            </a:pPr>
            <a:r>
              <a:rPr lang="pl-PL" dirty="0" err="1">
                <a:solidFill>
                  <a:schemeClr val="bg1"/>
                </a:solidFill>
              </a:rPr>
              <a:t>right</a:t>
            </a:r>
            <a:r>
              <a:rPr lang="pl-PL" dirty="0">
                <a:solidFill>
                  <a:schemeClr val="bg1"/>
                </a:solidFill>
              </a:rPr>
              <a:t> and </a:t>
            </a:r>
            <a:r>
              <a:rPr lang="pl-PL" dirty="0" err="1">
                <a:solidFill>
                  <a:schemeClr val="bg1"/>
                </a:solidFill>
              </a:rPr>
              <a:t>left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padding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are</a:t>
            </a:r>
            <a:r>
              <a:rPr lang="pl-PL" dirty="0">
                <a:solidFill>
                  <a:schemeClr val="bg1"/>
                </a:solidFill>
              </a:rPr>
              <a:t> 5px</a:t>
            </a:r>
          </a:p>
          <a:p>
            <a:pPr marL="457200" lvl="1" indent="0">
              <a:buNone/>
            </a:pPr>
            <a:r>
              <a:rPr lang="pl-PL" dirty="0" err="1">
                <a:solidFill>
                  <a:schemeClr val="bg1"/>
                </a:solidFill>
              </a:rPr>
              <a:t>bottom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padding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smtClean="0">
                <a:solidFill>
                  <a:schemeClr val="bg1"/>
                </a:solidFill>
              </a:rPr>
              <a:t>15px</a:t>
            </a:r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b="1" dirty="0">
                <a:solidFill>
                  <a:schemeClr val="bg1"/>
                </a:solidFill>
              </a:rPr>
              <a:t>padding:10px 5px;</a:t>
            </a:r>
            <a:endParaRPr lang="pl-PL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pl-PL" dirty="0">
                <a:solidFill>
                  <a:schemeClr val="bg1"/>
                </a:solidFill>
              </a:rPr>
              <a:t>top and </a:t>
            </a:r>
            <a:r>
              <a:rPr lang="pl-PL" dirty="0" err="1">
                <a:solidFill>
                  <a:schemeClr val="bg1"/>
                </a:solidFill>
              </a:rPr>
              <a:t>bottom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padding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are</a:t>
            </a:r>
            <a:r>
              <a:rPr lang="pl-PL" dirty="0">
                <a:solidFill>
                  <a:schemeClr val="bg1"/>
                </a:solidFill>
              </a:rPr>
              <a:t> 10px</a:t>
            </a:r>
          </a:p>
          <a:p>
            <a:pPr marL="457200" lvl="1" indent="0">
              <a:buNone/>
            </a:pPr>
            <a:r>
              <a:rPr lang="pl-PL" dirty="0" err="1">
                <a:solidFill>
                  <a:schemeClr val="bg1"/>
                </a:solidFill>
              </a:rPr>
              <a:t>right</a:t>
            </a:r>
            <a:r>
              <a:rPr lang="pl-PL" dirty="0">
                <a:solidFill>
                  <a:schemeClr val="bg1"/>
                </a:solidFill>
              </a:rPr>
              <a:t> and </a:t>
            </a:r>
            <a:r>
              <a:rPr lang="pl-PL" dirty="0" err="1">
                <a:solidFill>
                  <a:schemeClr val="bg1"/>
                </a:solidFill>
              </a:rPr>
              <a:t>left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padding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are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smtClean="0">
                <a:solidFill>
                  <a:schemeClr val="bg1"/>
                </a:solidFill>
              </a:rPr>
              <a:t>5px</a:t>
            </a:r>
            <a:r>
              <a:rPr lang="pl-PL" dirty="0">
                <a:solidFill>
                  <a:schemeClr val="bg1"/>
                </a:solidFill>
              </a:rPr>
              <a:t/>
            </a:r>
            <a:br>
              <a:rPr lang="pl-PL" dirty="0">
                <a:solidFill>
                  <a:schemeClr val="bg1"/>
                </a:solidFill>
              </a:rPr>
            </a:br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b="1" dirty="0">
                <a:solidFill>
                  <a:schemeClr val="bg1"/>
                </a:solidFill>
              </a:rPr>
              <a:t>padding:10px;</a:t>
            </a:r>
            <a:endParaRPr lang="pl-PL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pl-PL" dirty="0" err="1">
                <a:solidFill>
                  <a:schemeClr val="bg1"/>
                </a:solidFill>
              </a:rPr>
              <a:t>all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four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paddings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are</a:t>
            </a:r>
            <a:r>
              <a:rPr lang="pl-PL" dirty="0">
                <a:solidFill>
                  <a:schemeClr val="bg1"/>
                </a:solidFill>
              </a:rPr>
              <a:t> 10px</a:t>
            </a:r>
          </a:p>
          <a:p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6038141" y="1616440"/>
            <a:ext cx="36967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err="1">
                <a:solidFill>
                  <a:schemeClr val="bg1"/>
                </a:solidFill>
              </a:rPr>
              <a:t>b</a:t>
            </a:r>
            <a:r>
              <a:rPr lang="pl-PL" b="1" dirty="0" err="1" smtClean="0">
                <a:solidFill>
                  <a:schemeClr val="bg1"/>
                </a:solidFill>
              </a:rPr>
              <a:t>order</a:t>
            </a:r>
            <a:r>
              <a:rPr lang="pl-PL" b="1" dirty="0" smtClean="0">
                <a:solidFill>
                  <a:schemeClr val="bg1"/>
                </a:solidFill>
              </a:rPr>
              <a:t>-style:</a:t>
            </a:r>
          </a:p>
          <a:p>
            <a:r>
              <a:rPr lang="pl-PL" dirty="0">
                <a:solidFill>
                  <a:schemeClr val="bg1"/>
                </a:solidFill>
              </a:rPr>
              <a:t>	</a:t>
            </a:r>
            <a:r>
              <a:rPr lang="pl-PL" dirty="0" err="1" smtClean="0">
                <a:solidFill>
                  <a:schemeClr val="bg1"/>
                </a:solidFill>
              </a:rPr>
              <a:t>dotted</a:t>
            </a:r>
            <a:endParaRPr lang="pl-PL" dirty="0" smtClean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	</a:t>
            </a:r>
            <a:r>
              <a:rPr lang="pl-PL" dirty="0" err="1" smtClean="0">
                <a:solidFill>
                  <a:schemeClr val="bg1"/>
                </a:solidFill>
              </a:rPr>
              <a:t>dashed</a:t>
            </a:r>
            <a:endParaRPr lang="pl-PL" dirty="0" smtClean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	</a:t>
            </a:r>
            <a:r>
              <a:rPr lang="pl-PL" dirty="0" smtClean="0">
                <a:solidFill>
                  <a:schemeClr val="bg1"/>
                </a:solidFill>
              </a:rPr>
              <a:t>solid</a:t>
            </a:r>
          </a:p>
          <a:p>
            <a:r>
              <a:rPr lang="pl-PL" dirty="0">
                <a:solidFill>
                  <a:schemeClr val="bg1"/>
                </a:solidFill>
              </a:rPr>
              <a:t>	</a:t>
            </a:r>
            <a:r>
              <a:rPr lang="pl-PL" dirty="0" err="1" smtClean="0">
                <a:solidFill>
                  <a:schemeClr val="bg1"/>
                </a:solidFill>
              </a:rPr>
              <a:t>double</a:t>
            </a:r>
            <a:endParaRPr lang="pl-PL" dirty="0" smtClean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	</a:t>
            </a:r>
            <a:r>
              <a:rPr lang="pl-PL" dirty="0" err="1" smtClean="0">
                <a:solidFill>
                  <a:schemeClr val="bg1"/>
                </a:solidFill>
              </a:rPr>
              <a:t>groove</a:t>
            </a:r>
            <a:endParaRPr lang="pl-PL" dirty="0" smtClean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b="1" dirty="0" err="1">
                <a:solidFill>
                  <a:schemeClr val="bg1"/>
                </a:solidFill>
              </a:rPr>
              <a:t>b</a:t>
            </a:r>
            <a:r>
              <a:rPr lang="pl-PL" b="1" dirty="0" err="1" smtClean="0">
                <a:solidFill>
                  <a:schemeClr val="bg1"/>
                </a:solidFill>
              </a:rPr>
              <a:t>order</a:t>
            </a:r>
            <a:r>
              <a:rPr lang="pl-PL" b="1" dirty="0" smtClean="0">
                <a:solidFill>
                  <a:schemeClr val="bg1"/>
                </a:solidFill>
              </a:rPr>
              <a:t>: 3px solid </a:t>
            </a:r>
            <a:r>
              <a:rPr lang="pl-PL" b="1" dirty="0" err="1" smtClean="0">
                <a:solidFill>
                  <a:schemeClr val="bg1"/>
                </a:solidFill>
              </a:rPr>
              <a:t>black</a:t>
            </a:r>
            <a:endParaRPr lang="pl-PL" b="1" dirty="0" smtClean="0">
              <a:solidFill>
                <a:schemeClr val="bg1"/>
              </a:solidFill>
            </a:endParaRPr>
          </a:p>
          <a:p>
            <a:endParaRPr lang="pl-PL" b="1" dirty="0">
              <a:solidFill>
                <a:schemeClr val="bg1"/>
              </a:solidFill>
            </a:endParaRPr>
          </a:p>
          <a:p>
            <a:r>
              <a:rPr lang="pl-PL" b="1" dirty="0" err="1" smtClean="0">
                <a:solidFill>
                  <a:schemeClr val="bg1"/>
                </a:solidFill>
              </a:rPr>
              <a:t>border</a:t>
            </a:r>
            <a:r>
              <a:rPr lang="pl-PL" b="1" dirty="0" smtClean="0">
                <a:solidFill>
                  <a:schemeClr val="bg1"/>
                </a:solidFill>
              </a:rPr>
              <a:t>-radius: 5px</a:t>
            </a:r>
          </a:p>
          <a:p>
            <a:endParaRPr lang="pl-PL" b="1" dirty="0">
              <a:solidFill>
                <a:schemeClr val="bg1"/>
              </a:solidFill>
            </a:endParaRPr>
          </a:p>
          <a:p>
            <a:r>
              <a:rPr lang="pl-PL" b="1" dirty="0" err="1" smtClean="0">
                <a:solidFill>
                  <a:schemeClr val="bg1"/>
                </a:solidFill>
              </a:rPr>
              <a:t>Border-collapse</a:t>
            </a:r>
            <a:r>
              <a:rPr lang="pl-PL" b="1" dirty="0" smtClean="0">
                <a:solidFill>
                  <a:schemeClr val="bg1"/>
                </a:solidFill>
              </a:rPr>
              <a:t>:</a:t>
            </a:r>
          </a:p>
          <a:p>
            <a:r>
              <a:rPr lang="pl-PL" b="1" dirty="0">
                <a:solidFill>
                  <a:schemeClr val="bg1"/>
                </a:solidFill>
              </a:rPr>
              <a:t>	</a:t>
            </a:r>
            <a:r>
              <a:rPr lang="pl-PL" b="1" dirty="0" err="1" smtClean="0">
                <a:solidFill>
                  <a:schemeClr val="bg1"/>
                </a:solidFill>
              </a:rPr>
              <a:t>collapse</a:t>
            </a:r>
            <a:endParaRPr lang="pl-PL" b="1" dirty="0" smtClean="0">
              <a:solidFill>
                <a:schemeClr val="bg1"/>
              </a:solidFill>
            </a:endParaRPr>
          </a:p>
          <a:p>
            <a:r>
              <a:rPr lang="pl-PL" b="1" dirty="0">
                <a:solidFill>
                  <a:schemeClr val="bg1"/>
                </a:solidFill>
              </a:rPr>
              <a:t>	</a:t>
            </a:r>
            <a:r>
              <a:rPr lang="pl-PL" b="1" dirty="0" err="1" smtClean="0">
                <a:solidFill>
                  <a:schemeClr val="bg1"/>
                </a:solidFill>
              </a:rPr>
              <a:t>separate</a:t>
            </a:r>
            <a:endParaRPr lang="pl-PL" b="1" dirty="0" smtClean="0">
              <a:solidFill>
                <a:schemeClr val="bg1"/>
              </a:solidFill>
            </a:endParaRPr>
          </a:p>
          <a:p>
            <a:endParaRPr lang="pl-PL" b="1" dirty="0">
              <a:solidFill>
                <a:schemeClr val="bg1"/>
              </a:solidFill>
            </a:endParaRPr>
          </a:p>
          <a:p>
            <a:r>
              <a:rPr lang="pl-PL" b="1" dirty="0" err="1">
                <a:solidFill>
                  <a:schemeClr val="bg1"/>
                </a:solidFill>
              </a:rPr>
              <a:t>border-spacing</a:t>
            </a:r>
            <a:r>
              <a:rPr lang="pl-PL" b="1" dirty="0">
                <a:solidFill>
                  <a:schemeClr val="bg1"/>
                </a:solidFill>
              </a:rPr>
              <a:t>: 10px 50px;</a:t>
            </a:r>
            <a:endParaRPr lang="pl-PL" b="1" dirty="0" smtClean="0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419" y="306682"/>
            <a:ext cx="2497015" cy="165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7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239151" y="754717"/>
            <a:ext cx="7966586" cy="1478570"/>
          </a:xfrm>
        </p:spPr>
        <p:txBody>
          <a:bodyPr/>
          <a:lstStyle/>
          <a:p>
            <a:pPr algn="ctr"/>
            <a:r>
              <a:rPr lang="pl-PL" dirty="0" smtClean="0">
                <a:solidFill>
                  <a:schemeClr val="bg1"/>
                </a:solidFill>
              </a:rPr>
              <a:t>Cieniowanie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16329" y="2097088"/>
            <a:ext cx="4851425" cy="3541714"/>
          </a:xfrm>
        </p:spPr>
        <p:txBody>
          <a:bodyPr/>
          <a:lstStyle/>
          <a:p>
            <a:r>
              <a:rPr lang="pl-PL" dirty="0" err="1" smtClean="0">
                <a:solidFill>
                  <a:schemeClr val="bg1"/>
                </a:solidFill>
              </a:rPr>
              <a:t>Text-shadow</a:t>
            </a:r>
            <a:r>
              <a:rPr lang="pl-PL" dirty="0" smtClean="0">
                <a:solidFill>
                  <a:schemeClr val="bg1"/>
                </a:solidFill>
              </a:rPr>
              <a:t>: 0, 0, 6px, red</a:t>
            </a:r>
          </a:p>
          <a:p>
            <a:pPr lvl="1"/>
            <a:r>
              <a:rPr lang="pl-PL" dirty="0" smtClean="0">
                <a:solidFill>
                  <a:schemeClr val="bg1"/>
                </a:solidFill>
              </a:rPr>
              <a:t>Przesunięcie cienia w poziomie</a:t>
            </a:r>
          </a:p>
          <a:p>
            <a:pPr lvl="1"/>
            <a:r>
              <a:rPr lang="pl-PL" dirty="0" smtClean="0">
                <a:solidFill>
                  <a:schemeClr val="bg1"/>
                </a:solidFill>
              </a:rPr>
              <a:t>Przesunięcie cienia w pionie</a:t>
            </a:r>
          </a:p>
          <a:p>
            <a:pPr lvl="1"/>
            <a:r>
              <a:rPr lang="pl-PL" dirty="0" smtClean="0">
                <a:solidFill>
                  <a:schemeClr val="bg1"/>
                </a:solidFill>
              </a:rPr>
              <a:t>Wartość rozmycia cienia</a:t>
            </a:r>
          </a:p>
          <a:p>
            <a:pPr lvl="1"/>
            <a:r>
              <a:rPr lang="pl-PL" dirty="0" smtClean="0">
                <a:solidFill>
                  <a:schemeClr val="bg1"/>
                </a:solidFill>
              </a:rPr>
              <a:t>Kolor cienia</a:t>
            </a:r>
            <a:endParaRPr lang="pl-PL" dirty="0"/>
          </a:p>
          <a:p>
            <a:pPr lvl="1"/>
            <a:r>
              <a:rPr lang="pl-PL" dirty="0" smtClean="0">
                <a:solidFill>
                  <a:schemeClr val="bg1"/>
                </a:solidFill>
              </a:rPr>
              <a:t>Można dodać więcej cieni po przecinku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5976008" y="3221502"/>
            <a:ext cx="310896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>
                <a:solidFill>
                  <a:schemeClr val="bg1"/>
                </a:solidFill>
              </a:rPr>
              <a:t>Box-</a:t>
            </a:r>
            <a:r>
              <a:rPr lang="pl-PL" sz="2400" dirty="0" err="1" smtClean="0">
                <a:solidFill>
                  <a:schemeClr val="bg1"/>
                </a:solidFill>
              </a:rPr>
              <a:t>shadow</a:t>
            </a:r>
            <a:endParaRPr lang="pl-PL" sz="24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000" dirty="0" err="1" smtClean="0">
                <a:solidFill>
                  <a:schemeClr val="bg1"/>
                </a:solidFill>
              </a:rPr>
              <a:t>Inset</a:t>
            </a:r>
            <a:r>
              <a:rPr lang="pl-PL" sz="2000" dirty="0" smtClean="0">
                <a:solidFill>
                  <a:schemeClr val="bg1"/>
                </a:solidFill>
              </a:rPr>
              <a:t>, gdy chcemy cień wewnątrz elementu</a:t>
            </a:r>
            <a:endParaRPr lang="pl-PL" sz="2000" dirty="0">
              <a:solidFill>
                <a:schemeClr val="bg1"/>
              </a:solidFill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793" y="587075"/>
            <a:ext cx="3224629" cy="181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0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>
                <a:solidFill>
                  <a:schemeClr val="bg1"/>
                </a:solidFill>
                <a:hlinkClick r:id="rId2"/>
              </a:rPr>
              <a:t>RYTM PIONOWY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598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44530" y="2594117"/>
            <a:ext cx="4407460" cy="1478570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DOBRA, SPADAĆ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6159" y="1020178"/>
            <a:ext cx="4119903" cy="462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651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Fioletowy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bwó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wó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134</Words>
  <Application>Microsoft Office PowerPoint</Application>
  <PresentationFormat>Panoramiczny</PresentationFormat>
  <Paragraphs>56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Trebuchet MS</vt:lpstr>
      <vt:lpstr>Tw Cen MT</vt:lpstr>
      <vt:lpstr>Obwód</vt:lpstr>
      <vt:lpstr>Technologie webowe dla początkujących</vt:lpstr>
      <vt:lpstr>Box model</vt:lpstr>
      <vt:lpstr>WIDTH, HEIGHT, OVERFLOW</vt:lpstr>
      <vt:lpstr>Obramowanie i marginesy</vt:lpstr>
      <vt:lpstr>Cieniowanie</vt:lpstr>
      <vt:lpstr>RYTM PIONOWY</vt:lpstr>
      <vt:lpstr>DOBRA, SPADAĆ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 webowe dla początkujących</dc:title>
  <dc:creator>tmp</dc:creator>
  <cp:lastModifiedBy>tmp</cp:lastModifiedBy>
  <cp:revision>56</cp:revision>
  <dcterms:created xsi:type="dcterms:W3CDTF">2017-08-01T06:13:39Z</dcterms:created>
  <dcterms:modified xsi:type="dcterms:W3CDTF">2017-08-16T11:09:48Z</dcterms:modified>
</cp:coreProperties>
</file>