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9607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Mikołaj </a:t>
            </a:r>
            <a:r>
              <a:rPr lang="pl-PL" dirty="0" err="1">
                <a:solidFill>
                  <a:schemeClr val="bg1"/>
                </a:solidFill>
              </a:rPr>
              <a:t>szumigalski</a:t>
            </a:r>
            <a:endParaRPr lang="pl-PL" dirty="0">
              <a:solidFill>
                <a:schemeClr val="bg1"/>
              </a:solidFill>
            </a:endParaRPr>
          </a:p>
          <a:p>
            <a:pPr algn="just"/>
            <a:r>
              <a:rPr lang="pl-PL" dirty="0">
                <a:solidFill>
                  <a:schemeClr val="bg1"/>
                </a:solidFill>
              </a:rPr>
              <a:t>m.szumigalski@op.pl</a:t>
            </a: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ZAJĘCIA </a:t>
            </a:r>
            <a:r>
              <a:rPr lang="pl-PL" sz="4000">
                <a:solidFill>
                  <a:schemeClr val="bg1"/>
                </a:solidFill>
                <a:latin typeface="Century Gothic" panose="020B0502020202020204" pitchFamily="34" charset="0"/>
              </a:rPr>
              <a:t>NR 5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24" y="1525636"/>
            <a:ext cx="1576900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68ADB-653B-4F3D-9813-A82A7B50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Czcionki szeryfowe i nieszeryfowe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05765E-0CF1-4FAB-8EEC-6F7F15A7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226" y="2249487"/>
            <a:ext cx="9669185" cy="3435696"/>
          </a:xfrm>
        </p:spPr>
        <p:txBody>
          <a:bodyPr>
            <a:normAutofit fontScale="62500" lnSpcReduction="20000"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czcionka szeryfowa</a:t>
            </a:r>
            <a:r>
              <a:rPr lang="pl-PL" dirty="0">
                <a:solidFill>
                  <a:schemeClr val="bg1"/>
                </a:solidFill>
              </a:rPr>
              <a:t>, to inaczej czcionka zdobiona. </a:t>
            </a:r>
            <a:r>
              <a:rPr lang="pl-PL" dirty="0" err="1">
                <a:solidFill>
                  <a:schemeClr val="bg1"/>
                </a:solidFill>
              </a:rPr>
              <a:t>Szeryfy</a:t>
            </a:r>
            <a:r>
              <a:rPr lang="pl-PL" dirty="0">
                <a:solidFill>
                  <a:schemeClr val="bg1"/>
                </a:solidFill>
              </a:rPr>
              <a:t>, są to motywy dekoracyjne (ornamenty), które zazwyczaj ozdabiają litery.</a:t>
            </a:r>
          </a:p>
          <a:p>
            <a:r>
              <a:rPr lang="pl-PL" dirty="0">
                <a:solidFill>
                  <a:schemeClr val="bg1"/>
                </a:solidFill>
              </a:rPr>
              <a:t>Czcionki szeryfowe, są na ogół stosowane, w różnego rodzaju publikacjach drukowanych, zaproszeniach, książkach, katalogach, etc. Przykład takiej czcionki to: Garamond, Georgia, </a:t>
            </a:r>
            <a:r>
              <a:rPr lang="pl-PL" dirty="0" err="1">
                <a:solidFill>
                  <a:schemeClr val="bg1"/>
                </a:solidFill>
              </a:rPr>
              <a:t>Palatino</a:t>
            </a:r>
            <a:r>
              <a:rPr lang="pl-PL" dirty="0">
                <a:solidFill>
                  <a:schemeClr val="bg1"/>
                </a:solidFill>
              </a:rPr>
              <a:t> oraz Times New Roman.</a:t>
            </a:r>
          </a:p>
          <a:p>
            <a:r>
              <a:rPr lang="pl-PL" dirty="0" err="1">
                <a:solidFill>
                  <a:schemeClr val="bg1"/>
                </a:solidFill>
              </a:rPr>
              <a:t>Szeryfy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wystepują</a:t>
            </a:r>
            <a:r>
              <a:rPr lang="pl-PL" dirty="0">
                <a:solidFill>
                  <a:schemeClr val="bg1"/>
                </a:solidFill>
              </a:rPr>
              <a:t> w postaci dekoracyjnych zakończeń. Litery, które nie posiadają szeryfów (zdobień) nazywamy </a:t>
            </a:r>
            <a:r>
              <a:rPr lang="pl-PL" dirty="0" err="1">
                <a:solidFill>
                  <a:schemeClr val="bg1"/>
                </a:solidFill>
              </a:rPr>
              <a:t>bezszeryfowymi</a:t>
            </a:r>
            <a:r>
              <a:rPr lang="pl-PL" dirty="0">
                <a:solidFill>
                  <a:schemeClr val="bg1"/>
                </a:solidFill>
              </a:rPr>
              <a:t>. Najpopularniejsze czcionki </a:t>
            </a:r>
            <a:r>
              <a:rPr lang="pl-PL" dirty="0" err="1">
                <a:solidFill>
                  <a:schemeClr val="bg1"/>
                </a:solidFill>
              </a:rPr>
              <a:t>bezszeryfowe</a:t>
            </a:r>
            <a:r>
              <a:rPr lang="pl-PL" dirty="0">
                <a:solidFill>
                  <a:schemeClr val="bg1"/>
                </a:solidFill>
              </a:rPr>
              <a:t> to Arial, </a:t>
            </a:r>
            <a:r>
              <a:rPr lang="pl-PL" dirty="0" err="1">
                <a:solidFill>
                  <a:schemeClr val="bg1"/>
                </a:solidFill>
              </a:rPr>
              <a:t>Helvetica</a:t>
            </a:r>
            <a:r>
              <a:rPr lang="pl-PL" dirty="0">
                <a:solidFill>
                  <a:schemeClr val="bg1"/>
                </a:solidFill>
              </a:rPr>
              <a:t>, Tahoma, </a:t>
            </a:r>
            <a:r>
              <a:rPr lang="pl-PL" dirty="0" err="1">
                <a:solidFill>
                  <a:schemeClr val="bg1"/>
                </a:solidFill>
              </a:rPr>
              <a:t>Trebuchet</a:t>
            </a:r>
            <a:r>
              <a:rPr lang="pl-PL" dirty="0">
                <a:solidFill>
                  <a:schemeClr val="bg1"/>
                </a:solidFill>
              </a:rPr>
              <a:t> MS oraz Verdana.</a:t>
            </a:r>
          </a:p>
          <a:p>
            <a:r>
              <a:rPr lang="pl-PL" b="1" dirty="0">
                <a:solidFill>
                  <a:schemeClr val="bg1"/>
                </a:solidFill>
              </a:rPr>
              <a:t>Czcionki </a:t>
            </a:r>
            <a:r>
              <a:rPr lang="pl-PL" b="1" dirty="0" err="1">
                <a:solidFill>
                  <a:schemeClr val="bg1"/>
                </a:solidFill>
              </a:rPr>
              <a:t>bezszeryfowe</a:t>
            </a:r>
            <a:r>
              <a:rPr lang="pl-PL" dirty="0">
                <a:solidFill>
                  <a:schemeClr val="bg1"/>
                </a:solidFill>
              </a:rPr>
              <a:t>, czyli pismo o kroju pozbawionym ozdobników, znaleźć możemy w publikacjach, głównie elektronicznych. W miejscach, gdzie potrzebna jest dobra, jednolita czytelność tekstu; jak np. napisy na ekranie wyświetlane podczas filmu, a także duże napisy na bannerach, które lepiej prezentują się w kroju </a:t>
            </a:r>
            <a:r>
              <a:rPr lang="pl-PL" dirty="0" err="1">
                <a:solidFill>
                  <a:schemeClr val="bg1"/>
                </a:solidFill>
              </a:rPr>
              <a:t>bezszeryfowym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47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kolory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02593" y="2262211"/>
            <a:ext cx="9905999" cy="3541714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Kod szesnastkowy (HEX)</a:t>
            </a:r>
          </a:p>
          <a:p>
            <a:r>
              <a:rPr lang="pl-PL" dirty="0">
                <a:solidFill>
                  <a:schemeClr val="bg1"/>
                </a:solidFill>
              </a:rPr>
              <a:t>Nazwa koloru np. red, </a:t>
            </a:r>
            <a:r>
              <a:rPr lang="pl-PL" dirty="0" err="1">
                <a:solidFill>
                  <a:schemeClr val="bg1"/>
                </a:solidFill>
              </a:rPr>
              <a:t>blue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magenta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rgb</a:t>
            </a:r>
            <a:r>
              <a:rPr lang="pl-PL" dirty="0">
                <a:solidFill>
                  <a:schemeClr val="bg1"/>
                </a:solidFill>
              </a:rPr>
              <a:t>(255, 0, 0), lub </a:t>
            </a:r>
            <a:r>
              <a:rPr lang="pl-PL" dirty="0" err="1">
                <a:solidFill>
                  <a:schemeClr val="bg1"/>
                </a:solidFill>
              </a:rPr>
              <a:t>rgba</a:t>
            </a:r>
            <a:r>
              <a:rPr lang="pl-PL" dirty="0">
                <a:solidFill>
                  <a:schemeClr val="bg1"/>
                </a:solidFill>
              </a:rPr>
              <a:t>(255, 0, 0, 0.3)</a:t>
            </a:r>
          </a:p>
        </p:txBody>
      </p:sp>
      <p:sp>
        <p:nvSpPr>
          <p:cNvPr id="4" name="Prostokąt 3"/>
          <p:cNvSpPr/>
          <p:nvPr/>
        </p:nvSpPr>
        <p:spPr>
          <a:xfrm>
            <a:off x="5267517" y="2262211"/>
            <a:ext cx="16537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2400" dirty="0"/>
              <a:t>#</a:t>
            </a:r>
            <a:r>
              <a:rPr lang="pl-PL" sz="2400" dirty="0">
                <a:solidFill>
                  <a:srgbClr val="FF0000"/>
                </a:solidFill>
              </a:rPr>
              <a:t>RR</a:t>
            </a:r>
            <a:r>
              <a:rPr lang="pl-PL" sz="2400" dirty="0">
                <a:solidFill>
                  <a:srgbClr val="00B050"/>
                </a:solidFill>
              </a:rPr>
              <a:t>GG</a:t>
            </a:r>
            <a:r>
              <a:rPr lang="pl-PL" sz="2400" dirty="0">
                <a:solidFill>
                  <a:schemeClr val="accent6">
                    <a:lumMod val="75000"/>
                  </a:schemeClr>
                </a:solidFill>
              </a:rPr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100010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5074" y="843602"/>
            <a:ext cx="10098673" cy="788251"/>
          </a:xfrm>
        </p:spPr>
        <p:txBody>
          <a:bodyPr>
            <a:normAutofit/>
          </a:bodyPr>
          <a:lstStyle/>
          <a:p>
            <a:r>
              <a:rPr lang="pl-PL" sz="3200" dirty="0" err="1">
                <a:solidFill>
                  <a:schemeClr val="bg1"/>
                </a:solidFill>
              </a:rPr>
              <a:t>hsl</a:t>
            </a:r>
            <a:r>
              <a:rPr lang="pl-PL" sz="3200" dirty="0">
                <a:solidFill>
                  <a:schemeClr val="bg1"/>
                </a:solidFill>
              </a:rPr>
              <a:t>(120, 100%, 50%) i </a:t>
            </a:r>
            <a:r>
              <a:rPr lang="pl-PL" sz="3200" dirty="0" err="1">
                <a:solidFill>
                  <a:schemeClr val="bg1"/>
                </a:solidFill>
              </a:rPr>
              <a:t>hsla</a:t>
            </a:r>
            <a:r>
              <a:rPr lang="pl-PL" sz="3200" dirty="0">
                <a:solidFill>
                  <a:schemeClr val="bg1"/>
                </a:solidFill>
              </a:rPr>
              <a:t>(120, 100%, 50%, 0.3)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12742" cy="3541714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hue</a:t>
            </a:r>
            <a:r>
              <a:rPr lang="pl-PL" dirty="0">
                <a:solidFill>
                  <a:schemeClr val="bg1"/>
                </a:solidFill>
              </a:rPr>
              <a:t> (odcień) – 0 czerwony, 120 zielony, 240 niebieski (max 360)</a:t>
            </a:r>
          </a:p>
          <a:p>
            <a:r>
              <a:rPr lang="pl-PL" dirty="0" err="1">
                <a:solidFill>
                  <a:schemeClr val="bg1"/>
                </a:solidFill>
              </a:rPr>
              <a:t>saturation</a:t>
            </a:r>
            <a:r>
              <a:rPr lang="pl-PL" dirty="0">
                <a:solidFill>
                  <a:schemeClr val="bg1"/>
                </a:solidFill>
              </a:rPr>
              <a:t> (nasycenie)- wartości procentowe, 100% to pełny kolor</a:t>
            </a:r>
          </a:p>
          <a:p>
            <a:r>
              <a:rPr lang="pl-PL" dirty="0" err="1">
                <a:solidFill>
                  <a:schemeClr val="bg1"/>
                </a:solidFill>
              </a:rPr>
              <a:t>lightness</a:t>
            </a:r>
            <a:r>
              <a:rPr lang="pl-PL" dirty="0">
                <a:solidFill>
                  <a:schemeClr val="bg1"/>
                </a:solidFill>
              </a:rPr>
              <a:t> (lekkość) – 0 % czarny, 100% biały</a:t>
            </a:r>
          </a:p>
          <a:p>
            <a:r>
              <a:rPr lang="pl-PL" dirty="0" err="1">
                <a:solidFill>
                  <a:schemeClr val="bg1"/>
                </a:solidFill>
              </a:rPr>
              <a:t>alpha</a:t>
            </a:r>
            <a:r>
              <a:rPr lang="pl-PL" dirty="0">
                <a:solidFill>
                  <a:schemeClr val="bg1"/>
                </a:solidFill>
              </a:rPr>
              <a:t> (alfa) – między 0 a 1. Do </a:t>
            </a:r>
            <a:r>
              <a:rPr lang="pl-PL">
                <a:solidFill>
                  <a:schemeClr val="bg1"/>
                </a:solidFill>
              </a:rPr>
              <a:t>nadawania przezroczystości 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Selektor uniwersalny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Odwołuje się do każdego typu elementu w dokumencie HTML.</a:t>
            </a:r>
          </a:p>
          <a:p>
            <a:pPr marL="0" indent="0">
              <a:buNone/>
            </a:pPr>
            <a:r>
              <a:rPr lang="pl-PL" dirty="0">
                <a:solidFill>
                  <a:srgbClr val="002060"/>
                </a:solidFill>
              </a:rPr>
              <a:t>*</a:t>
            </a:r>
            <a:r>
              <a:rPr lang="pl-PL" dirty="0"/>
              <a:t> { 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dirty="0"/>
              <a:t> red; 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chemeClr val="accent1">
                    <a:lumMod val="50000"/>
                  </a:schemeClr>
                </a:solidFill>
              </a:rPr>
              <a:t>line-height</a:t>
            </a: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dirty="0"/>
              <a:t> 1.5em; 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58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96822" y="3169650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DOBRA, </a:t>
            </a:r>
            <a:br>
              <a:rPr lang="pl-PL" sz="5400" dirty="0">
                <a:solidFill>
                  <a:schemeClr val="bg1"/>
                </a:solidFill>
              </a:rPr>
            </a:br>
            <a:r>
              <a:rPr lang="pl-PL" sz="5400" dirty="0">
                <a:solidFill>
                  <a:schemeClr val="bg1"/>
                </a:solidFill>
              </a:rPr>
              <a:t>SPADAĆ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5" y="2054806"/>
            <a:ext cx="5920569" cy="37082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5277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46981" cy="1013334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Znaczniki &lt;</a:t>
            </a:r>
            <a:r>
              <a:rPr lang="pl-PL" sz="4400" dirty="0" err="1">
                <a:solidFill>
                  <a:schemeClr val="bg1"/>
                </a:solidFill>
              </a:rPr>
              <a:t>span</a:t>
            </a:r>
            <a:r>
              <a:rPr lang="pl-PL" sz="4400" dirty="0">
                <a:solidFill>
                  <a:schemeClr val="bg1"/>
                </a:solidFill>
              </a:rPr>
              <a:t>&gt; i &lt;div&gt;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Znacznik &lt;</a:t>
            </a:r>
            <a:r>
              <a:rPr lang="pl-PL" dirty="0" err="1">
                <a:solidFill>
                  <a:schemeClr val="bg1"/>
                </a:solidFill>
              </a:rPr>
              <a:t>span</a:t>
            </a:r>
            <a:r>
              <a:rPr lang="pl-PL" dirty="0">
                <a:solidFill>
                  <a:schemeClr val="bg1"/>
                </a:solidFill>
              </a:rPr>
              <a:t>&gt; służy do zgrupowania elementów typu </a:t>
            </a:r>
            <a:r>
              <a:rPr lang="pl-PL" dirty="0" err="1">
                <a:solidFill>
                  <a:schemeClr val="bg1"/>
                </a:solidFill>
              </a:rPr>
              <a:t>inline</a:t>
            </a:r>
            <a:r>
              <a:rPr lang="pl-PL" dirty="0">
                <a:solidFill>
                  <a:schemeClr val="bg1"/>
                </a:solidFill>
              </a:rPr>
              <a:t> (np. słów w tekście albo obrazków), zazwyczaj w celu przypisania im określonego stylu</a:t>
            </a:r>
          </a:p>
          <a:p>
            <a:r>
              <a:rPr lang="pl-PL" dirty="0">
                <a:solidFill>
                  <a:schemeClr val="bg1"/>
                </a:solidFill>
              </a:rPr>
              <a:t>Znacznik &lt;div&gt; służy do utworzenia sekcji w pliku HTML.</a:t>
            </a:r>
          </a:p>
        </p:txBody>
      </p:sp>
    </p:spTree>
    <p:extLst>
      <p:ext uri="{BB962C8B-B14F-4D97-AF65-F5344CB8AC3E}">
        <p14:creationId xmlns:p14="http://schemas.microsoft.com/office/powerpoint/2010/main" val="257828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1936" y="224623"/>
            <a:ext cx="9324950" cy="1083672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Atrybut style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Służy do </a:t>
            </a:r>
            <a:r>
              <a:rPr lang="pl-PL" dirty="0" err="1">
                <a:solidFill>
                  <a:schemeClr val="bg1"/>
                </a:solidFill>
              </a:rPr>
              <a:t>stylowania</a:t>
            </a:r>
            <a:r>
              <a:rPr lang="pl-PL" dirty="0">
                <a:solidFill>
                  <a:schemeClr val="bg1"/>
                </a:solidFill>
              </a:rPr>
              <a:t> danego elementu w pliku HTML.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Przykład: &lt;h1 style="</a:t>
            </a:r>
            <a:r>
              <a:rPr lang="pl-PL" dirty="0" err="1">
                <a:solidFill>
                  <a:schemeClr val="bg1"/>
                </a:solidFill>
              </a:rPr>
              <a:t>color</a:t>
            </a:r>
            <a:r>
              <a:rPr lang="pl-PL" dirty="0">
                <a:solidFill>
                  <a:schemeClr val="bg1"/>
                </a:solidFill>
              </a:rPr>
              <a:t>: red;"&gt;Czerwony nagłówek&lt;/h1&gt;</a:t>
            </a:r>
            <a:br>
              <a:rPr lang="pl-PL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87" y="3492113"/>
            <a:ext cx="2857899" cy="274358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74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Czym jest CSS?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82699" y="2097088"/>
            <a:ext cx="9423425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pl-PL" dirty="0" err="1">
                <a:solidFill>
                  <a:schemeClr val="bg1"/>
                </a:solidFill>
              </a:rPr>
              <a:t>Cascading</a:t>
            </a:r>
            <a:r>
              <a:rPr lang="pl-PL" dirty="0">
                <a:solidFill>
                  <a:schemeClr val="bg1"/>
                </a:solidFill>
              </a:rPr>
              <a:t> Style </a:t>
            </a:r>
            <a:r>
              <a:rPr lang="pl-PL" dirty="0" err="1">
                <a:solidFill>
                  <a:schemeClr val="bg1"/>
                </a:solidFill>
              </a:rPr>
              <a:t>Sheets</a:t>
            </a:r>
            <a:r>
              <a:rPr lang="pl-PL" dirty="0">
                <a:solidFill>
                  <a:schemeClr val="bg1"/>
                </a:solidFill>
              </a:rPr>
              <a:t> (w skrócie CSS) to język służący do opisu formy prezentacji (wyświetlania) stron WWW. CSS został opracowany przez organizację W3C w 1996 r.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61" y="3973414"/>
            <a:ext cx="1576900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Budowa CSS-a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88525" y="2097088"/>
            <a:ext cx="7636829" cy="2474912"/>
          </a:xfrm>
        </p:spPr>
        <p:txBody>
          <a:bodyPr/>
          <a:lstStyle/>
          <a:p>
            <a:pPr marL="0" indent="0">
              <a:buNone/>
            </a:pPr>
            <a:r>
              <a:rPr lang="pl-PL" sz="3200" dirty="0">
                <a:solidFill>
                  <a:schemeClr val="bg1"/>
                </a:solidFill>
              </a:rPr>
              <a:t>selektor</a:t>
            </a:r>
            <a:r>
              <a:rPr lang="pl-PL" sz="3200" dirty="0"/>
              <a:t> { </a:t>
            </a:r>
          </a:p>
          <a:p>
            <a:pPr marL="0" indent="0">
              <a:buNone/>
            </a:pPr>
            <a:r>
              <a:rPr lang="pl-PL" sz="3200" dirty="0">
                <a:solidFill>
                  <a:schemeClr val="accent1">
                    <a:lumMod val="75000"/>
                  </a:schemeClr>
                </a:solidFill>
              </a:rPr>
              <a:t>	właściwość:</a:t>
            </a:r>
            <a:r>
              <a:rPr lang="pl-PL" sz="3200" dirty="0"/>
              <a:t> </a:t>
            </a:r>
            <a:r>
              <a:rPr lang="pl-PL" sz="3200" dirty="0">
                <a:solidFill>
                  <a:schemeClr val="accent1">
                    <a:lumMod val="50000"/>
                  </a:schemeClr>
                </a:solidFill>
              </a:rPr>
              <a:t>wartość;</a:t>
            </a:r>
            <a:r>
              <a:rPr lang="pl-PL" sz="3200" dirty="0"/>
              <a:t> </a:t>
            </a:r>
          </a:p>
          <a:p>
            <a:pPr marL="457200" lvl="1" indent="0">
              <a:buNone/>
            </a:pPr>
            <a:r>
              <a:rPr lang="pl-PL" sz="3200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64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Style CSS w sekcji HEAD</a:t>
            </a:r>
            <a:br>
              <a:rPr lang="pl-PL" dirty="0"/>
            </a:b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1448CD2-1FF8-4A33-9CE7-3AEDF907E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31" y="1455105"/>
            <a:ext cx="4101564" cy="5130478"/>
          </a:xfrm>
        </p:spPr>
      </p:pic>
    </p:spTree>
    <p:extLst>
      <p:ext uri="{BB962C8B-B14F-4D97-AF65-F5344CB8AC3E}">
        <p14:creationId xmlns:p14="http://schemas.microsoft.com/office/powerpoint/2010/main" val="326607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Dołączanie zewnętrznego CSS-a do HTML-A</a:t>
            </a:r>
            <a:endParaRPr lang="pl-PL" sz="4000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A9689B6-0D35-4B47-A750-A04D989E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70" y="2472365"/>
            <a:ext cx="7618486" cy="3095958"/>
          </a:xfrm>
        </p:spPr>
      </p:pic>
    </p:spTree>
    <p:extLst>
      <p:ext uri="{BB962C8B-B14F-4D97-AF65-F5344CB8AC3E}">
        <p14:creationId xmlns:p14="http://schemas.microsoft.com/office/powerpoint/2010/main" val="376541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Używane jednostki w CSS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chemeClr val="bg1"/>
                </a:solidFill>
              </a:rPr>
              <a:t>em - wysokość aktualnej czcionki</a:t>
            </a:r>
          </a:p>
          <a:p>
            <a:r>
              <a:rPr lang="pl-PL" dirty="0">
                <a:solidFill>
                  <a:schemeClr val="bg1"/>
                </a:solidFill>
              </a:rPr>
              <a:t>rem - wysokość czcionki elementu korzenia w drzewie dokumentu; • </a:t>
            </a:r>
          </a:p>
          <a:p>
            <a:r>
              <a:rPr lang="pl-PL" dirty="0">
                <a:solidFill>
                  <a:schemeClr val="bg1"/>
                </a:solidFill>
              </a:rPr>
              <a:t>in – cale (2,54 cm)</a:t>
            </a:r>
          </a:p>
          <a:p>
            <a:r>
              <a:rPr lang="pl-PL" dirty="0" err="1">
                <a:solidFill>
                  <a:schemeClr val="bg1"/>
                </a:solidFill>
              </a:rPr>
              <a:t>px</a:t>
            </a:r>
            <a:r>
              <a:rPr lang="pl-PL" dirty="0">
                <a:solidFill>
                  <a:schemeClr val="bg1"/>
                </a:solidFill>
              </a:rPr>
              <a:t> – piksele (1/96 in)</a:t>
            </a:r>
          </a:p>
          <a:p>
            <a:r>
              <a:rPr lang="pl-PL" dirty="0" err="1">
                <a:solidFill>
                  <a:schemeClr val="bg1"/>
                </a:solidFill>
              </a:rPr>
              <a:t>pt</a:t>
            </a:r>
            <a:r>
              <a:rPr lang="pl-PL" dirty="0">
                <a:solidFill>
                  <a:schemeClr val="bg1"/>
                </a:solidFill>
              </a:rPr>
              <a:t> – punkty (1/72 in)</a:t>
            </a:r>
          </a:p>
          <a:p>
            <a:r>
              <a:rPr lang="pl-PL" dirty="0" err="1">
                <a:solidFill>
                  <a:schemeClr val="bg1"/>
                </a:solidFill>
              </a:rPr>
              <a:t>vw</a:t>
            </a:r>
            <a:r>
              <a:rPr lang="pl-PL" dirty="0">
                <a:solidFill>
                  <a:schemeClr val="bg1"/>
                </a:solidFill>
              </a:rPr>
              <a:t> – procentowa szerokości obszaru wyświetlania</a:t>
            </a:r>
          </a:p>
          <a:p>
            <a:r>
              <a:rPr lang="pl-PL" dirty="0" err="1">
                <a:solidFill>
                  <a:schemeClr val="bg1"/>
                </a:solidFill>
              </a:rPr>
              <a:t>vh</a:t>
            </a:r>
            <a:r>
              <a:rPr lang="pl-PL" dirty="0">
                <a:solidFill>
                  <a:schemeClr val="bg1"/>
                </a:solidFill>
              </a:rPr>
              <a:t> – procentowa wysokość obszaru wyświetlania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01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>
                <a:solidFill>
                  <a:schemeClr val="bg1"/>
                </a:solidFill>
              </a:rPr>
              <a:t>Stylowanie</a:t>
            </a:r>
            <a:r>
              <a:rPr lang="pl-PL" sz="4400" dirty="0">
                <a:solidFill>
                  <a:schemeClr val="bg1"/>
                </a:solidFill>
              </a:rPr>
              <a:t> tekstu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27A92B2-0C78-478F-B37A-A43B72312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41" y="2419644"/>
            <a:ext cx="9023142" cy="2441746"/>
          </a:xfrm>
        </p:spPr>
      </p:pic>
    </p:spTree>
    <p:extLst>
      <p:ext uri="{BB962C8B-B14F-4D97-AF65-F5344CB8AC3E}">
        <p14:creationId xmlns:p14="http://schemas.microsoft.com/office/powerpoint/2010/main" val="3416000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463</Words>
  <Application>Microsoft Office PowerPoint</Application>
  <PresentationFormat>Panoramiczny</PresentationFormat>
  <Paragraphs>48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Trebuchet MS</vt:lpstr>
      <vt:lpstr>Tw Cen MT</vt:lpstr>
      <vt:lpstr>Obwód</vt:lpstr>
      <vt:lpstr>Technologie webowe dla początkujących</vt:lpstr>
      <vt:lpstr>Znaczniki &lt;span&gt; i &lt;div&gt;</vt:lpstr>
      <vt:lpstr>Atrybut style</vt:lpstr>
      <vt:lpstr>Czym jest CSS?</vt:lpstr>
      <vt:lpstr>Budowa CSS-a</vt:lpstr>
      <vt:lpstr>Style CSS w sekcji HEAD </vt:lpstr>
      <vt:lpstr>Dołączanie zewnętrznego CSS-a do HTML-A</vt:lpstr>
      <vt:lpstr>Używane jednostki w CSS</vt:lpstr>
      <vt:lpstr>Stylowanie tekstu</vt:lpstr>
      <vt:lpstr>Czcionki szeryfowe i nieszeryfowe</vt:lpstr>
      <vt:lpstr>kolory</vt:lpstr>
      <vt:lpstr>hsl(120, 100%, 50%) i hsla(120, 100%, 50%, 0.3)</vt:lpstr>
      <vt:lpstr>Selektor uniwersalny</vt:lpstr>
      <vt:lpstr>DOBRA,  SPADAĆ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Mikołaj Szumigalski</cp:lastModifiedBy>
  <cp:revision>50</cp:revision>
  <dcterms:created xsi:type="dcterms:W3CDTF">2017-08-01T06:13:39Z</dcterms:created>
  <dcterms:modified xsi:type="dcterms:W3CDTF">2017-08-25T09:31:06Z</dcterms:modified>
</cp:coreProperties>
</file>