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65" r:id="rId6"/>
    <p:sldId id="258" r:id="rId7"/>
    <p:sldId id="259" r:id="rId8"/>
    <p:sldId id="268" r:id="rId9"/>
    <p:sldId id="269" r:id="rId10"/>
    <p:sldId id="271" r:id="rId11"/>
    <p:sldId id="270" r:id="rId12"/>
    <p:sldId id="262" r:id="rId13"/>
    <p:sldId id="273" r:id="rId14"/>
    <p:sldId id="274" r:id="rId15"/>
    <p:sldId id="275" r:id="rId16"/>
    <p:sldId id="260" r:id="rId17"/>
    <p:sldId id="276" r:id="rId18"/>
    <p:sldId id="261" r:id="rId19"/>
    <p:sldId id="277" r:id="rId20"/>
    <p:sldId id="278" r:id="rId21"/>
    <p:sldId id="281"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765" y="1499235"/>
            <a:ext cx="11391265" cy="2102485"/>
          </a:xfrm>
        </p:spPr>
        <p:style>
          <a:lnRef idx="0">
            <a:srgbClr val="FFFFFF"/>
          </a:lnRef>
          <a:fillRef idx="2">
            <a:schemeClr val="accent1"/>
          </a:fillRef>
          <a:effectRef idx="0">
            <a:srgbClr val="FFFFFF"/>
          </a:effectRef>
          <a:fontRef idx="minor">
            <a:schemeClr val="lt1"/>
          </a:fontRef>
        </p:style>
        <p:txBody>
          <a:bodyPr/>
          <a:p>
            <a:pPr>
              <a:lnSpc>
                <a:spcPct val="0"/>
              </a:lnSpc>
            </a:pPr>
            <a:r>
              <a:rPr lang="en-US"/>
              <a:t>Fundamentals of Machine Learning</a:t>
            </a:r>
            <a:endParaRPr lang="en-US"/>
          </a:p>
        </p:txBody>
      </p:sp>
      <p:sp>
        <p:nvSpPr>
          <p:cNvPr id="3" name="Subtitle 2"/>
          <p:cNvSpPr>
            <a:spLocks noGrp="1"/>
          </p:cNvSpPr>
          <p:nvPr>
            <p:ph type="subTitle" idx="1"/>
          </p:nvPr>
        </p:nvSpPr>
        <p:spPr>
          <a:xfrm>
            <a:off x="1475105" y="5434330"/>
            <a:ext cx="9464040" cy="943610"/>
          </a:xfrm>
        </p:spPr>
        <p:style>
          <a:lnRef idx="0">
            <a:srgbClr val="FFFFFF"/>
          </a:lnRef>
          <a:fillRef idx="2">
            <a:schemeClr val="accent1"/>
          </a:fillRef>
          <a:effectRef idx="0">
            <a:srgbClr val="FFFFFF"/>
          </a:effectRef>
          <a:fontRef idx="minor">
            <a:schemeClr val="lt1"/>
          </a:fontRef>
        </p:style>
        <p:txBody>
          <a:bodyPr>
            <a:normAutofit/>
          </a:bodyPr>
          <a:p>
            <a:r>
              <a:rPr lang="en-US" sz="1800">
                <a:latin typeface="Bahnschrift Light" panose="020B0502040204020203" charset="0"/>
                <a:cs typeface="Bahnschrift Light" panose="020B0502040204020203" charset="0"/>
              </a:rPr>
              <a:t>Prepared by</a:t>
            </a:r>
            <a:endParaRPr lang="en-US" sz="1800">
              <a:latin typeface="Bahnschrift Light" panose="020B0502040204020203" charset="0"/>
              <a:cs typeface="Bahnschrift Light" panose="020B0502040204020203" charset="0"/>
            </a:endParaRPr>
          </a:p>
          <a:p>
            <a:r>
              <a:rPr lang="en-US">
                <a:latin typeface="Bahnschrift Light" panose="020B0502040204020203" charset="0"/>
                <a:cs typeface="Bahnschrift Light" panose="020B0502040204020203" charset="0"/>
              </a:rPr>
              <a:t>Prince Thomas</a:t>
            </a:r>
            <a:endParaRPr lang="en-US">
              <a:latin typeface="Bahnschrift Light" panose="020B0502040204020203" charset="0"/>
              <a:cs typeface="Bahnschrift Ligh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a:lnSpc>
                <a:spcPct val="150000"/>
              </a:lnSpc>
              <a:buNone/>
            </a:pPr>
            <a:r>
              <a:rPr lang="en-US" b="1">
                <a:latin typeface="Book Antiqua" panose="02040602050305030304" charset="0"/>
                <a:cs typeface="Book Antiqua" panose="02040602050305030304" charset="0"/>
              </a:rPr>
              <a:t>Key Concepts of Machine Learning:</a:t>
            </a:r>
            <a:endParaRPr lang="en-US" b="1">
              <a:latin typeface="Book Antiqua" panose="02040602050305030304" charset="0"/>
              <a:cs typeface="Book Antiqua" panose="02040602050305030304" charset="0"/>
            </a:endParaRPr>
          </a:p>
          <a:p>
            <a:pPr algn="just">
              <a:lnSpc>
                <a:spcPct val="150000"/>
              </a:lnSpc>
            </a:pPr>
            <a:r>
              <a:rPr lang="en-US" b="1">
                <a:latin typeface="Book Antiqua" panose="02040602050305030304" charset="0"/>
                <a:cs typeface="Book Antiqua" panose="02040602050305030304" charset="0"/>
              </a:rPr>
              <a:t>Features:</a:t>
            </a:r>
            <a:r>
              <a:rPr lang="en-US">
                <a:latin typeface="Book Antiqua" panose="02040602050305030304" charset="0"/>
                <a:cs typeface="Book Antiqua" panose="02040602050305030304" charset="0"/>
              </a:rPr>
              <a:t> The input variables or characteristics used by the model (e.g., patient age and blood pressure).</a:t>
            </a:r>
            <a:endParaRPr lang="en-US">
              <a:latin typeface="Book Antiqua" panose="02040602050305030304" charset="0"/>
              <a:cs typeface="Book Antiqua" panose="02040602050305030304" charset="0"/>
            </a:endParaRPr>
          </a:p>
          <a:p>
            <a:pPr algn="just">
              <a:lnSpc>
                <a:spcPct val="150000"/>
              </a:lnSpc>
            </a:pPr>
            <a:r>
              <a:rPr lang="en-US" b="1">
                <a:latin typeface="Book Antiqua" panose="02040602050305030304" charset="0"/>
                <a:cs typeface="Book Antiqua" panose="02040602050305030304" charset="0"/>
              </a:rPr>
              <a:t>Labels:</a:t>
            </a:r>
            <a:r>
              <a:rPr lang="en-US">
                <a:latin typeface="Book Antiqua" panose="02040602050305030304" charset="0"/>
                <a:cs typeface="Book Antiqua" panose="02040602050305030304" charset="0"/>
              </a:rPr>
              <a:t> The output or target value the model predicts (e.g., ‘Disease Present’ or ‘Not Present’).</a:t>
            </a:r>
            <a:endParaRPr lang="en-US">
              <a:latin typeface="Book Antiqua" panose="02040602050305030304" charset="0"/>
              <a:cs typeface="Book Antiqua" panose="02040602050305030304" charset="0"/>
            </a:endParaRPr>
          </a:p>
          <a:p>
            <a:pPr algn="just">
              <a:lnSpc>
                <a:spcPct val="150000"/>
              </a:lnSpc>
            </a:pPr>
            <a:r>
              <a:rPr lang="en-US" b="1">
                <a:latin typeface="Book Antiqua" panose="02040602050305030304" charset="0"/>
                <a:cs typeface="Book Antiqua" panose="02040602050305030304" charset="0"/>
              </a:rPr>
              <a:t>Model:</a:t>
            </a:r>
            <a:r>
              <a:rPr lang="en-US">
                <a:latin typeface="Book Antiqua" panose="02040602050305030304" charset="0"/>
                <a:cs typeface="Book Antiqua" panose="02040602050305030304" charset="0"/>
              </a:rPr>
              <a:t> A trained mathematical system (e.g., linear regression model or neural network) that processes features to generate predictions.</a:t>
            </a:r>
            <a:endParaRPr lang="en-US">
              <a:latin typeface="Book Antiqua" panose="02040602050305030304" charset="0"/>
              <a:cs typeface="Book Antiqua" panose="02040602050305030304" charset="0"/>
            </a:endParaRPr>
          </a:p>
          <a:p>
            <a:pPr algn="just">
              <a:lnSpc>
                <a:spcPct val="150000"/>
              </a:lnSpc>
            </a:pPr>
            <a:r>
              <a:rPr lang="en-US" b="1">
                <a:latin typeface="Book Antiqua" panose="02040602050305030304" charset="0"/>
                <a:cs typeface="Book Antiqua" panose="02040602050305030304" charset="0"/>
              </a:rPr>
              <a:t>Predictions:</a:t>
            </a:r>
            <a:r>
              <a:rPr lang="en-US">
                <a:latin typeface="Book Antiqua" panose="02040602050305030304" charset="0"/>
                <a:cs typeface="Book Antiqua" panose="02040602050305030304" charset="0"/>
              </a:rPr>
              <a:t> The final output produced by the model based on input features (e.g., predicting crop yield or stock price).</a:t>
            </a:r>
            <a:endParaRPr lang="en-US">
              <a:latin typeface="Book Antiqua" panose="02040602050305030304" charset="0"/>
              <a:cs typeface="Book Antiqua" panose="0204060205030503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a:graphicFrameLocks noChangeAspect="1"/>
          </p:cNvGraphicFramePr>
          <p:nvPr>
            <p:ph idx="1"/>
          </p:nvPr>
        </p:nvGraphicFramePr>
        <p:xfrm>
          <a:off x="1445895" y="73025"/>
          <a:ext cx="9688195" cy="4542790"/>
        </p:xfrm>
        <a:graphic>
          <a:graphicData uri="http://schemas.openxmlformats.org/presentationml/2006/ole">
            <mc:AlternateContent xmlns:mc="http://schemas.openxmlformats.org/markup-compatibility/2006">
              <mc:Choice xmlns:v="urn:schemas-microsoft-com:vml" Requires="v">
                <p:oleObj spid="_x0000_s5" name="" r:id="rId1" imgW="8801100" imgH="3657600" progId="Paint.Picture">
                  <p:embed/>
                </p:oleObj>
              </mc:Choice>
              <mc:Fallback>
                <p:oleObj name="" r:id="rId1" imgW="8801100" imgH="3657600" progId="Paint.Picture">
                  <p:embed/>
                  <p:pic>
                    <p:nvPicPr>
                      <p:cNvPr id="0" name="Picture 4"/>
                      <p:cNvPicPr/>
                      <p:nvPr/>
                    </p:nvPicPr>
                    <p:blipFill>
                      <a:blip r:embed="rId2"/>
                      <a:stretch>
                        <a:fillRect/>
                      </a:stretch>
                    </p:blipFill>
                    <p:spPr>
                      <a:xfrm>
                        <a:off x="1445895" y="73025"/>
                        <a:ext cx="9688195" cy="4542790"/>
                      </a:xfrm>
                      <a:prstGeom prst="rect">
                        <a:avLst/>
                      </a:prstGeom>
                    </p:spPr>
                  </p:pic>
                </p:oleObj>
              </mc:Fallback>
            </mc:AlternateContent>
          </a:graphicData>
        </a:graphic>
      </p:graphicFrame>
      <p:sp>
        <p:nvSpPr>
          <p:cNvPr id="6" name="Text Box 5"/>
          <p:cNvSpPr txBox="1"/>
          <p:nvPr/>
        </p:nvSpPr>
        <p:spPr>
          <a:xfrm>
            <a:off x="130175" y="4615180"/>
            <a:ext cx="11993245" cy="2153285"/>
          </a:xfrm>
          <a:prstGeom prst="rect">
            <a:avLst/>
          </a:prstGeom>
          <a:noFill/>
        </p:spPr>
        <p:txBody>
          <a:bodyPr wrap="square" rtlCol="0">
            <a:noAutofit/>
          </a:bodyPr>
          <a:p>
            <a:pPr>
              <a:lnSpc>
                <a:spcPct val="150000"/>
              </a:lnSpc>
            </a:pPr>
            <a:r>
              <a:rPr lang="en-US" sz="2100">
                <a:latin typeface="Book Antiqua" panose="02040602050305030304" charset="0"/>
                <a:cs typeface="Book Antiqua" panose="02040602050305030304" charset="0"/>
              </a:rPr>
              <a:t>Image classification: </a:t>
            </a:r>
            <a:endParaRPr lang="en-US" sz="2100">
              <a:latin typeface="Book Antiqua" panose="02040602050305030304" charset="0"/>
              <a:cs typeface="Book Antiqua" panose="02040602050305030304" charset="0"/>
            </a:endParaRPr>
          </a:p>
          <a:p>
            <a:pPr>
              <a:lnSpc>
                <a:spcPct val="150000"/>
              </a:lnSpc>
            </a:pPr>
            <a:r>
              <a:rPr lang="en-US" sz="2100">
                <a:latin typeface="Book Antiqua" panose="02040602050305030304" charset="0"/>
                <a:cs typeface="Book Antiqua" panose="02040602050305030304" charset="0"/>
              </a:rPr>
              <a:t>Each image is labeled with a corresponding object or scene (e.g., "cat," "dog," "mountain").</a:t>
            </a:r>
            <a:endParaRPr lang="en-US" sz="2100">
              <a:latin typeface="Book Antiqua" panose="02040602050305030304" charset="0"/>
              <a:cs typeface="Book Antiqua" panose="02040602050305030304" charset="0"/>
            </a:endParaRPr>
          </a:p>
          <a:p>
            <a:pPr>
              <a:lnSpc>
                <a:spcPct val="150000"/>
              </a:lnSpc>
            </a:pPr>
            <a:r>
              <a:rPr lang="en-US" sz="2100">
                <a:latin typeface="Book Antiqua" panose="02040602050305030304" charset="0"/>
                <a:cs typeface="Book Antiqua" panose="02040602050305030304" charset="0"/>
              </a:rPr>
              <a:t>Sentiment analysis: </a:t>
            </a:r>
            <a:endParaRPr lang="en-US" sz="2100">
              <a:latin typeface="Book Antiqua" panose="02040602050305030304" charset="0"/>
              <a:cs typeface="Book Antiqua" panose="02040602050305030304" charset="0"/>
            </a:endParaRPr>
          </a:p>
          <a:p>
            <a:pPr>
              <a:lnSpc>
                <a:spcPct val="150000"/>
              </a:lnSpc>
            </a:pPr>
            <a:r>
              <a:rPr lang="en-US" sz="2100">
                <a:latin typeface="Book Antiqua" panose="02040602050305030304" charset="0"/>
                <a:cs typeface="Book Antiqua" panose="02040602050305030304" charset="0"/>
              </a:rPr>
              <a:t>Text data is labeled as positive, negative, or neutral.</a:t>
            </a:r>
            <a:endParaRPr lang="en-US" sz="2100">
              <a:latin typeface="Book Antiqua" panose="02040602050305030304" charset="0"/>
              <a:cs typeface="Book Antiqua" panose="02040602050305030304" charset="0"/>
            </a:endParaRPr>
          </a:p>
          <a:p>
            <a:endParaRPr lang="en-US" sz="2100">
              <a:latin typeface="Book Antiqua" panose="02040602050305030304" charset="0"/>
              <a:cs typeface="Book Antiqua" panose="0204060205030503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461665"/>
          </a:xfrm>
          <a:prstGeom prst="rect">
            <a:avLst/>
          </a:prstGeom>
          <a:noFill/>
        </p:spPr>
        <p:txBody>
          <a:bodyPr wrap="square" rtlCol="0">
            <a:spAutoFit/>
          </a:bodyPr>
          <a:lstStyle/>
          <a:p>
            <a:r>
              <a:rPr lang="en-US" sz="2400" b="1" dirty="0">
                <a:latin typeface="Book Antiqua" panose="02040602050305030304" charset="0"/>
              </a:rPr>
              <a:t>How does Machine Learning </a:t>
            </a:r>
            <a:r>
              <a:rPr lang="en-US" sz="2400" b="1" dirty="0" smtClean="0">
                <a:latin typeface="Book Antiqua" panose="02040602050305030304" charset="0"/>
              </a:rPr>
              <a:t>works</a:t>
            </a:r>
            <a:endParaRPr lang="en-US" sz="2400" b="1" dirty="0">
              <a:latin typeface="Book Antiqua" panose="02040602050305030304" charset="0"/>
            </a:endParaRPr>
          </a:p>
        </p:txBody>
      </p:sp>
      <p:pic>
        <p:nvPicPr>
          <p:cNvPr id="2050"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424171" y="2189409"/>
            <a:ext cx="9090979" cy="224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 y="437882"/>
            <a:ext cx="12192636" cy="6420118"/>
          </a:xfrm>
        </p:spPr>
        <p:txBody>
          <a:bodyPr>
            <a:noAutofit/>
          </a:bodyPr>
          <a:lstStyle/>
          <a:p>
            <a:pPr marL="0" lvl="1" indent="0" algn="just">
              <a:lnSpc>
                <a:spcPct val="150000"/>
              </a:lnSpc>
              <a:spcBef>
                <a:spcPts val="600"/>
              </a:spcBef>
              <a:spcAft>
                <a:spcPts val="600"/>
              </a:spcAft>
              <a:buNone/>
            </a:pPr>
            <a:r>
              <a:rPr lang="en-US" sz="2175" dirty="0">
                <a:latin typeface="Book Antiqua" panose="02040602050305030304" charset="0"/>
              </a:rPr>
              <a:t>Machine learning works by developing algorithms and models that can learn from data and make predictions or decisions based on that data. The basic steps involved in machine learning are as follows:</a:t>
            </a:r>
            <a:endParaRPr lang="en-US" sz="2175" dirty="0">
              <a:latin typeface="Book Antiqua" panose="02040602050305030304" charset="0"/>
            </a:endParaRPr>
          </a:p>
          <a:p>
            <a:pPr marL="0" lvl="1" indent="0" algn="just">
              <a:lnSpc>
                <a:spcPct val="150000"/>
              </a:lnSpc>
              <a:spcBef>
                <a:spcPts val="600"/>
              </a:spcBef>
              <a:spcAft>
                <a:spcPts val="600"/>
              </a:spcAft>
              <a:buNone/>
            </a:pPr>
            <a:r>
              <a:rPr lang="en-US" sz="2175" b="1" dirty="0" smtClean="0">
                <a:latin typeface="Book Antiqua" panose="02040602050305030304" charset="0"/>
              </a:rPr>
              <a:t>1</a:t>
            </a:r>
            <a:r>
              <a:rPr lang="en-US" sz="2175" b="1" dirty="0">
                <a:latin typeface="Book Antiqua" panose="02040602050305030304" charset="0"/>
              </a:rPr>
              <a:t>. Data collection:</a:t>
            </a:r>
            <a:r>
              <a:rPr lang="en-US" sz="2175" dirty="0">
                <a:latin typeface="Book Antiqua" panose="02040602050305030304" charset="0"/>
              </a:rPr>
              <a:t> The first step in machine learning is to collect a large, diverse, and representative dataset of examples, along with some desired output or outcome for each example.</a:t>
            </a:r>
            <a:endParaRPr lang="en-US" sz="2175" dirty="0">
              <a:latin typeface="Book Antiqua" panose="02040602050305030304" charset="0"/>
            </a:endParaRPr>
          </a:p>
          <a:p>
            <a:pPr marL="0" lvl="1" indent="0" algn="just">
              <a:lnSpc>
                <a:spcPct val="150000"/>
              </a:lnSpc>
              <a:spcBef>
                <a:spcPts val="600"/>
              </a:spcBef>
              <a:spcAft>
                <a:spcPts val="600"/>
              </a:spcAft>
              <a:buNone/>
            </a:pPr>
            <a:r>
              <a:rPr lang="en-US" sz="2175" b="1" dirty="0" smtClean="0">
                <a:latin typeface="Book Antiqua" panose="02040602050305030304" charset="0"/>
              </a:rPr>
              <a:t>2</a:t>
            </a:r>
            <a:r>
              <a:rPr lang="en-US" sz="2175" b="1" dirty="0">
                <a:latin typeface="Book Antiqua" panose="02040602050305030304" charset="0"/>
              </a:rPr>
              <a:t>. Data pre-processing:</a:t>
            </a:r>
            <a:r>
              <a:rPr lang="en-US" sz="2175" dirty="0">
                <a:latin typeface="Book Antiqua" panose="02040602050305030304" charset="0"/>
              </a:rPr>
              <a:t> The next step is to preprocess the data to prepare it for use in the machine learning algorithm. This may involve tasks such as cleaning the data, removing outliers, and normalizing the data.</a:t>
            </a:r>
            <a:endParaRPr lang="en-US" sz="2175" dirty="0">
              <a:latin typeface="Book Antiqua" panose="02040602050305030304" charset="0"/>
            </a:endParaRPr>
          </a:p>
          <a:p>
            <a:pPr marL="0" lvl="1" indent="0" algn="just">
              <a:lnSpc>
                <a:spcPct val="150000"/>
              </a:lnSpc>
              <a:spcBef>
                <a:spcPts val="600"/>
              </a:spcBef>
              <a:spcAft>
                <a:spcPts val="600"/>
              </a:spcAft>
              <a:buNone/>
            </a:pPr>
            <a:r>
              <a:rPr lang="en-US" sz="2175" b="1" dirty="0" smtClean="0">
                <a:latin typeface="Book Antiqua" panose="02040602050305030304" charset="0"/>
              </a:rPr>
              <a:t>3. </a:t>
            </a:r>
            <a:r>
              <a:rPr lang="en-US" sz="2175" b="1" dirty="0">
                <a:latin typeface="Book Antiqua" panose="02040602050305030304" charset="0"/>
              </a:rPr>
              <a:t>Feature engineering: </a:t>
            </a:r>
            <a:r>
              <a:rPr lang="en-US" sz="2175" dirty="0">
                <a:latin typeface="Book Antiqua" panose="02040602050305030304" charset="0"/>
              </a:rPr>
              <a:t>Feature engineering involves selecting or extracting relevant features or attributes from the data that can be used to make predictions or decisions. This may involve tasks such as selecting the most important variables, transforming variables, or creating new features</a:t>
            </a:r>
            <a:r>
              <a:rPr lang="en-US" sz="2175" dirty="0" smtClean="0">
                <a:latin typeface="Book Antiqua" panose="02040602050305030304" charset="0"/>
              </a:rPr>
              <a:t>.</a:t>
            </a:r>
            <a:endParaRPr lang="en-US" sz="2175" dirty="0">
              <a:latin typeface="Book Antiqua" panose="02040602050305030304" charset="0"/>
            </a:endParaRPr>
          </a:p>
        </p:txBody>
      </p:sp>
      <p:sp>
        <p:nvSpPr>
          <p:cNvPr id="5" name="TextBox 4"/>
          <p:cNvSpPr txBox="1"/>
          <p:nvPr/>
        </p:nvSpPr>
        <p:spPr>
          <a:xfrm>
            <a:off x="0" y="0"/>
            <a:ext cx="12192000" cy="461665"/>
          </a:xfrm>
          <a:prstGeom prst="rect">
            <a:avLst/>
          </a:prstGeom>
          <a:noFill/>
        </p:spPr>
        <p:txBody>
          <a:bodyPr wrap="square" rtlCol="0">
            <a:spAutoFit/>
          </a:bodyPr>
          <a:lstStyle/>
          <a:p>
            <a:pPr algn="r"/>
            <a:r>
              <a:rPr lang="en-US" sz="2400" b="1" dirty="0" smtClean="0">
                <a:latin typeface="Book Antiqua" panose="02040602050305030304" charset="0"/>
              </a:rPr>
              <a:t>Cont.,</a:t>
            </a:r>
            <a:endParaRPr lang="en-US" sz="2400" b="1" dirty="0">
              <a:latin typeface="Book Antiqua" panose="0204060205030503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 y="321972"/>
            <a:ext cx="12192636" cy="6536028"/>
          </a:xfrm>
        </p:spPr>
        <p:txBody>
          <a:bodyPr>
            <a:noAutofit/>
          </a:bodyPr>
          <a:lstStyle/>
          <a:p>
            <a:pPr marL="0" lvl="1" indent="0" algn="just">
              <a:lnSpc>
                <a:spcPct val="150000"/>
              </a:lnSpc>
              <a:spcBef>
                <a:spcPts val="0"/>
              </a:spcBef>
              <a:buNone/>
            </a:pPr>
            <a:r>
              <a:rPr lang="en-US" b="1" dirty="0" smtClean="0">
                <a:latin typeface="Book Antiqua" panose="02040602050305030304" charset="0"/>
              </a:rPr>
              <a:t>4</a:t>
            </a:r>
            <a:r>
              <a:rPr lang="en-US" b="1" dirty="0">
                <a:latin typeface="Book Antiqua" panose="02040602050305030304" charset="0"/>
              </a:rPr>
              <a:t>. Model selection:</a:t>
            </a:r>
            <a:r>
              <a:rPr lang="en-US" dirty="0">
                <a:latin typeface="Book Antiqua" panose="02040602050305030304" charset="0"/>
              </a:rPr>
              <a:t> The next step is to select an appropriate machine learning model or algorithm that is well-suited to the problem at hand. This may involve tasks such as selecting a classification algorithm, regression algorithm, or clustering algorithm.</a:t>
            </a:r>
            <a:endParaRPr lang="en-US" dirty="0">
              <a:latin typeface="Book Antiqua" panose="02040602050305030304" charset="0"/>
            </a:endParaRPr>
          </a:p>
          <a:p>
            <a:pPr marL="0" lvl="1" indent="0" algn="just">
              <a:lnSpc>
                <a:spcPct val="150000"/>
              </a:lnSpc>
              <a:spcBef>
                <a:spcPts val="0"/>
              </a:spcBef>
              <a:buNone/>
            </a:pPr>
            <a:r>
              <a:rPr lang="en-US" b="1" dirty="0">
                <a:latin typeface="Book Antiqua" panose="02040602050305030304" charset="0"/>
              </a:rPr>
              <a:t>5. Model training:</a:t>
            </a:r>
            <a:r>
              <a:rPr lang="en-US" dirty="0">
                <a:latin typeface="Book Antiqua" panose="02040602050305030304" charset="0"/>
              </a:rPr>
              <a:t> Once a model has been selected, the next step is to train the model on the dataset. The model is adjusted or optimized to minimize the error or loss between the predicted output and the desired output.</a:t>
            </a:r>
            <a:endParaRPr lang="en-US" dirty="0">
              <a:latin typeface="Book Antiqua" panose="02040602050305030304" charset="0"/>
            </a:endParaRPr>
          </a:p>
          <a:p>
            <a:pPr marL="0" lvl="1" indent="0" algn="just">
              <a:lnSpc>
                <a:spcPct val="150000"/>
              </a:lnSpc>
              <a:spcBef>
                <a:spcPts val="0"/>
              </a:spcBef>
              <a:buNone/>
            </a:pPr>
            <a:r>
              <a:rPr lang="en-US" b="1" dirty="0">
                <a:latin typeface="Book Antiqua" panose="02040602050305030304" charset="0"/>
              </a:rPr>
              <a:t>6. Model evaluation:</a:t>
            </a:r>
            <a:r>
              <a:rPr lang="en-US" dirty="0">
                <a:latin typeface="Book Antiqua" panose="02040602050305030304" charset="0"/>
              </a:rPr>
              <a:t> After training, the model is evaluated on a separate validation or test dataset to assess its performance and generalization ability. The model may be refined or adjusted based on the evaluation results.</a:t>
            </a:r>
            <a:endParaRPr lang="en-US" dirty="0">
              <a:latin typeface="Book Antiqua" panose="02040602050305030304" charset="0"/>
            </a:endParaRPr>
          </a:p>
          <a:p>
            <a:pPr marL="0" lvl="1" indent="0" algn="just">
              <a:lnSpc>
                <a:spcPct val="150000"/>
              </a:lnSpc>
              <a:spcBef>
                <a:spcPts val="0"/>
              </a:spcBef>
              <a:buNone/>
            </a:pPr>
            <a:r>
              <a:rPr lang="en-US" b="1" dirty="0">
                <a:latin typeface="Book Antiqua" panose="02040602050305030304" charset="0"/>
              </a:rPr>
              <a:t>7. Model deployment:</a:t>
            </a:r>
            <a:r>
              <a:rPr lang="en-US" dirty="0">
                <a:latin typeface="Book Antiqua" panose="02040602050305030304" charset="0"/>
              </a:rPr>
              <a:t> Once the model has been trained and evaluated, it can be deployed in a real-world application to make predictions or decisions based on new, unseen data</a:t>
            </a:r>
            <a:r>
              <a:rPr lang="en-US" dirty="0" smtClean="0">
                <a:latin typeface="Book Antiqua" panose="02040602050305030304" charset="0"/>
              </a:rPr>
              <a:t>.</a:t>
            </a:r>
            <a:endParaRPr lang="en-US" dirty="0">
              <a:latin typeface="Book Antiqua" panose="02040602050305030304" charset="0"/>
            </a:endParaRPr>
          </a:p>
        </p:txBody>
      </p:sp>
      <p:sp>
        <p:nvSpPr>
          <p:cNvPr id="5" name="TextBox 4"/>
          <p:cNvSpPr txBox="1"/>
          <p:nvPr/>
        </p:nvSpPr>
        <p:spPr>
          <a:xfrm>
            <a:off x="0" y="0"/>
            <a:ext cx="12192000" cy="461665"/>
          </a:xfrm>
          <a:prstGeom prst="rect">
            <a:avLst/>
          </a:prstGeom>
          <a:noFill/>
        </p:spPr>
        <p:txBody>
          <a:bodyPr wrap="square" rtlCol="0">
            <a:spAutoFit/>
          </a:bodyPr>
          <a:lstStyle/>
          <a:p>
            <a:pPr algn="r"/>
            <a:r>
              <a:rPr lang="en-US" sz="2400" b="1" dirty="0" smtClean="0">
                <a:latin typeface="Book Antiqua" panose="02040602050305030304" charset="0"/>
              </a:rPr>
              <a:t>Cont.,</a:t>
            </a:r>
            <a:endParaRPr lang="en-US" sz="2400" b="1" dirty="0">
              <a:latin typeface="Book Antiqua" panose="0204060205030503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lnSpcReduction="10000"/>
          </a:bodyPr>
          <a:p>
            <a:pPr marL="0" indent="0">
              <a:buNone/>
            </a:pPr>
            <a:endParaRPr lang="en-US" sz="2400" b="1" baseline="30000">
              <a:latin typeface="Book Antiqua" panose="02040602050305030304" charset="0"/>
              <a:cs typeface="Book Antiqua" panose="02040602050305030304" charset="0"/>
            </a:endParaRPr>
          </a:p>
          <a:p>
            <a:pPr marL="0" indent="0">
              <a:buNone/>
            </a:pPr>
            <a:r>
              <a:rPr lang="en-US" sz="3600" b="1" baseline="30000">
                <a:latin typeface="Book Antiqua" panose="02040602050305030304" charset="0"/>
                <a:cs typeface="Book Antiqua" panose="02040602050305030304" charset="0"/>
              </a:rPr>
              <a:t>Dataset</a:t>
            </a:r>
            <a:endParaRPr lang="en-US" sz="3600" b="1" baseline="30000">
              <a:latin typeface="Book Antiqua" panose="02040602050305030304" charset="0"/>
              <a:cs typeface="Book Antiqua" panose="02040602050305030304" charset="0"/>
            </a:endParaRPr>
          </a:p>
          <a:p>
            <a:pPr marL="0" indent="0">
              <a:buNone/>
            </a:pPr>
            <a:r>
              <a:rPr lang="en-US" sz="3600" b="1" baseline="30000">
                <a:latin typeface="Book Antiqua" panose="02040602050305030304" charset="0"/>
                <a:cs typeface="Book Antiqua" panose="02040602050305030304" charset="0"/>
              </a:rPr>
              <a:t>Original Dataset</a:t>
            </a:r>
            <a:endParaRPr lang="en-US" sz="3600" b="1" baseline="30000">
              <a:latin typeface="Book Antiqua" panose="02040602050305030304" charset="0"/>
              <a:cs typeface="Book Antiqua" panose="02040602050305030304" charset="0"/>
            </a:endParaRPr>
          </a:p>
          <a:p>
            <a:pPr marL="0" indent="0">
              <a:buNone/>
            </a:pPr>
            <a:r>
              <a:rPr lang="en-US" sz="2400">
                <a:latin typeface="Book Antiqua" panose="02040602050305030304" charset="0"/>
                <a:cs typeface="Book Antiqua" panose="02040602050305030304" charset="0"/>
              </a:rPr>
              <a:t>This is the complete dataset collected for the ML project.</a:t>
            </a:r>
            <a:endParaRPr lang="en-US" sz="2400">
              <a:latin typeface="Book Antiqua" panose="02040602050305030304" charset="0"/>
              <a:cs typeface="Book Antiqua" panose="02040602050305030304" charset="0"/>
            </a:endParaRPr>
          </a:p>
          <a:p>
            <a:pPr marL="0" indent="0">
              <a:buNone/>
            </a:pPr>
            <a:r>
              <a:rPr lang="en-US" sz="2400" b="1">
                <a:latin typeface="Book Antiqua" panose="02040602050305030304" charset="0"/>
                <a:cs typeface="Book Antiqua" panose="02040602050305030304" charset="0"/>
              </a:rPr>
              <a:t>Data Splitting</a:t>
            </a:r>
            <a:endParaRPr lang="en-US" sz="2400" b="1">
              <a:latin typeface="Book Antiqua" panose="02040602050305030304" charset="0"/>
              <a:cs typeface="Book Antiqua" panose="02040602050305030304" charset="0"/>
            </a:endParaRPr>
          </a:p>
          <a:p>
            <a:pPr marL="0" indent="0">
              <a:buNone/>
            </a:pPr>
            <a:r>
              <a:rPr lang="en-US" sz="2400" b="1">
                <a:latin typeface="Book Antiqua" panose="02040602050305030304" charset="0"/>
                <a:cs typeface="Book Antiqua" panose="02040602050305030304" charset="0"/>
              </a:rPr>
              <a:t>Training Set:</a:t>
            </a:r>
            <a:r>
              <a:rPr lang="en-US" sz="2400">
                <a:latin typeface="Book Antiqua" panose="02040602050305030304" charset="0"/>
                <a:cs typeface="Book Antiqua" panose="02040602050305030304" charset="0"/>
              </a:rPr>
              <a:t> Used to train the machine learning model </a:t>
            </a:r>
            <a:endParaRPr lang="en-US" sz="2400">
              <a:latin typeface="Book Antiqua" panose="02040602050305030304" charset="0"/>
              <a:cs typeface="Book Antiqua" panose="02040602050305030304" charset="0"/>
            </a:endParaRPr>
          </a:p>
          <a:p>
            <a:pPr marL="0" indent="0">
              <a:buNone/>
            </a:pPr>
            <a:r>
              <a:rPr lang="en-US" sz="2400">
                <a:latin typeface="Book Antiqua" panose="02040602050305030304" charset="0"/>
                <a:cs typeface="Book Antiqua" panose="02040602050305030304" charset="0"/>
              </a:rPr>
              <a:t>by fitting the algorithm to the data. Typically 60-80% of </a:t>
            </a:r>
            <a:endParaRPr lang="en-US" sz="2400">
              <a:latin typeface="Book Antiqua" panose="02040602050305030304" charset="0"/>
              <a:cs typeface="Book Antiqua" panose="02040602050305030304" charset="0"/>
            </a:endParaRPr>
          </a:p>
          <a:p>
            <a:pPr marL="0" indent="0">
              <a:buNone/>
            </a:pPr>
            <a:r>
              <a:rPr lang="en-US" sz="2400">
                <a:latin typeface="Book Antiqua" panose="02040602050305030304" charset="0"/>
                <a:cs typeface="Book Antiqua" panose="02040602050305030304" charset="0"/>
              </a:rPr>
              <a:t>the training set.</a:t>
            </a:r>
            <a:endParaRPr lang="en-US" sz="2400">
              <a:latin typeface="Book Antiqua" panose="02040602050305030304" charset="0"/>
              <a:cs typeface="Book Antiqua" panose="02040602050305030304" charset="0"/>
            </a:endParaRPr>
          </a:p>
          <a:p>
            <a:pPr marL="0" indent="0">
              <a:buNone/>
            </a:pPr>
            <a:endParaRPr lang="en-US" sz="2400">
              <a:latin typeface="Book Antiqua" panose="02040602050305030304" charset="0"/>
              <a:cs typeface="Book Antiqua" panose="02040602050305030304" charset="0"/>
            </a:endParaRPr>
          </a:p>
          <a:p>
            <a:pPr marL="0" indent="0">
              <a:buNone/>
            </a:pPr>
            <a:r>
              <a:rPr lang="en-US" sz="2400" b="1">
                <a:latin typeface="Book Antiqua" panose="02040602050305030304" charset="0"/>
                <a:cs typeface="Book Antiqua" panose="02040602050305030304" charset="0"/>
              </a:rPr>
              <a:t>Validation Set: </a:t>
            </a:r>
            <a:r>
              <a:rPr lang="en-US" sz="2400">
                <a:latin typeface="Book Antiqua" panose="02040602050305030304" charset="0"/>
                <a:cs typeface="Book Antiqua" panose="02040602050305030304" charset="0"/>
              </a:rPr>
              <a:t>Used to tune hyperparameters (e.g., learning </a:t>
            </a:r>
            <a:endParaRPr lang="en-US" sz="2400">
              <a:latin typeface="Book Antiqua" panose="02040602050305030304" charset="0"/>
              <a:cs typeface="Book Antiqua" panose="02040602050305030304" charset="0"/>
            </a:endParaRPr>
          </a:p>
          <a:p>
            <a:pPr marL="0" indent="0">
              <a:buNone/>
            </a:pPr>
            <a:r>
              <a:rPr lang="en-US" sz="2400">
                <a:latin typeface="Book Antiqua" panose="02040602050305030304" charset="0"/>
                <a:cs typeface="Book Antiqua" panose="02040602050305030304" charset="0"/>
              </a:rPr>
              <a:t>rate) and prevent overfitting. Usually 10-20% of the original dataset.</a:t>
            </a:r>
            <a:endParaRPr lang="en-US" sz="2400">
              <a:latin typeface="Book Antiqua" panose="02040602050305030304" charset="0"/>
              <a:cs typeface="Book Antiqua" panose="02040602050305030304" charset="0"/>
            </a:endParaRPr>
          </a:p>
          <a:p>
            <a:pPr marL="0" indent="0">
              <a:buNone/>
            </a:pPr>
            <a:endParaRPr lang="en-US" sz="2400">
              <a:latin typeface="Book Antiqua" panose="02040602050305030304" charset="0"/>
              <a:cs typeface="Book Antiqua" panose="02040602050305030304" charset="0"/>
            </a:endParaRPr>
          </a:p>
          <a:p>
            <a:pPr marL="0" indent="0">
              <a:buNone/>
            </a:pPr>
            <a:r>
              <a:rPr lang="en-US" sz="2400" b="1">
                <a:latin typeface="Book Antiqua" panose="02040602050305030304" charset="0"/>
                <a:cs typeface="Book Antiqua" panose="02040602050305030304" charset="0"/>
              </a:rPr>
              <a:t>Test Set:</a:t>
            </a:r>
            <a:r>
              <a:rPr lang="en-US" sz="2400">
                <a:latin typeface="Book Antiqua" panose="02040602050305030304" charset="0"/>
                <a:cs typeface="Book Antiqua" panose="02040602050305030304" charset="0"/>
              </a:rPr>
              <a:t> Used to evaluate the final performance of the trained model. The model is tested on this unseen data to assess its generalization ability. Typically 10-20% of the original dataset.</a:t>
            </a:r>
            <a:endParaRPr lang="en-US" sz="2400">
              <a:latin typeface="Book Antiqua" panose="02040602050305030304" charset="0"/>
              <a:cs typeface="Book Antiqua" panose="02040602050305030304" charset="0"/>
            </a:endParaRPr>
          </a:p>
        </p:txBody>
      </p:sp>
      <p:pic>
        <p:nvPicPr>
          <p:cNvPr id="7170" name="Picture 2"/>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47660" y="0"/>
            <a:ext cx="4145915" cy="373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461665"/>
          </a:xfrm>
          <a:prstGeom prst="rect">
            <a:avLst/>
          </a:prstGeom>
          <a:noFill/>
        </p:spPr>
        <p:txBody>
          <a:bodyPr wrap="square" rtlCol="0">
            <a:spAutoFit/>
          </a:bodyPr>
          <a:lstStyle/>
          <a:p>
            <a:r>
              <a:rPr lang="en-US" sz="2400" b="1" dirty="0">
                <a:latin typeface="Book Antiqua" panose="02040602050305030304" charset="0"/>
              </a:rPr>
              <a:t>Applications of Machine </a:t>
            </a:r>
            <a:r>
              <a:rPr lang="en-US" sz="2400" b="1" dirty="0" smtClean="0">
                <a:latin typeface="Book Antiqua" panose="02040602050305030304" charset="0"/>
              </a:rPr>
              <a:t>learning</a:t>
            </a:r>
            <a:endParaRPr lang="en-US" sz="2400" b="1" dirty="0">
              <a:latin typeface="Book Antiqua" panose="02040602050305030304" charset="0"/>
            </a:endParaRPr>
          </a:p>
        </p:txBody>
      </p:sp>
      <p:pic>
        <p:nvPicPr>
          <p:cNvPr id="3074"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678810" y="738553"/>
            <a:ext cx="6865513" cy="58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52145"/>
          </a:xfrm>
        </p:spPr>
        <p:txBody>
          <a:bodyPr/>
          <a:p>
            <a:r>
              <a:rPr lang="en-US" sz="2800" b="1">
                <a:latin typeface="Book Antiqua" panose="02040602050305030304" charset="0"/>
                <a:cs typeface="Book Antiqua" panose="02040602050305030304" charset="0"/>
              </a:rPr>
              <a:t>Types of Machine Learning</a:t>
            </a:r>
            <a:endParaRPr lang="en-US" sz="2800" b="1">
              <a:latin typeface="Book Antiqua" panose="02040602050305030304" charset="0"/>
              <a:cs typeface="Book Antiqua" panose="02040602050305030304" charset="0"/>
            </a:endParaRPr>
          </a:p>
        </p:txBody>
      </p:sp>
      <p:sp>
        <p:nvSpPr>
          <p:cNvPr id="3" name="Content Placeholder 2"/>
          <p:cNvSpPr>
            <a:spLocks noGrp="1"/>
          </p:cNvSpPr>
          <p:nvPr>
            <p:ph idx="1"/>
          </p:nvPr>
        </p:nvSpPr>
        <p:spPr>
          <a:xfrm>
            <a:off x="0" y="526415"/>
            <a:ext cx="12192000" cy="6332220"/>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1. Supervised Learning</a:t>
            </a:r>
            <a:endParaRPr lang="en-US" sz="2400" b="1">
              <a:latin typeface="Book Antiqua" panose="02040602050305030304" charset="0"/>
              <a:cs typeface="Book Antiqua" panose="02040602050305030304" charset="0"/>
            </a:endParaRPr>
          </a:p>
          <a:p>
            <a:pPr algn="just">
              <a:lnSpc>
                <a:spcPct val="150000"/>
              </a:lnSpc>
            </a:pPr>
            <a:r>
              <a:rPr lang="en-US" sz="2400">
                <a:latin typeface="Book Antiqua" panose="02040602050305030304" charset="0"/>
                <a:cs typeface="Book Antiqua" panose="02040602050305030304" charset="0"/>
              </a:rPr>
              <a:t>In supervised learning, models learn from labeled datasets, where each data point contains both features (input) and corresponding labels (correct output).</a:t>
            </a:r>
            <a:endParaRPr lang="en-US" sz="2400">
              <a:latin typeface="Book Antiqua" panose="02040602050305030304" charset="0"/>
              <a:cs typeface="Book Antiqua" panose="02040602050305030304" charset="0"/>
            </a:endParaRPr>
          </a:p>
          <a:p>
            <a:pPr algn="just">
              <a:lnSpc>
                <a:spcPct val="150000"/>
              </a:lnSpc>
            </a:pPr>
            <a:r>
              <a:rPr lang="en-US" sz="2400">
                <a:latin typeface="Book Antiqua" panose="02040602050305030304" charset="0"/>
                <a:cs typeface="Book Antiqua" panose="02040602050305030304" charset="0"/>
              </a:rPr>
              <a:t>The objective is to predict the label for new, unseen data points using the patterns learned from the training data.</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Example: Predicting Student Grades:</a:t>
            </a:r>
            <a:endParaRPr lang="en-US" sz="2400" b="1">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Features:</a:t>
            </a:r>
            <a:r>
              <a:rPr lang="en-US" sz="2400">
                <a:latin typeface="Book Antiqua" panose="02040602050305030304" charset="0"/>
                <a:cs typeface="Book Antiqua" panose="02040602050305030304" charset="0"/>
              </a:rPr>
              <a:t> Study hours, attendance</a:t>
            </a:r>
            <a:endParaRPr lang="en-US" sz="2400">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Label:</a:t>
            </a:r>
            <a:r>
              <a:rPr lang="en-US" sz="2400">
                <a:latin typeface="Book Antiqua" panose="02040602050305030304" charset="0"/>
                <a:cs typeface="Book Antiqua" panose="02040602050305030304" charset="0"/>
              </a:rPr>
              <a:t> Previous exam result (grade)</a:t>
            </a:r>
            <a:endParaRPr lang="en-US" sz="2400">
              <a:latin typeface="Book Antiqua" panose="02040602050305030304" charset="0"/>
              <a:cs typeface="Book Antiqua" panose="02040602050305030304" charset="0"/>
            </a:endParaRPr>
          </a:p>
          <a:p>
            <a:pPr algn="just">
              <a:lnSpc>
                <a:spcPct val="150000"/>
              </a:lnSpc>
            </a:pPr>
            <a:r>
              <a:rPr lang="en-US" sz="2400">
                <a:latin typeface="Book Antiqua" panose="02040602050305030304" charset="0"/>
                <a:cs typeface="Book Antiqua" panose="02040602050305030304" charset="0"/>
              </a:rPr>
              <a:t>The model learns how study habits influence exam performance and predicts future grades for new students.</a:t>
            </a:r>
            <a:endParaRPr lang="en-US" sz="2400">
              <a:latin typeface="Book Antiqua" panose="02040602050305030304" charset="0"/>
              <a:cs typeface="Book Antiqua" panose="0204060205030503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Common Algorithms:</a:t>
            </a:r>
            <a:endParaRPr lang="en-US" sz="2400" b="1">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Linear Regression: </a:t>
            </a:r>
            <a:r>
              <a:rPr lang="en-US" sz="2400">
                <a:latin typeface="Book Antiqua" panose="02040602050305030304" charset="0"/>
                <a:cs typeface="Book Antiqua" panose="02040602050305030304" charset="0"/>
              </a:rPr>
              <a:t>Predicts continuous values (e.g., house prices).</a:t>
            </a:r>
            <a:endParaRPr lang="en-US" sz="2400">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Decision Trees:</a:t>
            </a:r>
            <a:r>
              <a:rPr lang="en-US" sz="2400">
                <a:latin typeface="Book Antiqua" panose="02040602050305030304" charset="0"/>
                <a:cs typeface="Book Antiqua" panose="02040602050305030304" charset="0"/>
              </a:rPr>
              <a:t> Splits data based on features to classify or predict outcomes.</a:t>
            </a:r>
            <a:endParaRPr lang="en-US" sz="2400">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Neural Networks: </a:t>
            </a:r>
            <a:r>
              <a:rPr lang="en-US" sz="2400">
                <a:latin typeface="Book Antiqua" panose="02040602050305030304" charset="0"/>
                <a:cs typeface="Book Antiqua" panose="02040602050305030304" charset="0"/>
              </a:rPr>
              <a:t>Complex models inspired by the brain, useful for both regression and classification tasks (e.g., image recognition).</a:t>
            </a:r>
            <a:endParaRPr lang="en-US" sz="2400">
              <a:latin typeface="Book Antiqua" panose="02040602050305030304" charset="0"/>
              <a:cs typeface="Book Antiqua" panose="02040602050305030304" charset="0"/>
            </a:endParaRPr>
          </a:p>
          <a:p>
            <a:pPr algn="just">
              <a:lnSpc>
                <a:spcPct val="150000"/>
              </a:lnSpc>
            </a:pP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Applications:</a:t>
            </a:r>
            <a:endParaRPr lang="en-US" sz="2400" b="1">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Healthcare:</a:t>
            </a:r>
            <a:r>
              <a:rPr lang="en-US" sz="2400">
                <a:latin typeface="Book Antiqua" panose="02040602050305030304" charset="0"/>
                <a:cs typeface="Book Antiqua" panose="02040602050305030304" charset="0"/>
              </a:rPr>
              <a:t> Disease prediction (e.g., predicting diabetes).</a:t>
            </a:r>
            <a:endParaRPr lang="en-US" sz="2400">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Finance:</a:t>
            </a:r>
            <a:r>
              <a:rPr lang="en-US" sz="2400">
                <a:latin typeface="Book Antiqua" panose="02040602050305030304" charset="0"/>
                <a:cs typeface="Book Antiqua" panose="02040602050305030304" charset="0"/>
              </a:rPr>
              <a:t> Credit risk assessment.</a:t>
            </a:r>
            <a:endParaRPr lang="en-US" sz="2400">
              <a:latin typeface="Book Antiqua" panose="02040602050305030304" charset="0"/>
              <a:cs typeface="Book Antiqua" panose="02040602050305030304" charset="0"/>
            </a:endParaRPr>
          </a:p>
          <a:p>
            <a:pPr algn="just">
              <a:lnSpc>
                <a:spcPct val="150000"/>
              </a:lnSpc>
            </a:pPr>
            <a:r>
              <a:rPr lang="en-US" sz="2400" b="1">
                <a:latin typeface="Book Antiqua" panose="02040602050305030304" charset="0"/>
                <a:cs typeface="Book Antiqua" panose="02040602050305030304" charset="0"/>
              </a:rPr>
              <a:t>Agriculture:</a:t>
            </a:r>
            <a:r>
              <a:rPr lang="en-US" sz="2400">
                <a:latin typeface="Book Antiqua" panose="02040602050305030304" charset="0"/>
                <a:cs typeface="Book Antiqua" panose="02040602050305030304" charset="0"/>
              </a:rPr>
              <a:t> Crop yield prediction.</a:t>
            </a:r>
            <a:endParaRPr lang="en-US" sz="2400">
              <a:latin typeface="Book Antiqua" panose="02040602050305030304" charset="0"/>
              <a:cs typeface="Book Antiqua" panose="0204060205030503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2. Unsupervised Learning</a:t>
            </a:r>
            <a:endParaRPr lang="en-US" sz="2400" b="1">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In unsupervised learning, models work with unlabeled data, meaning the dataset contains only input features without predefined labels.</a:t>
            </a:r>
            <a:endParaRPr lang="en-US" sz="2400">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The model’s goal is to discover hidden patterns, structures, or relationships within the data.</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Example: Customer Segmentation:</a:t>
            </a:r>
            <a:endParaRPr lang="en-US" sz="2400" b="1">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Using data on purchasing behavior (e.g., frequency of shopping, spending amount), the model groups customers into clusters to find patterns like “frequent shoppers” or “seasonal buyers.”</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9270"/>
          </a:xfrm>
        </p:spPr>
        <p:txBody>
          <a:bodyPr>
            <a:normAutofit fontScale="90000"/>
          </a:bodyPr>
          <a:p>
            <a:pPr marL="0" indent="0" algn="ctr">
              <a:lnSpc>
                <a:spcPct val="100000"/>
              </a:lnSpc>
              <a:buNone/>
            </a:pPr>
            <a:r>
              <a:rPr lang="en-US" b="1">
                <a:latin typeface="Book Antiqua" panose="02040602050305030304" charset="0"/>
                <a:cs typeface="Book Antiqua" panose="02040602050305030304" charset="0"/>
              </a:rPr>
              <a:t>Chapter 1: Introduction to Machine Learning</a:t>
            </a:r>
            <a:endParaRPr lang="en-US" b="1">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Artificial Intelligence and Machine Learning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What is Artificial Intelligence?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Relationship between AI, Machine Learning, and Data Science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What is Machine Learning?</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Definition and Key Concepts (Features, Labels, Models, and Predictions)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Machine Learning Pipeline (Data Collection, Preprocessing, Model Training)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Machine Applications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Applications in Healthcare, Agriculture, Finance, and Robotics  </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Types of Machine Learning</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Supervised Learning</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Unsupervised Learning</a:t>
            </a:r>
            <a:endParaRPr lang="en-US">
              <a:latin typeface="Book Antiqua" panose="02040602050305030304" charset="0"/>
              <a:cs typeface="Book Antiqua" panose="02040602050305030304" charset="0"/>
            </a:endParaRPr>
          </a:p>
          <a:p>
            <a:pPr marL="0" indent="0" algn="just">
              <a:lnSpc>
                <a:spcPct val="100000"/>
              </a:lnSpc>
              <a:buNone/>
            </a:pPr>
            <a:r>
              <a:rPr lang="en-US">
                <a:latin typeface="Book Antiqua" panose="02040602050305030304" charset="0"/>
                <a:cs typeface="Book Antiqua" panose="02040602050305030304" charset="0"/>
              </a:rPr>
              <a:t>  - Reinforcement Learning</a:t>
            </a:r>
            <a:endParaRPr lang="en-US">
              <a:latin typeface="Book Antiqua" panose="02040602050305030304" charset="0"/>
              <a:cs typeface="Book Antiqua" panose="0204060205030503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Common Algorithms:</a:t>
            </a:r>
            <a:endParaRPr lang="en-US" sz="2400" b="1">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K-Means Clustering:</a:t>
            </a:r>
            <a:r>
              <a:rPr lang="en-US" sz="2400">
                <a:latin typeface="Book Antiqua" panose="02040602050305030304" charset="0"/>
                <a:cs typeface="Book Antiqua" panose="02040602050305030304" charset="0"/>
              </a:rPr>
              <a:t> Groups data points into clusters based on feature similarity.</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Principal Component Analysis (PCA):</a:t>
            </a:r>
            <a:r>
              <a:rPr lang="en-US" sz="2400">
                <a:latin typeface="Book Antiqua" panose="02040602050305030304" charset="0"/>
                <a:cs typeface="Book Antiqua" panose="02040602050305030304" charset="0"/>
              </a:rPr>
              <a:t> Reduces dimensionality of data while retaining essential patterns.</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Applications:</a:t>
            </a:r>
            <a:endParaRPr lang="en-US" sz="2400" b="1">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Retail: </a:t>
            </a:r>
            <a:r>
              <a:rPr lang="en-US" sz="2400">
                <a:latin typeface="Book Antiqua" panose="02040602050305030304" charset="0"/>
                <a:cs typeface="Book Antiqua" panose="02040602050305030304" charset="0"/>
              </a:rPr>
              <a:t>Customer segmentation for personalized marketing.</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Finance: </a:t>
            </a:r>
            <a:r>
              <a:rPr lang="en-US" sz="2400">
                <a:latin typeface="Book Antiqua" panose="02040602050305030304" charset="0"/>
                <a:cs typeface="Book Antiqua" panose="02040602050305030304" charset="0"/>
              </a:rPr>
              <a:t>Detecting unusual patterns in transactions (fraud detection).</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Healthcare:</a:t>
            </a:r>
            <a:r>
              <a:rPr lang="en-US" sz="2400">
                <a:latin typeface="Book Antiqua" panose="02040602050305030304" charset="0"/>
                <a:cs typeface="Book Antiqua" panose="02040602050305030304" charset="0"/>
              </a:rPr>
              <a:t> Grouping patients based on symptoms for better diagnosis.</a:t>
            </a:r>
            <a:endParaRPr lang="en-US" sz="2400">
              <a:latin typeface="Book Antiqua" panose="02040602050305030304" charset="0"/>
              <a:cs typeface="Book Antiqua" panose="0204060205030503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3. Reinforcement Learning</a:t>
            </a:r>
            <a:endParaRPr lang="en-US" sz="2400">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Reinforcement learning (RL) is a type of machine learning where an agent learns through interactions with the environment and receives rewards or penalties for its actions.</a:t>
            </a:r>
            <a:endParaRPr lang="en-US" sz="2400">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The goal is to develop an optimal strategy (policy) that maximizes cumulative rewards over time.</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Example: Training a Robot to Walk:</a:t>
            </a:r>
            <a:endParaRPr lang="en-US" sz="2400" b="1">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The robot takes steps, receives rewards for maintaining balance, and penalties for falling.</a:t>
            </a:r>
            <a:endParaRPr lang="en-US" sz="2400">
              <a:latin typeface="Book Antiqua" panose="02040602050305030304" charset="0"/>
              <a:cs typeface="Book Antiqua" panose="02040602050305030304" charset="0"/>
            </a:endParaRPr>
          </a:p>
          <a:p>
            <a:pPr marL="0" indent="0" algn="just">
              <a:lnSpc>
                <a:spcPct val="150000"/>
              </a:lnSpc>
              <a:buNone/>
            </a:pPr>
            <a:r>
              <a:rPr lang="en-US" sz="2400">
                <a:latin typeface="Book Antiqua" panose="02040602050305030304" charset="0"/>
                <a:cs typeface="Book Antiqua" panose="02040602050305030304" charset="0"/>
              </a:rPr>
              <a:t>Over time, the robot learns which actions maximize its stability and movement.</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a:lnSpc>
                <a:spcPct val="150000"/>
              </a:lnSpc>
              <a:buNone/>
            </a:pPr>
            <a:r>
              <a:rPr lang="en-US" sz="2400" b="1">
                <a:latin typeface="Book Antiqua" panose="02040602050305030304" charset="0"/>
                <a:cs typeface="Book Antiqua" panose="02040602050305030304" charset="0"/>
              </a:rPr>
              <a:t>Common Algorithms:</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Q-Learning:</a:t>
            </a:r>
            <a:r>
              <a:rPr lang="en-US" sz="2400">
                <a:latin typeface="Book Antiqua" panose="02040602050305030304" charset="0"/>
                <a:cs typeface="Book Antiqua" panose="02040602050305030304" charset="0"/>
              </a:rPr>
              <a:t> An RL algorithm that uses a Q-table to store and update the value of actions in each state.</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Deep Q-Network (DQN):</a:t>
            </a:r>
            <a:r>
              <a:rPr lang="en-US" sz="2400">
                <a:latin typeface="Book Antiqua" panose="02040602050305030304" charset="0"/>
                <a:cs typeface="Book Antiqua" panose="02040602050305030304" charset="0"/>
              </a:rPr>
              <a:t> Combines deep learning with Q-learning to handle large, complex environments.</a:t>
            </a:r>
            <a:endParaRPr lang="en-US" sz="2400">
              <a:latin typeface="Book Antiqua" panose="02040602050305030304" charset="0"/>
              <a:cs typeface="Book Antiqua" panose="02040602050305030304" charset="0"/>
            </a:endParaRPr>
          </a:p>
          <a:p>
            <a:pPr marL="0" indent="0" algn="just">
              <a:lnSpc>
                <a:spcPct val="150000"/>
              </a:lnSpc>
              <a:buNone/>
            </a:pP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Applications:</a:t>
            </a:r>
            <a:endParaRPr lang="en-US" sz="2400" b="1">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Video Games:</a:t>
            </a:r>
            <a:r>
              <a:rPr lang="en-US" sz="2400">
                <a:latin typeface="Book Antiqua" panose="02040602050305030304" charset="0"/>
                <a:cs typeface="Book Antiqua" panose="02040602050305030304" charset="0"/>
              </a:rPr>
              <a:t> AI agents playing games like chess or Go.</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Self-Driving Cars:</a:t>
            </a:r>
            <a:r>
              <a:rPr lang="en-US" sz="2400">
                <a:latin typeface="Book Antiqua" panose="02040602050305030304" charset="0"/>
                <a:cs typeface="Book Antiqua" panose="02040602050305030304" charset="0"/>
              </a:rPr>
              <a:t> Learning to navigate traffic safely.</a:t>
            </a:r>
            <a:endParaRPr lang="en-US" sz="2400">
              <a:latin typeface="Book Antiqua" panose="02040602050305030304" charset="0"/>
              <a:cs typeface="Book Antiqua" panose="02040602050305030304" charset="0"/>
            </a:endParaRPr>
          </a:p>
          <a:p>
            <a:pPr marL="0" indent="0" algn="just">
              <a:lnSpc>
                <a:spcPct val="150000"/>
              </a:lnSpc>
              <a:buNone/>
            </a:pPr>
            <a:r>
              <a:rPr lang="en-US" sz="2400" b="1">
                <a:latin typeface="Book Antiqua" panose="02040602050305030304" charset="0"/>
                <a:cs typeface="Book Antiqua" panose="02040602050305030304" charset="0"/>
              </a:rPr>
              <a:t>Robotic Control: </a:t>
            </a:r>
            <a:r>
              <a:rPr lang="en-US" sz="2400">
                <a:latin typeface="Book Antiqua" panose="02040602050305030304" charset="0"/>
                <a:cs typeface="Book Antiqua" panose="02040602050305030304" charset="0"/>
              </a:rPr>
              <a:t>Training robots for industrial tasks (e.g., assembling parts).</a:t>
            </a:r>
            <a:endParaRPr lang="en-US" sz="2400">
              <a:latin typeface="Book Antiqua" panose="02040602050305030304" charset="0"/>
              <a:cs typeface="Book Antiqua" panose="0204060205030503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92175"/>
          </a:xfrm>
        </p:spPr>
        <p:txBody>
          <a:bodyPr/>
          <a:p>
            <a:r>
              <a:rPr lang="en-US" sz="3600" b="1">
                <a:latin typeface="Book Antiqua" panose="02040602050305030304" charset="0"/>
                <a:cs typeface="Book Antiqua" panose="02040602050305030304" charset="0"/>
              </a:rPr>
              <a:t>Artificial Intelligence and Machine Learning</a:t>
            </a:r>
            <a:endParaRPr lang="en-US" sz="3600" b="1">
              <a:latin typeface="Book Antiqua" panose="02040602050305030304" charset="0"/>
              <a:cs typeface="Book Antiqua" panose="02040602050305030304" charset="0"/>
            </a:endParaRPr>
          </a:p>
        </p:txBody>
      </p:sp>
      <p:sp>
        <p:nvSpPr>
          <p:cNvPr id="3" name="Content Placeholder 2"/>
          <p:cNvSpPr>
            <a:spLocks noGrp="1"/>
          </p:cNvSpPr>
          <p:nvPr>
            <p:ph idx="1"/>
          </p:nvPr>
        </p:nvSpPr>
        <p:spPr>
          <a:xfrm>
            <a:off x="0" y="892175"/>
            <a:ext cx="12192000" cy="5966460"/>
          </a:xfrm>
        </p:spPr>
        <p:txBody>
          <a:bodyPr/>
          <a:p>
            <a:pPr marL="0" indent="0" algn="just">
              <a:lnSpc>
                <a:spcPct val="200000"/>
              </a:lnSpc>
              <a:buNone/>
            </a:pPr>
            <a:r>
              <a:rPr lang="en-US" b="1">
                <a:latin typeface="Book Antiqua" panose="02040602050305030304" charset="0"/>
                <a:cs typeface="Book Antiqua" panose="02040602050305030304" charset="0"/>
              </a:rPr>
              <a:t>What is Artificial Intelligence (AI)?</a:t>
            </a:r>
            <a:endParaRPr lang="en-US" b="1">
              <a:latin typeface="Book Antiqua" panose="02040602050305030304" charset="0"/>
              <a:cs typeface="Book Antiqua" panose="02040602050305030304" charset="0"/>
            </a:endParaRPr>
          </a:p>
          <a:p>
            <a:pPr algn="just">
              <a:lnSpc>
                <a:spcPct val="200000"/>
              </a:lnSpc>
            </a:pPr>
            <a:r>
              <a:rPr lang="en-US">
                <a:latin typeface="Book Antiqua" panose="02040602050305030304" charset="0"/>
                <a:cs typeface="Book Antiqua" panose="02040602050305030304" charset="0"/>
              </a:rPr>
              <a:t>AI aims to develop machines that can mimic human cognitive functions like decision-making, problem-solving, and language understanding.</a:t>
            </a:r>
            <a:endParaRPr lang="en-US">
              <a:latin typeface="Book Antiqua" panose="02040602050305030304" charset="0"/>
              <a:cs typeface="Book Antiqua" panose="02040602050305030304" charset="0"/>
            </a:endParaRPr>
          </a:p>
          <a:p>
            <a:pPr algn="just">
              <a:lnSpc>
                <a:spcPct val="200000"/>
              </a:lnSpc>
            </a:pPr>
            <a:r>
              <a:rPr lang="en-US">
                <a:latin typeface="Book Antiqua" panose="02040602050305030304" charset="0"/>
                <a:cs typeface="Book Antiqua" panose="02040602050305030304" charset="0"/>
              </a:rPr>
              <a:t>AI includes various fields such as Natural Language Processing (NLP), Computer Vision, Robotics, Machine Learning and Deep Learning.</a:t>
            </a:r>
            <a:endParaRPr lang="en-US">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895193" y="487209"/>
            <a:ext cx="8407892" cy="517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5911403"/>
            <a:ext cx="12192000" cy="769441"/>
          </a:xfrm>
          <a:prstGeom prst="rect">
            <a:avLst/>
          </a:prstGeom>
          <a:noFill/>
        </p:spPr>
        <p:txBody>
          <a:bodyPr wrap="square" rtlCol="0">
            <a:spAutoFit/>
          </a:bodyPr>
          <a:lstStyle/>
          <a:p>
            <a:r>
              <a:rPr lang="en-US" sz="2200" b="1" dirty="0">
                <a:latin typeface="Book Antiqua" panose="02040602050305030304" charset="0"/>
              </a:rPr>
              <a:t>Machine learning enables a machine to automatically learn from data, improve performance from experiences, and predict things without being explicitly programmed.</a:t>
            </a:r>
            <a:endParaRPr lang="en-US" sz="2200" b="1" dirty="0">
              <a:latin typeface="Book Antiqua" panose="0204060205030503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9270"/>
          </a:xfrm>
        </p:spPr>
        <p:txBody>
          <a:bodyPr/>
          <a:p>
            <a:pPr marL="0" indent="0">
              <a:buNone/>
            </a:pPr>
            <a:r>
              <a:rPr lang="en-US" b="1">
                <a:latin typeface="Book Antiqua" panose="02040602050305030304" charset="0"/>
                <a:cs typeface="Book Antiqua" panose="02040602050305030304" charset="0"/>
              </a:rPr>
              <a:t>Relationship between AI, ML, and Data Science</a:t>
            </a:r>
            <a:endParaRPr lang="en-US" b="1">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a:p>
            <a:pPr algn="just">
              <a:lnSpc>
                <a:spcPct val="150000"/>
              </a:lnSpc>
            </a:pPr>
            <a:r>
              <a:rPr lang="en-US">
                <a:latin typeface="Book Antiqua" panose="02040602050305030304" charset="0"/>
                <a:cs typeface="Book Antiqua" panose="02040602050305030304" charset="0"/>
              </a:rPr>
              <a:t>AI is the broader field covering any machine intelligence.</a:t>
            </a:r>
            <a:endParaRPr lang="en-US">
              <a:latin typeface="Book Antiqua" panose="02040602050305030304" charset="0"/>
              <a:cs typeface="Book Antiqua" panose="02040602050305030304" charset="0"/>
            </a:endParaRPr>
          </a:p>
          <a:p>
            <a:pPr algn="just">
              <a:lnSpc>
                <a:spcPct val="150000"/>
              </a:lnSpc>
            </a:pPr>
            <a:r>
              <a:rPr lang="en-US">
                <a:latin typeface="Book Antiqua" panose="02040602050305030304" charset="0"/>
                <a:cs typeface="Book Antiqua" panose="02040602050305030304" charset="0"/>
              </a:rPr>
              <a:t>ML is a subset of AI where systems improve through experience with data.</a:t>
            </a:r>
            <a:endParaRPr lang="en-US">
              <a:latin typeface="Book Antiqua" panose="02040602050305030304" charset="0"/>
              <a:cs typeface="Book Antiqua" panose="02040602050305030304" charset="0"/>
            </a:endParaRPr>
          </a:p>
          <a:p>
            <a:pPr algn="just">
              <a:lnSpc>
                <a:spcPct val="150000"/>
              </a:lnSpc>
            </a:pPr>
            <a:r>
              <a:rPr lang="en-US">
                <a:latin typeface="Book Antiqua" panose="02040602050305030304" charset="0"/>
                <a:cs typeface="Book Antiqua" panose="02040602050305030304" charset="0"/>
              </a:rPr>
              <a:t>Data Science involves collecting, cleaning, analyzing, and interpreting data; ML models often play a role in analysis and prediction.</a:t>
            </a:r>
            <a:endParaRPr lang="en-US">
              <a:latin typeface="Book Antiqua" panose="02040602050305030304" charset="0"/>
              <a:cs typeface="Book Antiqua" panose="02040602050305030304" charset="0"/>
            </a:endParaRPr>
          </a:p>
          <a:p>
            <a:pPr marL="0" indent="0">
              <a:buNone/>
            </a:pPr>
            <a:endParaRPr lang="en-US">
              <a:latin typeface="Book Antiqua" panose="02040602050305030304" charset="0"/>
              <a:cs typeface="Book Antiqua" panose="02040602050305030304" charset="0"/>
            </a:endParaRPr>
          </a:p>
        </p:txBody>
      </p:sp>
      <p:graphicFrame>
        <p:nvGraphicFramePr>
          <p:cNvPr id="4" name="Object 3"/>
          <p:cNvGraphicFramePr/>
          <p:nvPr/>
        </p:nvGraphicFramePr>
        <p:xfrm>
          <a:off x="3811270" y="582930"/>
          <a:ext cx="4568825" cy="3120390"/>
        </p:xfrm>
        <a:graphic>
          <a:graphicData uri="http://schemas.openxmlformats.org/presentationml/2006/ole">
            <mc:AlternateContent xmlns:mc="http://schemas.openxmlformats.org/markup-compatibility/2006">
              <mc:Choice xmlns:v="urn:schemas-microsoft-com:vml" Requires="v">
                <p:oleObj spid="_x0000_s5" name="" r:id="rId1" imgW="4565650" imgH="3117850" progId="Paint.Picture">
                  <p:embed/>
                </p:oleObj>
              </mc:Choice>
              <mc:Fallback>
                <p:oleObj name="" r:id="rId1" imgW="4565650" imgH="3117850" progId="Paint.Picture">
                  <p:embed/>
                  <p:pic>
                    <p:nvPicPr>
                      <p:cNvPr id="0" name="Picture 4"/>
                      <p:cNvPicPr/>
                      <p:nvPr/>
                    </p:nvPicPr>
                    <p:blipFill>
                      <a:blip r:embed="rId2"/>
                      <a:stretch>
                        <a:fillRect/>
                      </a:stretch>
                    </p:blipFill>
                    <p:spPr>
                      <a:xfrm>
                        <a:off x="3811270" y="582930"/>
                        <a:ext cx="4568825" cy="312039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92175"/>
          </a:xfrm>
        </p:spPr>
        <p:txBody>
          <a:bodyPr/>
          <a:p>
            <a:r>
              <a:rPr lang="en-US" sz="3200" b="1">
                <a:latin typeface="Book Antiqua" panose="02040602050305030304" charset="0"/>
                <a:cs typeface="Book Antiqua" panose="02040602050305030304" charset="0"/>
              </a:rPr>
              <a:t>What is Machine Learning?</a:t>
            </a:r>
            <a:endParaRPr lang="en-US" sz="3200" b="1">
              <a:latin typeface="Book Antiqua" panose="02040602050305030304" charset="0"/>
              <a:cs typeface="Book Antiqua" panose="02040602050305030304" charset="0"/>
            </a:endParaRPr>
          </a:p>
        </p:txBody>
      </p:sp>
      <p:sp>
        <p:nvSpPr>
          <p:cNvPr id="3" name="Content Placeholder 2"/>
          <p:cNvSpPr>
            <a:spLocks noGrp="1"/>
          </p:cNvSpPr>
          <p:nvPr>
            <p:ph idx="1"/>
          </p:nvPr>
        </p:nvSpPr>
        <p:spPr>
          <a:xfrm>
            <a:off x="0" y="892175"/>
            <a:ext cx="12192000" cy="5966460"/>
          </a:xfrm>
        </p:spPr>
        <p:txBody>
          <a:bodyPr>
            <a:normAutofit/>
          </a:bodyPr>
          <a:p>
            <a:pPr marL="0" indent="0" algn="just">
              <a:buNone/>
            </a:pPr>
            <a:r>
              <a:rPr lang="en-US" b="1">
                <a:latin typeface="Book Antiqua" panose="02040602050305030304" charset="0"/>
                <a:cs typeface="Book Antiqua" panose="02040602050305030304" charset="0"/>
              </a:rPr>
              <a:t>Definition:</a:t>
            </a:r>
            <a:endParaRPr lang="en-US" b="1">
              <a:latin typeface="Book Antiqua" panose="02040602050305030304" charset="0"/>
              <a:cs typeface="Book Antiqua" panose="02040602050305030304" charset="0"/>
            </a:endParaRPr>
          </a:p>
          <a:p>
            <a:pPr algn="just"/>
            <a:r>
              <a:rPr lang="en-US">
                <a:latin typeface="Book Antiqua" panose="02040602050305030304" charset="0"/>
                <a:cs typeface="Book Antiqua" panose="02040602050305030304" charset="0"/>
              </a:rPr>
              <a:t>Machine Learning enables computers to automatically learn and adapt from experience without being explicitly programmed for every task.</a:t>
            </a:r>
            <a:endParaRPr lang="en-US">
              <a:latin typeface="Book Antiqua" panose="02040602050305030304" charset="0"/>
              <a:cs typeface="Book Antiqua" panose="02040602050305030304" charset="0"/>
            </a:endParaRPr>
          </a:p>
          <a:p>
            <a:pPr marL="0" indent="0" algn="just">
              <a:buNone/>
            </a:pPr>
            <a:endParaRPr lang="en-US">
              <a:latin typeface="Book Antiqua" panose="02040602050305030304" charset="0"/>
              <a:cs typeface="Book Antiqua" panose="02040602050305030304" charset="0"/>
            </a:endParaRPr>
          </a:p>
        </p:txBody>
      </p:sp>
      <p:graphicFrame>
        <p:nvGraphicFramePr>
          <p:cNvPr id="4" name="Object 3"/>
          <p:cNvGraphicFramePr/>
          <p:nvPr/>
        </p:nvGraphicFramePr>
        <p:xfrm>
          <a:off x="247015" y="2716530"/>
          <a:ext cx="11534775" cy="3881120"/>
        </p:xfrm>
        <a:graphic>
          <a:graphicData uri="http://schemas.openxmlformats.org/presentationml/2006/ole">
            <mc:AlternateContent xmlns:mc="http://schemas.openxmlformats.org/markup-compatibility/2006">
              <mc:Choice xmlns:v="urn:schemas-microsoft-com:vml" Requires="v">
                <p:oleObj spid="_x0000_s5" name="" r:id="rId1" imgW="6877050" imgH="1924050" progId="Paint.Picture">
                  <p:embed/>
                </p:oleObj>
              </mc:Choice>
              <mc:Fallback>
                <p:oleObj name="" r:id="rId1" imgW="6877050" imgH="1924050" progId="Paint.Picture">
                  <p:embed/>
                  <p:pic>
                    <p:nvPicPr>
                      <p:cNvPr id="0" name="Picture 4"/>
                      <p:cNvPicPr/>
                      <p:nvPr/>
                    </p:nvPicPr>
                    <p:blipFill>
                      <a:blip r:embed="rId2"/>
                      <a:stretch>
                        <a:fillRect/>
                      </a:stretch>
                    </p:blipFill>
                    <p:spPr>
                      <a:xfrm>
                        <a:off x="247015" y="2716530"/>
                        <a:ext cx="11534775" cy="388112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3694" y="1095277"/>
            <a:ext cx="6907775" cy="410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1"/>
          <p:cNvSpPr txBox="1"/>
          <p:nvPr/>
        </p:nvSpPr>
        <p:spPr>
          <a:xfrm>
            <a:off x="188595" y="5612765"/>
            <a:ext cx="12003405" cy="398780"/>
          </a:xfrm>
          <a:prstGeom prst="rect">
            <a:avLst/>
          </a:prstGeom>
          <a:noFill/>
        </p:spPr>
        <p:txBody>
          <a:bodyPr wrap="square" rtlCol="0">
            <a:spAutoFit/>
          </a:bodyPr>
          <a:p>
            <a:r>
              <a:rPr lang="en-US" sz="2000" b="1">
                <a:latin typeface="Book Antiqua" panose="02040602050305030304" charset="0"/>
                <a:cs typeface="Book Antiqua" panose="02040602050305030304" charset="0"/>
              </a:rPr>
              <a:t>Classification</a:t>
            </a:r>
            <a:r>
              <a:rPr lang="en-US" sz="2000">
                <a:latin typeface="Book Antiqua" panose="02040602050305030304" charset="0"/>
                <a:cs typeface="Book Antiqua" panose="02040602050305030304" charset="0"/>
              </a:rPr>
              <a:t> is predicting the category or class of a new data  based on its features.</a:t>
            </a:r>
            <a:endParaRPr lang="en-US" sz="2000">
              <a:latin typeface="Book Antiqua" panose="02040602050305030304" charset="0"/>
              <a:cs typeface="Book Antiqua" panose="0204060205030503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 y="103030"/>
            <a:ext cx="12192636" cy="6754969"/>
          </a:xfrm>
        </p:spPr>
        <p:txBody>
          <a:bodyPr>
            <a:noAutofit/>
          </a:bodyPr>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r>
              <a:rPr lang="en-US" sz="2175" dirty="0" smtClean="0">
                <a:latin typeface="Book Antiqua" panose="02040602050305030304" charset="0"/>
              </a:rPr>
              <a:t>Answers gives exact number then this type of problem statements are called</a:t>
            </a:r>
            <a:r>
              <a:rPr lang="en-US" sz="2175" b="1" dirty="0" smtClean="0">
                <a:latin typeface="Book Antiqua" panose="02040602050305030304" charset="0"/>
              </a:rPr>
              <a:t> Regression</a:t>
            </a:r>
            <a:r>
              <a:rPr lang="en-US" sz="2175" dirty="0" smtClean="0">
                <a:latin typeface="Book Antiqua" panose="02040602050305030304" charset="0"/>
              </a:rPr>
              <a:t>.</a:t>
            </a: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p:txBody>
      </p:sp>
      <p:pic>
        <p:nvPicPr>
          <p:cNvPr id="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1763" y="498443"/>
            <a:ext cx="684847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 y="103030"/>
            <a:ext cx="12192636" cy="6754969"/>
          </a:xfrm>
        </p:spPr>
        <p:txBody>
          <a:bodyPr>
            <a:noAutofit/>
          </a:bodyPr>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endParaRPr lang="en-US" sz="2175" dirty="0" smtClean="0">
              <a:latin typeface="Book Antiqua" panose="02040602050305030304" charset="0"/>
            </a:endParaRPr>
          </a:p>
          <a:p>
            <a:pPr marL="0" lvl="1" indent="0" algn="just">
              <a:lnSpc>
                <a:spcPct val="150000"/>
              </a:lnSpc>
              <a:spcBef>
                <a:spcPts val="600"/>
              </a:spcBef>
              <a:spcAft>
                <a:spcPts val="600"/>
              </a:spcAft>
              <a:buNone/>
            </a:pPr>
            <a:endParaRPr lang="en-US" sz="2175" dirty="0">
              <a:latin typeface="Book Antiqua" panose="02040602050305030304" charset="0"/>
            </a:endParaRPr>
          </a:p>
          <a:p>
            <a:pPr marL="0" lvl="1" indent="0" algn="just">
              <a:lnSpc>
                <a:spcPct val="150000"/>
              </a:lnSpc>
              <a:spcBef>
                <a:spcPts val="600"/>
              </a:spcBef>
              <a:spcAft>
                <a:spcPts val="600"/>
              </a:spcAft>
              <a:buNone/>
            </a:pPr>
            <a:r>
              <a:rPr lang="en-US" sz="2175" b="1" dirty="0" smtClean="0">
                <a:latin typeface="Book Antiqua" panose="02040602050305030304" charset="0"/>
              </a:rPr>
              <a:t>Clustering</a:t>
            </a:r>
            <a:r>
              <a:rPr lang="en-US" sz="2175" dirty="0" smtClean="0">
                <a:latin typeface="Book Antiqua" panose="02040602050305030304" charset="0"/>
              </a:rPr>
              <a:t> is Grouping similar data points together based on their inherent characteristics(here based on colour and shape) or patterns.</a:t>
            </a:r>
            <a:endParaRPr lang="en-US" sz="2175" dirty="0">
              <a:latin typeface="Book Antiqua" panose="02040602050305030304" charset="0"/>
            </a:endParaRPr>
          </a:p>
        </p:txBody>
      </p:sp>
      <p:graphicFrame>
        <p:nvGraphicFramePr>
          <p:cNvPr id="4" name="Object 3"/>
          <p:cNvGraphicFramePr/>
          <p:nvPr/>
        </p:nvGraphicFramePr>
        <p:xfrm>
          <a:off x="1687195" y="481965"/>
          <a:ext cx="8233410" cy="3792220"/>
        </p:xfrm>
        <a:graphic>
          <a:graphicData uri="http://schemas.openxmlformats.org/presentationml/2006/ole">
            <mc:AlternateContent xmlns:mc="http://schemas.openxmlformats.org/markup-compatibility/2006">
              <mc:Choice xmlns:v="urn:schemas-microsoft-com:vml" Requires="v">
                <p:oleObj spid="_x0000_s5" name="" r:id="rId1" imgW="6032500" imgH="2546350" progId="Paint.Picture">
                  <p:embed/>
                </p:oleObj>
              </mc:Choice>
              <mc:Fallback>
                <p:oleObj name="" r:id="rId1" imgW="6032500" imgH="2546350" progId="Paint.Picture">
                  <p:embed/>
                  <p:pic>
                    <p:nvPicPr>
                      <p:cNvPr id="0" name="Picture 4"/>
                      <p:cNvPicPr/>
                      <p:nvPr/>
                    </p:nvPicPr>
                    <p:blipFill>
                      <a:blip r:embed="rId2"/>
                      <a:stretch>
                        <a:fillRect/>
                      </a:stretch>
                    </p:blipFill>
                    <p:spPr>
                      <a:xfrm>
                        <a:off x="1687195" y="481965"/>
                        <a:ext cx="8233410" cy="37922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7747</Words>
  <Application>WPS Presentation</Application>
  <PresentationFormat>Widescreen</PresentationFormat>
  <Paragraphs>162</Paragraphs>
  <Slides>22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22</vt:i4>
      </vt:variant>
    </vt:vector>
  </HeadingPairs>
  <TitlesOfParts>
    <vt:vector size="41" baseType="lpstr">
      <vt:lpstr>Arial</vt:lpstr>
      <vt:lpstr>SimSun</vt:lpstr>
      <vt:lpstr>Wingdings</vt:lpstr>
      <vt:lpstr>Arial Unicode MS</vt:lpstr>
      <vt:lpstr>Calibri Light</vt:lpstr>
      <vt:lpstr>Calibri</vt:lpstr>
      <vt:lpstr>Microsoft YaHei</vt:lpstr>
      <vt:lpstr>Times New Roman</vt:lpstr>
      <vt:lpstr>A0 Tesfa Unicode</vt:lpstr>
      <vt:lpstr>!The Black Bloc</vt:lpstr>
      <vt:lpstr>Bahnschrift Condensed</vt:lpstr>
      <vt:lpstr>Bahnschrift Light</vt:lpstr>
      <vt:lpstr>Bahnschrift Light Condensed</vt:lpstr>
      <vt:lpstr>Book Antiqua</vt:lpstr>
      <vt:lpstr>Office Theme</vt:lpstr>
      <vt:lpstr>Paint.Picture</vt:lpstr>
      <vt:lpstr>Paint.Picture</vt:lpstr>
      <vt:lpstr>Paint.Picture</vt:lpstr>
      <vt:lpstr>Paint.Picture</vt:lpstr>
      <vt:lpstr>PowerPoint 演示文稿</vt:lpstr>
      <vt:lpstr>PowerPoint 演示文稿</vt:lpstr>
      <vt:lpstr>Artificial Intelligence and Machine Learning</vt:lpstr>
      <vt:lpstr>PowerPoint 演示文稿</vt:lpstr>
      <vt:lpstr>PowerPoint 演示文稿</vt:lpstr>
      <vt:lpstr>PowerPoint 演示文稿</vt:lpstr>
      <vt:lpstr>PowerPoint 演示文稿</vt:lpstr>
      <vt:lpstr>PowerPoint 演示文稿</vt:lpstr>
      <vt:lpstr>PowerPoint 演示文稿</vt:lpstr>
      <vt:lpstr>What is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Types of Machine Learning</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RCBC</dc:creator>
  <cp:lastModifiedBy>Prince Thomas</cp:lastModifiedBy>
  <cp:revision>2</cp:revision>
  <dcterms:created xsi:type="dcterms:W3CDTF">2024-10-17T18:56:57Z</dcterms:created>
  <dcterms:modified xsi:type="dcterms:W3CDTF">2024-10-17T21:04:52Z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13A154B348F448E3B8B54906ED1283C4_11</vt:lpwstr>
  </property>
  <property fmtid="{D5CDD505-2E9C-101B-9397-08002B2CF9AE}" pid="3" name="KSOProductBuildVer">
    <vt:lpwstr>1033-12.2.0.18283</vt:lpwstr>
  </property>
</Properties>
</file>