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72" r:id="rId5"/>
    <p:sldId id="273" r:id="rId6"/>
    <p:sldId id="274" r:id="rId7"/>
    <p:sldId id="277" r:id="rId8"/>
    <p:sldId id="275" r:id="rId9"/>
    <p:sldId id="276" r:id="rId10"/>
    <p:sldId id="278" r:id="rId11"/>
    <p:sldId id="279" r:id="rId12"/>
    <p:sldId id="280" r:id="rId13"/>
    <p:sldId id="281" r:id="rId14"/>
    <p:sldId id="311" r:id="rId15"/>
    <p:sldId id="282" r:id="rId16"/>
    <p:sldId id="283" r:id="rId17"/>
    <p:sldId id="284" r:id="rId18"/>
    <p:sldId id="285" r:id="rId19"/>
    <p:sldId id="286" r:id="rId20"/>
    <p:sldId id="287" r:id="rId21"/>
    <p:sldId id="288" r:id="rId22"/>
    <p:sldId id="289" r:id="rId23"/>
    <p:sldId id="290" r:id="rId24"/>
    <p:sldId id="291" r:id="rId25"/>
    <p:sldId id="293" r:id="rId26"/>
    <p:sldId id="292" r:id="rId27"/>
    <p:sldId id="294" r:id="rId28"/>
    <p:sldId id="295" r:id="rId29"/>
    <p:sldId id="296" r:id="rId30"/>
    <p:sldId id="297" r:id="rId31"/>
    <p:sldId id="298" r:id="rId32"/>
    <p:sldId id="299" r:id="rId33"/>
    <p:sldId id="341" r:id="rId34"/>
    <p:sldId id="300" r:id="rId35"/>
    <p:sldId id="301" r:id="rId36"/>
    <p:sldId id="302" r:id="rId37"/>
    <p:sldId id="303" r:id="rId38"/>
    <p:sldId id="304" r:id="rId39"/>
    <p:sldId id="305" r:id="rId40"/>
    <p:sldId id="306" r:id="rId41"/>
    <p:sldId id="307" r:id="rId42"/>
    <p:sldId id="308" r:id="rId43"/>
    <p:sldId id="309" r:id="rId44"/>
    <p:sldId id="310"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53" d="100"/>
          <a:sy n="53" d="100"/>
        </p:scale>
        <p:origin x="180"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8" Type="http://schemas.openxmlformats.org/officeDocument/2006/relationships/tableStyles" Target="tableStyles.xml"/><Relationship Id="rId47" Type="http://schemas.openxmlformats.org/officeDocument/2006/relationships/viewProps" Target="viewProps.xml"/><Relationship Id="rId46" Type="http://schemas.openxmlformats.org/officeDocument/2006/relationships/presProps" Target="presProps.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8.w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9.w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wmf"/><Relationship Id="rId1" Type="http://schemas.openxmlformats.org/officeDocument/2006/relationships/image" Target="../media/image7.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7.vml.rels><?xml version="1.0" encoding="UTF-8" standalone="yes"?>
<Relationships xmlns="http://schemas.openxmlformats.org/package/2006/relationships"><Relationship Id="rId2" Type="http://schemas.openxmlformats.org/officeDocument/2006/relationships/image" Target="../media/image15.wmf"/><Relationship Id="rId1" Type="http://schemas.openxmlformats.org/officeDocument/2006/relationships/image" Target="../media/image14.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14.wmf"/><Relationship Id="rId1" Type="http://schemas.openxmlformats.org/officeDocument/2006/relationships/image" Target="../media/image16.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7.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63A1C593-65D0-4073-BCC9-577B9352EA97}"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63A1C593-65D0-4073-BCC9-577B9352EA97}"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63A1C593-65D0-4073-BCC9-577B9352EA97}"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63A1C593-65D0-4073-BCC9-577B9352EA97}"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2.xml"/><Relationship Id="rId6" Type="http://schemas.openxmlformats.org/officeDocument/2006/relationships/image" Target="../media/image9.wmf"/><Relationship Id="rId5" Type="http://schemas.openxmlformats.org/officeDocument/2006/relationships/oleObject" Target="../embeddings/oleObject9.bin"/><Relationship Id="rId4" Type="http://schemas.openxmlformats.org/officeDocument/2006/relationships/image" Target="../media/image8.wmf"/><Relationship Id="rId3" Type="http://schemas.openxmlformats.org/officeDocument/2006/relationships/oleObject" Target="../embeddings/oleObject8.bin"/><Relationship Id="rId2" Type="http://schemas.openxmlformats.org/officeDocument/2006/relationships/image" Target="../media/image7.wmf"/><Relationship Id="rId1" Type="http://schemas.openxmlformats.org/officeDocument/2006/relationships/oleObject" Target="../embeddings/oleObject7.bin"/></Relationships>
</file>

<file path=ppt/slides/_rels/slide11.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10.wmf"/><Relationship Id="rId1" Type="http://schemas.openxmlformats.org/officeDocument/2006/relationships/oleObject" Target="../embeddings/oleObject10.bin"/></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8.xml.rels><?xml version="1.0" encoding="UTF-8" standalone="yes"?>
<Relationships xmlns="http://schemas.openxmlformats.org/package/2006/relationships"><Relationship Id="rId6" Type="http://schemas.openxmlformats.org/officeDocument/2006/relationships/vmlDrawing" Target="../drawings/vmlDrawing7.vml"/><Relationship Id="rId5" Type="http://schemas.openxmlformats.org/officeDocument/2006/relationships/slideLayout" Target="../slideLayouts/slideLayout2.xml"/><Relationship Id="rId4" Type="http://schemas.openxmlformats.org/officeDocument/2006/relationships/image" Target="../media/image15.wmf"/><Relationship Id="rId3" Type="http://schemas.openxmlformats.org/officeDocument/2006/relationships/oleObject" Target="../embeddings/oleObject12.bin"/><Relationship Id="rId2" Type="http://schemas.openxmlformats.org/officeDocument/2006/relationships/image" Target="../media/image14.wmf"/><Relationship Id="rId1" Type="http://schemas.openxmlformats.org/officeDocument/2006/relationships/oleObject" Target="../embeddings/oleObject11.bin"/></Relationships>
</file>

<file path=ppt/slides/_rels/slide19.xml.rels><?xml version="1.0" encoding="UTF-8" standalone="yes"?>
<Relationships xmlns="http://schemas.openxmlformats.org/package/2006/relationships"><Relationship Id="rId6" Type="http://schemas.openxmlformats.org/officeDocument/2006/relationships/vmlDrawing" Target="../drawings/vmlDrawing8.vml"/><Relationship Id="rId5" Type="http://schemas.openxmlformats.org/officeDocument/2006/relationships/slideLayout" Target="../slideLayouts/slideLayout2.xml"/><Relationship Id="rId4" Type="http://schemas.openxmlformats.org/officeDocument/2006/relationships/image" Target="../media/image14.wmf"/><Relationship Id="rId3" Type="http://schemas.openxmlformats.org/officeDocument/2006/relationships/oleObject" Target="../embeddings/oleObject14.bin"/><Relationship Id="rId2" Type="http://schemas.openxmlformats.org/officeDocument/2006/relationships/image" Target="../media/image16.wmf"/><Relationship Id="rId1" Type="http://schemas.openxmlformats.org/officeDocument/2006/relationships/oleObject" Target="../embeddings/oleObject13.bin"/></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2.xml"/><Relationship Id="rId2" Type="http://schemas.openxmlformats.org/officeDocument/2006/relationships/image" Target="../media/image17.wmf"/><Relationship Id="rId1" Type="http://schemas.openxmlformats.org/officeDocument/2006/relationships/oleObject" Target="../embeddings/oleObject15.bin"/></Relationships>
</file>

<file path=ppt/slides/_rels/slide21.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2.xml"/><Relationship Id="rId2" Type="http://schemas.openxmlformats.org/officeDocument/2006/relationships/image" Target="../media/image18.wmf"/><Relationship Id="rId1" Type="http://schemas.openxmlformats.org/officeDocument/2006/relationships/oleObject" Target="../embeddings/oleObject16.bin"/></Relationships>
</file>

<file path=ppt/slides/_rels/slide22.xml.rels><?xml version="1.0" encoding="UTF-8" standalone="yes"?>
<Relationships xmlns="http://schemas.openxmlformats.org/package/2006/relationships"><Relationship Id="rId4" Type="http://schemas.openxmlformats.org/officeDocument/2006/relationships/vmlDrawing" Target="../drawings/vmlDrawing11.vml"/><Relationship Id="rId3" Type="http://schemas.openxmlformats.org/officeDocument/2006/relationships/slideLayout" Target="../slideLayouts/slideLayout2.xml"/><Relationship Id="rId2" Type="http://schemas.openxmlformats.org/officeDocument/2006/relationships/image" Target="../media/image19.wmf"/><Relationship Id="rId1" Type="http://schemas.openxmlformats.org/officeDocument/2006/relationships/oleObject" Target="../embeddings/oleObject17.bin"/></Relationships>
</file>

<file path=ppt/slides/_rels/slide23.xml.rels><?xml version="1.0" encoding="UTF-8" standalone="yes"?>
<Relationships xmlns="http://schemas.openxmlformats.org/package/2006/relationships"><Relationship Id="rId4" Type="http://schemas.openxmlformats.org/officeDocument/2006/relationships/vmlDrawing" Target="../drawings/vmlDrawing12.vml"/><Relationship Id="rId3" Type="http://schemas.openxmlformats.org/officeDocument/2006/relationships/slideLayout" Target="../slideLayouts/slideLayout2.xml"/><Relationship Id="rId2" Type="http://schemas.openxmlformats.org/officeDocument/2006/relationships/image" Target="../media/image20.wmf"/><Relationship Id="rId1" Type="http://schemas.openxmlformats.org/officeDocument/2006/relationships/oleObject" Target="../embeddings/oleObject18.bin"/></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2.xml"/><Relationship Id="rId2" Type="http://schemas.openxmlformats.org/officeDocument/2006/relationships/image" Target="../media/image22.wmf"/><Relationship Id="rId1" Type="http://schemas.openxmlformats.org/officeDocument/2006/relationships/oleObject" Target="../embeddings/oleObject19.bin"/></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2.wmf"/><Relationship Id="rId3" Type="http://schemas.openxmlformats.org/officeDocument/2006/relationships/oleObject" Target="../embeddings/oleObject2.bin"/><Relationship Id="rId2" Type="http://schemas.openxmlformats.org/officeDocument/2006/relationships/image" Target="../media/image1.wmf"/><Relationship Id="rId1" Type="http://schemas.openxmlformats.org/officeDocument/2006/relationships/oleObject" Target="../embeddings/oleObject1.bin"/></Relationships>
</file>

<file path=ppt/slides/_rels/slide7.xml.rels><?xml version="1.0" encoding="UTF-8" standalone="yes"?>
<Relationships xmlns="http://schemas.openxmlformats.org/package/2006/relationships"><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3.wmf"/><Relationship Id="rId1" Type="http://schemas.openxmlformats.org/officeDocument/2006/relationships/oleObject" Target="../embeddings/oleObject3.bin"/></Relationships>
</file>

<file path=ppt/slides/_rels/slide8.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4.wmf"/><Relationship Id="rId1" Type="http://schemas.openxmlformats.org/officeDocument/2006/relationships/oleObject" Target="../embeddings/oleObject4.bin"/></Relationships>
</file>

<file path=ppt/slides/_rels/slide9.xml.rels><?xml version="1.0" encoding="UTF-8" standalone="yes"?>
<Relationships xmlns="http://schemas.openxmlformats.org/package/2006/relationships"><Relationship Id="rId6" Type="http://schemas.openxmlformats.org/officeDocument/2006/relationships/vmlDrawing" Target="../drawings/vmlDrawing4.vml"/><Relationship Id="rId5" Type="http://schemas.openxmlformats.org/officeDocument/2006/relationships/slideLayout" Target="../slideLayouts/slideLayout2.xml"/><Relationship Id="rId4" Type="http://schemas.openxmlformats.org/officeDocument/2006/relationships/image" Target="../media/image6.wmf"/><Relationship Id="rId3" Type="http://schemas.openxmlformats.org/officeDocument/2006/relationships/oleObject" Target="../embeddings/oleObject6.bin"/><Relationship Id="rId2" Type="http://schemas.openxmlformats.org/officeDocument/2006/relationships/image" Target="../media/image5.wmf"/><Relationship Id="rId1" Type="http://schemas.openxmlformats.org/officeDocument/2006/relationships/oleObject" Target="../embeddings/oleObject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ctrTitle"/>
          </p:nvPr>
        </p:nvSpPr>
        <p:spPr>
          <a:xfrm>
            <a:off x="405765" y="1499235"/>
            <a:ext cx="11391265" cy="2102485"/>
          </a:xfrm>
        </p:spPr>
        <p:style>
          <a:lnRef idx="0">
            <a:srgbClr val="FFFFFF"/>
          </a:lnRef>
          <a:fillRef idx="2">
            <a:schemeClr val="accent1"/>
          </a:fillRef>
          <a:effectRef idx="0">
            <a:srgbClr val="FFFFFF"/>
          </a:effectRef>
          <a:fontRef idx="minor">
            <a:schemeClr val="lt1"/>
          </a:fontRef>
        </p:style>
        <p:txBody>
          <a:bodyPr/>
          <a:p>
            <a:pPr>
              <a:lnSpc>
                <a:spcPct val="0"/>
              </a:lnSpc>
            </a:pPr>
            <a:r>
              <a:rPr lang="en-US"/>
              <a:t>Fundamentals of Machine Learning</a:t>
            </a:r>
            <a:endParaRPr lang="en-US"/>
          </a:p>
        </p:txBody>
      </p:sp>
      <p:sp>
        <p:nvSpPr>
          <p:cNvPr id="3" name="Subtitle 2"/>
          <p:cNvSpPr>
            <a:spLocks noGrp="1"/>
          </p:cNvSpPr>
          <p:nvPr>
            <p:ph type="subTitle" idx="1"/>
          </p:nvPr>
        </p:nvSpPr>
        <p:spPr>
          <a:xfrm>
            <a:off x="1475105" y="5434330"/>
            <a:ext cx="9464040" cy="943610"/>
          </a:xfrm>
        </p:spPr>
        <p:style>
          <a:lnRef idx="0">
            <a:srgbClr val="FFFFFF"/>
          </a:lnRef>
          <a:fillRef idx="2">
            <a:schemeClr val="accent1"/>
          </a:fillRef>
          <a:effectRef idx="0">
            <a:srgbClr val="FFFFFF"/>
          </a:effectRef>
          <a:fontRef idx="minor">
            <a:schemeClr val="lt1"/>
          </a:fontRef>
        </p:style>
        <p:txBody>
          <a:bodyPr>
            <a:normAutofit/>
          </a:bodyPr>
          <a:p>
            <a:r>
              <a:rPr lang="en-US" sz="1800">
                <a:latin typeface="Bahnschrift Light" panose="020B0502040204020203" charset="0"/>
                <a:cs typeface="Bahnschrift Light" panose="020B0502040204020203" charset="0"/>
              </a:rPr>
              <a:t>Prepared by</a:t>
            </a:r>
            <a:endParaRPr lang="en-US" sz="1800">
              <a:latin typeface="Bahnschrift Light" panose="020B0502040204020203" charset="0"/>
              <a:cs typeface="Bahnschrift Light" panose="020B0502040204020203" charset="0"/>
            </a:endParaRPr>
          </a:p>
          <a:p>
            <a:r>
              <a:rPr lang="en-US">
                <a:latin typeface="Bahnschrift Light" panose="020B0502040204020203" charset="0"/>
                <a:cs typeface="Bahnschrift Light" panose="020B0502040204020203" charset="0"/>
              </a:rPr>
              <a:t>Dr Prince Thomas</a:t>
            </a:r>
            <a:endParaRPr lang="en-US">
              <a:latin typeface="Bahnschrift Light" panose="020B0502040204020203" charset="0"/>
              <a:cs typeface="Bahnschrift Light" panose="020B0502040204020203"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Cost Function</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Definition:</a:t>
            </a:r>
            <a:r>
              <a:rPr lang="en-US" sz="2400">
                <a:latin typeface="Book Antiqua" panose="02040602050305030304" charset="0"/>
                <a:cs typeface="Book Antiqua" panose="02040602050305030304" charset="0"/>
              </a:rPr>
              <a:t> The cost function measures how well the linear regression model fits the data. It quantifies the error between predicted values and actual values.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0" y="1763395"/>
          <a:ext cx="6386195" cy="3181985"/>
        </p:xfrm>
        <a:graphic>
          <a:graphicData uri="http://schemas.openxmlformats.org/presentationml/2006/ole">
            <mc:AlternateContent xmlns:mc="http://schemas.openxmlformats.org/markup-compatibility/2006">
              <mc:Choice xmlns:v="urn:schemas-microsoft-com:vml" Requires="v">
                <p:oleObj spid="_x0000_s4" name="" r:id="rId1" imgW="4641850" imgH="1752600" progId="Paint.Picture">
                  <p:embed/>
                </p:oleObj>
              </mc:Choice>
              <mc:Fallback>
                <p:oleObj name="" r:id="rId1" imgW="4641850" imgH="1752600" progId="Paint.Picture">
                  <p:embed/>
                  <p:pic>
                    <p:nvPicPr>
                      <p:cNvPr id="0" name="Picture 3"/>
                      <p:cNvPicPr/>
                      <p:nvPr/>
                    </p:nvPicPr>
                    <p:blipFill>
                      <a:blip r:embed="rId2"/>
                      <a:stretch>
                        <a:fillRect/>
                      </a:stretch>
                    </p:blipFill>
                    <p:spPr>
                      <a:xfrm>
                        <a:off x="0" y="1763395"/>
                        <a:ext cx="6386195" cy="3181985"/>
                      </a:xfrm>
                      <a:prstGeom prst="rect">
                        <a:avLst/>
                      </a:prstGeom>
                    </p:spPr>
                  </p:pic>
                </p:oleObj>
              </mc:Fallback>
            </mc:AlternateContent>
          </a:graphicData>
        </a:graphic>
      </p:graphicFrame>
      <p:graphicFrame>
        <p:nvGraphicFramePr>
          <p:cNvPr id="5" name="Object 4"/>
          <p:cNvGraphicFramePr/>
          <p:nvPr/>
        </p:nvGraphicFramePr>
        <p:xfrm>
          <a:off x="6385560" y="1604645"/>
          <a:ext cx="5659755" cy="3648075"/>
        </p:xfrm>
        <a:graphic>
          <a:graphicData uri="http://schemas.openxmlformats.org/presentationml/2006/ole">
            <mc:AlternateContent xmlns:mc="http://schemas.openxmlformats.org/markup-compatibility/2006">
              <mc:Choice xmlns:v="urn:schemas-microsoft-com:vml" Requires="v">
                <p:oleObj spid="_x0000_s6" name="" r:id="rId3" imgW="4787900" imgH="3644900" progId="Paint.Picture">
                  <p:embed/>
                </p:oleObj>
              </mc:Choice>
              <mc:Fallback>
                <p:oleObj name="" r:id="rId3" imgW="4787900" imgH="3644900" progId="Paint.Picture">
                  <p:embed/>
                  <p:pic>
                    <p:nvPicPr>
                      <p:cNvPr id="0" name="Picture 5"/>
                      <p:cNvPicPr/>
                      <p:nvPr/>
                    </p:nvPicPr>
                    <p:blipFill>
                      <a:blip r:embed="rId4"/>
                      <a:stretch>
                        <a:fillRect/>
                      </a:stretch>
                    </p:blipFill>
                    <p:spPr>
                      <a:xfrm>
                        <a:off x="6385560" y="1604645"/>
                        <a:ext cx="5659755" cy="3648075"/>
                      </a:xfrm>
                      <a:prstGeom prst="rect">
                        <a:avLst/>
                      </a:prstGeom>
                    </p:spPr>
                  </p:pic>
                </p:oleObj>
              </mc:Fallback>
            </mc:AlternateContent>
          </a:graphicData>
        </a:graphic>
      </p:graphicFrame>
      <p:graphicFrame>
        <p:nvGraphicFramePr>
          <p:cNvPr id="7" name="Object 6"/>
          <p:cNvGraphicFramePr/>
          <p:nvPr/>
        </p:nvGraphicFramePr>
        <p:xfrm>
          <a:off x="121285" y="5551805"/>
          <a:ext cx="10361295" cy="878205"/>
        </p:xfrm>
        <a:graphic>
          <a:graphicData uri="http://schemas.openxmlformats.org/presentationml/2006/ole">
            <mc:AlternateContent xmlns:mc="http://schemas.openxmlformats.org/markup-compatibility/2006">
              <mc:Choice xmlns:v="urn:schemas-microsoft-com:vml" Requires="v">
                <p:oleObj spid="_x0000_s8" name="" r:id="rId5" imgW="6140450" imgH="501650" progId="Paint.Picture">
                  <p:embed/>
                </p:oleObj>
              </mc:Choice>
              <mc:Fallback>
                <p:oleObj name="" r:id="rId5" imgW="6140450" imgH="501650" progId="Paint.Picture">
                  <p:embed/>
                  <p:pic>
                    <p:nvPicPr>
                      <p:cNvPr id="0" name="Picture 7"/>
                      <p:cNvPicPr/>
                      <p:nvPr/>
                    </p:nvPicPr>
                    <p:blipFill>
                      <a:blip r:embed="rId6"/>
                      <a:stretch>
                        <a:fillRect/>
                      </a:stretch>
                    </p:blipFill>
                    <p:spPr>
                      <a:xfrm>
                        <a:off x="121285" y="5551805"/>
                        <a:ext cx="10361295" cy="878205"/>
                      </a:xfrm>
                      <a:prstGeom prst="rect">
                        <a:avLst/>
                      </a:prstGeom>
                    </p:spPr>
                  </p:pic>
                </p:oleObj>
              </mc:Fallback>
            </mc:AlternateContent>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00000"/>
              </a:lnSpc>
              <a:spcBef>
                <a:spcPts val="0"/>
              </a:spcBef>
              <a:buNone/>
            </a:pPr>
            <a:r>
              <a:rPr lang="en-US" sz="2100" b="1">
                <a:latin typeface="Book Antiqua" panose="02040602050305030304" charset="0"/>
                <a:cs typeface="Book Antiqua" panose="02040602050305030304" charset="0"/>
              </a:rPr>
              <a:t>Gradient Descent: </a:t>
            </a:r>
            <a:r>
              <a:rPr lang="en-US" sz="2100">
                <a:latin typeface="Book Antiqua" panose="02040602050305030304" charset="0"/>
                <a:cs typeface="Book Antiqua" panose="02040602050305030304" charset="0"/>
              </a:rPr>
              <a:t>Gradient Descent is an optimization algorithm used to minimize the cost function by iteratively adjusting the model parameters.</a:t>
            </a: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endParaRPr lang="en-US" sz="2100">
              <a:latin typeface="Book Antiqua" panose="02040602050305030304" charset="0"/>
              <a:cs typeface="Book Antiqua" panose="02040602050305030304" charset="0"/>
            </a:endParaRPr>
          </a:p>
          <a:p>
            <a:pPr marL="0" indent="0" algn="just" fontAlgn="auto">
              <a:lnSpc>
                <a:spcPct val="100000"/>
              </a:lnSpc>
              <a:spcBef>
                <a:spcPts val="0"/>
              </a:spcBef>
              <a:buNone/>
            </a:pPr>
            <a:r>
              <a:rPr lang="en-US" sz="2100">
                <a:latin typeface="Book Antiqua" panose="02040602050305030304" charset="0"/>
                <a:cs typeface="Book Antiqua" panose="02040602050305030304" charset="0"/>
              </a:rPr>
              <a:t>learning rate (α) is a hyperparameter that determines the size of the steps taken towards the minimum of the cost function during the optimization process.</a:t>
            </a:r>
            <a:endParaRPr lang="en-US" sz="2100">
              <a:latin typeface="Book Antiqua" panose="02040602050305030304" charset="0"/>
              <a:cs typeface="Book Antiqua" panose="02040602050305030304" charset="0"/>
            </a:endParaRPr>
          </a:p>
          <a:p>
            <a:pPr algn="just" fontAlgn="auto">
              <a:lnSpc>
                <a:spcPct val="100000"/>
              </a:lnSpc>
              <a:spcBef>
                <a:spcPts val="0"/>
              </a:spcBef>
            </a:pPr>
            <a:r>
              <a:rPr lang="en-US" sz="2100">
                <a:latin typeface="Book Antiqua" panose="02040602050305030304" charset="0"/>
                <a:cs typeface="Book Antiqua" panose="02040602050305030304" charset="0"/>
              </a:rPr>
              <a:t>If the learning rate is set too high, the algorithm may take large steps and overshoot the minimum</a:t>
            </a:r>
            <a:endParaRPr lang="en-US" sz="2100">
              <a:latin typeface="Book Antiqua" panose="02040602050305030304" charset="0"/>
              <a:cs typeface="Book Antiqua" panose="02040602050305030304" charset="0"/>
            </a:endParaRPr>
          </a:p>
          <a:p>
            <a:pPr algn="just" fontAlgn="auto">
              <a:lnSpc>
                <a:spcPct val="100000"/>
              </a:lnSpc>
              <a:spcBef>
                <a:spcPts val="0"/>
              </a:spcBef>
            </a:pPr>
            <a:r>
              <a:rPr lang="en-US" sz="2100">
                <a:latin typeface="Book Antiqua" panose="02040602050305030304" charset="0"/>
                <a:cs typeface="Book Antiqua" panose="02040602050305030304" charset="0"/>
              </a:rPr>
              <a:t>If the learning rate is set too low, the algorithm will take very small steps. meaning it will take a long time to reach the minimum of the cost function</a:t>
            </a:r>
            <a:endParaRPr lang="en-US" sz="2100">
              <a:latin typeface="Book Antiqua" panose="02040602050305030304" charset="0"/>
              <a:cs typeface="Book Antiqua" panose="02040602050305030304" charset="0"/>
            </a:endParaRPr>
          </a:p>
        </p:txBody>
      </p:sp>
      <p:graphicFrame>
        <p:nvGraphicFramePr>
          <p:cNvPr id="2" name="Object 1"/>
          <p:cNvGraphicFramePr/>
          <p:nvPr/>
        </p:nvGraphicFramePr>
        <p:xfrm>
          <a:off x="1207770" y="794385"/>
          <a:ext cx="9776460" cy="4330700"/>
        </p:xfrm>
        <a:graphic>
          <a:graphicData uri="http://schemas.openxmlformats.org/presentationml/2006/ole">
            <mc:AlternateContent xmlns:mc="http://schemas.openxmlformats.org/markup-compatibility/2006">
              <mc:Choice xmlns:v="urn:schemas-microsoft-com:vml" Requires="v">
                <p:oleObj spid="_x0000_s4" name="" r:id="rId1" imgW="6845300" imgH="3232150" progId="Paint.Picture">
                  <p:embed/>
                </p:oleObj>
              </mc:Choice>
              <mc:Fallback>
                <p:oleObj name="" r:id="rId1" imgW="6845300" imgH="3232150" progId="Paint.Picture">
                  <p:embed/>
                  <p:pic>
                    <p:nvPicPr>
                      <p:cNvPr id="0" name="Picture 3"/>
                      <p:cNvPicPr/>
                      <p:nvPr/>
                    </p:nvPicPr>
                    <p:blipFill>
                      <a:blip r:embed="rId2"/>
                      <a:stretch>
                        <a:fillRect/>
                      </a:stretch>
                    </p:blipFill>
                    <p:spPr>
                      <a:xfrm>
                        <a:off x="1207770" y="794385"/>
                        <a:ext cx="9776460" cy="4330700"/>
                      </a:xfrm>
                      <a:prstGeom prst="rect">
                        <a:avLst/>
                      </a:prstGeom>
                    </p:spPr>
                  </p:pic>
                </p:oleObj>
              </mc:Fallback>
            </mc:AlternateContent>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How Simple Linear Regression Works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1. Initialization: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We start with random values for the intercept (Bo) and slope (B1). These values are our initial guesses for the best-fit line.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2. Cost Function Calculation: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For each data point, calculate the predicted value y_hat using the current values of Bo and B1.</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Calculate the squared difference between the actual value y and the predicted value y_hat.</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Finally, average these squared differences to get the Mean Squared Error (MSE), which is our cost function.</a:t>
            </a:r>
            <a:endParaRPr lang="en-US" sz="2400">
              <a:latin typeface="Book Antiqua" panose="02040602050305030304" charset="0"/>
              <a:cs typeface="Book Antiqua" panose="0204060205030503030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3. Gradient Calculation: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Calculate the partial derivatives of the MSE with respect to Bo and B1. These derivatives tell us how much the MSE changes when we slightly adjust Bo and B1.</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4. Parameter Update: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Update Bo and B1 by subtracting a small step in the direction opposite to the gradient. The size of this step is determined by the learning rate.</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high learning rate means, it take larger steps, which can lead to faster convergence but also increase the risk of overshooting the minimum.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low learning rate means, it take smaller steps, which can lead to slower convergence but a more stable optimization process.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5. Iteration: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Repeat steps 2-4 until the changes in the MSE become negligible, indicating that we have reached a minimum.</a:t>
            </a:r>
            <a:endParaRPr lang="en-US" sz="2400">
              <a:latin typeface="Book Antiqua" panose="02040602050305030304" charset="0"/>
              <a:cs typeface="Book Antiqua" panose="0204060205030503030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fontAlgn="auto">
              <a:lnSpc>
                <a:spcPct val="100000"/>
              </a:lnSpc>
              <a:spcBef>
                <a:spcPts val="0"/>
              </a:spcBef>
              <a:buNone/>
            </a:pPr>
            <a:r>
              <a:rPr lang="en-US" sz="2400" b="1">
                <a:latin typeface="Book Antiqua" panose="02040602050305030304" charset="0"/>
                <a:cs typeface="Book Antiqua" panose="02040602050305030304" charset="0"/>
              </a:rPr>
              <a:t>Applications of simple linear regression:</a:t>
            </a:r>
            <a:endParaRPr lang="en-US" sz="2400" b="1">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Predictive Modeling</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Sales Forecasting</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Real Estate Pricing</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Trend Analysis</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Economic Indicators</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Market Research</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Quality Control</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Manufacturing Output Monitoring</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Social Sciences</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Education (Study Hours vs. Performance)</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Health Studies (Lifestyle Factors vs. Health Outcomes)</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Finance</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Risk Assessment (Market Factors vs. Stock Prices)</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Environmental Studies</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Climate Data Analysis (CO2 Emissions vs. Temperature)</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Sports Analytics</a:t>
            </a:r>
            <a:endParaRPr lang="en-US" sz="2400">
              <a:latin typeface="Book Antiqua" panose="02040602050305030304" charset="0"/>
              <a:cs typeface="Book Antiqua" panose="02040602050305030304" charset="0"/>
            </a:endParaRPr>
          </a:p>
          <a:p>
            <a:pPr lvl="1" algn="just" fontAlgn="auto">
              <a:lnSpc>
                <a:spcPct val="100000"/>
              </a:lnSpc>
              <a:spcBef>
                <a:spcPts val="0"/>
              </a:spcBef>
            </a:pPr>
            <a:r>
              <a:rPr lang="en-US" sz="2400">
                <a:latin typeface="Book Antiqua" panose="02040602050305030304" charset="0"/>
                <a:cs typeface="Book Antiqua" panose="02040602050305030304" charset="0"/>
              </a:rPr>
              <a:t>Performance Analysis (Training vs. Performance Metrics)</a:t>
            </a:r>
            <a:endParaRPr lang="en-US" sz="2400">
              <a:latin typeface="Book Antiqua" panose="02040602050305030304" charset="0"/>
              <a:cs typeface="Book Antiqua" panose="0204060205030503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Logistic Regression (Linear Classification)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Logistic Regression is a supervised learning used for binary classification problems. </a:t>
            </a:r>
            <a:endParaRPr lang="en-US" sz="2400">
              <a:latin typeface="Book Antiqua" panose="02040602050305030304" charset="0"/>
              <a:cs typeface="Book Antiqua" panose="02040602050305030304" charset="0"/>
            </a:endParaRPr>
          </a:p>
          <a:p>
            <a:pPr marL="0" lvl="1" algn="just" fontAlgn="auto">
              <a:lnSpc>
                <a:spcPct val="150000"/>
              </a:lnSpc>
              <a:spcBef>
                <a:spcPts val="0"/>
              </a:spcBef>
            </a:pPr>
            <a:r>
              <a:rPr lang="en-US" dirty="0" smtClean="0">
                <a:latin typeface="Book Antiqua" panose="02040602050305030304" charset="0"/>
                <a:sym typeface="+mn-ea"/>
              </a:rPr>
              <a:t>logistic regression gives the solution in classification manner using the input values with weight. </a:t>
            </a:r>
            <a:r>
              <a:rPr lang="en-US">
                <a:latin typeface="Book Antiqua" panose="02040602050305030304" charset="0"/>
                <a:cs typeface="Book Antiqua" panose="02040602050305030304" charset="0"/>
                <a:sym typeface="+mn-ea"/>
              </a:rPr>
              <a:t>Logistic regression predicts the probability that a given input belongs to a particular class, </a:t>
            </a:r>
            <a:r>
              <a:rPr lang="en-US" dirty="0" smtClean="0">
                <a:latin typeface="Book Antiqua" panose="02040602050305030304" charset="0"/>
                <a:sym typeface="+mn-ea"/>
              </a:rPr>
              <a:t>instead of giving the exact value as 0 and 1, it gives the probabilistic values which lie between 0 and 1.</a:t>
            </a:r>
            <a:endParaRPr lang="en-US" dirty="0" smtClean="0">
              <a:latin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rPr>
              <a:t>Unlike linear regression, it predicts continuous values.</a:t>
            </a: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p:txBody>
      </p:sp>
      <p:pic>
        <p:nvPicPr>
          <p:cNvPr id="4" name="Picture 2"/>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3224659" y="4118677"/>
            <a:ext cx="5743325" cy="2640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pic>
        <p:nvPicPr>
          <p:cNvPr id="3074" name="Picture 2"/>
          <p:cNvPicPr>
            <a:picLocks noGrp="1"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612523" y="1159099"/>
            <a:ext cx="10796294" cy="43788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3299" y="917518"/>
            <a:ext cx="8805402" cy="44787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00000"/>
              </a:lnSpc>
              <a:spcBef>
                <a:spcPts val="0"/>
              </a:spcBef>
              <a:buNone/>
            </a:pPr>
            <a:r>
              <a:rPr lang="en-US" sz="2400" b="1">
                <a:latin typeface="Book Antiqua" panose="02040602050305030304" charset="0"/>
                <a:cs typeface="Book Antiqua" panose="02040602050305030304" charset="0"/>
              </a:rPr>
              <a:t>Logistic Function – Sigmoid Function</a:t>
            </a:r>
            <a:endParaRPr lang="en-US" sz="2400" b="1">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In simple linear regression best fit line is used to predict and here S shaped logistic function used to predict </a:t>
            </a:r>
            <a:endParaRPr lang="en-US" sz="2400">
              <a:latin typeface="Book Antiqua" panose="02040602050305030304" charset="0"/>
              <a:cs typeface="Book Antiqua" panose="02040602050305030304" charset="0"/>
            </a:endParaRPr>
          </a:p>
          <a:p>
            <a:pPr algn="just" fontAlgn="auto">
              <a:lnSpc>
                <a:spcPct val="100000"/>
              </a:lnSpc>
              <a:spcBef>
                <a:spcPts val="0"/>
              </a:spcBef>
            </a:pPr>
            <a:r>
              <a:rPr lang="en-US" sz="2400">
                <a:latin typeface="Book Antiqua" panose="02040602050305030304" charset="0"/>
                <a:cs typeface="Book Antiqua" panose="02040602050305030304" charset="0"/>
              </a:rPr>
              <a:t>The sigmoid function is a mathematical function used to map the predicted values to probabilities. It maps any real value into another value within a range of 0 and 1.</a:t>
            </a:r>
            <a:endParaRPr lang="en-US" sz="2400">
              <a:latin typeface="Book Antiqua" panose="02040602050305030304" charset="0"/>
              <a:cs typeface="Book Antiqua" panose="02040602050305030304" charset="0"/>
            </a:endParaRPr>
          </a:p>
          <a:p>
            <a:pPr algn="just" fontAlgn="auto">
              <a:lnSpc>
                <a:spcPct val="100000"/>
              </a:lnSpc>
              <a:spcBef>
                <a:spcPts val="0"/>
              </a:spcBef>
            </a:pPr>
            <a:endParaRPr lang="en-US" sz="2400">
              <a:latin typeface="Book Antiqua" panose="02040602050305030304" charset="0"/>
              <a:cs typeface="Book Antiqua" panose="02040602050305030304" charset="0"/>
            </a:endParaRPr>
          </a:p>
          <a:p>
            <a:pPr algn="just" fontAlgn="auto">
              <a:lnSpc>
                <a:spcPct val="100000"/>
              </a:lnSpc>
              <a:spcBef>
                <a:spcPts val="0"/>
              </a:spcBef>
            </a:pP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7232015" y="2294890"/>
          <a:ext cx="4479925" cy="2897505"/>
        </p:xfrm>
        <a:graphic>
          <a:graphicData uri="http://schemas.openxmlformats.org/presentationml/2006/ole">
            <mc:AlternateContent xmlns:mc="http://schemas.openxmlformats.org/markup-compatibility/2006">
              <mc:Choice xmlns:v="urn:schemas-microsoft-com:vml" Requires="v">
                <p:oleObj spid="_x0000_s4" name="" r:id="rId1" imgW="4476750" imgH="2895600" progId="Paint.Picture">
                  <p:embed/>
                </p:oleObj>
              </mc:Choice>
              <mc:Fallback>
                <p:oleObj name="" r:id="rId1" imgW="4476750" imgH="2895600" progId="Paint.Picture">
                  <p:embed/>
                  <p:pic>
                    <p:nvPicPr>
                      <p:cNvPr id="0" name="Picture 3"/>
                      <p:cNvPicPr/>
                      <p:nvPr/>
                    </p:nvPicPr>
                    <p:blipFill>
                      <a:blip r:embed="rId2"/>
                      <a:stretch>
                        <a:fillRect/>
                      </a:stretch>
                    </p:blipFill>
                    <p:spPr>
                      <a:xfrm>
                        <a:off x="7232015" y="2294890"/>
                        <a:ext cx="4479925" cy="2897505"/>
                      </a:xfrm>
                      <a:prstGeom prst="rect">
                        <a:avLst/>
                      </a:prstGeom>
                    </p:spPr>
                  </p:pic>
                </p:oleObj>
              </mc:Fallback>
            </mc:AlternateContent>
          </a:graphicData>
        </a:graphic>
      </p:graphicFrame>
      <p:sp>
        <p:nvSpPr>
          <p:cNvPr id="5" name="Text Box 4"/>
          <p:cNvSpPr txBox="1"/>
          <p:nvPr/>
        </p:nvSpPr>
        <p:spPr>
          <a:xfrm>
            <a:off x="0" y="5377180"/>
            <a:ext cx="11961495" cy="3112135"/>
          </a:xfrm>
          <a:prstGeom prst="rect">
            <a:avLst/>
          </a:prstGeom>
          <a:noFill/>
        </p:spPr>
        <p:txBody>
          <a:bodyPr wrap="square" rtlCol="0">
            <a:noAutofit/>
          </a:bodyPr>
          <a:p>
            <a:pPr marL="342900" indent="-342900" algn="just">
              <a:lnSpc>
                <a:spcPct val="100000"/>
              </a:lnSpc>
              <a:buFont typeface="Arial" panose="020B0604020202020204" pitchFamily="34" charset="0"/>
              <a:buChar char="•"/>
            </a:pPr>
            <a:r>
              <a:rPr lang="en-US" sz="2400">
                <a:latin typeface="Book Antiqua" panose="02040602050305030304" charset="0"/>
                <a:cs typeface="Book Antiqua" panose="02040602050305030304" charset="0"/>
              </a:rPr>
              <a:t>In logistic regression, used the concept of the threshold value, which defines the probability of either 0 or 1. Such as values above the threshold value tends to 1, and a value below the threshold values tends to 0</a:t>
            </a:r>
            <a:endParaRPr lang="en-US" sz="2400">
              <a:latin typeface="Book Antiqua" panose="02040602050305030304" charset="0"/>
              <a:cs typeface="Book Antiqua" panose="02040602050305030304" charset="0"/>
            </a:endParaRPr>
          </a:p>
        </p:txBody>
      </p:sp>
      <p:graphicFrame>
        <p:nvGraphicFramePr>
          <p:cNvPr id="6" name="Object 5"/>
          <p:cNvGraphicFramePr/>
          <p:nvPr/>
        </p:nvGraphicFramePr>
        <p:xfrm>
          <a:off x="360045" y="2383155"/>
          <a:ext cx="6483985" cy="2721610"/>
        </p:xfrm>
        <a:graphic>
          <a:graphicData uri="http://schemas.openxmlformats.org/presentationml/2006/ole">
            <mc:AlternateContent xmlns:mc="http://schemas.openxmlformats.org/markup-compatibility/2006">
              <mc:Choice xmlns:v="urn:schemas-microsoft-com:vml" Requires="v">
                <p:oleObj spid="_x0000_s7" name="" r:id="rId3" imgW="4254500" imgH="1797050" progId="Paint.Picture">
                  <p:embed/>
                </p:oleObj>
              </mc:Choice>
              <mc:Fallback>
                <p:oleObj name="" r:id="rId3" imgW="4254500" imgH="1797050" progId="Paint.Picture">
                  <p:embed/>
                  <p:pic>
                    <p:nvPicPr>
                      <p:cNvPr id="0" name="Picture 6"/>
                      <p:cNvPicPr/>
                      <p:nvPr/>
                    </p:nvPicPr>
                    <p:blipFill>
                      <a:blip r:embed="rId4"/>
                      <a:stretch>
                        <a:fillRect/>
                      </a:stretch>
                    </p:blipFill>
                    <p:spPr>
                      <a:xfrm>
                        <a:off x="360045" y="2383155"/>
                        <a:ext cx="6483985" cy="2721610"/>
                      </a:xfrm>
                      <a:prstGeom prst="rect">
                        <a:avLst/>
                      </a:prstGeom>
                    </p:spPr>
                  </p:pic>
                </p:oleObj>
              </mc:Fallback>
            </mc:AlternateContent>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Decision Boundaries</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Definition:</a:t>
            </a:r>
            <a:r>
              <a:rPr lang="en-US" sz="2400">
                <a:latin typeface="Book Antiqua" panose="02040602050305030304" charset="0"/>
                <a:cs typeface="Book Antiqua" panose="02040602050305030304" charset="0"/>
              </a:rPr>
              <a:t> The decision boundary is the threshold that separates different classes in the feature space.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For Logistic Regression:</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decision boundary is defined where the predicted probability is 0.5: This implies that the linear combination of features results in a score of 0.</a:t>
            </a: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323850" y="3429000"/>
          <a:ext cx="3432175" cy="657225"/>
        </p:xfrm>
        <a:graphic>
          <a:graphicData uri="http://schemas.openxmlformats.org/presentationml/2006/ole">
            <mc:AlternateContent xmlns:mc="http://schemas.openxmlformats.org/markup-compatibility/2006">
              <mc:Choice xmlns:v="urn:schemas-microsoft-com:vml" Requires="v">
                <p:oleObj spid="_x0000_s4" name="" r:id="rId1" imgW="2197100" imgH="406400" progId="Paint.Picture">
                  <p:embed/>
                </p:oleObj>
              </mc:Choice>
              <mc:Fallback>
                <p:oleObj name="" r:id="rId1" imgW="2197100" imgH="406400" progId="Paint.Picture">
                  <p:embed/>
                  <p:pic>
                    <p:nvPicPr>
                      <p:cNvPr id="0" name="Picture 3"/>
                      <p:cNvPicPr/>
                      <p:nvPr/>
                    </p:nvPicPr>
                    <p:blipFill>
                      <a:blip r:embed="rId2"/>
                      <a:stretch>
                        <a:fillRect/>
                      </a:stretch>
                    </p:blipFill>
                    <p:spPr>
                      <a:xfrm>
                        <a:off x="323850" y="3429000"/>
                        <a:ext cx="3432175" cy="657225"/>
                      </a:xfrm>
                      <a:prstGeom prst="rect">
                        <a:avLst/>
                      </a:prstGeom>
                    </p:spPr>
                  </p:pic>
                </p:oleObj>
              </mc:Fallback>
            </mc:AlternateContent>
          </a:graphicData>
        </a:graphic>
      </p:graphicFrame>
      <p:graphicFrame>
        <p:nvGraphicFramePr>
          <p:cNvPr id="5" name="Object 4"/>
          <p:cNvGraphicFramePr/>
          <p:nvPr/>
        </p:nvGraphicFramePr>
        <p:xfrm>
          <a:off x="5695315" y="3643630"/>
          <a:ext cx="4479925" cy="2897505"/>
        </p:xfrm>
        <a:graphic>
          <a:graphicData uri="http://schemas.openxmlformats.org/presentationml/2006/ole">
            <mc:AlternateContent xmlns:mc="http://schemas.openxmlformats.org/markup-compatibility/2006">
              <mc:Choice xmlns:v="urn:schemas-microsoft-com:vml" Requires="v">
                <p:oleObj spid="_x0000_s6" name="" r:id="rId3" imgW="4476750" imgH="2895600" progId="Paint.Picture">
                  <p:embed/>
                </p:oleObj>
              </mc:Choice>
              <mc:Fallback>
                <p:oleObj name="" r:id="rId3" imgW="4476750" imgH="2895600" progId="Paint.Picture">
                  <p:embed/>
                  <p:pic>
                    <p:nvPicPr>
                      <p:cNvPr id="0" name="Picture 3"/>
                      <p:cNvPicPr/>
                      <p:nvPr/>
                    </p:nvPicPr>
                    <p:blipFill>
                      <a:blip r:embed="rId4"/>
                      <a:stretch>
                        <a:fillRect/>
                      </a:stretch>
                    </p:blipFill>
                    <p:spPr>
                      <a:xfrm>
                        <a:off x="5695315" y="3643630"/>
                        <a:ext cx="4479925" cy="2897505"/>
                      </a:xfrm>
                      <a:prstGeom prst="rect">
                        <a:avLst/>
                      </a:prstGeom>
                    </p:spPr>
                  </p:pic>
                </p:oleObj>
              </mc:Fallback>
            </mc:AlternateContent>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635"/>
            <a:ext cx="12192000" cy="6859270"/>
          </a:xfrm>
        </p:spPr>
        <p:txBody>
          <a:bodyPr>
            <a:noAutofit/>
          </a:bodyPr>
          <a:p>
            <a:pPr marL="0" indent="0" algn="ctr">
              <a:lnSpc>
                <a:spcPct val="100000"/>
              </a:lnSpc>
              <a:buNone/>
            </a:pPr>
            <a:r>
              <a:rPr lang="en-US" b="1">
                <a:latin typeface="Book Antiqua" panose="02040602050305030304" charset="0"/>
                <a:cs typeface="Book Antiqua" panose="02040602050305030304" charset="0"/>
              </a:rPr>
              <a:t>Chapter 2: Supervised Machine Learning: Linear Models and Fundamentals</a:t>
            </a:r>
            <a:endParaRPr lang="en-US"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rPr>
              <a:t>Linear Regression  </a:t>
            </a:r>
            <a:endParaRPr lang="en-US" sz="2000"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rPr>
              <a:t>  -</a:t>
            </a:r>
            <a:r>
              <a:rPr lang="en-US" sz="2000">
                <a:latin typeface="Book Antiqua" panose="02040602050305030304" charset="0"/>
                <a:cs typeface="Book Antiqua" panose="02040602050305030304" charset="0"/>
              </a:rPr>
              <a:t> Simple Linear Regression and Multiple Linear Regression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Cost Function (Mean Squared Error)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Gradient Descent for Linear Regression  </a:t>
            </a:r>
            <a:endParaRPr lang="en-US" sz="2000">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rPr>
              <a:t>Logistic Regression (Linear Classification)</a:t>
            </a:r>
            <a:endParaRPr lang="en-US" sz="2000"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Sigmoid Function and Decision Boundaries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Binary Classification vs. Multi-class Classification</a:t>
            </a:r>
            <a:r>
              <a:rPr lang="en-US" sz="2000" b="1">
                <a:latin typeface="Book Antiqua" panose="02040602050305030304" charset="0"/>
                <a:cs typeface="Book Antiqua" panose="02040602050305030304" charset="0"/>
              </a:rPr>
              <a:t>  </a:t>
            </a:r>
            <a:endParaRPr lang="en-US" sz="2000"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rPr>
              <a:t>Gradient Descent Algorithm</a:t>
            </a:r>
            <a:endParaRPr lang="en-US" sz="2000"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Stochastic Gradient Descent (SGD) vs. BGD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Learning Rate and Convergence Issues  </a:t>
            </a:r>
            <a:endParaRPr lang="en-US" sz="2000">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rPr>
              <a:t>Overfitting and Underfitting</a:t>
            </a:r>
            <a:endParaRPr lang="en-US" sz="2000"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Bias-Variance Trade-off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rPr>
              <a:t>  - Cross-Validation Techniques  </a:t>
            </a:r>
            <a:endParaRPr lang="en-US" sz="2000">
              <a:latin typeface="Book Antiqua" panose="02040602050305030304" charset="0"/>
              <a:cs typeface="Book Antiqua" panose="02040602050305030304" charset="0"/>
            </a:endParaRPr>
          </a:p>
          <a:p>
            <a:pPr marL="0" indent="0" algn="l">
              <a:lnSpc>
                <a:spcPct val="100000"/>
              </a:lnSpc>
              <a:buNone/>
            </a:pPr>
            <a:endParaRPr lang="en-US" sz="2000">
              <a:latin typeface="Book Antiqua" panose="02040602050305030304" charset="0"/>
              <a:cs typeface="Book Antiqua" panose="02040602050305030304" charset="0"/>
            </a:endParaRPr>
          </a:p>
        </p:txBody>
      </p:sp>
      <p:sp>
        <p:nvSpPr>
          <p:cNvPr id="2" name="Text Box 1"/>
          <p:cNvSpPr txBox="1"/>
          <p:nvPr/>
        </p:nvSpPr>
        <p:spPr>
          <a:xfrm>
            <a:off x="6294120" y="3512185"/>
            <a:ext cx="5897880" cy="3258820"/>
          </a:xfrm>
          <a:prstGeom prst="rect">
            <a:avLst/>
          </a:prstGeom>
          <a:noFill/>
        </p:spPr>
        <p:txBody>
          <a:bodyPr wrap="square" rtlCol="0">
            <a:noAutofit/>
          </a:bodyPr>
          <a:p>
            <a:pPr marL="0" indent="0" algn="l">
              <a:lnSpc>
                <a:spcPct val="100000"/>
              </a:lnSpc>
              <a:buNone/>
            </a:pPr>
            <a:r>
              <a:rPr lang="en-US" b="1">
                <a:latin typeface="Book Antiqua" panose="02040602050305030304" charset="0"/>
                <a:cs typeface="Book Antiqua" panose="02040602050305030304" charset="0"/>
                <a:sym typeface="+mn-ea"/>
              </a:rPr>
              <a:t>Regularization Techniques (L1, L2)</a:t>
            </a:r>
            <a:endParaRPr lang="en-US"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sym typeface="+mn-ea"/>
              </a:rPr>
              <a:t>  - Lasso and Ridge Regression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sym typeface="+mn-ea"/>
              </a:rPr>
              <a:t>- High Dimensional Data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sym typeface="+mn-ea"/>
              </a:rPr>
              <a:t>  - Curse of Dimensionality and Feature Selection</a:t>
            </a:r>
            <a:r>
              <a:rPr lang="en-US" sz="2000" b="1">
                <a:latin typeface="Book Antiqua" panose="02040602050305030304" charset="0"/>
                <a:cs typeface="Book Antiqua" panose="02040602050305030304" charset="0"/>
                <a:sym typeface="+mn-ea"/>
              </a:rPr>
              <a:t>  </a:t>
            </a:r>
            <a:endParaRPr lang="en-US" sz="2000"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sym typeface="+mn-ea"/>
              </a:rPr>
              <a:t>Multivariate Methods  </a:t>
            </a:r>
            <a:endParaRPr lang="en-US" sz="2000"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sym typeface="+mn-ea"/>
              </a:rPr>
              <a:t> </a:t>
            </a:r>
            <a:r>
              <a:rPr lang="en-US" sz="2000">
                <a:latin typeface="Book Antiqua" panose="02040602050305030304" charset="0"/>
                <a:cs typeface="Book Antiqua" panose="02040602050305030304" charset="0"/>
                <a:sym typeface="+mn-ea"/>
              </a:rPr>
              <a:t> - Covariance Matrix  </a:t>
            </a:r>
            <a:endParaRPr lang="en-US" sz="2000">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sym typeface="+mn-ea"/>
              </a:rPr>
              <a:t>  - Linear Models for Multivariate Regression</a:t>
            </a:r>
            <a:r>
              <a:rPr lang="en-US" sz="2000" b="1">
                <a:latin typeface="Book Antiqua" panose="02040602050305030304" charset="0"/>
                <a:cs typeface="Book Antiqua" panose="02040602050305030304" charset="0"/>
                <a:sym typeface="+mn-ea"/>
              </a:rPr>
              <a:t>  </a:t>
            </a:r>
            <a:endParaRPr lang="en-US" sz="2000" b="1">
              <a:latin typeface="Book Antiqua" panose="02040602050305030304" charset="0"/>
              <a:cs typeface="Book Antiqua" panose="02040602050305030304" charset="0"/>
            </a:endParaRPr>
          </a:p>
          <a:p>
            <a:pPr marL="0" indent="0" algn="l">
              <a:lnSpc>
                <a:spcPct val="100000"/>
              </a:lnSpc>
              <a:buNone/>
            </a:pPr>
            <a:r>
              <a:rPr lang="en-US" sz="2000" b="1">
                <a:latin typeface="Book Antiqua" panose="02040602050305030304" charset="0"/>
                <a:cs typeface="Book Antiqua" panose="02040602050305030304" charset="0"/>
                <a:sym typeface="+mn-ea"/>
              </a:rPr>
              <a:t>Parametric vs. Non-parametric Methods </a:t>
            </a:r>
            <a:endParaRPr lang="en-US" sz="2000" b="1">
              <a:latin typeface="Book Antiqua" panose="02040602050305030304" charset="0"/>
              <a:cs typeface="Book Antiqua" panose="02040602050305030304" charset="0"/>
            </a:endParaRPr>
          </a:p>
          <a:p>
            <a:pPr marL="0" indent="0" algn="l">
              <a:lnSpc>
                <a:spcPct val="100000"/>
              </a:lnSpc>
              <a:buNone/>
            </a:pPr>
            <a:r>
              <a:rPr lang="en-US" sz="2000">
                <a:latin typeface="Book Antiqua" panose="02040602050305030304" charset="0"/>
                <a:cs typeface="Book Antiqua" panose="02040602050305030304" charset="0"/>
                <a:sym typeface="+mn-ea"/>
              </a:rPr>
              <a:t>  - Differences, Examples, and Use Cases</a:t>
            </a:r>
            <a:endParaRPr lang="en-US" sz="2000">
              <a:latin typeface="Book Antiqua" panose="02040602050305030304" charset="0"/>
              <a:cs typeface="Book Antiqua" panose="02040602050305030304" charset="0"/>
            </a:endParaRPr>
          </a:p>
          <a:p>
            <a:endParaRPr lang="en-US" sz="2000">
              <a:latin typeface="Book Antiqua" panose="02040602050305030304" charset="0"/>
              <a:cs typeface="Book Antiqua" panose="020406020503050303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fontAlgn="auto">
              <a:lnSpc>
                <a:spcPct val="150000"/>
              </a:lnSpc>
              <a:spcBef>
                <a:spcPts val="0"/>
              </a:spcBef>
              <a:buNone/>
            </a:pPr>
            <a:r>
              <a:rPr lang="en-US" sz="2200" b="1">
                <a:latin typeface="Book Antiqua" panose="02040602050305030304" charset="0"/>
                <a:cs typeface="Book Antiqua" panose="02040602050305030304" charset="0"/>
              </a:rPr>
              <a:t>Binary Classification</a:t>
            </a:r>
            <a:endParaRPr lang="en-US" sz="22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200" b="1">
                <a:latin typeface="Book Antiqua" panose="02040602050305030304" charset="0"/>
                <a:cs typeface="Book Antiqua" panose="02040602050305030304" charset="0"/>
              </a:rPr>
              <a:t>Overview:</a:t>
            </a:r>
            <a:r>
              <a:rPr lang="en-US" sz="2200">
                <a:latin typeface="Book Antiqua" panose="02040602050305030304" charset="0"/>
                <a:cs typeface="Book Antiqua" panose="02040602050305030304" charset="0"/>
              </a:rPr>
              <a:t> Logistic regression is primarily used for binary classification problems where there are two classes (e.g., 0 and 1). </a:t>
            </a:r>
            <a:r>
              <a:rPr lang="en-US" sz="2200" b="1">
                <a:latin typeface="Book Antiqua" panose="02040602050305030304" charset="0"/>
                <a:cs typeface="Book Antiqua" panose="02040602050305030304" charset="0"/>
              </a:rPr>
              <a:t>Example:</a:t>
            </a:r>
            <a:r>
              <a:rPr lang="en-US" sz="2200">
                <a:latin typeface="Book Antiqua" panose="02040602050305030304" charset="0"/>
                <a:cs typeface="Book Antiqua" panose="02040602050305030304" charset="0"/>
              </a:rPr>
              <a:t> Predicting if an email is spam (1) or not spam (0).</a:t>
            </a:r>
            <a:endParaRPr lang="en-US" sz="22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2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200" b="1">
                <a:latin typeface="Book Antiqua" panose="02040602050305030304" charset="0"/>
                <a:cs typeface="Book Antiqua" panose="02040602050305030304" charset="0"/>
              </a:rPr>
              <a:t>Multi-class Classification</a:t>
            </a:r>
            <a:endParaRPr lang="en-US" sz="22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200" b="1">
                <a:latin typeface="Book Antiqua" panose="02040602050305030304" charset="0"/>
                <a:cs typeface="Book Antiqua" panose="02040602050305030304" charset="0"/>
              </a:rPr>
              <a:t>Overview:</a:t>
            </a:r>
            <a:r>
              <a:rPr lang="en-US" sz="2200">
                <a:latin typeface="Book Antiqua" panose="02040602050305030304" charset="0"/>
                <a:cs typeface="Book Antiqua" panose="02040602050305030304" charset="0"/>
              </a:rPr>
              <a:t> While logistic regression is inherently binary, it can be extended to multi-class classification using strategies like One-vs-Rest (OvR) or Softmax regression.</a:t>
            </a:r>
            <a:endParaRPr lang="en-US" sz="2200">
              <a:latin typeface="Book Antiqua" panose="02040602050305030304" charset="0"/>
              <a:cs typeface="Book Antiqua" panose="02040602050305030304" charset="0"/>
            </a:endParaRPr>
          </a:p>
          <a:p>
            <a:pPr algn="just" fontAlgn="auto">
              <a:lnSpc>
                <a:spcPct val="150000"/>
              </a:lnSpc>
              <a:spcBef>
                <a:spcPts val="0"/>
              </a:spcBef>
            </a:pPr>
            <a:r>
              <a:rPr lang="en-US" sz="2200" b="1">
                <a:latin typeface="Book Antiqua" panose="02040602050305030304" charset="0"/>
                <a:cs typeface="Book Antiqua" panose="02040602050305030304" charset="0"/>
              </a:rPr>
              <a:t>One-vs-Rest (OvR): </a:t>
            </a:r>
            <a:r>
              <a:rPr lang="en-US" sz="2200">
                <a:latin typeface="Book Antiqua" panose="02040602050305030304" charset="0"/>
                <a:cs typeface="Book Antiqua" panose="02040602050305030304" charset="0"/>
              </a:rPr>
              <a:t>For K classes, K separate binary classifiers are trained. Each classifier predicts whether the input belongs to a particular class or not.</a:t>
            </a:r>
            <a:endParaRPr lang="en-US" sz="2200">
              <a:latin typeface="Book Antiqua" panose="02040602050305030304" charset="0"/>
              <a:cs typeface="Book Antiqua" panose="02040602050305030304" charset="0"/>
            </a:endParaRPr>
          </a:p>
          <a:p>
            <a:pPr algn="just" fontAlgn="auto">
              <a:lnSpc>
                <a:spcPct val="150000"/>
              </a:lnSpc>
              <a:spcBef>
                <a:spcPts val="0"/>
              </a:spcBef>
            </a:pPr>
            <a:r>
              <a:rPr lang="en-US" sz="2200" b="1">
                <a:latin typeface="Book Antiqua" panose="02040602050305030304" charset="0"/>
                <a:cs typeface="Book Antiqua" panose="02040602050305030304" charset="0"/>
              </a:rPr>
              <a:t>Softmax Regression:</a:t>
            </a:r>
            <a:r>
              <a:rPr lang="en-US" sz="2200">
                <a:latin typeface="Book Antiqua" panose="02040602050305030304" charset="0"/>
                <a:cs typeface="Book Antiqua" panose="02040602050305030304" charset="0"/>
              </a:rPr>
              <a:t> Softmax generalizes logistic regression to multiple classes. The probability of class k is given by:</a:t>
            </a:r>
            <a:endParaRPr lang="en-US" sz="2200">
              <a:latin typeface="Book Antiqua" panose="02040602050305030304" charset="0"/>
              <a:cs typeface="Book Antiqua" panose="02040602050305030304" charset="0"/>
            </a:endParaRPr>
          </a:p>
          <a:p>
            <a:pPr algn="just" fontAlgn="auto">
              <a:lnSpc>
                <a:spcPct val="150000"/>
              </a:lnSpc>
              <a:spcBef>
                <a:spcPts val="0"/>
              </a:spcBef>
            </a:pPr>
            <a:endParaRPr lang="en-US" sz="2200">
              <a:latin typeface="Book Antiqua" panose="02040602050305030304" charset="0"/>
              <a:cs typeface="Book Antiqua" panose="02040602050305030304" charset="0"/>
            </a:endParaRPr>
          </a:p>
          <a:p>
            <a:pPr marL="1828800" lvl="4" indent="457200" algn="just" fontAlgn="auto">
              <a:lnSpc>
                <a:spcPct val="150000"/>
              </a:lnSpc>
              <a:spcBef>
                <a:spcPts val="0"/>
              </a:spcBef>
              <a:buNone/>
            </a:pPr>
            <a:r>
              <a:rPr lang="en-US" sz="2200">
                <a:latin typeface="Book Antiqua" panose="02040602050305030304" charset="0"/>
                <a:cs typeface="Book Antiqua" panose="02040602050305030304" charset="0"/>
              </a:rPr>
              <a:t>where zk is the linear combination of features for class k.</a:t>
            </a:r>
            <a:endParaRPr lang="en-US" sz="2200">
              <a:latin typeface="Book Antiqua" panose="02040602050305030304" charset="0"/>
              <a:cs typeface="Book Antiqua" panose="02040602050305030304" charset="0"/>
            </a:endParaRPr>
          </a:p>
        </p:txBody>
      </p:sp>
      <p:graphicFrame>
        <p:nvGraphicFramePr>
          <p:cNvPr id="2" name="Object 1"/>
          <p:cNvGraphicFramePr/>
          <p:nvPr/>
        </p:nvGraphicFramePr>
        <p:xfrm>
          <a:off x="5158105" y="5267325"/>
          <a:ext cx="3150870" cy="888365"/>
        </p:xfrm>
        <a:graphic>
          <a:graphicData uri="http://schemas.openxmlformats.org/presentationml/2006/ole">
            <mc:AlternateContent xmlns:mc="http://schemas.openxmlformats.org/markup-compatibility/2006">
              <mc:Choice xmlns:v="urn:schemas-microsoft-com:vml" Requires="v">
                <p:oleObj spid="_x0000_s4" name="" r:id="rId1" imgW="2406650" imgH="647700" progId="Paint.Picture">
                  <p:embed/>
                </p:oleObj>
              </mc:Choice>
              <mc:Fallback>
                <p:oleObj name="" r:id="rId1" imgW="2406650" imgH="647700" progId="Paint.Picture">
                  <p:embed/>
                  <p:pic>
                    <p:nvPicPr>
                      <p:cNvPr id="0" name="Picture 3"/>
                      <p:cNvPicPr/>
                      <p:nvPr/>
                    </p:nvPicPr>
                    <p:blipFill>
                      <a:blip r:embed="rId2"/>
                      <a:stretch>
                        <a:fillRect/>
                      </a:stretch>
                    </p:blipFill>
                    <p:spPr>
                      <a:xfrm>
                        <a:off x="5158105" y="5267325"/>
                        <a:ext cx="3150870" cy="888365"/>
                      </a:xfrm>
                      <a:prstGeom prst="rect">
                        <a:avLst/>
                      </a:prstGeom>
                    </p:spPr>
                  </p:pic>
                </p:oleObj>
              </mc:Fallback>
            </mc:AlternateContent>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Comparison: Binary vs. Multi-class Classification</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p:txBody>
      </p:sp>
      <p:graphicFrame>
        <p:nvGraphicFramePr>
          <p:cNvPr id="2" name="Object 1"/>
          <p:cNvGraphicFramePr/>
          <p:nvPr/>
        </p:nvGraphicFramePr>
        <p:xfrm>
          <a:off x="662940" y="955040"/>
          <a:ext cx="10760075" cy="5270500"/>
        </p:xfrm>
        <a:graphic>
          <a:graphicData uri="http://schemas.openxmlformats.org/presentationml/2006/ole">
            <mc:AlternateContent xmlns:mc="http://schemas.openxmlformats.org/markup-compatibility/2006">
              <mc:Choice xmlns:v="urn:schemas-microsoft-com:vml" Requires="v">
                <p:oleObj spid="_x0000_s4" name="" r:id="rId1" imgW="7137400" imgH="3397250" progId="Paint.Picture">
                  <p:embed/>
                </p:oleObj>
              </mc:Choice>
              <mc:Fallback>
                <p:oleObj name="" r:id="rId1" imgW="7137400" imgH="3397250" progId="Paint.Picture">
                  <p:embed/>
                  <p:pic>
                    <p:nvPicPr>
                      <p:cNvPr id="0" name="Picture 3"/>
                      <p:cNvPicPr/>
                      <p:nvPr/>
                    </p:nvPicPr>
                    <p:blipFill>
                      <a:blip r:embed="rId2"/>
                      <a:stretch>
                        <a:fillRect/>
                      </a:stretch>
                    </p:blipFill>
                    <p:spPr>
                      <a:xfrm>
                        <a:off x="662940" y="955040"/>
                        <a:ext cx="10760075" cy="5270500"/>
                      </a:xfrm>
                      <a:prstGeom prst="rect">
                        <a:avLst/>
                      </a:prstGeom>
                    </p:spPr>
                  </p:pic>
                </p:oleObj>
              </mc:Fallback>
            </mc:AlternateContent>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Gradient Descent Algorithm: </a:t>
            </a:r>
            <a:r>
              <a:rPr lang="en-US" sz="2400">
                <a:latin typeface="Book Antiqua" panose="02040602050305030304" charset="0"/>
                <a:cs typeface="Book Antiqua" panose="02040602050305030304" charset="0"/>
              </a:rPr>
              <a:t>Gradient descent is an optimization algorithm used to minimize a cost function. It iteratively updates the model's parameters (weights) in the direction that reduces the cost. Iteratively moving towards the steepest descent, which is determined by the gradient.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How does it works for Multiple Linear Regression</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p:txBody>
      </p:sp>
      <p:graphicFrame>
        <p:nvGraphicFramePr>
          <p:cNvPr id="2" name="Object 1"/>
          <p:cNvGraphicFramePr/>
          <p:nvPr/>
        </p:nvGraphicFramePr>
        <p:xfrm>
          <a:off x="1534795" y="2802890"/>
          <a:ext cx="8912225" cy="4014470"/>
        </p:xfrm>
        <a:graphic>
          <a:graphicData uri="http://schemas.openxmlformats.org/presentationml/2006/ole">
            <mc:AlternateContent xmlns:mc="http://schemas.openxmlformats.org/markup-compatibility/2006">
              <mc:Choice xmlns:v="urn:schemas-microsoft-com:vml" Requires="v">
                <p:oleObj spid="_x0000_s4" name="" r:id="rId1" imgW="6858000" imgH="3136900" progId="Paint.Picture">
                  <p:embed/>
                </p:oleObj>
              </mc:Choice>
              <mc:Fallback>
                <p:oleObj name="" r:id="rId1" imgW="6858000" imgH="3136900" progId="Paint.Picture">
                  <p:embed/>
                  <p:pic>
                    <p:nvPicPr>
                      <p:cNvPr id="0" name="Picture 3"/>
                      <p:cNvPicPr/>
                      <p:nvPr/>
                    </p:nvPicPr>
                    <p:blipFill>
                      <a:blip r:embed="rId2"/>
                      <a:stretch>
                        <a:fillRect/>
                      </a:stretch>
                    </p:blipFill>
                    <p:spPr>
                      <a:xfrm>
                        <a:off x="1534795" y="2802890"/>
                        <a:ext cx="8912225" cy="4014470"/>
                      </a:xfrm>
                      <a:prstGeom prst="rect">
                        <a:avLst/>
                      </a:prstGeom>
                    </p:spPr>
                  </p:pic>
                </p:oleObj>
              </mc:Fallback>
            </mc:AlternateContent>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ChangeAspect="1"/>
          </p:cNvGraphicFramePr>
          <p:nvPr>
            <p:ph idx="1"/>
          </p:nvPr>
        </p:nvGraphicFramePr>
        <p:xfrm>
          <a:off x="1734185" y="0"/>
          <a:ext cx="8524240" cy="6829425"/>
        </p:xfrm>
        <a:graphic>
          <a:graphicData uri="http://schemas.openxmlformats.org/presentationml/2006/ole">
            <mc:AlternateContent xmlns:mc="http://schemas.openxmlformats.org/markup-compatibility/2006">
              <mc:Choice xmlns:v="urn:schemas-microsoft-com:vml" Requires="v">
                <p:oleObj spid="_x0000_s4" name="" r:id="rId1" imgW="6673850" imgH="5346700" progId="Paint.Picture">
                  <p:embed/>
                </p:oleObj>
              </mc:Choice>
              <mc:Fallback>
                <p:oleObj name="" r:id="rId1" imgW="6673850" imgH="5346700" progId="Paint.Picture">
                  <p:embed/>
                  <p:pic>
                    <p:nvPicPr>
                      <p:cNvPr id="0" name="Picture 3"/>
                      <p:cNvPicPr/>
                      <p:nvPr/>
                    </p:nvPicPr>
                    <p:blipFill>
                      <a:blip r:embed="rId2"/>
                      <a:stretch>
                        <a:fillRect/>
                      </a:stretch>
                    </p:blipFill>
                    <p:spPr>
                      <a:xfrm>
                        <a:off x="1734185" y="0"/>
                        <a:ext cx="8524240" cy="6829425"/>
                      </a:xfrm>
                      <a:prstGeom prst="rect">
                        <a:avLst/>
                      </a:prstGeom>
                    </p:spPr>
                  </p:pic>
                </p:oleObj>
              </mc:Fallback>
            </mc:AlternateContent>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Fixing Direction based on Gradient</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Diagram illustrate Gradient Descent, a optimization algorithm used in machine learning to minimize the cost function J(w), where w represents the model's parameters (weights).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The black dot on the right side of the graph represents the initial weight. When we start training the model, the weights are initialized randomly (or based on some heuristic), and this initial weight is often far from the global minimum.</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pic>
        <p:nvPicPr>
          <p:cNvPr id="2" name="Picture 1"/>
          <p:cNvPicPr>
            <a:picLocks noChangeAspect="1"/>
          </p:cNvPicPr>
          <p:nvPr/>
        </p:nvPicPr>
        <p:blipFill>
          <a:blip r:embed="rId1"/>
          <a:stretch>
            <a:fillRect/>
          </a:stretch>
        </p:blipFill>
        <p:spPr>
          <a:xfrm>
            <a:off x="3098165" y="492760"/>
            <a:ext cx="5627370" cy="293751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algn="just" fontAlgn="auto">
              <a:lnSpc>
                <a:spcPct val="200000"/>
              </a:lnSpc>
              <a:spcBef>
                <a:spcPts val="0"/>
              </a:spcBef>
            </a:pPr>
            <a:r>
              <a:rPr lang="en-US" sz="2400">
                <a:latin typeface="Book Antiqua" panose="02040602050305030304" charset="0"/>
                <a:cs typeface="Book Antiqua" panose="02040602050305030304" charset="0"/>
              </a:rPr>
              <a:t>The gradient is the slope of the cost function at the current point. The dashed line shows the slope at the position of the initial weight.</a:t>
            </a:r>
            <a:endParaRPr lang="en-US" sz="2400">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Gradient descent calculates the gradient (or derivative) of the cost function with respect to the weight w.</a:t>
            </a:r>
            <a:endParaRPr lang="en-US" sz="2400">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If the gradient ∇J(w) is positive at the current weight, this means the cost function is increasing as the weight increases. In this case, need to decrease the weight to move toward the minimum.</a:t>
            </a:r>
            <a:endParaRPr lang="en-US" sz="2400">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If the gradient ∇J(w) is negative, the cost function is decreasing as the weight increases. Here, need to increase the weight to move toward the minimum.</a:t>
            </a:r>
            <a:endParaRPr lang="en-US" sz="2400">
              <a:latin typeface="Book Antiqua" panose="02040602050305030304" charset="0"/>
              <a:cs typeface="Book Antiqua" panose="02040602050305030304"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ChangeAspect="1"/>
          </p:cNvGraphicFramePr>
          <p:nvPr>
            <p:ph idx="1"/>
          </p:nvPr>
        </p:nvGraphicFramePr>
        <p:xfrm>
          <a:off x="465455" y="788670"/>
          <a:ext cx="10465435" cy="4908550"/>
        </p:xfrm>
        <a:graphic>
          <a:graphicData uri="http://schemas.openxmlformats.org/presentationml/2006/ole">
            <mc:AlternateContent xmlns:mc="http://schemas.openxmlformats.org/markup-compatibility/2006">
              <mc:Choice xmlns:v="urn:schemas-microsoft-com:vml" Requires="v">
                <p:oleObj spid="_x0000_s4" name="" r:id="rId1" imgW="6661150" imgH="3124200" progId="Paint.Picture">
                  <p:embed/>
                </p:oleObj>
              </mc:Choice>
              <mc:Fallback>
                <p:oleObj name="" r:id="rId1" imgW="6661150" imgH="3124200" progId="Paint.Picture">
                  <p:embed/>
                  <p:pic>
                    <p:nvPicPr>
                      <p:cNvPr id="0" name="Picture 3"/>
                      <p:cNvPicPr/>
                      <p:nvPr/>
                    </p:nvPicPr>
                    <p:blipFill>
                      <a:blip r:embed="rId2"/>
                      <a:stretch>
                        <a:fillRect/>
                      </a:stretch>
                    </p:blipFill>
                    <p:spPr>
                      <a:xfrm>
                        <a:off x="465455" y="788670"/>
                        <a:ext cx="10465435" cy="4908550"/>
                      </a:xfrm>
                      <a:prstGeom prst="rect">
                        <a:avLst/>
                      </a:prstGeom>
                    </p:spPr>
                  </p:pic>
                </p:oleObj>
              </mc:Fallback>
            </mc:AlternateContent>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Autofit/>
          </a:bodyPr>
          <a:p>
            <a:pPr marL="0" indent="0" algn="just" fontAlgn="auto">
              <a:lnSpc>
                <a:spcPct val="150000"/>
              </a:lnSpc>
              <a:spcBef>
                <a:spcPts val="0"/>
              </a:spcBef>
              <a:buNone/>
            </a:pPr>
            <a:r>
              <a:rPr lang="en-US" sz="2500" b="1">
                <a:latin typeface="Book Antiqua" panose="02040602050305030304" charset="0"/>
                <a:cs typeface="Book Antiqua" panose="02040602050305030304" charset="0"/>
                <a:sym typeface="+mn-ea"/>
              </a:rPr>
              <a:t>Stochastic Gradient Descent (SGD)  </a:t>
            </a:r>
            <a:endParaRPr lang="en-US" sz="2500" b="1">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sym typeface="+mn-ea"/>
              </a:rPr>
              <a:t>Computation:</a:t>
            </a:r>
            <a:r>
              <a:rPr lang="en-US" sz="2500">
                <a:latin typeface="Book Antiqua" panose="02040602050305030304" charset="0"/>
                <a:cs typeface="Book Antiqua" panose="02040602050305030304" charset="0"/>
                <a:sym typeface="+mn-ea"/>
              </a:rPr>
              <a:t> Computes the gradient using a single randomly selected training example.</a:t>
            </a:r>
            <a:endParaRPr lang="en-US" sz="25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sym typeface="+mn-ea"/>
              </a:rPr>
              <a:t>Efficiency:</a:t>
            </a:r>
            <a:r>
              <a:rPr lang="en-US" sz="2500">
                <a:latin typeface="Book Antiqua" panose="02040602050305030304" charset="0"/>
                <a:cs typeface="Book Antiqua" panose="02040602050305030304" charset="0"/>
                <a:sym typeface="+mn-ea"/>
              </a:rPr>
              <a:t> Efficient for large datasets due to less computation.</a:t>
            </a:r>
            <a:endParaRPr lang="en-US" sz="25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sym typeface="+mn-ea"/>
              </a:rPr>
              <a:t>Convergence:</a:t>
            </a:r>
            <a:r>
              <a:rPr lang="en-US" sz="2500">
                <a:latin typeface="Book Antiqua" panose="02040602050305030304" charset="0"/>
                <a:cs typeface="Book Antiqua" panose="02040602050305030304" charset="0"/>
                <a:sym typeface="+mn-ea"/>
              </a:rPr>
              <a:t> Can be noisy and slower due to high variance in gradient estimates.</a:t>
            </a:r>
            <a:endParaRPr lang="en-US" sz="25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sym typeface="+mn-ea"/>
              </a:rPr>
              <a:t>Use Cases:</a:t>
            </a:r>
            <a:r>
              <a:rPr lang="en-US" sz="2500">
                <a:latin typeface="Book Antiqua" panose="02040602050305030304" charset="0"/>
                <a:cs typeface="Book Antiqua" panose="02040602050305030304" charset="0"/>
                <a:sym typeface="+mn-ea"/>
              </a:rPr>
              <a:t> Well-suited for large datasets and online learning.</a:t>
            </a:r>
            <a:endParaRPr lang="en-US" sz="25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endParaRPr lang="en-US" sz="2500">
              <a:latin typeface="Book Antiqua" panose="02040602050305030304" charset="0"/>
              <a:cs typeface="Book Antiqua" panose="02040602050305030304" charset="0"/>
              <a:sym typeface="+mn-ea"/>
            </a:endParaRPr>
          </a:p>
          <a:p>
            <a:pPr algn="just" fontAlgn="auto">
              <a:lnSpc>
                <a:spcPct val="150000"/>
              </a:lnSpc>
              <a:spcBef>
                <a:spcPts val="0"/>
              </a:spcBef>
            </a:pPr>
            <a:r>
              <a:rPr lang="en-US" sz="2500" b="1">
                <a:latin typeface="Book Antiqua" panose="02040602050305030304" charset="0"/>
                <a:cs typeface="Book Antiqua" panose="02040602050305030304" charset="0"/>
                <a:sym typeface="+mn-ea"/>
              </a:rPr>
              <a:t>Batch Gradient Descent (BGD)</a:t>
            </a:r>
            <a:endParaRPr lang="en-US" sz="2500" b="1">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rPr>
              <a:t>Computation: </a:t>
            </a:r>
            <a:r>
              <a:rPr lang="en-US" sz="2500">
                <a:latin typeface="Book Antiqua" panose="02040602050305030304" charset="0"/>
                <a:cs typeface="Book Antiqua" panose="02040602050305030304" charset="0"/>
              </a:rPr>
              <a:t>Computes the gradient using the entire dataset.</a:t>
            </a:r>
            <a:endParaRPr lang="en-US" sz="25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rPr>
              <a:t>Stability:</a:t>
            </a:r>
            <a:r>
              <a:rPr lang="en-US" sz="2500">
                <a:latin typeface="Book Antiqua" panose="02040602050305030304" charset="0"/>
                <a:cs typeface="Book Antiqua" panose="02040602050305030304" charset="0"/>
              </a:rPr>
              <a:t> More stable updates and smoother convergence.</a:t>
            </a:r>
            <a:endParaRPr lang="en-US" sz="25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rPr>
              <a:t>Efficiency:</a:t>
            </a:r>
            <a:r>
              <a:rPr lang="en-US" sz="2500">
                <a:latin typeface="Book Antiqua" panose="02040602050305030304" charset="0"/>
                <a:cs typeface="Book Antiqua" panose="02040602050305030304" charset="0"/>
              </a:rPr>
              <a:t> Can be computationally expensive for large datasets.</a:t>
            </a:r>
            <a:endParaRPr lang="en-US" sz="25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00" b="1">
                <a:latin typeface="Book Antiqua" panose="02040602050305030304" charset="0"/>
                <a:cs typeface="Book Antiqua" panose="02040602050305030304" charset="0"/>
              </a:rPr>
              <a:t>Use Cases: </a:t>
            </a:r>
            <a:r>
              <a:rPr lang="en-US" sz="2500">
                <a:latin typeface="Book Antiqua" panose="02040602050305030304" charset="0"/>
                <a:cs typeface="Book Antiqua" panose="02040602050305030304" charset="0"/>
              </a:rPr>
              <a:t>Suitable for smaller datasets or well-behaved objective functions.</a:t>
            </a:r>
            <a:endParaRPr lang="en-US" sz="25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00">
                <a:latin typeface="Book Antiqua" panose="02040602050305030304" charset="0"/>
                <a:cs typeface="Book Antiqua" panose="02040602050305030304" charset="0"/>
                <a:sym typeface="+mn-ea"/>
              </a:rPr>
              <a:t>  </a:t>
            </a:r>
            <a:endParaRPr lang="en-US" sz="25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endParaRPr lang="en-US" sz="2500">
              <a:latin typeface="Book Antiqua" panose="02040602050305030304" charset="0"/>
              <a:cs typeface="Book Antiqua" panose="02040602050305030304" charset="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Learning Rate and Convergence Issues</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Learning Rate (α)</a:t>
            </a:r>
            <a:endParaRPr lang="en-US" sz="2400" b="1">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The learning rate is a key hyperparameter in gradient descent </a:t>
            </a:r>
            <a:endParaRPr lang="en-US" sz="2400">
              <a:latin typeface="Book Antiqua" panose="02040602050305030304" charset="0"/>
              <a:cs typeface="Book Antiqua" panose="02040602050305030304" charset="0"/>
              <a:sym typeface="+mn-ea"/>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It controls how much to change the model's weights in response to the estimated gradient during training. It defines the step size that the algorithm takes while moving towards the minimum of the cost function.</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Definition: </a:t>
            </a:r>
            <a:r>
              <a:rPr lang="en-US" sz="2400">
                <a:latin typeface="Book Antiqua" panose="02040602050305030304" charset="0"/>
                <a:cs typeface="Book Antiqua" panose="02040602050305030304" charset="0"/>
                <a:sym typeface="+mn-ea"/>
              </a:rPr>
              <a:t>Learning rate (α) is a scalar value that determines the size of the steps taken during each iteration of gradient descent.</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Update Formula:</a:t>
            </a:r>
            <a:r>
              <a:rPr lang="en-US" sz="2400">
                <a:latin typeface="Book Antiqua" panose="02040602050305030304" charset="0"/>
                <a:cs typeface="Book Antiqua" panose="02040602050305030304" charset="0"/>
                <a:sym typeface="+mn-ea"/>
              </a:rPr>
              <a:t> In the weight update rule:</a:t>
            </a:r>
            <a:endParaRPr lang="en-US" sz="2400">
              <a:latin typeface="Book Antiqua" panose="02040602050305030304" charset="0"/>
              <a:cs typeface="Book Antiqua" panose="02040602050305030304" charset="0"/>
              <a:sym typeface="+mn-ea"/>
            </a:endParaRPr>
          </a:p>
          <a:p>
            <a:pPr marL="0" indent="0" algn="ctr" fontAlgn="auto">
              <a:lnSpc>
                <a:spcPct val="150000"/>
              </a:lnSpc>
              <a:spcBef>
                <a:spcPts val="0"/>
              </a:spcBef>
              <a:buNone/>
            </a:pPr>
            <a:r>
              <a:rPr lang="en-US" sz="2400">
                <a:latin typeface="Book Antiqua" panose="02040602050305030304" charset="0"/>
                <a:cs typeface="Book Antiqua" panose="02040602050305030304" charset="0"/>
                <a:sym typeface="+mn-ea"/>
              </a:rPr>
              <a:t>Wnew = Wold − α⋅∇J(w)</a:t>
            </a:r>
            <a:endParaRPr lang="en-US" sz="2400">
              <a:latin typeface="Book Antiqua" panose="02040602050305030304" charset="0"/>
              <a:cs typeface="Book Antiqua" panose="02040602050305030304" charset="0"/>
              <a:sym typeface="+mn-ea"/>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sym typeface="+mn-ea"/>
              </a:rPr>
              <a:t>α dictates how much to adjust the weights, w in the direction of the negative gradient ∇J(w).</a:t>
            </a:r>
            <a:endParaRPr lang="en-US" sz="2400">
              <a:latin typeface="Book Antiqua" panose="02040602050305030304" charset="0"/>
              <a:cs typeface="Book Antiqua" panose="02040602050305030304" charset="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Choosing Learning Rate:</a:t>
            </a:r>
            <a:r>
              <a:rPr lang="en-US" sz="2400">
                <a:latin typeface="Book Antiqua" panose="02040602050305030304" charset="0"/>
                <a:cs typeface="Book Antiqua" panose="02040602050305030304" charset="0"/>
              </a:rPr>
              <a:t> Selecting learning rate is crucial because it significantly impacts the training process: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Too High Learning Rate: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When it is too high, the algorithm might take large steps and overshoot the minimum. This can lead to divergence, where the cost function increases instead of decreasing.</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Large steps can cause the algorithm to oscillate around the minimum and fail to converge, as it constantly "jumps" over the optimal solution.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b="1">
                <a:latin typeface="Book Antiqua" panose="02040602050305030304" charset="0"/>
                <a:cs typeface="Book Antiqua" panose="02040602050305030304" charset="0"/>
              </a:rPr>
              <a:t>Example: </a:t>
            </a:r>
            <a:r>
              <a:rPr lang="en-US" sz="2400">
                <a:latin typeface="Book Antiqua" panose="02040602050305030304" charset="0"/>
                <a:cs typeface="Book Antiqua" panose="02040602050305030304" charset="0"/>
              </a:rPr>
              <a:t>Imagine descending a hill in leaps, where each leap overshoots the bottom of the hill, taking you to the opposite side.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Too Low Learning Rate: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A very small learning rate results in small steps, causing the algorithm to take a long time to converge. It may eventually reach the minimum, but the process will be slow and inefficient.</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Sometimes, a very low learning rate might cause the algorithm to get stuck in local minima </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p>
            <a:pPr marL="0" indent="0" algn="just" fontAlgn="auto">
              <a:lnSpc>
                <a:spcPct val="100000"/>
              </a:lnSpc>
              <a:spcBef>
                <a:spcPts val="0"/>
              </a:spcBef>
              <a:buNone/>
            </a:pPr>
            <a:r>
              <a:rPr lang="en-US" sz="2400" b="1">
                <a:latin typeface="Book Antiqua" panose="02040602050305030304" charset="0"/>
                <a:cs typeface="Book Antiqua" panose="02040602050305030304" charset="0"/>
              </a:rPr>
              <a:t>Supervised Learning:</a:t>
            </a:r>
            <a:endParaRPr lang="en-US" sz="2400" b="1">
              <a:latin typeface="Book Antiqua" panose="02040602050305030304" charset="0"/>
              <a:cs typeface="Book Antiqua" panose="02040602050305030304" charset="0"/>
            </a:endParaRPr>
          </a:p>
          <a:p>
            <a:pPr algn="just">
              <a:lnSpc>
                <a:spcPct val="150000"/>
              </a:lnSpc>
            </a:pPr>
            <a:r>
              <a:rPr lang="en-US" sz="2400">
                <a:latin typeface="Book Antiqua" panose="02040602050305030304" charset="0"/>
                <a:cs typeface="Book Antiqua" panose="02040602050305030304" charset="0"/>
                <a:sym typeface="+mn-ea"/>
              </a:rPr>
              <a:t>Models learn from labeled datasets, where each data point contains both features (input) and corresponding labels (correct output).</a:t>
            </a:r>
            <a:endParaRPr lang="en-US" sz="2400">
              <a:latin typeface="Book Antiqua" panose="02040602050305030304" charset="0"/>
              <a:cs typeface="Book Antiqua" panose="02040602050305030304" charset="0"/>
            </a:endParaRPr>
          </a:p>
          <a:p>
            <a:pPr algn="just">
              <a:lnSpc>
                <a:spcPct val="150000"/>
              </a:lnSpc>
            </a:pPr>
            <a:r>
              <a:rPr lang="en-US" sz="2400">
                <a:latin typeface="Book Antiqua" panose="02040602050305030304" charset="0"/>
                <a:cs typeface="Book Antiqua" panose="02040602050305030304" charset="0"/>
                <a:sym typeface="+mn-ea"/>
              </a:rPr>
              <a:t>The objective is to predict the label for new, unseen data points using the patterns learned from the training data.</a:t>
            </a:r>
            <a:endParaRPr lang="en-US" sz="2400">
              <a:latin typeface="Book Antiqua" panose="02040602050305030304" charset="0"/>
              <a:cs typeface="Book Antiqua" panose="02040602050305030304" charset="0"/>
              <a:sym typeface="+mn-ea"/>
            </a:endParaRPr>
          </a:p>
          <a:p>
            <a:pPr marL="0" indent="0" algn="just">
              <a:lnSpc>
                <a:spcPct val="150000"/>
              </a:lnSpc>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Example Applications: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Predicting house prices based on features like area, number of rooms, etc.</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Identifying spam emails based on words in the email.</a:t>
            </a:r>
            <a:endParaRPr lang="en-US" sz="2400">
              <a:latin typeface="Book Antiqua" panose="02040602050305030304" charset="0"/>
              <a:cs typeface="Book Antiqua" panose="02040602050305030304"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sym typeface="+mn-ea"/>
              </a:rPr>
              <a:t>Optimal Learning Rate:</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sym typeface="+mn-ea"/>
              </a:rPr>
              <a:t>The ideal learning rate leads to fast and stable convergence. It allows the model to reach the global minimum efficiently without overshooting or slowing down.</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To address the challenge of selecting the right learning rate, several strategies are used:</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Learning Rate Decay:</a:t>
            </a:r>
            <a:r>
              <a:rPr lang="en-US" sz="2400">
                <a:latin typeface="Book Antiqua" panose="02040602050305030304" charset="0"/>
                <a:cs typeface="Book Antiqua" panose="02040602050305030304" charset="0"/>
              </a:rPr>
              <a:t> Gradually reduces the learning rate over time during training to allow for faster convergence initially and more precise steps later.</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Adaptive Learning Rates:</a:t>
            </a:r>
            <a:r>
              <a:rPr lang="en-US" sz="2400">
                <a:latin typeface="Book Antiqua" panose="02040602050305030304" charset="0"/>
                <a:cs typeface="Book Antiqua" panose="02040602050305030304" charset="0"/>
              </a:rPr>
              <a:t> Algorithms like AdaGrad, RMSprop, and Adam automatically adjust the learning rate for each parameter, making the training more robust and efficient.</a:t>
            </a:r>
            <a:endParaRPr lang="en-US" sz="2400">
              <a:latin typeface="Book Antiqua" panose="02040602050305030304" charset="0"/>
              <a:cs typeface="Book Antiqua" panose="0204060205030503030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lnSpcReduction="10000"/>
          </a:bodyPr>
          <a:p>
            <a:pPr marL="0" indent="0" algn="just" fontAlgn="auto">
              <a:lnSpc>
                <a:spcPct val="150000"/>
              </a:lnSpc>
              <a:spcBef>
                <a:spcPts val="0"/>
              </a:spcBef>
              <a:buNone/>
            </a:pPr>
            <a:r>
              <a:rPr lang="en-US" sz="2555" b="1">
                <a:latin typeface="Book Antiqua" panose="02040602050305030304" charset="0"/>
                <a:cs typeface="Book Antiqua" panose="02040602050305030304" charset="0"/>
              </a:rPr>
              <a:t>Convergence Issues</a:t>
            </a:r>
            <a:endParaRPr lang="en-US" sz="2555"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55">
                <a:latin typeface="Book Antiqua" panose="02040602050305030304" charset="0"/>
                <a:cs typeface="Book Antiqua" panose="02040602050305030304" charset="0"/>
              </a:rPr>
              <a:t>Convergence refers to the process of reaching the minimum of the cost function (or close to it) where further updates no longer significantly reduce the cost.</a:t>
            </a:r>
            <a:endParaRPr lang="en-US" sz="2555">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55" b="1">
                <a:latin typeface="Book Antiqua" panose="02040602050305030304" charset="0"/>
                <a:cs typeface="Book Antiqua" panose="02040602050305030304" charset="0"/>
              </a:rPr>
              <a:t>Challenges in Convergence:</a:t>
            </a:r>
            <a:endParaRPr lang="en-US" sz="2555"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55" b="1">
                <a:latin typeface="Book Antiqua" panose="02040602050305030304" charset="0"/>
                <a:cs typeface="Book Antiqua" panose="02040602050305030304" charset="0"/>
              </a:rPr>
              <a:t>Divergence:</a:t>
            </a:r>
            <a:r>
              <a:rPr lang="en-US" sz="2555">
                <a:latin typeface="Book Antiqua" panose="02040602050305030304" charset="0"/>
                <a:cs typeface="Book Antiqua" panose="02040602050305030304" charset="0"/>
              </a:rPr>
              <a:t> Occurs when the learning rate is too high, causing the model's cost function to increase instead of decreasing. The algorithm "jumps" over the minimum and fails to settle at the optimum.</a:t>
            </a:r>
            <a:endParaRPr lang="en-US" sz="2555">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55" b="1">
                <a:latin typeface="Book Antiqua" panose="02040602050305030304" charset="0"/>
                <a:cs typeface="Book Antiqua" panose="02040602050305030304" charset="0"/>
              </a:rPr>
              <a:t>Slow Convergence:</a:t>
            </a:r>
            <a:r>
              <a:rPr lang="en-US" sz="2555">
                <a:latin typeface="Book Antiqua" panose="02040602050305030304" charset="0"/>
                <a:cs typeface="Book Antiqua" panose="02040602050305030304" charset="0"/>
              </a:rPr>
              <a:t> When the learning rate is too low, convergence becomes very slow. The model takes tiny steps and requires a large number of iterations to reach the minimum.</a:t>
            </a:r>
            <a:endParaRPr lang="en-US" sz="2555">
              <a:latin typeface="Book Antiqua" panose="02040602050305030304" charset="0"/>
              <a:cs typeface="Book Antiqua" panose="02040602050305030304" charset="0"/>
            </a:endParaRPr>
          </a:p>
          <a:p>
            <a:pPr marL="0" indent="0" algn="just" fontAlgn="auto">
              <a:lnSpc>
                <a:spcPct val="150000"/>
              </a:lnSpc>
              <a:spcBef>
                <a:spcPts val="0"/>
              </a:spcBef>
              <a:buNone/>
            </a:pPr>
            <a:r>
              <a:rPr lang="en-US" sz="2555" b="1">
                <a:latin typeface="Book Antiqua" panose="02040602050305030304" charset="0"/>
                <a:cs typeface="Book Antiqua" panose="02040602050305030304" charset="0"/>
              </a:rPr>
              <a:t>Local Minima: </a:t>
            </a:r>
            <a:r>
              <a:rPr lang="en-US" sz="2555">
                <a:latin typeface="Book Antiqua" panose="02040602050305030304" charset="0"/>
                <a:cs typeface="Book Antiqua" panose="02040602050305030304" charset="0"/>
              </a:rPr>
              <a:t>In non-convex cost functions, gradient descent can sometimes get stuck in a local minimum, which is not the global minimum. This is more of a concern in more complex models (e.g., deep learning). Gradient descent is designed to converge to a minimum, but there is no guarantee that it will always find the global minimum.</a:t>
            </a:r>
            <a:endParaRPr lang="en-US" sz="2555">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555">
              <a:latin typeface="Book Antiqua" panose="02040602050305030304" charset="0"/>
              <a:cs typeface="Book Antiqua" panose="02040602050305030304"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Saddle Points:</a:t>
            </a:r>
            <a:r>
              <a:rPr lang="en-US" sz="2400">
                <a:latin typeface="Book Antiqua" panose="02040602050305030304" charset="0"/>
                <a:cs typeface="Book Antiqua" panose="02040602050305030304" charset="0"/>
              </a:rPr>
              <a:t> Saddle points are points where the gradient is zero but the point is neither a minimum nor a maximum. In complex cost functions, especially in deep learning, saddle points can cause the gradient to become very small, leading to slow or stagnant updates.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Plateaus:</a:t>
            </a:r>
            <a:r>
              <a:rPr lang="en-US" sz="2400">
                <a:latin typeface="Book Antiqua" panose="02040602050305030304" charset="0"/>
                <a:cs typeface="Book Antiqua" panose="02040602050305030304" charset="0"/>
              </a:rPr>
              <a:t> Plateaus are flat regions in the cost function where the gradient is nearly zero. When the algorithm hits these regions, it makes minimal progress and appears to stall, causing slow convergence.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Adaptive Learning Rate Methods:</a:t>
            </a:r>
            <a:r>
              <a:rPr lang="en-US" sz="2400">
                <a:latin typeface="Book Antiqua" panose="02040602050305030304" charset="0"/>
                <a:cs typeface="Book Antiqua" panose="02040602050305030304" charset="0"/>
              </a:rPr>
              <a:t> Algorithms like Adam, RMSprop, and AdaGrad dynamically adjust learning rates for each parameter, improving convergence and handling slow or divergent learning. Adam combines momentum and adaptive learning.</a:t>
            </a:r>
            <a:endParaRPr lang="en-US" sz="2400">
              <a:latin typeface="Book Antiqua" panose="02040602050305030304" charset="0"/>
              <a:cs typeface="Book Antiqua" panose="02040602050305030304"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fontScale="90000" lnSpcReduction="2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What are Linear Models: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Linear models are the simplest and most widely used models in supervised learning.</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Relationship between the input (independent variable) and the output (dependent variable) by fitting a straight line or plane.</a:t>
            </a: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Types</a:t>
            </a:r>
            <a:endParaRPr lang="en-US" sz="2400" b="1">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Linear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Logistic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Ridge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Lasso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Elastic Net</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Support Vector Machine (SVM) with Linear Kernel</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Generalized Linear Models (GLM)</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Multinomial Logistic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Quantile Regression</a:t>
            </a:r>
            <a:endParaRPr lang="en-US" sz="2400">
              <a:latin typeface="Book Antiqua" panose="02040602050305030304" charset="0"/>
              <a:cs typeface="Book Antiqua" panose="02040602050305030304"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200000"/>
              </a:lnSpc>
              <a:spcBef>
                <a:spcPts val="0"/>
              </a:spcBef>
              <a:buNone/>
            </a:pPr>
            <a:r>
              <a:rPr lang="en-US" sz="2400" b="1">
                <a:latin typeface="Book Antiqua" panose="02040602050305030304" charset="0"/>
                <a:cs typeface="Book Antiqua" panose="02040602050305030304" charset="0"/>
              </a:rPr>
              <a:t>Introduction to Linear Regression</a:t>
            </a:r>
            <a:endParaRPr lang="en-US" sz="2400" b="1">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Linear Regression is a fundamental statistical method used in machine learning and data analysis to model the relationship between a dependent variable and one or more independent variables. </a:t>
            </a:r>
            <a:endParaRPr lang="en-US" sz="2400">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It assumes a linear relationship, which means the change in the dependent variable can be explained by a linear combination of the independent variables.</a:t>
            </a:r>
            <a:endParaRPr lang="en-US" sz="2400">
              <a:latin typeface="Book Antiqua" panose="02040602050305030304" charset="0"/>
              <a:cs typeface="Book Antiqua" panose="02040602050305030304" charset="0"/>
            </a:endParaRPr>
          </a:p>
          <a:p>
            <a:pPr marL="0" indent="0" algn="just" fontAlgn="auto">
              <a:lnSpc>
                <a:spcPct val="200000"/>
              </a:lnSpc>
              <a:spcBef>
                <a:spcPts val="0"/>
              </a:spcBef>
              <a:buNone/>
            </a:pPr>
            <a:r>
              <a:rPr lang="en-US" sz="2400" b="1">
                <a:latin typeface="Book Antiqua" panose="02040602050305030304" charset="0"/>
                <a:cs typeface="Book Antiqua" panose="02040602050305030304" charset="0"/>
              </a:rPr>
              <a:t>Types:</a:t>
            </a:r>
            <a:endParaRPr lang="en-US" sz="2400" b="1">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Simple Linear Regression</a:t>
            </a:r>
            <a:endParaRPr lang="en-US" sz="2400">
              <a:latin typeface="Book Antiqua" panose="02040602050305030304" charset="0"/>
              <a:cs typeface="Book Antiqua" panose="02040602050305030304" charset="0"/>
            </a:endParaRPr>
          </a:p>
          <a:p>
            <a:pPr algn="just" fontAlgn="auto">
              <a:lnSpc>
                <a:spcPct val="200000"/>
              </a:lnSpc>
              <a:spcBef>
                <a:spcPts val="0"/>
              </a:spcBef>
            </a:pPr>
            <a:r>
              <a:rPr lang="en-US" sz="2400">
                <a:latin typeface="Book Antiqua" panose="02040602050305030304" charset="0"/>
                <a:cs typeface="Book Antiqua" panose="02040602050305030304" charset="0"/>
              </a:rPr>
              <a:t> Multiple </a:t>
            </a:r>
            <a:r>
              <a:rPr lang="en-US" sz="2400">
                <a:latin typeface="Book Antiqua" panose="02040602050305030304" charset="0"/>
                <a:cs typeface="Book Antiqua" panose="02040602050305030304" charset="0"/>
                <a:sym typeface="+mn-ea"/>
              </a:rPr>
              <a:t>Linear Regression</a:t>
            </a: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Here X is input and Y is output. </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plotted these points in graph and drawing the best fit line using the data points.</a:t>
            </a:r>
            <a:endParaRPr lang="en-US" sz="2400">
              <a:latin typeface="Book Antiqua" panose="02040602050305030304" charset="0"/>
              <a:cs typeface="Book Antiqua" panose="02040602050305030304" charset="0"/>
            </a:endParaRPr>
          </a:p>
          <a:p>
            <a:pPr algn="just" fontAlgn="auto">
              <a:lnSpc>
                <a:spcPct val="150000"/>
              </a:lnSpc>
              <a:spcBef>
                <a:spcPts val="0"/>
              </a:spcBef>
            </a:pPr>
            <a:r>
              <a:rPr lang="en-US" sz="2400">
                <a:latin typeface="Book Antiqua" panose="02040602050305030304" charset="0"/>
                <a:cs typeface="Book Antiqua" panose="02040602050305030304" charset="0"/>
              </a:rPr>
              <a:t>using the best fit line can find the prediction for new input value. </a:t>
            </a: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786130" y="157480"/>
          <a:ext cx="4848860" cy="4107815"/>
        </p:xfrm>
        <a:graphic>
          <a:graphicData uri="http://schemas.openxmlformats.org/presentationml/2006/ole">
            <mc:AlternateContent xmlns:mc="http://schemas.openxmlformats.org/markup-compatibility/2006">
              <mc:Choice xmlns:v="urn:schemas-microsoft-com:vml" Requires="v">
                <p:oleObj spid="_x0000_s4" name="" r:id="rId1" imgW="3048000" imgH="3028950" progId="Paint.Picture">
                  <p:embed/>
                </p:oleObj>
              </mc:Choice>
              <mc:Fallback>
                <p:oleObj name="" r:id="rId1" imgW="3048000" imgH="3028950" progId="Paint.Picture">
                  <p:embed/>
                  <p:pic>
                    <p:nvPicPr>
                      <p:cNvPr id="0" name="Picture 3"/>
                      <p:cNvPicPr/>
                      <p:nvPr/>
                    </p:nvPicPr>
                    <p:blipFill>
                      <a:blip r:embed="rId2"/>
                      <a:stretch>
                        <a:fillRect/>
                      </a:stretch>
                    </p:blipFill>
                    <p:spPr>
                      <a:xfrm>
                        <a:off x="786130" y="157480"/>
                        <a:ext cx="4848860" cy="4107815"/>
                      </a:xfrm>
                      <a:prstGeom prst="rect">
                        <a:avLst/>
                      </a:prstGeom>
                    </p:spPr>
                  </p:pic>
                </p:oleObj>
              </mc:Fallback>
            </mc:AlternateContent>
          </a:graphicData>
        </a:graphic>
      </p:graphicFrame>
      <p:graphicFrame>
        <p:nvGraphicFramePr>
          <p:cNvPr id="5" name="Object 4"/>
          <p:cNvGraphicFramePr/>
          <p:nvPr/>
        </p:nvGraphicFramePr>
        <p:xfrm>
          <a:off x="6340475" y="193040"/>
          <a:ext cx="5252085" cy="4050665"/>
        </p:xfrm>
        <a:graphic>
          <a:graphicData uri="http://schemas.openxmlformats.org/presentationml/2006/ole">
            <mc:AlternateContent xmlns:mc="http://schemas.openxmlformats.org/markup-compatibility/2006">
              <mc:Choice xmlns:v="urn:schemas-microsoft-com:vml" Requires="v">
                <p:oleObj spid="_x0000_s6" name="" r:id="rId3" imgW="4819650" imgH="3327400" progId="Paint.Picture">
                  <p:embed/>
                </p:oleObj>
              </mc:Choice>
              <mc:Fallback>
                <p:oleObj name="" r:id="rId3" imgW="4819650" imgH="3327400" progId="Paint.Picture">
                  <p:embed/>
                  <p:pic>
                    <p:nvPicPr>
                      <p:cNvPr id="0" name="Picture 5"/>
                      <p:cNvPicPr/>
                      <p:nvPr/>
                    </p:nvPicPr>
                    <p:blipFill>
                      <a:blip r:embed="rId4"/>
                      <a:stretch>
                        <a:fillRect/>
                      </a:stretch>
                    </p:blipFill>
                    <p:spPr>
                      <a:xfrm>
                        <a:off x="6340475" y="193040"/>
                        <a:ext cx="5252085" cy="4050665"/>
                      </a:xfrm>
                      <a:prstGeom prst="rect">
                        <a:avLst/>
                      </a:prstGeom>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lnSpcReduction="20000"/>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Simple Linear Regression</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Definition: </a:t>
            </a:r>
            <a:r>
              <a:rPr lang="en-US" sz="2400">
                <a:latin typeface="Book Antiqua" panose="02040602050305030304" charset="0"/>
                <a:cs typeface="Book Antiqua" panose="02040602050305030304" charset="0"/>
              </a:rPr>
              <a:t>Simple Linear Regression involves one independent variable (feature) and one dependent variable (target).</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Assumptions: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Linearity: The relationship between variables is linear.</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Independence: Observations are independent of each other.</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Homoscedasticity: Constant variance of errors.</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a:latin typeface="Book Antiqua" panose="02040602050305030304" charset="0"/>
                <a:cs typeface="Book Antiqua" panose="02040602050305030304" charset="0"/>
              </a:rPr>
              <a:t>Normality: Errors are normally distributed.</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2738755" y="1487805"/>
          <a:ext cx="7665720" cy="3308350"/>
        </p:xfrm>
        <a:graphic>
          <a:graphicData uri="http://schemas.openxmlformats.org/presentationml/2006/ole">
            <mc:AlternateContent xmlns:mc="http://schemas.openxmlformats.org/markup-compatibility/2006">
              <mc:Choice xmlns:v="urn:schemas-microsoft-com:vml" Requires="v">
                <p:oleObj spid="_x0000_s4" name="" r:id="rId1" imgW="5727700" imgH="2470150" progId="Paint.Picture">
                  <p:embed/>
                </p:oleObj>
              </mc:Choice>
              <mc:Fallback>
                <p:oleObj name="" r:id="rId1" imgW="5727700" imgH="2470150" progId="Paint.Picture">
                  <p:embed/>
                  <p:pic>
                    <p:nvPicPr>
                      <p:cNvPr id="0" name="Picture 3"/>
                      <p:cNvPicPr/>
                      <p:nvPr/>
                    </p:nvPicPr>
                    <p:blipFill>
                      <a:blip r:embed="rId2"/>
                      <a:stretch>
                        <a:fillRect/>
                      </a:stretch>
                    </p:blipFill>
                    <p:spPr>
                      <a:xfrm>
                        <a:off x="2738755" y="1487805"/>
                        <a:ext cx="7665720" cy="3308350"/>
                      </a:xfrm>
                      <a:prstGeom prst="rect">
                        <a:avLst/>
                      </a:prstGeom>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Content Placeholder 2"/>
          <p:cNvSpPr>
            <a:spLocks noGrp="1"/>
          </p:cNvSpPr>
          <p:nvPr>
            <p:ph idx="1"/>
          </p:nvPr>
        </p:nvSpPr>
        <p:spPr>
          <a:xfrm>
            <a:off x="0" y="0"/>
            <a:ext cx="12192000" cy="6858635"/>
          </a:xfrm>
        </p:spPr>
        <p:txBody>
          <a:bodyPr>
            <a:normAutofit/>
          </a:bodyPr>
          <a:p>
            <a:pPr marL="0" indent="0" algn="just" fontAlgn="auto">
              <a:lnSpc>
                <a:spcPct val="150000"/>
              </a:lnSpc>
              <a:spcBef>
                <a:spcPts val="0"/>
              </a:spcBef>
              <a:buNone/>
            </a:pPr>
            <a:r>
              <a:rPr lang="en-US" sz="2400" b="1">
                <a:latin typeface="Book Antiqua" panose="02040602050305030304" charset="0"/>
                <a:cs typeface="Book Antiqua" panose="02040602050305030304" charset="0"/>
              </a:rPr>
              <a:t>Multiple Linear Regression</a:t>
            </a:r>
            <a:endParaRPr lang="en-US" sz="2400" b="1">
              <a:latin typeface="Book Antiqua" panose="02040602050305030304" charset="0"/>
              <a:cs typeface="Book Antiqua" panose="02040602050305030304" charset="0"/>
            </a:endParaRPr>
          </a:p>
          <a:p>
            <a:pPr marL="0" indent="0" algn="just" fontAlgn="auto">
              <a:lnSpc>
                <a:spcPct val="150000"/>
              </a:lnSpc>
              <a:spcBef>
                <a:spcPts val="0"/>
              </a:spcBef>
              <a:buNone/>
            </a:pPr>
            <a:r>
              <a:rPr lang="en-US" sz="2400" b="1">
                <a:latin typeface="Book Antiqua" panose="02040602050305030304" charset="0"/>
                <a:cs typeface="Book Antiqua" panose="02040602050305030304" charset="0"/>
              </a:rPr>
              <a:t>Definition:</a:t>
            </a:r>
            <a:r>
              <a:rPr lang="en-US" sz="2400">
                <a:latin typeface="Book Antiqua" panose="02040602050305030304" charset="0"/>
                <a:cs typeface="Book Antiqua" panose="02040602050305030304" charset="0"/>
              </a:rPr>
              <a:t> Multiple Linear Regression extends Simple Linear Regression by using two or more independent variables to predict the dependent variable.</a:t>
            </a:r>
            <a:endParaRPr lang="en-US" sz="2400">
              <a:latin typeface="Book Antiqua" panose="02040602050305030304" charset="0"/>
              <a:cs typeface="Book Antiqua" panose="02040602050305030304" charset="0"/>
            </a:endParaRPr>
          </a:p>
          <a:p>
            <a:pPr marL="0" indent="0" algn="just" fontAlgn="auto">
              <a:lnSpc>
                <a:spcPct val="150000"/>
              </a:lnSpc>
              <a:spcBef>
                <a:spcPts val="0"/>
              </a:spcBef>
              <a:buNone/>
            </a:pPr>
            <a:endParaRPr lang="en-US" sz="2400">
              <a:latin typeface="Book Antiqua" panose="02040602050305030304" charset="0"/>
              <a:cs typeface="Book Antiqua" panose="02040602050305030304" charset="0"/>
            </a:endParaRPr>
          </a:p>
        </p:txBody>
      </p:sp>
      <p:graphicFrame>
        <p:nvGraphicFramePr>
          <p:cNvPr id="2" name="Object 1"/>
          <p:cNvGraphicFramePr/>
          <p:nvPr/>
        </p:nvGraphicFramePr>
        <p:xfrm>
          <a:off x="1719580" y="2167255"/>
          <a:ext cx="8605520" cy="3776345"/>
        </p:xfrm>
        <a:graphic>
          <a:graphicData uri="http://schemas.openxmlformats.org/presentationml/2006/ole">
            <mc:AlternateContent xmlns:mc="http://schemas.openxmlformats.org/markup-compatibility/2006">
              <mc:Choice xmlns:v="urn:schemas-microsoft-com:vml" Requires="v">
                <p:oleObj spid="_x0000_s4" name="" r:id="rId1" imgW="6864350" imgH="2520950" progId="Paint.Picture">
                  <p:embed/>
                </p:oleObj>
              </mc:Choice>
              <mc:Fallback>
                <p:oleObj name="" r:id="rId1" imgW="6864350" imgH="2520950" progId="Paint.Picture">
                  <p:embed/>
                  <p:pic>
                    <p:nvPicPr>
                      <p:cNvPr id="0" name="Picture 3"/>
                      <p:cNvPicPr/>
                      <p:nvPr/>
                    </p:nvPicPr>
                    <p:blipFill>
                      <a:blip r:embed="rId2"/>
                      <a:stretch>
                        <a:fillRect/>
                      </a:stretch>
                    </p:blipFill>
                    <p:spPr>
                      <a:xfrm>
                        <a:off x="1719580" y="2167255"/>
                        <a:ext cx="8605520" cy="3776345"/>
                      </a:xfrm>
                      <a:prstGeom prst="rect">
                        <a:avLst/>
                      </a:prstGeom>
                    </p:spPr>
                  </p:pic>
                </p:oleObj>
              </mc:Fallback>
            </mc:AlternateContent>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2" name="Content Placeholder 1"/>
          <p:cNvGraphicFramePr>
            <a:graphicFrameLocks noChangeAspect="1"/>
          </p:cNvGraphicFramePr>
          <p:nvPr>
            <p:ph idx="1"/>
          </p:nvPr>
        </p:nvGraphicFramePr>
        <p:xfrm>
          <a:off x="125095" y="847090"/>
          <a:ext cx="5207000" cy="3492500"/>
        </p:xfrm>
        <a:graphic>
          <a:graphicData uri="http://schemas.openxmlformats.org/presentationml/2006/ole">
            <mc:AlternateContent xmlns:mc="http://schemas.openxmlformats.org/markup-compatibility/2006">
              <mc:Choice xmlns:v="urn:schemas-microsoft-com:vml" Requires="v">
                <p:oleObj spid="_x0000_s4" name="" r:id="rId1" imgW="5207000" imgH="3492500" progId="Paint.Picture">
                  <p:embed/>
                </p:oleObj>
              </mc:Choice>
              <mc:Fallback>
                <p:oleObj name="" r:id="rId1" imgW="5207000" imgH="3492500" progId="Paint.Picture">
                  <p:embed/>
                  <p:pic>
                    <p:nvPicPr>
                      <p:cNvPr id="0" name="Picture 3"/>
                      <p:cNvPicPr/>
                      <p:nvPr/>
                    </p:nvPicPr>
                    <p:blipFill>
                      <a:blip r:embed="rId2"/>
                      <a:stretch>
                        <a:fillRect/>
                      </a:stretch>
                    </p:blipFill>
                    <p:spPr>
                      <a:xfrm>
                        <a:off x="125095" y="847090"/>
                        <a:ext cx="5207000" cy="3492500"/>
                      </a:xfrm>
                      <a:prstGeom prst="rect">
                        <a:avLst/>
                      </a:prstGeom>
                    </p:spPr>
                  </p:pic>
                </p:oleObj>
              </mc:Fallback>
            </mc:AlternateContent>
          </a:graphicData>
        </a:graphic>
      </p:graphicFrame>
      <p:graphicFrame>
        <p:nvGraphicFramePr>
          <p:cNvPr id="5" name="Object 4"/>
          <p:cNvGraphicFramePr/>
          <p:nvPr/>
        </p:nvGraphicFramePr>
        <p:xfrm>
          <a:off x="5937250" y="95250"/>
          <a:ext cx="6005830" cy="4327525"/>
        </p:xfrm>
        <a:graphic>
          <a:graphicData uri="http://schemas.openxmlformats.org/presentationml/2006/ole">
            <mc:AlternateContent xmlns:mc="http://schemas.openxmlformats.org/markup-compatibility/2006">
              <mc:Choice xmlns:v="urn:schemas-microsoft-com:vml" Requires="v">
                <p:oleObj spid="_x0000_s6" name="" r:id="rId3" imgW="6000750" imgH="4324350" progId="Paint.Picture">
                  <p:embed/>
                </p:oleObj>
              </mc:Choice>
              <mc:Fallback>
                <p:oleObj name="" r:id="rId3" imgW="6000750" imgH="4324350" progId="Paint.Picture">
                  <p:embed/>
                  <p:pic>
                    <p:nvPicPr>
                      <p:cNvPr id="0" name="Picture 5"/>
                      <p:cNvPicPr/>
                      <p:nvPr/>
                    </p:nvPicPr>
                    <p:blipFill>
                      <a:blip r:embed="rId4"/>
                      <a:stretch>
                        <a:fillRect/>
                      </a:stretch>
                    </p:blipFill>
                    <p:spPr>
                      <a:xfrm>
                        <a:off x="5937250" y="95250"/>
                        <a:ext cx="6005830" cy="4327525"/>
                      </a:xfrm>
                      <a:prstGeom prst="rect">
                        <a:avLst/>
                      </a:prstGeom>
                    </p:spPr>
                  </p:pic>
                </p:oleObj>
              </mc:Fallback>
            </mc:AlternateContent>
          </a:graphicData>
        </a:graphic>
      </p:graphicFrame>
      <p:sp>
        <p:nvSpPr>
          <p:cNvPr id="8" name="Text Box 7"/>
          <p:cNvSpPr txBox="1"/>
          <p:nvPr/>
        </p:nvSpPr>
        <p:spPr>
          <a:xfrm>
            <a:off x="273685" y="5107940"/>
            <a:ext cx="5263515" cy="706755"/>
          </a:xfrm>
          <a:prstGeom prst="rect">
            <a:avLst/>
          </a:prstGeom>
          <a:noFill/>
        </p:spPr>
        <p:txBody>
          <a:bodyPr wrap="square" rtlCol="0">
            <a:spAutoFit/>
          </a:bodyPr>
          <a:p>
            <a:r>
              <a:rPr lang="en-US" sz="2000">
                <a:latin typeface="Book Antiqua" panose="02040602050305030304" charset="0"/>
                <a:cs typeface="Book Antiqua" panose="02040602050305030304" charset="0"/>
              </a:rPr>
              <a:t>Year of Experience is input and Predicting salary is output</a:t>
            </a:r>
            <a:endParaRPr lang="en-US" sz="2000">
              <a:latin typeface="Book Antiqua" panose="02040602050305030304" charset="0"/>
              <a:cs typeface="Book Antiqua" panose="02040602050305030304" charset="0"/>
            </a:endParaRPr>
          </a:p>
        </p:txBody>
      </p:sp>
      <p:sp>
        <p:nvSpPr>
          <p:cNvPr id="9" name="Text Box 8"/>
          <p:cNvSpPr txBox="1"/>
          <p:nvPr/>
        </p:nvSpPr>
        <p:spPr>
          <a:xfrm>
            <a:off x="5839460" y="5114925"/>
            <a:ext cx="6210300" cy="706755"/>
          </a:xfrm>
          <a:prstGeom prst="rect">
            <a:avLst/>
          </a:prstGeom>
          <a:noFill/>
        </p:spPr>
        <p:txBody>
          <a:bodyPr wrap="square" rtlCol="0">
            <a:spAutoFit/>
          </a:bodyPr>
          <a:p>
            <a:r>
              <a:rPr lang="en-US" sz="2000">
                <a:latin typeface="Book Antiqua" panose="02040602050305030304" charset="0"/>
                <a:cs typeface="Book Antiqua" panose="02040602050305030304" charset="0"/>
              </a:rPr>
              <a:t>Here two independant values are biking to work and smoking. dependant value is prediction heart disease</a:t>
            </a:r>
            <a:endParaRPr lang="en-US" sz="2000">
              <a:latin typeface="Book Antiqua" panose="02040602050305030304" charset="0"/>
              <a:cs typeface="Book Antiqua" panose="0204060205030503030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13381</Words>
  <Application>WPS Presentation</Application>
  <PresentationFormat>Widescreen</PresentationFormat>
  <Paragraphs>268</Paragraphs>
  <Slides>43</Slides>
  <Notes>0</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19</vt:i4>
      </vt:variant>
      <vt:variant>
        <vt:lpstr>幻灯片标题</vt:lpstr>
      </vt:variant>
      <vt:variant>
        <vt:i4>43</vt:i4>
      </vt:variant>
    </vt:vector>
  </HeadingPairs>
  <TitlesOfParts>
    <vt:vector size="73" baseType="lpstr">
      <vt:lpstr>Arial</vt:lpstr>
      <vt:lpstr>SimSun</vt:lpstr>
      <vt:lpstr>Wingdings</vt:lpstr>
      <vt:lpstr>Bahnschrift Light</vt:lpstr>
      <vt:lpstr>Book Antiqua</vt:lpstr>
      <vt:lpstr>Calibri</vt:lpstr>
      <vt:lpstr>Microsoft YaHei</vt:lpstr>
      <vt:lpstr>Arial Unicode MS</vt:lpstr>
      <vt:lpstr>Calibri Light</vt:lpstr>
      <vt:lpstr>BatangChe</vt:lpstr>
      <vt:lpstr>Office Theme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Paint.Picture</vt:lpstr>
      <vt:lpstr>Fundamentals of Machine Learning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of Machine Learning</dc:title>
  <dc:creator>RCBC</dc:creator>
  <cp:lastModifiedBy>Prince Thomas</cp:lastModifiedBy>
  <cp:revision>9</cp:revision>
  <dcterms:created xsi:type="dcterms:W3CDTF">2024-10-17T18:56:00Z</dcterms:created>
  <dcterms:modified xsi:type="dcterms:W3CDTF">2024-10-22T08:09:08Z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9A73D0BF54F04D38B0FAA8E192B7B007_13</vt:lpwstr>
  </property>
  <property fmtid="{D5CDD505-2E9C-101B-9397-08002B2CF9AE}" pid="3" name="KSOProductBuildVer">
    <vt:lpwstr>1033-12.2.0.18283</vt:lpwstr>
  </property>
</Properties>
</file>