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3"/>
    <p:sldId id="257" r:id="rId4"/>
    <p:sldId id="272" r:id="rId5"/>
    <p:sldId id="274" r:id="rId6"/>
    <p:sldId id="273" r:id="rId7"/>
    <p:sldId id="276" r:id="rId8"/>
    <p:sldId id="279" r:id="rId9"/>
    <p:sldId id="280" r:id="rId10"/>
    <p:sldId id="281" r:id="rId11"/>
    <p:sldId id="282" r:id="rId12"/>
    <p:sldId id="284" r:id="rId13"/>
    <p:sldId id="292" r:id="rId14"/>
    <p:sldId id="285" r:id="rId15"/>
    <p:sldId id="286" r:id="rId16"/>
    <p:sldId id="287" r:id="rId17"/>
    <p:sldId id="288" r:id="rId18"/>
    <p:sldId id="289" r:id="rId19"/>
    <p:sldId id="290" r:id="rId20"/>
    <p:sldId id="293" r:id="rId21"/>
    <p:sldId id="291" r:id="rId22"/>
    <p:sldId id="294" r:id="rId23"/>
    <p:sldId id="295" r:id="rId24"/>
    <p:sldId id="296" r:id="rId25"/>
    <p:sldId id="297" r:id="rId26"/>
    <p:sldId id="298" r:id="rId28"/>
    <p:sldId id="299" r:id="rId29"/>
    <p:sldId id="304" r:id="rId30"/>
    <p:sldId id="305" r:id="rId31"/>
    <p:sldId id="300" r:id="rId32"/>
    <p:sldId id="30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5.bin"/></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05765" y="1499235"/>
            <a:ext cx="11391265" cy="2102485"/>
          </a:xfrm>
        </p:spPr>
        <p:style>
          <a:lnRef idx="0">
            <a:srgbClr val="FFFFFF"/>
          </a:lnRef>
          <a:fillRef idx="2">
            <a:schemeClr val="accent1"/>
          </a:fillRef>
          <a:effectRef idx="0">
            <a:srgbClr val="FFFFFF"/>
          </a:effectRef>
          <a:fontRef idx="minor">
            <a:schemeClr val="lt1"/>
          </a:fontRef>
        </p:style>
        <p:txBody>
          <a:bodyPr/>
          <a:p>
            <a:pPr>
              <a:lnSpc>
                <a:spcPct val="0"/>
              </a:lnSpc>
            </a:pPr>
            <a:r>
              <a:rPr lang="en-US"/>
              <a:t>Fundamentals of Machine Learning</a:t>
            </a:r>
            <a:endParaRPr lang="en-US"/>
          </a:p>
        </p:txBody>
      </p:sp>
      <p:sp>
        <p:nvSpPr>
          <p:cNvPr id="3" name="Subtitle 2"/>
          <p:cNvSpPr>
            <a:spLocks noGrp="1"/>
          </p:cNvSpPr>
          <p:nvPr>
            <p:ph type="subTitle" idx="1"/>
          </p:nvPr>
        </p:nvSpPr>
        <p:spPr>
          <a:xfrm>
            <a:off x="1475105" y="5119370"/>
            <a:ext cx="9464040" cy="1329690"/>
          </a:xfrm>
        </p:spPr>
        <p:style>
          <a:lnRef idx="0">
            <a:srgbClr val="FFFFFF"/>
          </a:lnRef>
          <a:fillRef idx="2">
            <a:schemeClr val="accent1"/>
          </a:fillRef>
          <a:effectRef idx="0">
            <a:srgbClr val="FFFFFF"/>
          </a:effectRef>
          <a:fontRef idx="minor">
            <a:schemeClr val="lt1"/>
          </a:fontRef>
        </p:style>
        <p:txBody>
          <a:bodyPr>
            <a:normAutofit/>
          </a:bodyPr>
          <a:p>
            <a:r>
              <a:rPr lang="en-US" sz="1800">
                <a:latin typeface="Bahnschrift Light" panose="020B0502040204020203" charset="0"/>
                <a:cs typeface="Bahnschrift Light" panose="020B0502040204020203" charset="0"/>
              </a:rPr>
              <a:t>Prepared by</a:t>
            </a:r>
            <a:endParaRPr lang="en-US" sz="1800">
              <a:latin typeface="Bahnschrift Light" panose="020B0502040204020203" charset="0"/>
              <a:cs typeface="Bahnschrift Light" panose="020B0502040204020203" charset="0"/>
            </a:endParaRPr>
          </a:p>
          <a:p>
            <a:r>
              <a:rPr lang="en-US" sz="2800">
                <a:latin typeface="Bahnschrift Light" panose="020B0502040204020203" charset="0"/>
                <a:cs typeface="Bahnschrift Light" panose="020B0502040204020203" charset="0"/>
              </a:rPr>
              <a:t>Prince Thomas M.E., PhD</a:t>
            </a:r>
            <a:endParaRPr lang="en-US" sz="2800">
              <a:latin typeface="Bahnschrift Light" panose="020B0502040204020203" charset="0"/>
              <a:cs typeface="Bahnschrift Light" panose="020B0502040204020203" charset="0"/>
            </a:endParaRPr>
          </a:p>
          <a:p>
            <a:r>
              <a:rPr lang="en-US" sz="1800">
                <a:latin typeface="Bahnschrift Light" panose="020B0502040204020203" charset="0"/>
                <a:cs typeface="Bahnschrift Light" panose="020B0502040204020203" charset="0"/>
              </a:rPr>
              <a:t>Associate Professor</a:t>
            </a:r>
            <a:endParaRPr lang="en-US" sz="1800">
              <a:latin typeface="Bahnschrift Light" panose="020B0502040204020203" charset="0"/>
              <a:cs typeface="Bahnschrift Light" panose="020B05020402040202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fontScale="90000" lnSpcReduction="20000"/>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sym typeface="+mn-ea"/>
              </a:rPr>
              <a:t>It can be calculated using the below formula:</a:t>
            </a:r>
            <a:endParaRPr lang="en-US" sz="2400" b="1">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a:latin typeface="Book Antiqua" panose="02040602050305030304" charset="0"/>
                <a:cs typeface="Book Antiqua" panose="02040602050305030304" charset="0"/>
                <a:sym typeface="+mn-ea"/>
              </a:rPr>
              <a:t>Information gain is a measure of this change in entropy.</a:t>
            </a:r>
            <a:endParaRPr lang="en-US" sz="2400">
              <a:latin typeface="Book Antiqua" panose="02040602050305030304" charset="0"/>
              <a:cs typeface="Book Antiqua" panose="02040602050305030304" charset="0"/>
              <a:sym typeface="+mn-ea"/>
            </a:endParaRPr>
          </a:p>
          <a:p>
            <a:pPr algn="just" fontAlgn="auto">
              <a:lnSpc>
                <a:spcPct val="150000"/>
              </a:lnSpc>
              <a:spcBef>
                <a:spcPts val="0"/>
              </a:spcBef>
            </a:pPr>
            <a:r>
              <a:rPr lang="en-US" sz="2400">
                <a:latin typeface="Book Antiqua" panose="02040602050305030304" charset="0"/>
                <a:cs typeface="Book Antiqua" panose="02040602050305030304" charset="0"/>
                <a:sym typeface="+mn-ea"/>
              </a:rPr>
              <a:t>Suppose S is a set of instances(whole dataset),</a:t>
            </a:r>
            <a:endParaRPr lang="en-US" sz="2400">
              <a:latin typeface="Book Antiqua" panose="02040602050305030304" charset="0"/>
              <a:cs typeface="Book Antiqua" panose="02040602050305030304" charset="0"/>
              <a:sym typeface="+mn-ea"/>
            </a:endParaRPr>
          </a:p>
          <a:p>
            <a:pPr algn="just" fontAlgn="auto">
              <a:lnSpc>
                <a:spcPct val="150000"/>
              </a:lnSpc>
              <a:spcBef>
                <a:spcPts val="0"/>
              </a:spcBef>
            </a:pPr>
            <a:r>
              <a:rPr lang="en-US" sz="2400">
                <a:latin typeface="Book Antiqua" panose="02040602050305030304" charset="0"/>
                <a:cs typeface="Book Antiqua" panose="02040602050305030304" charset="0"/>
                <a:sym typeface="+mn-ea"/>
              </a:rPr>
              <a:t>A is an attribute</a:t>
            </a:r>
            <a:endParaRPr lang="en-US" sz="2400">
              <a:latin typeface="Book Antiqua" panose="02040602050305030304" charset="0"/>
              <a:cs typeface="Book Antiqua" panose="02040602050305030304" charset="0"/>
              <a:sym typeface="+mn-ea"/>
            </a:endParaRPr>
          </a:p>
          <a:p>
            <a:pPr algn="just" fontAlgn="auto">
              <a:lnSpc>
                <a:spcPct val="150000"/>
              </a:lnSpc>
              <a:spcBef>
                <a:spcPts val="0"/>
              </a:spcBef>
            </a:pPr>
            <a:r>
              <a:rPr lang="en-US" sz="2400">
                <a:latin typeface="Book Antiqua" panose="02040602050305030304" charset="0"/>
                <a:cs typeface="Book Antiqua" panose="02040602050305030304" charset="0"/>
                <a:sym typeface="+mn-ea"/>
              </a:rPr>
              <a:t>Sv(one feature) is the subset of S</a:t>
            </a:r>
            <a:endParaRPr lang="en-US" sz="2400">
              <a:latin typeface="Book Antiqua" panose="02040602050305030304" charset="0"/>
              <a:cs typeface="Book Antiqua" panose="02040602050305030304" charset="0"/>
              <a:sym typeface="+mn-ea"/>
            </a:endParaRPr>
          </a:p>
          <a:p>
            <a:pPr algn="just" fontAlgn="auto">
              <a:lnSpc>
                <a:spcPct val="150000"/>
              </a:lnSpc>
              <a:spcBef>
                <a:spcPts val="0"/>
              </a:spcBef>
            </a:pPr>
            <a:r>
              <a:rPr lang="en-US" sz="2400">
                <a:latin typeface="Book Antiqua" panose="02040602050305030304" charset="0"/>
                <a:cs typeface="Book Antiqua" panose="02040602050305030304" charset="0"/>
                <a:sym typeface="+mn-ea"/>
              </a:rPr>
              <a:t>v represents an individual value that the attribute A can take and Values (A) is the set of all possible values of A, then</a:t>
            </a:r>
            <a:endParaRPr lang="en-US" sz="2400">
              <a:latin typeface="Book Antiqua" panose="02040602050305030304" charset="0"/>
              <a:cs typeface="Book Antiqua" panose="02040602050305030304" charset="0"/>
              <a:sym typeface="+mn-ea"/>
            </a:endParaRPr>
          </a:p>
          <a:p>
            <a:pPr marL="0" indent="0" algn="just" fontAlgn="auto">
              <a:lnSpc>
                <a:spcPct val="150000"/>
              </a:lnSpc>
              <a:spcBef>
                <a:spcPts val="0"/>
              </a:spcBef>
              <a:buNone/>
            </a:pPr>
            <a:r>
              <a:rPr lang="en-US" sz="2400">
                <a:latin typeface="Book Antiqua" panose="02040602050305030304" charset="0"/>
                <a:cs typeface="Book Antiqua" panose="02040602050305030304" charset="0"/>
                <a:sym typeface="+mn-ea"/>
              </a:rPr>
              <a:t>    </a:t>
            </a:r>
            <a:endParaRPr lang="en-US" sz="2400">
              <a:latin typeface="Book Antiqua" panose="02040602050305030304" charset="0"/>
              <a:cs typeface="Book Antiqua" panose="02040602050305030304" charset="0"/>
              <a:sym typeface="+mn-ea"/>
            </a:endParaRPr>
          </a:p>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sym typeface="+mn-ea"/>
              </a:rPr>
              <a:t>Entropy:</a:t>
            </a:r>
            <a:r>
              <a:rPr lang="en-US" sz="2400">
                <a:latin typeface="Book Antiqua" panose="02040602050305030304" charset="0"/>
                <a:cs typeface="Book Antiqua" panose="02040602050305030304" charset="0"/>
                <a:sym typeface="+mn-ea"/>
              </a:rPr>
              <a:t> Entropy is a metric to measure the impurity in a given attribute. It specifies randomness in data, It specifies how much information available in the data. Entropy can be calculated as:</a:t>
            </a:r>
            <a:endParaRPr lang="en-US" sz="2400">
              <a:latin typeface="Book Antiqua" panose="02040602050305030304" charset="0"/>
              <a:cs typeface="Book Antiqua" panose="02040602050305030304" charset="0"/>
            </a:endParaRPr>
          </a:p>
          <a:p>
            <a:pPr marL="1371600" lvl="3" indent="457200" algn="just" fontAlgn="auto">
              <a:lnSpc>
                <a:spcPct val="150000"/>
              </a:lnSpc>
              <a:spcBef>
                <a:spcPts val="0"/>
              </a:spcBef>
              <a:buNone/>
            </a:pPr>
            <a:r>
              <a:rPr lang="en-US" sz="2400">
                <a:latin typeface="Book Antiqua" panose="02040602050305030304" charset="0"/>
                <a:cs typeface="Book Antiqua" panose="02040602050305030304" charset="0"/>
                <a:sym typeface="+mn-ea"/>
              </a:rPr>
              <a:t>Entropy(s)= -P(yes)log2 P(yes)- P(no) log2 P(no)</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a:latin typeface="Book Antiqua" panose="02040602050305030304" charset="0"/>
                <a:cs typeface="Book Antiqua" panose="02040602050305030304" charset="0"/>
                <a:sym typeface="+mn-ea"/>
              </a:rPr>
              <a:t>Where,</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a:latin typeface="Book Antiqua" panose="02040602050305030304" charset="0"/>
                <a:cs typeface="Book Antiqua" panose="02040602050305030304" charset="0"/>
                <a:sym typeface="+mn-ea"/>
              </a:rPr>
              <a:t>S= Total number of samples, P(yes)= probability of yes, P(no)= probability of no</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p:txBody>
      </p:sp>
      <p:graphicFrame>
        <p:nvGraphicFramePr>
          <p:cNvPr id="2" name="Object 1"/>
          <p:cNvGraphicFramePr/>
          <p:nvPr/>
        </p:nvGraphicFramePr>
        <p:xfrm>
          <a:off x="3591560" y="3275330"/>
          <a:ext cx="5008880" cy="650240"/>
        </p:xfrm>
        <a:graphic>
          <a:graphicData uri="http://schemas.openxmlformats.org/presentationml/2006/ole">
            <mc:AlternateContent xmlns:mc="http://schemas.openxmlformats.org/markup-compatibility/2006">
              <mc:Choice xmlns:v="urn:schemas-microsoft-com:vml" Requires="v">
                <p:oleObj spid="_x0000_s4" name="" r:id="rId1" imgW="3155950" imgH="336550" progId="Paint.Picture">
                  <p:embed/>
                </p:oleObj>
              </mc:Choice>
              <mc:Fallback>
                <p:oleObj name="" r:id="rId1" imgW="3155950" imgH="336550" progId="Paint.Picture">
                  <p:embed/>
                  <p:pic>
                    <p:nvPicPr>
                      <p:cNvPr id="0" name="Picture 3"/>
                      <p:cNvPicPr/>
                      <p:nvPr/>
                    </p:nvPicPr>
                    <p:blipFill>
                      <a:blip r:embed="rId2"/>
                      <a:stretch>
                        <a:fillRect/>
                      </a:stretch>
                    </p:blipFill>
                    <p:spPr>
                      <a:xfrm>
                        <a:off x="3591560" y="3275330"/>
                        <a:ext cx="5008880" cy="650240"/>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rPr>
              <a:t>Example for Entropy calculation</a:t>
            </a:r>
            <a:r>
              <a:rPr lang="en-US" sz="2400">
                <a:latin typeface="Book Antiqua" panose="02040602050305030304" charset="0"/>
                <a:cs typeface="Book Antiqua" panose="02040602050305030304" charset="0"/>
              </a:rPr>
              <a:t>				  </a:t>
            </a:r>
            <a:r>
              <a:rPr lang="en-US" sz="2400" b="1">
                <a:latin typeface="Book Antiqua" panose="02040602050305030304" charset="0"/>
                <a:cs typeface="Book Antiqua" panose="02040602050305030304" charset="0"/>
              </a:rPr>
              <a:t>dataset example</a:t>
            </a:r>
            <a:endParaRPr lang="en-US" sz="2400" b="1">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b="1">
              <a:latin typeface="Book Antiqua" panose="02040602050305030304" charset="0"/>
              <a:cs typeface="Book Antiqua" panose="02040602050305030304" charset="0"/>
            </a:endParaRPr>
          </a:p>
        </p:txBody>
      </p:sp>
      <p:graphicFrame>
        <p:nvGraphicFramePr>
          <p:cNvPr id="5" name="Object 4"/>
          <p:cNvGraphicFramePr/>
          <p:nvPr/>
        </p:nvGraphicFramePr>
        <p:xfrm>
          <a:off x="0" y="690245"/>
          <a:ext cx="5689600" cy="3703320"/>
        </p:xfrm>
        <a:graphic>
          <a:graphicData uri="http://schemas.openxmlformats.org/presentationml/2006/ole">
            <mc:AlternateContent xmlns:mc="http://schemas.openxmlformats.org/markup-compatibility/2006">
              <mc:Choice xmlns:v="urn:schemas-microsoft-com:vml" Requires="v">
                <p:oleObj spid="_x0000_s6" name="" r:id="rId1" imgW="3898900" imgH="1968500" progId="Paint.Picture">
                  <p:embed/>
                </p:oleObj>
              </mc:Choice>
              <mc:Fallback>
                <p:oleObj name="" r:id="rId1" imgW="3898900" imgH="1968500" progId="Paint.Picture">
                  <p:embed/>
                  <p:pic>
                    <p:nvPicPr>
                      <p:cNvPr id="0" name="Picture 5"/>
                      <p:cNvPicPr/>
                      <p:nvPr/>
                    </p:nvPicPr>
                    <p:blipFill>
                      <a:blip r:embed="rId2"/>
                      <a:stretch>
                        <a:fillRect/>
                      </a:stretch>
                    </p:blipFill>
                    <p:spPr>
                      <a:xfrm>
                        <a:off x="0" y="690245"/>
                        <a:ext cx="5689600" cy="3703320"/>
                      </a:xfrm>
                      <a:prstGeom prst="rect">
                        <a:avLst/>
                      </a:prstGeom>
                    </p:spPr>
                  </p:pic>
                </p:oleObj>
              </mc:Fallback>
            </mc:AlternateContent>
          </a:graphicData>
        </a:graphic>
      </p:graphicFrame>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3290" y="690245"/>
            <a:ext cx="5995670" cy="5550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rPr>
              <a:t>2. Gini Index:</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Gini index is a measure of impurity or purity used while creating a decision tree in the CART(Classification and Regression Tree) algorithm.</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An attribute with </a:t>
            </a:r>
            <a:r>
              <a:rPr lang="en-US" sz="2400" b="1">
                <a:latin typeface="Book Antiqua" panose="02040602050305030304" charset="0"/>
                <a:cs typeface="Book Antiqua" panose="02040602050305030304" charset="0"/>
              </a:rPr>
              <a:t>low Gini index</a:t>
            </a:r>
            <a:r>
              <a:rPr lang="en-US" sz="2400">
                <a:latin typeface="Book Antiqua" panose="02040602050305030304" charset="0"/>
                <a:cs typeface="Book Antiqua" panose="02040602050305030304" charset="0"/>
              </a:rPr>
              <a:t> should be preferred as compared to the high Gini index. because Low Gini index indicates less impurity, leading to better decision tree splits.</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It only creates binary splits, and the CART algorithm uses the Gini index to create binary splits.</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Gini index can be calculated using the below formula:</a:t>
            </a:r>
            <a:endParaRPr lang="en-US" sz="2400">
              <a:latin typeface="Book Antiqua" panose="02040602050305030304" charset="0"/>
              <a:cs typeface="Book Antiqua" panose="02040602050305030304" charset="0"/>
            </a:endParaRPr>
          </a:p>
          <a:p>
            <a:pPr marL="3657600" lvl="8" indent="457200" algn="just" fontAlgn="auto">
              <a:lnSpc>
                <a:spcPct val="150000"/>
              </a:lnSpc>
              <a:spcBef>
                <a:spcPts val="0"/>
              </a:spcBef>
              <a:buNone/>
            </a:pPr>
            <a:r>
              <a:rPr lang="en-US" sz="2400">
                <a:latin typeface="Book Antiqua" panose="02040602050305030304" charset="0"/>
                <a:cs typeface="Book Antiqua" panose="02040602050305030304" charset="0"/>
              </a:rPr>
              <a:t>      Gini Index= 1- ∑jPj2</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a:latin typeface="Book Antiqua" panose="02040602050305030304" charset="0"/>
                <a:cs typeface="Book Antiqua" panose="02040602050305030304" charset="0"/>
              </a:rPr>
              <a:t>Pj: The probability of an object being classified into the jth class.</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a:latin typeface="Book Antiqua" panose="02040602050305030304" charset="0"/>
                <a:cs typeface="Book Antiqua" panose="02040602050305030304" charset="0"/>
              </a:rPr>
              <a:t>∑jPj^2: The sum of the squared probabilities for all classes.</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sym typeface="+mn-ea"/>
              </a:rPr>
              <a:t>Range: </a:t>
            </a:r>
            <a:r>
              <a:rPr lang="en-US" sz="2400">
                <a:latin typeface="Book Antiqua" panose="02040602050305030304" charset="0"/>
                <a:cs typeface="Book Antiqua" panose="02040602050305030304" charset="0"/>
                <a:sym typeface="+mn-ea"/>
              </a:rPr>
              <a:t>The Gini Index ranges from 0 to 1.   </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a:latin typeface="Book Antiqua" panose="02040602050305030304" charset="0"/>
                <a:cs typeface="Book Antiqua" panose="02040602050305030304" charset="0"/>
                <a:sym typeface="+mn-ea"/>
              </a:rPr>
              <a:t>0: Perfect equality (all classes have equal probability).   </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a:latin typeface="Book Antiqua" panose="02040602050305030304" charset="0"/>
                <a:cs typeface="Book Antiqua" panose="02040602050305030304" charset="0"/>
                <a:sym typeface="+mn-ea"/>
              </a:rPr>
              <a:t>1: Perfect inequality (one class has a probability of 1, all others 0).   </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sym typeface="+mn-ea"/>
              </a:rPr>
              <a:t>Higher Gini Index:</a:t>
            </a:r>
            <a:r>
              <a:rPr lang="en-US" sz="2400">
                <a:latin typeface="Book Antiqua" panose="02040602050305030304" charset="0"/>
                <a:cs typeface="Book Antiqua" panose="02040602050305030304" charset="0"/>
                <a:sym typeface="+mn-ea"/>
              </a:rPr>
              <a:t> Indicates greater inequality or impurity in the dataset.   </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sym typeface="+mn-ea"/>
              </a:rPr>
              <a:t>Lower Gini Index:</a:t>
            </a:r>
            <a:r>
              <a:rPr lang="en-US" sz="2400">
                <a:latin typeface="Book Antiqua" panose="02040602050305030304" charset="0"/>
                <a:cs typeface="Book Antiqua" panose="02040602050305030304" charset="0"/>
                <a:sym typeface="+mn-ea"/>
              </a:rPr>
              <a:t> Indicates less inequality or higher purity.   </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rPr>
              <a:t>Overfitting in Decision Trees</a:t>
            </a:r>
            <a:endParaRPr lang="en-US" sz="2400" b="1">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Definition:</a:t>
            </a:r>
            <a:r>
              <a:rPr lang="en-US" sz="2400">
                <a:latin typeface="Book Antiqua" panose="02040602050305030304" charset="0"/>
                <a:cs typeface="Book Antiqua" panose="02040602050305030304" charset="0"/>
              </a:rPr>
              <a:t> Overfitting happens when the model captures too much detail from the training data, including noise and outliers.</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Impact:</a:t>
            </a:r>
            <a:r>
              <a:rPr lang="en-US" sz="2400">
                <a:latin typeface="Book Antiqua" panose="02040602050305030304" charset="0"/>
                <a:cs typeface="Book Antiqua" panose="02040602050305030304" charset="0"/>
              </a:rPr>
              <a:t> Leads to poor generalization, meaning the model performs well on training data but poorly on unseen data.</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Cause: </a:t>
            </a:r>
            <a:r>
              <a:rPr lang="en-US" sz="2400">
                <a:latin typeface="Book Antiqua" panose="02040602050305030304" charset="0"/>
                <a:cs typeface="Book Antiqua" panose="02040602050305030304" charset="0"/>
              </a:rPr>
              <a:t>Often results from a highly complex tree with many nodes and branches, trying to perfectly fit the training data.</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Consequence: </a:t>
            </a:r>
            <a:r>
              <a:rPr lang="en-US" sz="2400">
                <a:latin typeface="Book Antiqua" panose="02040602050305030304" charset="0"/>
                <a:cs typeface="Book Antiqua" panose="02040602050305030304" charset="0"/>
              </a:rPr>
              <a:t>High risk of making incorrect predictions on new data due to the overly specific patterns learned from the training data.</a:t>
            </a:r>
            <a:endParaRPr lang="en-US" sz="2400">
              <a:latin typeface="Book Antiqua" panose="02040602050305030304" charset="0"/>
              <a:cs typeface="Book Antiqua" panose="0204060205030503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fontScale="90000"/>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rPr>
              <a:t>Controlling Overfitting Through Pruning</a:t>
            </a:r>
            <a:endParaRPr lang="en-US" sz="2400" b="1">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a:latin typeface="Book Antiqua" panose="02040602050305030304" charset="0"/>
                <a:cs typeface="Book Antiqua" panose="02040602050305030304" charset="0"/>
              </a:rPr>
              <a:t>Pruning helps reduce complexity by removing branches that don’t contribute significantly to model accuracy.</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1. Pre-pruning (Early Stopping):</a:t>
            </a:r>
            <a:endParaRPr lang="en-US" sz="2400" b="1">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Stops tree growth early based on certain criteria, preventing it from becoming overly complex.</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Common parameters:</a:t>
            </a:r>
            <a:endParaRPr lang="en-US" sz="2400" b="1">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Max depth:</a:t>
            </a:r>
            <a:r>
              <a:rPr lang="en-US" sz="2400">
                <a:latin typeface="Book Antiqua" panose="02040602050305030304" charset="0"/>
                <a:cs typeface="Book Antiqua" panose="02040602050305030304" charset="0"/>
              </a:rPr>
              <a:t> Limits the depth of the tree.</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Minimum samples per leaf: </a:t>
            </a:r>
            <a:r>
              <a:rPr lang="en-US" sz="2400">
                <a:latin typeface="Book Antiqua" panose="02040602050305030304" charset="0"/>
                <a:cs typeface="Book Antiqua" panose="02040602050305030304" charset="0"/>
              </a:rPr>
              <a:t>Sets a minimum number of samples for each leaf node.</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Minimum samples to split: </a:t>
            </a:r>
            <a:r>
              <a:rPr lang="en-US" sz="2400">
                <a:latin typeface="Book Antiqua" panose="02040602050305030304" charset="0"/>
                <a:cs typeface="Book Antiqua" panose="02040602050305030304" charset="0"/>
              </a:rPr>
              <a:t>Specifies the minimum samples required to split a node.</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Maximum leaf nodes: </a:t>
            </a:r>
            <a:r>
              <a:rPr lang="en-US" sz="2400">
                <a:latin typeface="Book Antiqua" panose="02040602050305030304" charset="0"/>
                <a:cs typeface="Book Antiqua" panose="02040602050305030304" charset="0"/>
              </a:rPr>
              <a:t>Limits the total number of leaf nodes.</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Pros:</a:t>
            </a:r>
            <a:r>
              <a:rPr lang="en-US" sz="2400">
                <a:latin typeface="Book Antiqua" panose="02040602050305030304" charset="0"/>
                <a:cs typeface="Book Antiqua" panose="02040602050305030304" charset="0"/>
              </a:rPr>
              <a:t> Faster, reduces complexity upfront.</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Cons: </a:t>
            </a:r>
            <a:r>
              <a:rPr lang="en-US" sz="2400">
                <a:latin typeface="Book Antiqua" panose="02040602050305030304" charset="0"/>
                <a:cs typeface="Book Antiqua" panose="02040602050305030304" charset="0"/>
              </a:rPr>
              <a:t>Risk of underfitting if the tree stops growing too early.</a:t>
            </a:r>
            <a:endParaRPr lang="en-US" sz="2400">
              <a:latin typeface="Book Antiqua" panose="02040602050305030304" charset="0"/>
              <a:cs typeface="Book Antiqua" panose="0204060205030503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rPr>
              <a:t>2. Post-pruning (Cost Complexity Pruning):</a:t>
            </a:r>
            <a:endParaRPr lang="en-US" sz="2400" b="1">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Prunes the tree after it has fully grown by removing branches to simplify it.</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Techniques:</a:t>
            </a:r>
            <a:endParaRPr lang="en-US" sz="2400" b="1">
              <a:latin typeface="Book Antiqua" panose="02040602050305030304" charset="0"/>
              <a:cs typeface="Book Antiqua" panose="02040602050305030304" charset="0"/>
            </a:endParaRPr>
          </a:p>
          <a:p>
            <a:pPr algn="just" fontAlgn="auto">
              <a:lnSpc>
                <a:spcPct val="150000"/>
              </a:lnSpc>
              <a:spcBef>
                <a:spcPts val="0"/>
              </a:spcBef>
            </a:pPr>
            <a:r>
              <a:rPr lang="en-US" sz="2400" b="1">
                <a:latin typeface="Book Antiqua" panose="02040602050305030304" charset="0"/>
                <a:cs typeface="Book Antiqua" panose="02040602050305030304" charset="0"/>
              </a:rPr>
              <a:t>Reduced Error Pruning: </a:t>
            </a:r>
            <a:r>
              <a:rPr lang="en-US" sz="2400">
                <a:latin typeface="Book Antiqua" panose="02040602050305030304" charset="0"/>
                <a:cs typeface="Book Antiqua" panose="02040602050305030304" charset="0"/>
              </a:rPr>
              <a:t>Removes branches if it doesn’t worsen accuracy on a validation set.</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b="1">
                <a:latin typeface="Book Antiqua" panose="02040602050305030304" charset="0"/>
                <a:cs typeface="Book Antiqua" panose="02040602050305030304" charset="0"/>
              </a:rPr>
              <a:t>Cost Complexity Pruning:</a:t>
            </a:r>
            <a:r>
              <a:rPr lang="en-US" sz="2400">
                <a:latin typeface="Book Antiqua" panose="02040602050305030304" charset="0"/>
                <a:cs typeface="Book Antiqua" panose="02040602050305030304" charset="0"/>
              </a:rPr>
              <a:t> Adds a penalty for each node to balance accuracy and complexity, tuned with ccp_alpha in libraries like scikit-learn.</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Pros: </a:t>
            </a:r>
            <a:r>
              <a:rPr lang="en-US" sz="2400">
                <a:latin typeface="Book Antiqua" panose="02040602050305030304" charset="0"/>
                <a:cs typeface="Book Antiqua" panose="02040602050305030304" charset="0"/>
              </a:rPr>
              <a:t>Allows exploration of deeper patterns before simplifying.</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Cons:</a:t>
            </a:r>
            <a:r>
              <a:rPr lang="en-US" sz="2400">
                <a:latin typeface="Book Antiqua" panose="02040602050305030304" charset="0"/>
                <a:cs typeface="Book Antiqua" panose="02040602050305030304" charset="0"/>
              </a:rPr>
              <a:t> Computationally intensive and requires careful parameter selection.</a:t>
            </a:r>
            <a:endParaRPr lang="en-US" sz="2400">
              <a:latin typeface="Book Antiqua" panose="02040602050305030304" charset="0"/>
              <a:cs typeface="Book Antiqua" panose="0204060205030503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rPr>
              <a:t>Additional Tips for Controlling Overfitting</a:t>
            </a:r>
            <a:endParaRPr lang="en-US" sz="2400" b="1">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Cross-Validation:</a:t>
            </a:r>
            <a:r>
              <a:rPr lang="en-US" sz="2400">
                <a:latin typeface="Book Antiqua" panose="02040602050305030304" charset="0"/>
                <a:cs typeface="Book Antiqua" panose="02040602050305030304" charset="0"/>
              </a:rPr>
              <a:t> Apply cross-validation to fine-tune pruning parameters and other hyperparameters, achieving a balance between bias and variance.</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Ensemble Methods: </a:t>
            </a:r>
            <a:r>
              <a:rPr lang="en-US" sz="2400">
                <a:latin typeface="Book Antiqua" panose="02040602050305030304" charset="0"/>
                <a:cs typeface="Book Antiqua" panose="02040602050305030304" charset="0"/>
              </a:rPr>
              <a:t>Use methods like Random Forests or Gradient Boosted Trees, which combine multiple trees to reduce overfitting through averaging.</a:t>
            </a:r>
            <a:endParaRPr lang="en-US" sz="2400">
              <a:latin typeface="Book Antiqua" panose="02040602050305030304" charset="0"/>
              <a:cs typeface="Book Antiqua" panose="0204060205030503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rPr>
              <a:t>Advantages of the Decision Tree</a:t>
            </a:r>
            <a:endParaRPr lang="en-US" sz="2400" b="1">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It is simple to understand as it follows the same process which a human follow while making any decision in real-life.</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It can be very useful for solving decision-related problems.</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It helps to think about all the possible outcomes for a problem.</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There is less requirement of data cleaning compared to other algorithms.</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Disadvantages of the Decision Tree</a:t>
            </a:r>
            <a:endParaRPr lang="en-US" sz="2400" b="1">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The decision tree contains lots of layers, which makes it complex.</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It may have an overfitting issue, which can be resolved using the Random Forest algorithm.</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For more class labels, the computational complexity of the decision tree may increase.</a:t>
            </a:r>
            <a:endParaRPr lang="en-US" sz="2400">
              <a:latin typeface="Book Antiqua" panose="02040602050305030304" charset="0"/>
              <a:cs typeface="Book Antiqua" panose="0204060205030503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461665"/>
          </a:xfrm>
          <a:prstGeom prst="rect">
            <a:avLst/>
          </a:prstGeom>
          <a:noFill/>
        </p:spPr>
        <p:txBody>
          <a:bodyPr wrap="square" rtlCol="0">
            <a:spAutoFit/>
          </a:bodyPr>
          <a:lstStyle/>
          <a:p>
            <a:r>
              <a:rPr lang="en-US" sz="2400" b="1" dirty="0" smtClean="0">
                <a:latin typeface="Book Antiqua" panose="02040602050305030304" charset="0"/>
              </a:rPr>
              <a:t>Random Forest Algorithm</a:t>
            </a:r>
            <a:endParaRPr lang="en-US" sz="2400" b="1" dirty="0">
              <a:latin typeface="Book Antiqua" panose="02040602050305030304" charset="0"/>
            </a:endParaRPr>
          </a:p>
        </p:txBody>
      </p:sp>
      <p:pic>
        <p:nvPicPr>
          <p:cNvPr id="1026" name="Picture 2"/>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1554704" y="1365166"/>
            <a:ext cx="9114665" cy="4118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635"/>
            <a:ext cx="12192000" cy="6859270"/>
          </a:xfrm>
        </p:spPr>
        <p:txBody>
          <a:bodyPr>
            <a:noAutofit/>
          </a:bodyPr>
          <a:p>
            <a:pPr marL="0" indent="0" algn="ctr">
              <a:lnSpc>
                <a:spcPct val="100000"/>
              </a:lnSpc>
              <a:buNone/>
            </a:pPr>
            <a:r>
              <a:rPr lang="en-US" b="1">
                <a:latin typeface="Book Antiqua" panose="02040602050305030304" charset="0"/>
                <a:cs typeface="Book Antiqua" panose="02040602050305030304" charset="0"/>
              </a:rPr>
              <a:t>Chapter 3: Supervised Learning: Nonlinear Models </a:t>
            </a:r>
            <a:endParaRPr lang="en-US" b="1">
              <a:latin typeface="Book Antiqua" panose="02040602050305030304" charset="0"/>
              <a:cs typeface="Book Antiqua" panose="02040602050305030304" charset="0"/>
            </a:endParaRPr>
          </a:p>
          <a:p>
            <a:pPr marL="0" indent="0" algn="l">
              <a:lnSpc>
                <a:spcPct val="100000"/>
              </a:lnSpc>
              <a:buNone/>
            </a:pPr>
            <a:r>
              <a:rPr lang="en-US" sz="2000">
                <a:latin typeface="Book Antiqua" panose="02040602050305030304" charset="0"/>
                <a:cs typeface="Book Antiqua" panose="02040602050305030304" charset="0"/>
              </a:rPr>
              <a:t>K-Nearest Neighbors (K-NN)</a:t>
            </a:r>
            <a:endParaRPr lang="en-US" sz="2000">
              <a:latin typeface="Book Antiqua" panose="02040602050305030304" charset="0"/>
              <a:cs typeface="Book Antiqua" panose="02040602050305030304" charset="0"/>
            </a:endParaRPr>
          </a:p>
          <a:p>
            <a:pPr marL="0" indent="0" algn="l">
              <a:lnSpc>
                <a:spcPct val="100000"/>
              </a:lnSpc>
              <a:buNone/>
            </a:pPr>
            <a:r>
              <a:rPr lang="en-US" sz="2000">
                <a:latin typeface="Book Antiqua" panose="02040602050305030304" charset="0"/>
                <a:cs typeface="Book Antiqua" panose="02040602050305030304" charset="0"/>
              </a:rPr>
              <a:t>- Distance Metrics (Euclidean, Manhattan)  </a:t>
            </a:r>
            <a:endParaRPr lang="en-US" sz="2000">
              <a:latin typeface="Book Antiqua" panose="02040602050305030304" charset="0"/>
              <a:cs typeface="Book Antiqua" panose="02040602050305030304" charset="0"/>
            </a:endParaRPr>
          </a:p>
          <a:p>
            <a:pPr marL="0" indent="0" algn="l">
              <a:lnSpc>
                <a:spcPct val="100000"/>
              </a:lnSpc>
              <a:buNone/>
            </a:pPr>
            <a:r>
              <a:rPr lang="en-US" sz="2000">
                <a:latin typeface="Book Antiqua" panose="02040602050305030304" charset="0"/>
                <a:cs typeface="Book Antiqua" panose="02040602050305030304" charset="0"/>
              </a:rPr>
              <a:t>  - K-Value Selection and Cross-Validation  </a:t>
            </a:r>
            <a:endParaRPr lang="en-US" sz="2000">
              <a:latin typeface="Book Antiqua" panose="02040602050305030304" charset="0"/>
              <a:cs typeface="Book Antiqua" panose="02040602050305030304" charset="0"/>
            </a:endParaRPr>
          </a:p>
          <a:p>
            <a:pPr marL="0" indent="0" algn="l">
              <a:lnSpc>
                <a:spcPct val="100000"/>
              </a:lnSpc>
              <a:buNone/>
            </a:pPr>
            <a:r>
              <a:rPr lang="en-US" sz="2000">
                <a:latin typeface="Book Antiqua" panose="02040602050305030304" charset="0"/>
                <a:cs typeface="Book Antiqua" panose="02040602050305030304" charset="0"/>
              </a:rPr>
              <a:t>Neural Networks and Multilayer Perceptrons (MLPs) </a:t>
            </a:r>
            <a:endParaRPr lang="en-US" sz="2000">
              <a:latin typeface="Book Antiqua" panose="02040602050305030304" charset="0"/>
              <a:cs typeface="Book Antiqua" panose="02040602050305030304" charset="0"/>
            </a:endParaRPr>
          </a:p>
          <a:p>
            <a:pPr marL="0" indent="0" algn="l">
              <a:lnSpc>
                <a:spcPct val="100000"/>
              </a:lnSpc>
              <a:buNone/>
            </a:pPr>
            <a:r>
              <a:rPr lang="en-US" sz="2000">
                <a:latin typeface="Book Antiqua" panose="02040602050305030304" charset="0"/>
                <a:cs typeface="Book Antiqua" panose="02040602050305030304" charset="0"/>
              </a:rPr>
              <a:t>  - Structure of Neural Networks (Input, Hidden, and Output Layers)  </a:t>
            </a:r>
            <a:endParaRPr lang="en-US" sz="2000">
              <a:latin typeface="Book Antiqua" panose="02040602050305030304" charset="0"/>
              <a:cs typeface="Book Antiqua" panose="02040602050305030304" charset="0"/>
            </a:endParaRPr>
          </a:p>
          <a:p>
            <a:pPr marL="0" indent="0" algn="l">
              <a:lnSpc>
                <a:spcPct val="100000"/>
              </a:lnSpc>
              <a:buNone/>
            </a:pPr>
            <a:r>
              <a:rPr lang="en-US" sz="2000">
                <a:latin typeface="Book Antiqua" panose="02040602050305030304" charset="0"/>
                <a:cs typeface="Book Antiqua" panose="02040602050305030304" charset="0"/>
              </a:rPr>
              <a:t>  - Activation Functions (ReLU, Sigmoid, Softmax)  </a:t>
            </a:r>
            <a:endParaRPr lang="en-US" sz="2000">
              <a:latin typeface="Book Antiqua" panose="02040602050305030304" charset="0"/>
              <a:cs typeface="Book Antiqua" panose="02040602050305030304" charset="0"/>
            </a:endParaRPr>
          </a:p>
          <a:p>
            <a:pPr marL="0" indent="0" algn="l">
              <a:lnSpc>
                <a:spcPct val="100000"/>
              </a:lnSpc>
              <a:buNone/>
            </a:pPr>
            <a:r>
              <a:rPr lang="en-US" sz="2000">
                <a:latin typeface="Book Antiqua" panose="02040602050305030304" charset="0"/>
                <a:cs typeface="Book Antiqua" panose="02040602050305030304" charset="0"/>
              </a:rPr>
              <a:t>  - Backpropagation and Gradient Descent in Neural Networks  </a:t>
            </a:r>
            <a:endParaRPr lang="en-US" sz="2000">
              <a:latin typeface="Book Antiqua" panose="02040602050305030304" charset="0"/>
              <a:cs typeface="Book Antiqua" panose="02040602050305030304" charset="0"/>
            </a:endParaRPr>
          </a:p>
          <a:p>
            <a:pPr marL="0" indent="0" algn="l">
              <a:lnSpc>
                <a:spcPct val="100000"/>
              </a:lnSpc>
              <a:buNone/>
            </a:pPr>
            <a:r>
              <a:rPr lang="en-US" sz="2000">
                <a:latin typeface="Book Antiqua" panose="02040602050305030304" charset="0"/>
                <a:cs typeface="Book Antiqua" panose="02040602050305030304" charset="0"/>
              </a:rPr>
              <a:t>Decision Trees </a:t>
            </a:r>
            <a:endParaRPr lang="en-US" sz="2000">
              <a:latin typeface="Book Antiqua" panose="02040602050305030304" charset="0"/>
              <a:cs typeface="Book Antiqua" panose="02040602050305030304" charset="0"/>
            </a:endParaRPr>
          </a:p>
          <a:p>
            <a:pPr marL="0" indent="0" algn="l">
              <a:lnSpc>
                <a:spcPct val="100000"/>
              </a:lnSpc>
              <a:buNone/>
            </a:pPr>
            <a:r>
              <a:rPr lang="en-US" sz="2000">
                <a:latin typeface="Book Antiqua" panose="02040602050305030304" charset="0"/>
                <a:cs typeface="Book Antiqua" panose="02040602050305030304" charset="0"/>
              </a:rPr>
              <a:t>  - Splitting Criteria: Gini Index, Entropy, and Information Gain  </a:t>
            </a:r>
            <a:endParaRPr lang="en-US" sz="2000">
              <a:latin typeface="Book Antiqua" panose="02040602050305030304" charset="0"/>
              <a:cs typeface="Book Antiqua" panose="02040602050305030304" charset="0"/>
            </a:endParaRPr>
          </a:p>
          <a:p>
            <a:pPr marL="0" indent="0" algn="l">
              <a:lnSpc>
                <a:spcPct val="100000"/>
              </a:lnSpc>
              <a:buNone/>
            </a:pPr>
            <a:r>
              <a:rPr lang="en-US" sz="2000">
                <a:latin typeface="Book Antiqua" panose="02040602050305030304" charset="0"/>
                <a:cs typeface="Book Antiqua" panose="02040602050305030304" charset="0"/>
              </a:rPr>
              <a:t>  - Overfitting in Decision Trees and Pruning  </a:t>
            </a:r>
            <a:endParaRPr lang="en-US" sz="2000">
              <a:latin typeface="Book Antiqua" panose="02040602050305030304" charset="0"/>
              <a:cs typeface="Book Antiqua" panose="02040602050305030304" charset="0"/>
            </a:endParaRPr>
          </a:p>
          <a:p>
            <a:pPr marL="0" indent="0" algn="l">
              <a:lnSpc>
                <a:spcPct val="100000"/>
              </a:lnSpc>
              <a:buNone/>
            </a:pPr>
            <a:r>
              <a:rPr lang="en-US" sz="2000">
                <a:latin typeface="Book Antiqua" panose="02040602050305030304" charset="0"/>
                <a:cs typeface="Book Antiqua" panose="02040602050305030304" charset="0"/>
              </a:rPr>
              <a:t>Random Forests (Introduction to Ensembles)  </a:t>
            </a:r>
            <a:endParaRPr lang="en-US" sz="2000">
              <a:latin typeface="Book Antiqua" panose="02040602050305030304" charset="0"/>
              <a:cs typeface="Book Antiqua" panose="02040602050305030304" charset="0"/>
            </a:endParaRPr>
          </a:p>
          <a:p>
            <a:pPr marL="0" indent="0" algn="l">
              <a:lnSpc>
                <a:spcPct val="100000"/>
              </a:lnSpc>
              <a:buNone/>
            </a:pPr>
            <a:r>
              <a:rPr lang="en-US" sz="2000">
                <a:latin typeface="Book Antiqua" panose="02040602050305030304" charset="0"/>
                <a:cs typeface="Book Antiqua" panose="02040602050305030304" charset="0"/>
              </a:rPr>
              <a:t>  - Bagging and Random Subspace Sampling </a:t>
            </a:r>
            <a:r>
              <a:rPr lang="en-US" sz="2000" b="1">
                <a:latin typeface="Book Antiqua" panose="02040602050305030304" charset="0"/>
                <a:cs typeface="Book Antiqua" panose="02040602050305030304" charset="0"/>
              </a:rPr>
              <a:t> </a:t>
            </a:r>
            <a:endParaRPr lang="en-US" sz="2000" b="1">
              <a:latin typeface="Book Antiqua" panose="02040602050305030304" charset="0"/>
              <a:cs typeface="Book Antiqua" panose="02040602050305030304" charset="0"/>
            </a:endParaRPr>
          </a:p>
        </p:txBody>
      </p:sp>
      <p:sp>
        <p:nvSpPr>
          <p:cNvPr id="4" name="Text Box 3"/>
          <p:cNvSpPr txBox="1"/>
          <p:nvPr/>
        </p:nvSpPr>
        <p:spPr>
          <a:xfrm>
            <a:off x="6379845" y="4471670"/>
            <a:ext cx="5778500" cy="2359660"/>
          </a:xfrm>
          <a:prstGeom prst="rect">
            <a:avLst/>
          </a:prstGeom>
          <a:noFill/>
        </p:spPr>
        <p:txBody>
          <a:bodyPr wrap="square" rtlCol="0">
            <a:noAutofit/>
          </a:bodyPr>
          <a:p>
            <a:pPr marL="0" indent="0" algn="l">
              <a:lnSpc>
                <a:spcPct val="100000"/>
              </a:lnSpc>
              <a:buNone/>
            </a:pPr>
            <a:r>
              <a:rPr lang="en-US" sz="2200">
                <a:latin typeface="Book Antiqua" panose="02040602050305030304" charset="0"/>
                <a:cs typeface="Book Antiqua" panose="02040602050305030304" charset="0"/>
                <a:sym typeface="+mn-ea"/>
              </a:rPr>
              <a:t>Boosting Techniques (e.g., AdaBoost) </a:t>
            </a:r>
            <a:endParaRPr lang="en-US" sz="2200">
              <a:latin typeface="Book Antiqua" panose="02040602050305030304" charset="0"/>
              <a:cs typeface="Book Antiqua" panose="02040602050305030304" charset="0"/>
            </a:endParaRPr>
          </a:p>
          <a:p>
            <a:pPr marL="0" indent="0" algn="l">
              <a:lnSpc>
                <a:spcPct val="100000"/>
              </a:lnSpc>
              <a:buNone/>
            </a:pPr>
            <a:r>
              <a:rPr lang="en-US" sz="2200">
                <a:latin typeface="Book Antiqua" panose="02040602050305030304" charset="0"/>
                <a:cs typeface="Book Antiqua" panose="02040602050305030304" charset="0"/>
                <a:sym typeface="+mn-ea"/>
              </a:rPr>
              <a:t>  - Concept of Weak Learners  </a:t>
            </a:r>
            <a:endParaRPr lang="en-US" sz="2200">
              <a:latin typeface="Book Antiqua" panose="02040602050305030304" charset="0"/>
              <a:cs typeface="Book Antiqua" panose="02040602050305030304" charset="0"/>
            </a:endParaRPr>
          </a:p>
          <a:p>
            <a:pPr marL="0" indent="0" algn="l">
              <a:lnSpc>
                <a:spcPct val="100000"/>
              </a:lnSpc>
              <a:buNone/>
            </a:pPr>
            <a:r>
              <a:rPr lang="en-US" sz="2200">
                <a:latin typeface="Book Antiqua" panose="02040602050305030304" charset="0"/>
                <a:cs typeface="Book Antiqua" panose="02040602050305030304" charset="0"/>
                <a:sym typeface="+mn-ea"/>
              </a:rPr>
              <a:t>  - Boosting Algorithms: AdaBoost, Gradient Boosting  </a:t>
            </a:r>
            <a:endParaRPr lang="en-US" sz="2200">
              <a:latin typeface="Book Antiqua" panose="02040602050305030304" charset="0"/>
              <a:cs typeface="Book Antiqua" panose="02040602050305030304" charset="0"/>
            </a:endParaRPr>
          </a:p>
          <a:p>
            <a:pPr marL="0" indent="0" algn="l">
              <a:lnSpc>
                <a:spcPct val="100000"/>
              </a:lnSpc>
              <a:buNone/>
            </a:pPr>
            <a:r>
              <a:rPr lang="en-US" sz="2200">
                <a:latin typeface="Book Antiqua" panose="02040602050305030304" charset="0"/>
                <a:cs typeface="Book Antiqua" panose="02040602050305030304" charset="0"/>
                <a:sym typeface="+mn-ea"/>
              </a:rPr>
              <a:t>Stacking and Voting Methods</a:t>
            </a:r>
            <a:endParaRPr lang="en-US" sz="2200">
              <a:latin typeface="Book Antiqua" panose="02040602050305030304" charset="0"/>
              <a:cs typeface="Book Antiqua" panose="02040602050305030304" charset="0"/>
            </a:endParaRPr>
          </a:p>
          <a:p>
            <a:pPr marL="0" indent="0" algn="l">
              <a:lnSpc>
                <a:spcPct val="100000"/>
              </a:lnSpc>
              <a:buNone/>
            </a:pPr>
            <a:r>
              <a:rPr lang="en-US" sz="2200">
                <a:latin typeface="Book Antiqua" panose="02040602050305030304" charset="0"/>
                <a:cs typeface="Book Antiqua" panose="02040602050305030304" charset="0"/>
                <a:sym typeface="+mn-ea"/>
              </a:rPr>
              <a:t>  - Model Combination Techniques  </a:t>
            </a:r>
            <a:endParaRPr lang="en-US" sz="2200">
              <a:latin typeface="Book Antiqua" panose="02040602050305030304" charset="0"/>
              <a:cs typeface="Book Antiqua" panose="02040602050305030304" charset="0"/>
            </a:endParaRPr>
          </a:p>
          <a:p>
            <a:pPr marL="0" indent="0" algn="l">
              <a:lnSpc>
                <a:spcPct val="100000"/>
              </a:lnSpc>
              <a:buNone/>
            </a:pPr>
            <a:r>
              <a:rPr lang="en-US" sz="2200">
                <a:latin typeface="Book Antiqua" panose="02040602050305030304" charset="0"/>
                <a:cs typeface="Book Antiqua" panose="02040602050305030304" charset="0"/>
                <a:sym typeface="+mn-ea"/>
              </a:rPr>
              <a:t>  - Hard vs. Soft Voting</a:t>
            </a:r>
            <a:endParaRPr lang="en-US" sz="2200">
              <a:latin typeface="Book Antiqua" panose="02040602050305030304" charset="0"/>
              <a:cs typeface="Book Antiqua" panose="02040602050305030304" charset="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rPr>
              <a:t>What is Random Forest Algortihm </a:t>
            </a:r>
            <a:endParaRPr lang="en-US" sz="2400" b="1">
              <a:latin typeface="Book Antiqua" panose="02040602050305030304" charset="0"/>
              <a:cs typeface="Book Antiqua" panose="02040602050305030304" charset="0"/>
            </a:endParaRPr>
          </a:p>
        </p:txBody>
      </p:sp>
      <p:graphicFrame>
        <p:nvGraphicFramePr>
          <p:cNvPr id="9" name="Object 8"/>
          <p:cNvGraphicFramePr/>
          <p:nvPr/>
        </p:nvGraphicFramePr>
        <p:xfrm>
          <a:off x="1802130" y="830580"/>
          <a:ext cx="8587105" cy="5447030"/>
        </p:xfrm>
        <a:graphic>
          <a:graphicData uri="http://schemas.openxmlformats.org/presentationml/2006/ole">
            <mc:AlternateContent xmlns:mc="http://schemas.openxmlformats.org/markup-compatibility/2006">
              <mc:Choice xmlns:v="urn:schemas-microsoft-com:vml" Requires="v">
                <p:oleObj spid="_x0000_s10" name="" r:id="rId1" imgW="6292850" imgH="3771900" progId="Paint.Picture">
                  <p:embed/>
                </p:oleObj>
              </mc:Choice>
              <mc:Fallback>
                <p:oleObj name="" r:id="rId1" imgW="6292850" imgH="3771900" progId="Paint.Picture">
                  <p:embed/>
                  <p:pic>
                    <p:nvPicPr>
                      <p:cNvPr id="0" name="Picture 9"/>
                      <p:cNvPicPr/>
                      <p:nvPr/>
                    </p:nvPicPr>
                    <p:blipFill>
                      <a:blip r:embed="rId2"/>
                      <a:stretch>
                        <a:fillRect/>
                      </a:stretch>
                    </p:blipFill>
                    <p:spPr>
                      <a:xfrm>
                        <a:off x="1802130" y="830580"/>
                        <a:ext cx="8587105" cy="5447030"/>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4874260"/>
            <a:ext cx="12192000" cy="1938020"/>
          </a:xfrm>
          <a:prstGeom prst="rect">
            <a:avLst/>
          </a:prstGeom>
          <a:noFill/>
        </p:spPr>
        <p:txBody>
          <a:bodyPr wrap="square" rtlCol="0">
            <a:spAutoFit/>
          </a:bodyPr>
          <a:lstStyle/>
          <a:p>
            <a:pPr marL="0" lvl="1" algn="ctr"/>
            <a:r>
              <a:rPr lang="en-US" sz="2400" b="1" dirty="0" smtClean="0">
                <a:latin typeface="Book Antiqua" panose="02040602050305030304" charset="0"/>
                <a:sym typeface="+mn-ea"/>
              </a:rPr>
              <a:t>Random Forest = Decision Tree + Column Sampling/Row Sampling</a:t>
            </a:r>
            <a:endParaRPr lang="en-US" sz="2400" b="1" dirty="0" smtClean="0">
              <a:latin typeface="Book Antiqua" panose="02040602050305030304" charset="0"/>
              <a:sym typeface="+mn-ea"/>
            </a:endParaRPr>
          </a:p>
          <a:p>
            <a:pPr marL="0" lvl="1" algn="just"/>
            <a:endParaRPr lang="en-US" sz="2400" b="1" dirty="0" smtClean="0">
              <a:latin typeface="Book Antiqua" panose="02040602050305030304" charset="0"/>
              <a:sym typeface="+mn-ea"/>
            </a:endParaRPr>
          </a:p>
          <a:p>
            <a:pPr marL="0" lvl="1" algn="just"/>
            <a:r>
              <a:rPr lang="en-US" sz="2400" dirty="0" smtClean="0">
                <a:latin typeface="Book Antiqua" panose="02040602050305030304" charset="0"/>
                <a:sym typeface="+mn-ea"/>
              </a:rPr>
              <a:t>Random </a:t>
            </a:r>
            <a:r>
              <a:rPr lang="en-US" sz="2400" dirty="0">
                <a:latin typeface="Book Antiqua" panose="02040602050305030304" charset="0"/>
                <a:sym typeface="+mn-ea"/>
              </a:rPr>
              <a:t>Forest is a popular machine learning algorithm that belongs to the family of ensemble learning methods.</a:t>
            </a:r>
            <a:endParaRPr lang="en-US" sz="2400" b="1" dirty="0" smtClean="0">
              <a:latin typeface="Book Antiqua" panose="02040602050305030304" charset="0"/>
            </a:endParaRPr>
          </a:p>
          <a:p>
            <a:pPr algn="ctr"/>
            <a:endParaRPr lang="en-US" sz="2400" b="1" dirty="0">
              <a:latin typeface="Book Antiqua" panose="02040602050305030304"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25173" y="135283"/>
            <a:ext cx="8341149" cy="4601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algn="just" fontAlgn="auto">
              <a:lnSpc>
                <a:spcPct val="150000"/>
              </a:lnSpc>
              <a:spcBef>
                <a:spcPts val="0"/>
              </a:spcBef>
            </a:pPr>
            <a:r>
              <a:rPr lang="en-US" sz="2400">
                <a:latin typeface="Book Antiqua" panose="02040602050305030304" charset="0"/>
                <a:cs typeface="Book Antiqua" panose="02040602050305030304" charset="0"/>
              </a:rPr>
              <a:t>Random Forest is a tree-based ensemble learning algorithm used in machine learning for classification and regression.</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It constructs multiple </a:t>
            </a:r>
            <a:r>
              <a:rPr lang="en-US" sz="2400" b="1">
                <a:latin typeface="Book Antiqua" panose="02040602050305030304" charset="0"/>
                <a:cs typeface="Book Antiqua" panose="02040602050305030304" charset="0"/>
              </a:rPr>
              <a:t>Decision Trees during training</a:t>
            </a:r>
            <a:r>
              <a:rPr lang="en-US" sz="2400">
                <a:latin typeface="Book Antiqua" panose="02040602050305030304" charset="0"/>
                <a:cs typeface="Book Antiqua" panose="02040602050305030304" charset="0"/>
              </a:rPr>
              <a:t>, each using a random subset of the dataset. </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Each tree measures a random subset of features at each split, increasing variability and reducing overfitting.</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Prediction is made by aggregating the results of all trees:</a:t>
            </a:r>
            <a:endParaRPr lang="en-US" sz="2400">
              <a:latin typeface="Book Antiqua" panose="02040602050305030304" charset="0"/>
              <a:cs typeface="Book Antiqua" panose="02040602050305030304" charset="0"/>
            </a:endParaRPr>
          </a:p>
          <a:p>
            <a:pPr lvl="1" algn="just" fontAlgn="auto">
              <a:lnSpc>
                <a:spcPct val="150000"/>
              </a:lnSpc>
              <a:spcBef>
                <a:spcPts val="0"/>
              </a:spcBef>
            </a:pPr>
            <a:r>
              <a:rPr lang="en-US" sz="2400">
                <a:latin typeface="Book Antiqua" panose="02040602050305030304" charset="0"/>
                <a:cs typeface="Book Antiqua" panose="02040602050305030304" charset="0"/>
              </a:rPr>
              <a:t>Voting for classification tasks.</a:t>
            </a:r>
            <a:endParaRPr lang="en-US" sz="2400">
              <a:latin typeface="Book Antiqua" panose="02040602050305030304" charset="0"/>
              <a:cs typeface="Book Antiqua" panose="02040602050305030304" charset="0"/>
            </a:endParaRPr>
          </a:p>
          <a:p>
            <a:pPr lvl="1" algn="just" fontAlgn="auto">
              <a:lnSpc>
                <a:spcPct val="150000"/>
              </a:lnSpc>
              <a:spcBef>
                <a:spcPts val="0"/>
              </a:spcBef>
            </a:pPr>
            <a:r>
              <a:rPr lang="en-US" sz="2400">
                <a:latin typeface="Book Antiqua" panose="02040602050305030304" charset="0"/>
                <a:cs typeface="Book Antiqua" panose="02040602050305030304" charset="0"/>
              </a:rPr>
              <a:t>Averaging for regression tasks.</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This ensemble approach leads to stable and precise results.</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Random Forests can handle complex data effectively and are widely used in various applications for their reliability in predictions.</a:t>
            </a:r>
            <a:endParaRPr lang="en-US" sz="2400">
              <a:latin typeface="Book Antiqua" panose="02040602050305030304" charset="0"/>
              <a:cs typeface="Book Antiqua" panose="0204060205030503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rPr>
              <a:t>What are Ensemble Learning models?</a:t>
            </a:r>
            <a:endParaRPr lang="en-US" sz="2400" b="1">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The collective strength of multiple models overcomes individual limitations, leading to more robust predictions.</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Ensemble models are commonly used in classification and regression tasks.</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Popular ensemble models include:</a:t>
            </a:r>
            <a:endParaRPr lang="en-US" sz="2400">
              <a:latin typeface="Book Antiqua" panose="02040602050305030304" charset="0"/>
              <a:cs typeface="Book Antiqua" panose="02040602050305030304" charset="0"/>
            </a:endParaRPr>
          </a:p>
          <a:p>
            <a:pPr lvl="1" algn="just" fontAlgn="auto">
              <a:lnSpc>
                <a:spcPct val="150000"/>
              </a:lnSpc>
              <a:spcBef>
                <a:spcPts val="0"/>
              </a:spcBef>
            </a:pPr>
            <a:r>
              <a:rPr lang="en-US" sz="2400" b="1">
                <a:latin typeface="Book Antiqua" panose="02040602050305030304" charset="0"/>
                <a:cs typeface="Book Antiqua" panose="02040602050305030304" charset="0"/>
              </a:rPr>
              <a:t>Bagging:</a:t>
            </a:r>
            <a:r>
              <a:rPr lang="en-US" sz="2400">
                <a:latin typeface="Book Antiqua" panose="02040602050305030304" charset="0"/>
                <a:cs typeface="Book Antiqua" panose="02040602050305030304" charset="0"/>
              </a:rPr>
              <a:t> Reduces variance by training multiple versions of a model.</a:t>
            </a:r>
            <a:endParaRPr lang="en-US" sz="2400">
              <a:latin typeface="Book Antiqua" panose="02040602050305030304" charset="0"/>
              <a:cs typeface="Book Antiqua" panose="02040602050305030304" charset="0"/>
            </a:endParaRPr>
          </a:p>
          <a:p>
            <a:pPr lvl="1" algn="just" fontAlgn="auto">
              <a:lnSpc>
                <a:spcPct val="150000"/>
              </a:lnSpc>
              <a:spcBef>
                <a:spcPts val="0"/>
              </a:spcBef>
            </a:pPr>
            <a:r>
              <a:rPr lang="en-US" sz="2400" b="1">
                <a:latin typeface="Book Antiqua" panose="02040602050305030304" charset="0"/>
                <a:cs typeface="Book Antiqua" panose="02040602050305030304" charset="0"/>
              </a:rPr>
              <a:t>Random Forest:</a:t>
            </a:r>
            <a:r>
              <a:rPr lang="en-US" sz="2400">
                <a:latin typeface="Book Antiqua" panose="02040602050305030304" charset="0"/>
                <a:cs typeface="Book Antiqua" panose="02040602050305030304" charset="0"/>
              </a:rPr>
              <a:t> Builds multiple decision trees on random data subsets.</a:t>
            </a:r>
            <a:endParaRPr lang="en-US" sz="2400">
              <a:latin typeface="Book Antiqua" panose="02040602050305030304" charset="0"/>
              <a:cs typeface="Book Antiqua" panose="02040602050305030304" charset="0"/>
            </a:endParaRPr>
          </a:p>
          <a:p>
            <a:pPr lvl="1" algn="just" fontAlgn="auto">
              <a:lnSpc>
                <a:spcPct val="150000"/>
              </a:lnSpc>
              <a:spcBef>
                <a:spcPts val="0"/>
              </a:spcBef>
            </a:pPr>
            <a:r>
              <a:rPr lang="en-US" sz="2400" b="1">
                <a:latin typeface="Book Antiqua" panose="02040602050305030304" charset="0"/>
                <a:cs typeface="Book Antiqua" panose="02040602050305030304" charset="0"/>
              </a:rPr>
              <a:t>Boosting:</a:t>
            </a:r>
            <a:r>
              <a:rPr lang="en-US" sz="2400">
                <a:latin typeface="Book Antiqua" panose="02040602050305030304" charset="0"/>
                <a:cs typeface="Book Antiqua" panose="02040602050305030304" charset="0"/>
              </a:rPr>
              <a:t> Sequentially improves models by focusing on errors (e.g., AdaBoost, XGBoost, LightGBM).</a:t>
            </a:r>
            <a:endParaRPr lang="en-US" sz="2400">
              <a:latin typeface="Book Antiqua" panose="02040602050305030304" charset="0"/>
              <a:cs typeface="Book Antiqua" panose="02040602050305030304" charset="0"/>
            </a:endParaRPr>
          </a:p>
          <a:p>
            <a:pPr lvl="1" algn="just" fontAlgn="auto">
              <a:lnSpc>
                <a:spcPct val="150000"/>
              </a:lnSpc>
              <a:spcBef>
                <a:spcPts val="0"/>
              </a:spcBef>
            </a:pPr>
            <a:r>
              <a:rPr lang="en-US" sz="2400" b="1">
                <a:latin typeface="Book Antiqua" panose="02040602050305030304" charset="0"/>
                <a:cs typeface="Book Antiqua" panose="02040602050305030304" charset="0"/>
              </a:rPr>
              <a:t>Voting:</a:t>
            </a:r>
            <a:r>
              <a:rPr lang="en-US" sz="2400">
                <a:latin typeface="Book Antiqua" panose="02040602050305030304" charset="0"/>
                <a:cs typeface="Book Antiqua" panose="02040602050305030304" charset="0"/>
              </a:rPr>
              <a:t> Combines predictions by taking a majority or average vote across models.</a:t>
            </a:r>
            <a:endParaRPr lang="en-US" sz="2400">
              <a:latin typeface="Book Antiqua" panose="02040602050305030304" charset="0"/>
              <a:cs typeface="Book Antiqua" panose="0204060205030503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rPr>
              <a:t>Bagging (Bootstrap Aggregating)</a:t>
            </a:r>
            <a:endParaRPr lang="en-US" sz="2400" b="1">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Goal: </a:t>
            </a:r>
            <a:r>
              <a:rPr lang="en-US" sz="2400">
                <a:latin typeface="Book Antiqua" panose="02040602050305030304" charset="0"/>
                <a:cs typeface="Book Antiqua" panose="02040602050305030304" charset="0"/>
              </a:rPr>
              <a:t>Reduce variance and avoid overfitting by combining predictions from multiple models.</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How it works:</a:t>
            </a:r>
            <a:endParaRPr lang="en-US" sz="2400" b="1">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Creates multiple subsets of the training data by sampling with replacement.</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Trains a separate model on each subset (often using decision trees).</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Aggregates predictions:</a:t>
            </a:r>
            <a:endParaRPr lang="en-US" sz="2400" b="1">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For regression:</a:t>
            </a:r>
            <a:r>
              <a:rPr lang="en-US" sz="2400">
                <a:latin typeface="Book Antiqua" panose="02040602050305030304" charset="0"/>
                <a:cs typeface="Book Antiqua" panose="02040602050305030304" charset="0"/>
              </a:rPr>
              <a:t> Takes the average of predictions.</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For classification:</a:t>
            </a:r>
            <a:r>
              <a:rPr lang="en-US" sz="2400">
                <a:latin typeface="Book Antiqua" panose="02040602050305030304" charset="0"/>
                <a:cs typeface="Book Antiqua" panose="02040602050305030304" charset="0"/>
              </a:rPr>
              <a:t> Uses majority voting.</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Example: </a:t>
            </a:r>
            <a:r>
              <a:rPr lang="en-US" sz="2400">
                <a:latin typeface="Book Antiqua" panose="02040602050305030304" charset="0"/>
                <a:cs typeface="Book Antiqua" panose="02040602050305030304" charset="0"/>
              </a:rPr>
              <a:t>Random Forest is a popular bagging method that combines many decision trees.</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sym typeface="+mn-ea"/>
              </a:rPr>
              <a:t>Boosting</a:t>
            </a:r>
            <a:endParaRPr lang="en-US" sz="2400" b="1">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sym typeface="+mn-ea"/>
              </a:rPr>
              <a:t>Goal:</a:t>
            </a:r>
            <a:r>
              <a:rPr lang="en-US" sz="2400">
                <a:latin typeface="Book Antiqua" panose="02040602050305030304" charset="0"/>
                <a:cs typeface="Book Antiqua" panose="02040602050305030304" charset="0"/>
                <a:sym typeface="+mn-ea"/>
              </a:rPr>
              <a:t> Improve model accuracy by focusing on difficult-to-predict cases.</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sym typeface="+mn-ea"/>
              </a:rPr>
              <a:t>How it works:</a:t>
            </a:r>
            <a:endParaRPr lang="en-US" sz="2400" b="1">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sym typeface="+mn-ea"/>
              </a:rPr>
              <a:t>Trains models sequentially, with each new model correcting the errors of the previous ones.</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sym typeface="+mn-ea"/>
              </a:rPr>
              <a:t>Adjusts weights to emphasize data points that were misclassified earlier.</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sym typeface="+mn-ea"/>
              </a:rPr>
              <a:t>Final prediction combines all models, often with weighted voting.</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sym typeface="+mn-ea"/>
              </a:rPr>
              <a:t>Example:</a:t>
            </a:r>
            <a:r>
              <a:rPr lang="en-US" sz="2400">
                <a:latin typeface="Book Antiqua" panose="02040602050305030304" charset="0"/>
                <a:cs typeface="Book Antiqua" panose="02040602050305030304" charset="0"/>
                <a:sym typeface="+mn-ea"/>
              </a:rPr>
              <a:t> AdaBoost and XGBoost are popular boosting methods that iteratively refine predictions.</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a:latin typeface="Book Antiqua" panose="02040602050305030304" charset="0"/>
              <a:cs typeface="Book Antiqua" panose="02040602050305030304" charset="0"/>
              <a:sym typeface="+mn-ea"/>
            </a:endParaRPr>
          </a:p>
          <a:p>
            <a:pPr marL="0" indent="0" algn="just" fontAlgn="auto">
              <a:lnSpc>
                <a:spcPct val="150000"/>
              </a:lnSpc>
              <a:spcBef>
                <a:spcPts val="0"/>
              </a:spcBef>
              <a:buNone/>
            </a:pPr>
            <a:r>
              <a:rPr lang="en-US" sz="2400">
                <a:latin typeface="Book Antiqua" panose="02040602050305030304" charset="0"/>
                <a:cs typeface="Book Antiqua" panose="02040602050305030304" charset="0"/>
                <a:sym typeface="+mn-ea"/>
              </a:rPr>
              <a:t>Both bagging and boosting aim to create a stronger overall model by combining the strengths of individual models.</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rPr>
              <a:t>Algorithm for Random Forest Work:</a:t>
            </a:r>
            <a:endParaRPr lang="en-US" sz="2400" b="1">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Step 1:</a:t>
            </a:r>
            <a:r>
              <a:rPr lang="en-US" sz="2400">
                <a:latin typeface="Book Antiqua" panose="02040602050305030304" charset="0"/>
                <a:cs typeface="Book Antiqua" panose="02040602050305030304" charset="0"/>
              </a:rPr>
              <a:t> Select random K data points from the training set.</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Step 2: </a:t>
            </a:r>
            <a:r>
              <a:rPr lang="en-US" sz="2400">
                <a:latin typeface="Book Antiqua" panose="02040602050305030304" charset="0"/>
                <a:cs typeface="Book Antiqua" panose="02040602050305030304" charset="0"/>
              </a:rPr>
              <a:t>Build the decision trees associated with the selected data points(Subsets).</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Step 3: </a:t>
            </a:r>
            <a:r>
              <a:rPr lang="en-US" sz="2400">
                <a:latin typeface="Book Antiqua" panose="02040602050305030304" charset="0"/>
                <a:cs typeface="Book Antiqua" panose="02040602050305030304" charset="0"/>
              </a:rPr>
              <a:t>Choose the number N for decision trees that you want to build.</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Step 4: </a:t>
            </a:r>
            <a:r>
              <a:rPr lang="en-US" sz="2400">
                <a:latin typeface="Book Antiqua" panose="02040602050305030304" charset="0"/>
                <a:cs typeface="Book Antiqua" panose="02040602050305030304" charset="0"/>
              </a:rPr>
              <a:t>Repeat Step 1 and 2.</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Step 5: </a:t>
            </a:r>
            <a:r>
              <a:rPr lang="en-US" sz="2400">
                <a:latin typeface="Book Antiqua" panose="02040602050305030304" charset="0"/>
                <a:cs typeface="Book Antiqua" panose="02040602050305030304" charset="0"/>
              </a:rPr>
              <a:t>For new data points, find the predictions of each decision tree, and assign the new data points to the category that wins the majority votes.</a:t>
            </a:r>
            <a:endParaRPr lang="en-US" sz="2400">
              <a:latin typeface="Book Antiqua" panose="02040602050305030304" charset="0"/>
              <a:cs typeface="Book Antiqua" panose="0204060205030503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fontScale="90000"/>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rPr>
              <a:t>What is a Weak Learner?</a:t>
            </a:r>
            <a:endParaRPr lang="en-US" sz="2400" b="1">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A Weak Learner is a model that performs just slightly better than random guessing on a given problem.</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In binary classification, a weak learner has an accuracy of just above 50% (i.e., better than chance).</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For regression, it performs only marginally better than guessing the average value.</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Characteristics of Weak Learners</a:t>
            </a:r>
            <a:endParaRPr lang="en-US" sz="2400" b="1">
              <a:latin typeface="Book Antiqua" panose="02040602050305030304" charset="0"/>
              <a:cs typeface="Book Antiqua" panose="02040602050305030304" charset="0"/>
            </a:endParaRPr>
          </a:p>
          <a:p>
            <a:pPr algn="just" fontAlgn="auto">
              <a:lnSpc>
                <a:spcPct val="150000"/>
              </a:lnSpc>
              <a:spcBef>
                <a:spcPts val="0"/>
              </a:spcBef>
            </a:pPr>
            <a:r>
              <a:rPr lang="en-US" sz="2400" b="1">
                <a:latin typeface="Book Antiqua" panose="02040602050305030304" charset="0"/>
                <a:cs typeface="Book Antiqua" panose="02040602050305030304" charset="0"/>
              </a:rPr>
              <a:t>Simple models:</a:t>
            </a:r>
            <a:r>
              <a:rPr lang="en-US" sz="2400">
                <a:latin typeface="Book Antiqua" panose="02040602050305030304" charset="0"/>
                <a:cs typeface="Book Antiqua" panose="02040602050305030304" charset="0"/>
              </a:rPr>
              <a:t> Often, weak learners are simple models, such as small decision trees (stumps with one or two splits) or simple linear models.</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b="1">
                <a:latin typeface="Book Antiqua" panose="02040602050305030304" charset="0"/>
                <a:cs typeface="Book Antiqua" panose="02040602050305030304" charset="0"/>
              </a:rPr>
              <a:t>High bias:</a:t>
            </a:r>
            <a:r>
              <a:rPr lang="en-US" sz="2400">
                <a:latin typeface="Book Antiqua" panose="02040602050305030304" charset="0"/>
                <a:cs typeface="Book Antiqua" panose="02040602050305030304" charset="0"/>
              </a:rPr>
              <a:t> Weak learners typically have limited complexity, so they’re biased and may underfit the data if used alone.</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b="1">
                <a:latin typeface="Book Antiqua" panose="02040602050305030304" charset="0"/>
                <a:cs typeface="Book Antiqua" panose="02040602050305030304" charset="0"/>
              </a:rPr>
              <a:t>Low predictive power individually: </a:t>
            </a:r>
            <a:r>
              <a:rPr lang="en-US" sz="2400">
                <a:latin typeface="Book Antiqua" panose="02040602050305030304" charset="0"/>
                <a:cs typeface="Book Antiqua" panose="02040602050305030304" charset="0"/>
              </a:rPr>
              <a:t>On their own, weak learners may not capture all patterns or relationships in the data.</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Autofit/>
          </a:bodyPr>
          <a:p>
            <a:pPr marL="0" indent="0" algn="just" fontAlgn="auto">
              <a:lnSpc>
                <a:spcPct val="100000"/>
              </a:lnSpc>
              <a:spcBef>
                <a:spcPts val="600"/>
              </a:spcBef>
              <a:spcAft>
                <a:spcPts val="600"/>
              </a:spcAft>
              <a:buNone/>
            </a:pPr>
            <a:r>
              <a:rPr lang="en-US" sz="2200" b="1">
                <a:latin typeface="Book Antiqua" panose="02040602050305030304" charset="0"/>
                <a:cs typeface="Book Antiqua" panose="02040602050305030304" charset="0"/>
              </a:rPr>
              <a:t>Why Use Weak Learners?</a:t>
            </a:r>
            <a:endParaRPr lang="en-US" sz="2200" b="1">
              <a:latin typeface="Book Antiqua" panose="02040602050305030304" charset="0"/>
              <a:cs typeface="Book Antiqua" panose="02040602050305030304" charset="0"/>
            </a:endParaRPr>
          </a:p>
          <a:p>
            <a:pPr algn="just" fontAlgn="auto">
              <a:lnSpc>
                <a:spcPct val="100000"/>
              </a:lnSpc>
              <a:spcBef>
                <a:spcPts val="600"/>
              </a:spcBef>
              <a:spcAft>
                <a:spcPts val="600"/>
              </a:spcAft>
            </a:pPr>
            <a:r>
              <a:rPr lang="en-US" sz="2200">
                <a:latin typeface="Book Antiqua" panose="02040602050305030304" charset="0"/>
                <a:cs typeface="Book Antiqua" panose="02040602050305030304" charset="0"/>
              </a:rPr>
              <a:t>Combining Weak Learners in Ensembles: While a weak learner on its own is not powerful, combining many weak learners can lead to a strong model.</a:t>
            </a:r>
            <a:endParaRPr lang="en-US" sz="2200">
              <a:latin typeface="Book Antiqua" panose="02040602050305030304" charset="0"/>
              <a:cs typeface="Book Antiqua" panose="02040602050305030304" charset="0"/>
            </a:endParaRPr>
          </a:p>
          <a:p>
            <a:pPr algn="just" fontAlgn="auto">
              <a:lnSpc>
                <a:spcPct val="100000"/>
              </a:lnSpc>
              <a:spcBef>
                <a:spcPts val="600"/>
              </a:spcBef>
              <a:spcAft>
                <a:spcPts val="600"/>
              </a:spcAft>
            </a:pPr>
            <a:r>
              <a:rPr lang="en-US" sz="2200">
                <a:latin typeface="Book Antiqua" panose="02040602050305030304" charset="0"/>
                <a:cs typeface="Book Antiqua" panose="02040602050305030304" charset="0"/>
              </a:rPr>
              <a:t>In Boosting, each weak learner corrects the errors of the previous ones, resulting in a progressively better model.</a:t>
            </a:r>
            <a:endParaRPr lang="en-US" sz="2200">
              <a:latin typeface="Book Antiqua" panose="02040602050305030304" charset="0"/>
              <a:cs typeface="Book Antiqua" panose="02040602050305030304" charset="0"/>
            </a:endParaRPr>
          </a:p>
          <a:p>
            <a:pPr algn="just" fontAlgn="auto">
              <a:lnSpc>
                <a:spcPct val="100000"/>
              </a:lnSpc>
              <a:spcBef>
                <a:spcPts val="600"/>
              </a:spcBef>
              <a:spcAft>
                <a:spcPts val="600"/>
              </a:spcAft>
            </a:pPr>
            <a:r>
              <a:rPr lang="en-US" sz="2200">
                <a:latin typeface="Book Antiqua" panose="02040602050305030304" charset="0"/>
                <a:cs typeface="Book Antiqua" panose="02040602050305030304" charset="0"/>
              </a:rPr>
              <a:t>In Bagging (like Random Forest), the weak learners are trained independently, and their predictions are averaged or voted upon, reducing variance.</a:t>
            </a:r>
            <a:endParaRPr lang="en-US" sz="2200">
              <a:latin typeface="Book Antiqua" panose="02040602050305030304" charset="0"/>
              <a:cs typeface="Book Antiqua" panose="02040602050305030304" charset="0"/>
            </a:endParaRPr>
          </a:p>
          <a:p>
            <a:pPr marL="0" indent="0" algn="just" fontAlgn="auto">
              <a:lnSpc>
                <a:spcPct val="100000"/>
              </a:lnSpc>
              <a:spcBef>
                <a:spcPts val="600"/>
              </a:spcBef>
              <a:spcAft>
                <a:spcPts val="600"/>
              </a:spcAft>
              <a:buNone/>
            </a:pPr>
            <a:r>
              <a:rPr lang="en-US" sz="2200" b="1">
                <a:latin typeface="Book Antiqua" panose="02040602050305030304" charset="0"/>
                <a:cs typeface="Book Antiqua" panose="02040602050305030304" charset="0"/>
              </a:rPr>
              <a:t>Efficiency: </a:t>
            </a:r>
            <a:r>
              <a:rPr lang="en-US" sz="2200">
                <a:latin typeface="Book Antiqua" panose="02040602050305030304" charset="0"/>
                <a:cs typeface="Book Antiqua" panose="02040602050305030304" charset="0"/>
              </a:rPr>
              <a:t>Weak learners are computationally simpler and faster to train, making them suitable for use in large ensemble methods where many learners are needed.</a:t>
            </a:r>
            <a:endParaRPr lang="en-US" sz="2200">
              <a:latin typeface="Book Antiqua" panose="02040602050305030304" charset="0"/>
              <a:cs typeface="Book Antiqua" panose="02040602050305030304" charset="0"/>
            </a:endParaRPr>
          </a:p>
          <a:p>
            <a:pPr marL="0" indent="0" algn="just" fontAlgn="auto">
              <a:lnSpc>
                <a:spcPct val="100000"/>
              </a:lnSpc>
              <a:spcBef>
                <a:spcPts val="600"/>
              </a:spcBef>
              <a:spcAft>
                <a:spcPts val="600"/>
              </a:spcAft>
              <a:buNone/>
            </a:pPr>
            <a:r>
              <a:rPr lang="en-US" sz="2200" b="1">
                <a:latin typeface="Book Antiqua" panose="02040602050305030304" charset="0"/>
                <a:cs typeface="Book Antiqua" panose="02040602050305030304" charset="0"/>
              </a:rPr>
              <a:t>Controlled overfitting:</a:t>
            </a:r>
            <a:r>
              <a:rPr lang="en-US" sz="2200">
                <a:latin typeface="Book Antiqua" panose="02040602050305030304" charset="0"/>
                <a:cs typeface="Book Antiqua" panose="02040602050305030304" charset="0"/>
              </a:rPr>
              <a:t> Because weak learners are limited in complexity, they can help keep the ensemble model from overfitting, especially in Boosting methods.</a:t>
            </a:r>
            <a:endParaRPr lang="en-US" sz="2200">
              <a:latin typeface="Book Antiqua" panose="02040602050305030304" charset="0"/>
              <a:cs typeface="Book Antiqua" panose="02040602050305030304" charset="0"/>
            </a:endParaRPr>
          </a:p>
          <a:p>
            <a:pPr marL="0" indent="0" algn="just" fontAlgn="auto">
              <a:lnSpc>
                <a:spcPct val="100000"/>
              </a:lnSpc>
              <a:spcBef>
                <a:spcPts val="600"/>
              </a:spcBef>
              <a:spcAft>
                <a:spcPts val="600"/>
              </a:spcAft>
              <a:buNone/>
            </a:pPr>
            <a:r>
              <a:rPr lang="en-US" sz="2200" b="1">
                <a:latin typeface="Book Antiqua" panose="02040602050305030304" charset="0"/>
                <a:cs typeface="Book Antiqua" panose="02040602050305030304" charset="0"/>
              </a:rPr>
              <a:t>Examples of Weak Learners</a:t>
            </a:r>
            <a:endParaRPr lang="en-US" sz="2200" b="1">
              <a:latin typeface="Book Antiqua" panose="02040602050305030304" charset="0"/>
              <a:cs typeface="Book Antiqua" panose="02040602050305030304" charset="0"/>
            </a:endParaRPr>
          </a:p>
          <a:p>
            <a:pPr algn="just" fontAlgn="auto">
              <a:lnSpc>
                <a:spcPct val="100000"/>
              </a:lnSpc>
              <a:spcBef>
                <a:spcPts val="600"/>
              </a:spcBef>
              <a:spcAft>
                <a:spcPts val="600"/>
              </a:spcAft>
            </a:pPr>
            <a:r>
              <a:rPr lang="en-US" sz="2200" b="1">
                <a:latin typeface="Book Antiqua" panose="02040602050305030304" charset="0"/>
                <a:cs typeface="Book Antiqua" panose="02040602050305030304" charset="0"/>
              </a:rPr>
              <a:t>Decision Stumps:</a:t>
            </a:r>
            <a:r>
              <a:rPr lang="en-US" sz="2200">
                <a:latin typeface="Book Antiqua" panose="02040602050305030304" charset="0"/>
                <a:cs typeface="Book Antiqua" panose="02040602050305030304" charset="0"/>
              </a:rPr>
              <a:t> Decision trees with only one or two splits.</a:t>
            </a:r>
            <a:endParaRPr lang="en-US" sz="2200">
              <a:latin typeface="Book Antiqua" panose="02040602050305030304" charset="0"/>
              <a:cs typeface="Book Antiqua" panose="02040602050305030304" charset="0"/>
            </a:endParaRPr>
          </a:p>
          <a:p>
            <a:pPr algn="just" fontAlgn="auto">
              <a:lnSpc>
                <a:spcPct val="100000"/>
              </a:lnSpc>
              <a:spcBef>
                <a:spcPts val="600"/>
              </a:spcBef>
              <a:spcAft>
                <a:spcPts val="600"/>
              </a:spcAft>
            </a:pPr>
            <a:r>
              <a:rPr lang="en-US" sz="2200" b="1">
                <a:latin typeface="Book Antiqua" panose="02040602050305030304" charset="0"/>
                <a:cs typeface="Book Antiqua" panose="02040602050305030304" charset="0"/>
              </a:rPr>
              <a:t>Shallow Trees:</a:t>
            </a:r>
            <a:r>
              <a:rPr lang="en-US" sz="2200">
                <a:latin typeface="Book Antiqua" panose="02040602050305030304" charset="0"/>
                <a:cs typeface="Book Antiqua" panose="02040602050305030304" charset="0"/>
              </a:rPr>
              <a:t> Decision trees with low depth, typically limited to a few levels.</a:t>
            </a:r>
            <a:endParaRPr lang="en-US" sz="2200">
              <a:latin typeface="Book Antiqua" panose="02040602050305030304" charset="0"/>
              <a:cs typeface="Book Antiqua" panose="02040602050305030304" charset="0"/>
            </a:endParaRPr>
          </a:p>
          <a:p>
            <a:pPr algn="just" fontAlgn="auto">
              <a:lnSpc>
                <a:spcPct val="100000"/>
              </a:lnSpc>
              <a:spcBef>
                <a:spcPts val="600"/>
              </a:spcBef>
              <a:spcAft>
                <a:spcPts val="600"/>
              </a:spcAft>
            </a:pPr>
            <a:r>
              <a:rPr lang="en-US" sz="2200" b="1">
                <a:latin typeface="Book Antiqua" panose="02040602050305030304" charset="0"/>
                <a:cs typeface="Book Antiqua" panose="02040602050305030304" charset="0"/>
              </a:rPr>
              <a:t>Simple Linear Models:</a:t>
            </a:r>
            <a:r>
              <a:rPr lang="en-US" sz="2200">
                <a:latin typeface="Book Antiqua" panose="02040602050305030304" charset="0"/>
                <a:cs typeface="Book Antiqua" panose="02040602050305030304" charset="0"/>
              </a:rPr>
              <a:t> Models that only capture linear relationships without complex transformations.</a:t>
            </a:r>
            <a:endParaRPr lang="en-US" sz="2200">
              <a:latin typeface="Book Antiqua" panose="02040602050305030304" charset="0"/>
              <a:cs typeface="Book Antiqua" panose="0204060205030503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lnSpcReduction="10000"/>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rPr>
              <a:t>Boosting Technique:</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1. AdaBoost (Adaptive Boosting)</a:t>
            </a:r>
            <a:endParaRPr lang="en-US" sz="2400" b="1">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How it works:</a:t>
            </a:r>
            <a:endParaRPr lang="en-US" sz="2400" b="1">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AdaBoost builds models sequentially, where each new model focuses on the mistakes made by the previous one.</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After each model, misclassified data points are given more weight, so the next model will focus more on those points.</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The final prediction is made by combining the results from all models, with more weight given to models that performed better.</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Key idea:</a:t>
            </a:r>
            <a:r>
              <a:rPr lang="en-US" sz="2400">
                <a:latin typeface="Book Antiqua" panose="02040602050305030304" charset="0"/>
                <a:cs typeface="Book Antiqua" panose="02040602050305030304" charset="0"/>
              </a:rPr>
              <a:t> AdaBoost adjusts itself based on what it learns from the errors of earlier models.</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Common use:</a:t>
            </a:r>
            <a:r>
              <a:rPr lang="en-US" sz="2400">
                <a:latin typeface="Book Antiqua" panose="02040602050305030304" charset="0"/>
                <a:cs typeface="Book Antiqua" panose="02040602050305030304" charset="0"/>
              </a:rPr>
              <a:t> It works well for both classification and regression tasks.</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Strength:</a:t>
            </a:r>
            <a:r>
              <a:rPr lang="en-US" sz="2400">
                <a:latin typeface="Book Antiqua" panose="02040602050305030304" charset="0"/>
                <a:cs typeface="Book Antiqua" panose="02040602050305030304" charset="0"/>
              </a:rPr>
              <a:t> AdaBoost is simple and effective, but it can be sensitive to noisy data.</a:t>
            </a:r>
            <a:endParaRPr lang="en-US" sz="2400">
              <a:latin typeface="Book Antiqua" panose="02040602050305030304" charset="0"/>
              <a:cs typeface="Book Antiqua" panose="0204060205030503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fontScale="90000"/>
          </a:bodyPr>
          <a:p>
            <a:pPr marL="0" indent="0" algn="just" fontAlgn="auto">
              <a:lnSpc>
                <a:spcPct val="100000"/>
              </a:lnSpc>
              <a:spcBef>
                <a:spcPts val="0"/>
              </a:spcBef>
              <a:buNone/>
            </a:pPr>
            <a:r>
              <a:rPr lang="en-US" sz="2400" b="1">
                <a:latin typeface="Book Antiqua" panose="02040602050305030304" charset="0"/>
                <a:cs typeface="Book Antiqua" panose="02040602050305030304" charset="0"/>
              </a:rPr>
              <a:t>Nonlinear Models in Machine Learning</a:t>
            </a:r>
            <a:endParaRPr lang="en-US" sz="2400">
              <a:latin typeface="Book Antiqua" panose="02040602050305030304" charset="0"/>
              <a:cs typeface="Book Antiqua" panose="02040602050305030304" charset="0"/>
            </a:endParaRPr>
          </a:p>
          <a:p>
            <a:pPr marL="0" indent="0" algn="just" fontAlgn="auto">
              <a:lnSpc>
                <a:spcPct val="100000"/>
              </a:lnSpc>
              <a:spcBef>
                <a:spcPts val="0"/>
              </a:spcBef>
              <a:buNone/>
            </a:pPr>
            <a:r>
              <a:rPr lang="en-US" sz="2400">
                <a:latin typeface="Book Antiqua" panose="02040602050305030304" charset="0"/>
                <a:cs typeface="Book Antiqua" panose="02040602050305030304" charset="0"/>
              </a:rPr>
              <a:t>- Nonlinear models capture relationships between inputs and outputs that are not linear.</a:t>
            </a:r>
            <a:endParaRPr lang="en-US" sz="2400">
              <a:latin typeface="Book Antiqua" panose="02040602050305030304" charset="0"/>
              <a:cs typeface="Book Antiqua" panose="02040602050305030304" charset="0"/>
            </a:endParaRPr>
          </a:p>
          <a:p>
            <a:pPr marL="0" indent="0" algn="just" fontAlgn="auto">
              <a:lnSpc>
                <a:spcPct val="100000"/>
              </a:lnSpc>
              <a:spcBef>
                <a:spcPts val="0"/>
              </a:spcBef>
              <a:buNone/>
            </a:pPr>
            <a:r>
              <a:rPr lang="en-US" sz="2400">
                <a:latin typeface="Book Antiqua" panose="02040602050305030304" charset="0"/>
                <a:cs typeface="Book Antiqua" panose="02040602050305030304" charset="0"/>
              </a:rPr>
              <a:t>- They can model complex patterns in data that linear models cannot.</a:t>
            </a:r>
            <a:endParaRPr lang="en-US" sz="2400">
              <a:latin typeface="Book Antiqua" panose="02040602050305030304" charset="0"/>
              <a:cs typeface="Book Antiqua" panose="02040602050305030304" charset="0"/>
            </a:endParaRPr>
          </a:p>
          <a:p>
            <a:pPr marL="0" indent="0" algn="just" fontAlgn="auto">
              <a:lnSpc>
                <a:spcPct val="100000"/>
              </a:lnSpc>
              <a:spcBef>
                <a:spcPts val="0"/>
              </a:spcBef>
              <a:buNone/>
            </a:pPr>
            <a:endParaRPr lang="en-US" sz="2400">
              <a:latin typeface="Book Antiqua" panose="02040602050305030304" charset="0"/>
              <a:cs typeface="Book Antiqua" panose="02040602050305030304" charset="0"/>
            </a:endParaRPr>
          </a:p>
          <a:p>
            <a:pPr marL="0" indent="0" algn="just" fontAlgn="auto">
              <a:lnSpc>
                <a:spcPct val="100000"/>
              </a:lnSpc>
              <a:spcBef>
                <a:spcPts val="0"/>
              </a:spcBef>
              <a:buNone/>
            </a:pPr>
            <a:r>
              <a:rPr lang="en-US" sz="2400" b="1">
                <a:latin typeface="Book Antiqua" panose="02040602050305030304" charset="0"/>
                <a:cs typeface="Book Antiqua" panose="02040602050305030304" charset="0"/>
              </a:rPr>
              <a:t>Key Characteristics of Nonlinear Models:</a:t>
            </a:r>
            <a:endParaRPr lang="en-US" sz="2400">
              <a:latin typeface="Book Antiqua" panose="02040602050305030304" charset="0"/>
              <a:cs typeface="Book Antiqua" panose="02040602050305030304" charset="0"/>
            </a:endParaRPr>
          </a:p>
          <a:p>
            <a:pPr marL="0" indent="0" algn="just" fontAlgn="auto">
              <a:lnSpc>
                <a:spcPct val="100000"/>
              </a:lnSpc>
              <a:spcBef>
                <a:spcPts val="0"/>
              </a:spcBef>
              <a:buNone/>
            </a:pPr>
            <a:r>
              <a:rPr lang="en-US" sz="2400" b="1">
                <a:latin typeface="Book Antiqua" panose="02040602050305030304" charset="0"/>
                <a:cs typeface="Book Antiqua" panose="02040602050305030304" charset="0"/>
              </a:rPr>
              <a:t>Flexibility:</a:t>
            </a:r>
            <a:r>
              <a:rPr lang="en-US" sz="2400">
                <a:latin typeface="Book Antiqua" panose="02040602050305030304" charset="0"/>
                <a:cs typeface="Book Antiqua" panose="02040602050305030304" charset="0"/>
              </a:rPr>
              <a:t> Capable of modeling complex, nonlinear relationships.</a:t>
            </a:r>
            <a:endParaRPr lang="en-US" sz="2400">
              <a:latin typeface="Book Antiqua" panose="02040602050305030304" charset="0"/>
              <a:cs typeface="Book Antiqua" panose="02040602050305030304" charset="0"/>
            </a:endParaRPr>
          </a:p>
          <a:p>
            <a:pPr marL="0" indent="0" algn="just" fontAlgn="auto">
              <a:lnSpc>
                <a:spcPct val="100000"/>
              </a:lnSpc>
              <a:spcBef>
                <a:spcPts val="0"/>
              </a:spcBef>
              <a:buNone/>
            </a:pPr>
            <a:r>
              <a:rPr lang="en-US" sz="2400" b="1">
                <a:latin typeface="Book Antiqua" panose="02040602050305030304" charset="0"/>
                <a:cs typeface="Book Antiqua" panose="02040602050305030304" charset="0"/>
              </a:rPr>
              <a:t>Complex Patterns:</a:t>
            </a:r>
            <a:r>
              <a:rPr lang="en-US" sz="2400">
                <a:latin typeface="Book Antiqua" panose="02040602050305030304" charset="0"/>
                <a:cs typeface="Book Antiqua" panose="02040602050305030304" charset="0"/>
              </a:rPr>
              <a:t> Can fit data with intricate patterns and interactions between variables.</a:t>
            </a:r>
            <a:endParaRPr lang="en-US" sz="2400">
              <a:latin typeface="Book Antiqua" panose="02040602050305030304" charset="0"/>
              <a:cs typeface="Book Antiqua" panose="02040602050305030304" charset="0"/>
            </a:endParaRPr>
          </a:p>
          <a:p>
            <a:pPr marL="0" indent="0" algn="just" fontAlgn="auto">
              <a:lnSpc>
                <a:spcPct val="100000"/>
              </a:lnSpc>
              <a:spcBef>
                <a:spcPts val="0"/>
              </a:spcBef>
              <a:buNone/>
            </a:pPr>
            <a:r>
              <a:rPr lang="en-US" sz="2400" b="1">
                <a:latin typeface="Book Antiqua" panose="02040602050305030304" charset="0"/>
                <a:cs typeface="Book Antiqua" panose="02040602050305030304" charset="0"/>
              </a:rPr>
              <a:t>Non-Linear Boundaries:</a:t>
            </a:r>
            <a:r>
              <a:rPr lang="en-US" sz="2400">
                <a:latin typeface="Book Antiqua" panose="02040602050305030304" charset="0"/>
                <a:cs typeface="Book Antiqua" panose="02040602050305030304" charset="0"/>
              </a:rPr>
              <a:t> Able to create decision boundaries that are not straight lines, which is crucial for solving complex classification problems.</a:t>
            </a:r>
            <a:endParaRPr lang="en-US" sz="2400">
              <a:latin typeface="Book Antiqua" panose="02040602050305030304" charset="0"/>
              <a:cs typeface="Book Antiqua" panose="02040602050305030304" charset="0"/>
            </a:endParaRPr>
          </a:p>
          <a:p>
            <a:pPr marL="0" indent="0" algn="just" fontAlgn="auto">
              <a:lnSpc>
                <a:spcPct val="100000"/>
              </a:lnSpc>
              <a:spcBef>
                <a:spcPts val="0"/>
              </a:spcBef>
              <a:buNone/>
            </a:pPr>
            <a:endParaRPr lang="en-US" sz="2400">
              <a:latin typeface="Book Antiqua" panose="02040602050305030304" charset="0"/>
              <a:cs typeface="Book Antiqua" panose="02040602050305030304" charset="0"/>
            </a:endParaRPr>
          </a:p>
          <a:p>
            <a:pPr marL="0" indent="0" algn="just" fontAlgn="auto">
              <a:lnSpc>
                <a:spcPct val="100000"/>
              </a:lnSpc>
              <a:spcBef>
                <a:spcPts val="0"/>
              </a:spcBef>
              <a:buNone/>
            </a:pPr>
            <a:r>
              <a:rPr lang="en-US" sz="2400" b="1">
                <a:latin typeface="Book Antiqua" panose="02040602050305030304" charset="0"/>
                <a:cs typeface="Book Antiqua" panose="02040602050305030304" charset="0"/>
              </a:rPr>
              <a:t>Examples of Nonlinear Models:</a:t>
            </a:r>
            <a:endParaRPr lang="en-US" sz="2400">
              <a:latin typeface="Book Antiqua" panose="02040602050305030304" charset="0"/>
              <a:cs typeface="Book Antiqua" panose="02040602050305030304" charset="0"/>
            </a:endParaRPr>
          </a:p>
          <a:p>
            <a:pPr marL="0" indent="0" algn="just" fontAlgn="auto">
              <a:lnSpc>
                <a:spcPct val="100000"/>
              </a:lnSpc>
              <a:spcBef>
                <a:spcPts val="0"/>
              </a:spcBef>
              <a:buNone/>
            </a:pPr>
            <a:r>
              <a:rPr lang="en-US" sz="2400" b="1">
                <a:latin typeface="Book Antiqua" panose="02040602050305030304" charset="0"/>
                <a:cs typeface="Book Antiqua" panose="02040602050305030304" charset="0"/>
              </a:rPr>
              <a:t>K-Nearest Neighbors (K-NN):</a:t>
            </a:r>
            <a:endParaRPr lang="en-US" sz="2400" b="1">
              <a:latin typeface="Book Antiqua" panose="02040602050305030304" charset="0"/>
              <a:cs typeface="Book Antiqua" panose="02040602050305030304" charset="0"/>
            </a:endParaRPr>
          </a:p>
          <a:p>
            <a:pPr marL="0" indent="0" algn="just" fontAlgn="auto">
              <a:lnSpc>
                <a:spcPct val="100000"/>
              </a:lnSpc>
              <a:spcBef>
                <a:spcPts val="0"/>
              </a:spcBef>
              <a:buNone/>
            </a:pPr>
            <a:r>
              <a:rPr lang="en-US" sz="2400" b="1">
                <a:latin typeface="Book Antiqua" panose="02040602050305030304" charset="0"/>
                <a:cs typeface="Book Antiqua" panose="02040602050305030304" charset="0"/>
              </a:rPr>
              <a:t>Overview: </a:t>
            </a:r>
            <a:r>
              <a:rPr lang="en-US" sz="2400">
                <a:latin typeface="Book Antiqua" panose="02040602050305030304" charset="0"/>
                <a:cs typeface="Book Antiqua" panose="02040602050305030304" charset="0"/>
              </a:rPr>
              <a:t>Classifies a data point based on the classification of its nearest neighbors.</a:t>
            </a:r>
            <a:endParaRPr lang="en-US" sz="2400">
              <a:latin typeface="Book Antiqua" panose="02040602050305030304" charset="0"/>
              <a:cs typeface="Book Antiqua" panose="02040602050305030304" charset="0"/>
            </a:endParaRPr>
          </a:p>
          <a:p>
            <a:pPr marL="0" indent="0" algn="just" fontAlgn="auto">
              <a:lnSpc>
                <a:spcPct val="100000"/>
              </a:lnSpc>
              <a:spcBef>
                <a:spcPts val="0"/>
              </a:spcBef>
              <a:buNone/>
            </a:pPr>
            <a:r>
              <a:rPr lang="en-US" sz="2400" b="1">
                <a:latin typeface="Book Antiqua" panose="02040602050305030304" charset="0"/>
                <a:cs typeface="Book Antiqua" panose="02040602050305030304" charset="0"/>
              </a:rPr>
              <a:t>Nonlinearity:</a:t>
            </a:r>
            <a:r>
              <a:rPr lang="en-US" sz="2400">
                <a:latin typeface="Book Antiqua" panose="02040602050305030304" charset="0"/>
                <a:cs typeface="Book Antiqua" panose="02040602050305030304" charset="0"/>
              </a:rPr>
              <a:t> The decision boundary can be highly nonlinear depending on the distribution of training data and the value of K.</a:t>
            </a:r>
            <a:endParaRPr lang="en-US" sz="2400">
              <a:latin typeface="Book Antiqua" panose="02040602050305030304" charset="0"/>
              <a:cs typeface="Book Antiqua" panose="02040602050305030304" charset="0"/>
            </a:endParaRPr>
          </a:p>
          <a:p>
            <a:pPr marL="0" indent="0" algn="just" fontAlgn="auto">
              <a:lnSpc>
                <a:spcPct val="100000"/>
              </a:lnSpc>
              <a:spcBef>
                <a:spcPts val="0"/>
              </a:spcBef>
              <a:buNone/>
            </a:pPr>
            <a:endParaRPr lang="en-US" sz="2400">
              <a:latin typeface="Book Antiqua" panose="02040602050305030304" charset="0"/>
              <a:cs typeface="Book Antiqua" panose="02040602050305030304" charset="0"/>
            </a:endParaRPr>
          </a:p>
          <a:p>
            <a:pPr marL="0" indent="0" algn="just" fontAlgn="auto">
              <a:lnSpc>
                <a:spcPct val="100000"/>
              </a:lnSpc>
              <a:spcBef>
                <a:spcPts val="0"/>
              </a:spcBef>
              <a:buNone/>
            </a:pPr>
            <a:r>
              <a:rPr lang="en-US" sz="2400" b="1">
                <a:latin typeface="Book Antiqua" panose="02040602050305030304" charset="0"/>
                <a:cs typeface="Book Antiqua" panose="02040602050305030304" charset="0"/>
              </a:rPr>
              <a:t>Neural Networks:</a:t>
            </a:r>
            <a:endParaRPr lang="en-US" sz="2400">
              <a:latin typeface="Book Antiqua" panose="02040602050305030304" charset="0"/>
              <a:cs typeface="Book Antiqua" panose="02040602050305030304" charset="0"/>
            </a:endParaRPr>
          </a:p>
          <a:p>
            <a:pPr marL="0" indent="0" algn="just" fontAlgn="auto">
              <a:lnSpc>
                <a:spcPct val="100000"/>
              </a:lnSpc>
              <a:spcBef>
                <a:spcPts val="0"/>
              </a:spcBef>
              <a:buNone/>
            </a:pPr>
            <a:r>
              <a:rPr lang="en-US" sz="2400" b="1">
                <a:latin typeface="Book Antiqua" panose="02040602050305030304" charset="0"/>
                <a:cs typeface="Book Antiqua" panose="02040602050305030304" charset="0"/>
              </a:rPr>
              <a:t>Overview: </a:t>
            </a:r>
            <a:r>
              <a:rPr lang="en-US" sz="2400">
                <a:latin typeface="Book Antiqua" panose="02040602050305030304" charset="0"/>
                <a:cs typeface="Book Antiqua" panose="02040602050305030304" charset="0"/>
              </a:rPr>
              <a:t>Consist of layers of neurons that can learn complex representations of data.</a:t>
            </a:r>
            <a:endParaRPr lang="en-US" sz="2400">
              <a:latin typeface="Book Antiqua" panose="02040602050305030304" charset="0"/>
              <a:cs typeface="Book Antiqua" panose="02040602050305030304" charset="0"/>
            </a:endParaRPr>
          </a:p>
          <a:p>
            <a:pPr marL="0" indent="0" algn="just" fontAlgn="auto">
              <a:lnSpc>
                <a:spcPct val="100000"/>
              </a:lnSpc>
              <a:spcBef>
                <a:spcPts val="0"/>
              </a:spcBef>
              <a:buNone/>
            </a:pPr>
            <a:r>
              <a:rPr lang="en-US" sz="2400" b="1">
                <a:latin typeface="Book Antiqua" panose="02040602050305030304" charset="0"/>
                <a:cs typeface="Book Antiqua" panose="02040602050305030304" charset="0"/>
              </a:rPr>
              <a:t>Nonlinearity:</a:t>
            </a:r>
            <a:r>
              <a:rPr lang="en-US" sz="2400">
                <a:latin typeface="Book Antiqua" panose="02040602050305030304" charset="0"/>
                <a:cs typeface="Book Antiqua" panose="02040602050305030304" charset="0"/>
              </a:rPr>
              <a:t> Layers with nonlinear activation functions (like ReLU, Sigmoid) allow modeling very complex relationships.</a:t>
            </a:r>
            <a:endParaRPr lang="en-US" sz="2400">
              <a:latin typeface="Book Antiqua" panose="02040602050305030304" charset="0"/>
              <a:cs typeface="Book Antiqua" panose="02040602050305030304" charset="0"/>
            </a:endParaRPr>
          </a:p>
          <a:p>
            <a:pPr marL="0" indent="0" algn="just" fontAlgn="auto">
              <a:lnSpc>
                <a:spcPct val="100000"/>
              </a:lnSpc>
              <a:spcBef>
                <a:spcPts val="0"/>
              </a:spcBef>
              <a:buNone/>
            </a:pPr>
            <a:endParaRPr lang="en-US" sz="2400">
              <a:latin typeface="Book Antiqua" panose="02040602050305030304" charset="0"/>
              <a:cs typeface="Book Antiqua" panose="0204060205030503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Autofit/>
          </a:bodyPr>
          <a:p>
            <a:pPr marL="0" indent="0" algn="just" fontAlgn="auto">
              <a:lnSpc>
                <a:spcPct val="150000"/>
              </a:lnSpc>
              <a:spcBef>
                <a:spcPts val="0"/>
              </a:spcBef>
              <a:buNone/>
            </a:pPr>
            <a:r>
              <a:rPr lang="en-US" sz="2100" b="1">
                <a:latin typeface="Book Antiqua" panose="02040602050305030304" charset="0"/>
                <a:cs typeface="Book Antiqua" panose="02040602050305030304" charset="0"/>
              </a:rPr>
              <a:t>2. Gradient Boosting</a:t>
            </a:r>
            <a:endParaRPr lang="en-US" sz="2100" b="1">
              <a:latin typeface="Book Antiqua" panose="02040602050305030304" charset="0"/>
              <a:cs typeface="Book Antiqua" panose="02040602050305030304" charset="0"/>
            </a:endParaRPr>
          </a:p>
          <a:p>
            <a:pPr algn="just" fontAlgn="auto">
              <a:lnSpc>
                <a:spcPct val="150000"/>
              </a:lnSpc>
              <a:spcBef>
                <a:spcPts val="0"/>
              </a:spcBef>
            </a:pPr>
            <a:r>
              <a:rPr lang="en-US" sz="2100">
                <a:latin typeface="Book Antiqua" panose="02040602050305030304" charset="0"/>
                <a:cs typeface="Book Antiqua" panose="02040602050305030304" charset="0"/>
              </a:rPr>
              <a:t>Like AdaBoost, Gradient Boosting also builds models sequentially, but with a key difference: each new model is trained to predict the residual errors (the difference between the actual and predicted values) of the previous models.</a:t>
            </a:r>
            <a:endParaRPr lang="en-US" sz="2100">
              <a:latin typeface="Book Antiqua" panose="02040602050305030304" charset="0"/>
              <a:cs typeface="Book Antiqua" panose="02040602050305030304" charset="0"/>
            </a:endParaRPr>
          </a:p>
          <a:p>
            <a:pPr algn="just" fontAlgn="auto">
              <a:lnSpc>
                <a:spcPct val="150000"/>
              </a:lnSpc>
              <a:spcBef>
                <a:spcPts val="0"/>
              </a:spcBef>
            </a:pPr>
            <a:r>
              <a:rPr lang="en-US" sz="2100">
                <a:latin typeface="Book Antiqua" panose="02040602050305030304" charset="0"/>
                <a:cs typeface="Book Antiqua" panose="02040602050305030304" charset="0"/>
              </a:rPr>
              <a:t>Each model tries to minimize a loss function (such as mean squared error) by making small corrections to the previous models' predictions.</a:t>
            </a:r>
            <a:endParaRPr lang="en-US" sz="2100">
              <a:latin typeface="Book Antiqua" panose="02040602050305030304" charset="0"/>
              <a:cs typeface="Book Antiqua" panose="02040602050305030304" charset="0"/>
            </a:endParaRPr>
          </a:p>
          <a:p>
            <a:pPr algn="just" fontAlgn="auto">
              <a:lnSpc>
                <a:spcPct val="150000"/>
              </a:lnSpc>
              <a:spcBef>
                <a:spcPts val="0"/>
              </a:spcBef>
            </a:pPr>
            <a:r>
              <a:rPr lang="en-US" sz="2100">
                <a:latin typeface="Book Antiqua" panose="02040602050305030304" charset="0"/>
                <a:cs typeface="Book Antiqua" panose="02040602050305030304" charset="0"/>
              </a:rPr>
              <a:t>The predictions of all models are combined, usually by weighted summing.</a:t>
            </a:r>
            <a:endParaRPr lang="en-US" sz="21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100" b="1">
                <a:latin typeface="Book Antiqua" panose="02040602050305030304" charset="0"/>
                <a:cs typeface="Book Antiqua" panose="02040602050305030304" charset="0"/>
              </a:rPr>
              <a:t>Key idea:</a:t>
            </a:r>
            <a:r>
              <a:rPr lang="en-US" sz="2100">
                <a:latin typeface="Book Antiqua" panose="02040602050305030304" charset="0"/>
                <a:cs typeface="Book Antiqua" panose="02040602050305030304" charset="0"/>
              </a:rPr>
              <a:t> It’s focuses on correcting errors by directly improving the predictions in small steps.</a:t>
            </a:r>
            <a:endParaRPr lang="en-US" sz="21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100" b="1">
                <a:latin typeface="Book Antiqua" panose="02040602050305030304" charset="0"/>
                <a:cs typeface="Book Antiqua" panose="02040602050305030304" charset="0"/>
              </a:rPr>
              <a:t>Common use:</a:t>
            </a:r>
            <a:r>
              <a:rPr lang="en-US" sz="2100">
                <a:latin typeface="Book Antiqua" panose="02040602050305030304" charset="0"/>
                <a:cs typeface="Book Antiqua" panose="02040602050305030304" charset="0"/>
              </a:rPr>
              <a:t> It’s widely used for both classification and regression, when accuracy is a priority.</a:t>
            </a:r>
            <a:endParaRPr lang="en-US" sz="21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100" b="1">
                <a:latin typeface="Book Antiqua" panose="02040602050305030304" charset="0"/>
                <a:cs typeface="Book Antiqua" panose="02040602050305030304" charset="0"/>
              </a:rPr>
              <a:t>Strength:</a:t>
            </a:r>
            <a:r>
              <a:rPr lang="en-US" sz="2100">
                <a:latin typeface="Book Antiqua" panose="02040602050305030304" charset="0"/>
                <a:cs typeface="Book Antiqua" panose="02040602050305030304" charset="0"/>
              </a:rPr>
              <a:t> It is powerful and flexible but can be prone to overfitting if not tuned properly.</a:t>
            </a:r>
            <a:endParaRPr lang="en-US" sz="2100">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100" b="1">
              <a:latin typeface="Book Antiqua" panose="02040602050305030304" charset="0"/>
              <a:cs typeface="Book Antiqua" panose="02040602050305030304" charset="0"/>
            </a:endParaRPr>
          </a:p>
          <a:p>
            <a:pPr marL="0" indent="0" algn="just" fontAlgn="auto">
              <a:lnSpc>
                <a:spcPct val="150000"/>
              </a:lnSpc>
              <a:spcBef>
                <a:spcPts val="0"/>
              </a:spcBef>
              <a:buNone/>
            </a:pPr>
            <a:r>
              <a:rPr lang="en-US" sz="2100" b="1">
                <a:latin typeface="Book Antiqua" panose="02040602050305030304" charset="0"/>
                <a:cs typeface="Book Antiqua" panose="02040602050305030304" charset="0"/>
              </a:rPr>
              <a:t>AdaBoost:</a:t>
            </a:r>
            <a:r>
              <a:rPr lang="en-US" sz="2100">
                <a:latin typeface="Book Antiqua" panose="02040602050305030304" charset="0"/>
                <a:cs typeface="Book Antiqua" panose="02040602050305030304" charset="0"/>
              </a:rPr>
              <a:t> Focuses on improving errors by adjusting the weights of misclassified data points.</a:t>
            </a:r>
            <a:endParaRPr lang="en-US" sz="21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100" b="1">
                <a:latin typeface="Book Antiqua" panose="02040602050305030304" charset="0"/>
                <a:cs typeface="Book Antiqua" panose="02040602050305030304" charset="0"/>
              </a:rPr>
              <a:t>Gradient Boosting:</a:t>
            </a:r>
            <a:r>
              <a:rPr lang="en-US" sz="2100">
                <a:latin typeface="Book Antiqua" panose="02040602050305030304" charset="0"/>
                <a:cs typeface="Book Antiqua" panose="02040602050305030304" charset="0"/>
              </a:rPr>
              <a:t> Focuses on improving the model by reducing prediction errors through gradient descent.</a:t>
            </a:r>
            <a:endParaRPr lang="en-US" sz="2100">
              <a:latin typeface="Book Antiqua" panose="02040602050305030304" charset="0"/>
              <a:cs typeface="Book Antiqua" panose="0204060205030503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00000"/>
              </a:lnSpc>
              <a:spcBef>
                <a:spcPts val="0"/>
              </a:spcBef>
              <a:buNone/>
            </a:pPr>
            <a:r>
              <a:rPr lang="en-US" sz="2400" b="1">
                <a:latin typeface="Book Antiqua" panose="02040602050305030304" charset="0"/>
                <a:cs typeface="Book Antiqua" panose="02040602050305030304" charset="0"/>
              </a:rPr>
              <a:t>Decision Trees:</a:t>
            </a:r>
            <a:endParaRPr lang="en-US" sz="2400" b="1">
              <a:latin typeface="Book Antiqua" panose="02040602050305030304" charset="0"/>
              <a:cs typeface="Book Antiqua" panose="02040602050305030304" charset="0"/>
            </a:endParaRPr>
          </a:p>
          <a:p>
            <a:pPr marL="0" indent="0" algn="just" fontAlgn="auto">
              <a:lnSpc>
                <a:spcPct val="100000"/>
              </a:lnSpc>
              <a:spcBef>
                <a:spcPts val="0"/>
              </a:spcBef>
              <a:buNone/>
            </a:pPr>
            <a:r>
              <a:rPr lang="en-US" sz="2400" b="1">
                <a:latin typeface="Book Antiqua" panose="02040602050305030304" charset="0"/>
                <a:cs typeface="Book Antiqua" panose="02040602050305030304" charset="0"/>
              </a:rPr>
              <a:t>Overview:</a:t>
            </a:r>
            <a:r>
              <a:rPr lang="en-US" sz="2400">
                <a:latin typeface="Book Antiqua" panose="02040602050305030304" charset="0"/>
                <a:cs typeface="Book Antiqua" panose="02040602050305030304" charset="0"/>
              </a:rPr>
              <a:t> Splits the data based on feature values to make predictions.</a:t>
            </a:r>
            <a:endParaRPr lang="en-US" sz="2400">
              <a:latin typeface="Book Antiqua" panose="02040602050305030304" charset="0"/>
              <a:cs typeface="Book Antiqua" panose="02040602050305030304" charset="0"/>
            </a:endParaRPr>
          </a:p>
          <a:p>
            <a:pPr marL="0" indent="0" algn="just" fontAlgn="auto">
              <a:lnSpc>
                <a:spcPct val="100000"/>
              </a:lnSpc>
              <a:spcBef>
                <a:spcPts val="0"/>
              </a:spcBef>
              <a:buNone/>
            </a:pPr>
            <a:r>
              <a:rPr lang="en-US" sz="2400" b="1">
                <a:latin typeface="Book Antiqua" panose="02040602050305030304" charset="0"/>
                <a:cs typeface="Book Antiqua" panose="02040602050305030304" charset="0"/>
              </a:rPr>
              <a:t>Nonlinearity:</a:t>
            </a:r>
            <a:r>
              <a:rPr lang="en-US" sz="2400">
                <a:latin typeface="Book Antiqua" panose="02040602050305030304" charset="0"/>
                <a:cs typeface="Book Antiqua" panose="02040602050305030304" charset="0"/>
              </a:rPr>
              <a:t> Creates complex, piecewise constant decision boundaries that adapt to intricate data patterns.</a:t>
            </a:r>
            <a:endParaRPr lang="en-US" sz="2400">
              <a:latin typeface="Book Antiqua" panose="02040602050305030304" charset="0"/>
              <a:cs typeface="Book Antiqua" panose="02040602050305030304" charset="0"/>
            </a:endParaRPr>
          </a:p>
          <a:p>
            <a:pPr marL="0" indent="0" algn="just" fontAlgn="auto">
              <a:lnSpc>
                <a:spcPct val="100000"/>
              </a:lnSpc>
              <a:spcBef>
                <a:spcPts val="0"/>
              </a:spcBef>
              <a:buNone/>
            </a:pPr>
            <a:endParaRPr lang="en-US" sz="2400">
              <a:latin typeface="Book Antiqua" panose="02040602050305030304" charset="0"/>
              <a:cs typeface="Book Antiqua" panose="02040602050305030304" charset="0"/>
            </a:endParaRPr>
          </a:p>
          <a:p>
            <a:pPr marL="0" indent="0" algn="just" fontAlgn="auto">
              <a:lnSpc>
                <a:spcPct val="100000"/>
              </a:lnSpc>
              <a:spcBef>
                <a:spcPts val="0"/>
              </a:spcBef>
              <a:buNone/>
            </a:pPr>
            <a:r>
              <a:rPr lang="en-US" sz="2400" b="1">
                <a:latin typeface="Book Antiqua" panose="02040602050305030304" charset="0"/>
                <a:cs typeface="Book Antiqua" panose="02040602050305030304" charset="0"/>
              </a:rPr>
              <a:t>Random Forests:</a:t>
            </a:r>
            <a:endParaRPr lang="en-US" sz="2400" b="1">
              <a:latin typeface="Book Antiqua" panose="02040602050305030304" charset="0"/>
              <a:cs typeface="Book Antiqua" panose="02040602050305030304" charset="0"/>
            </a:endParaRPr>
          </a:p>
          <a:p>
            <a:pPr marL="0" indent="0" algn="just" fontAlgn="auto">
              <a:lnSpc>
                <a:spcPct val="100000"/>
              </a:lnSpc>
              <a:spcBef>
                <a:spcPts val="0"/>
              </a:spcBef>
              <a:buNone/>
            </a:pPr>
            <a:r>
              <a:rPr lang="en-US" sz="2400" b="1">
                <a:latin typeface="Book Antiqua" panose="02040602050305030304" charset="0"/>
                <a:cs typeface="Book Antiqua" panose="02040602050305030304" charset="0"/>
              </a:rPr>
              <a:t>Overview:</a:t>
            </a:r>
            <a:r>
              <a:rPr lang="en-US" sz="2400">
                <a:latin typeface="Book Antiqua" panose="02040602050305030304" charset="0"/>
                <a:cs typeface="Book Antiqua" panose="02040602050305030304" charset="0"/>
              </a:rPr>
              <a:t> An ensemble of decision trees, each trained on different subsets of the data.</a:t>
            </a:r>
            <a:endParaRPr lang="en-US" sz="2400">
              <a:latin typeface="Book Antiqua" panose="02040602050305030304" charset="0"/>
              <a:cs typeface="Book Antiqua" panose="02040602050305030304" charset="0"/>
            </a:endParaRPr>
          </a:p>
          <a:p>
            <a:pPr marL="0" indent="0" algn="just" fontAlgn="auto">
              <a:lnSpc>
                <a:spcPct val="100000"/>
              </a:lnSpc>
              <a:spcBef>
                <a:spcPts val="0"/>
              </a:spcBef>
              <a:buNone/>
            </a:pPr>
            <a:r>
              <a:rPr lang="en-US" sz="2400" b="1">
                <a:latin typeface="Book Antiqua" panose="02040602050305030304" charset="0"/>
                <a:cs typeface="Book Antiqua" panose="02040602050305030304" charset="0"/>
              </a:rPr>
              <a:t>Nonlinearity:</a:t>
            </a:r>
            <a:r>
              <a:rPr lang="en-US" sz="2400">
                <a:latin typeface="Book Antiqua" panose="02040602050305030304" charset="0"/>
                <a:cs typeface="Book Antiqua" panose="02040602050305030304" charset="0"/>
              </a:rPr>
              <a:t> Combines multiple nonlinear trees to create a more robust model with improved generalization ability.</a:t>
            </a:r>
            <a:endParaRPr lang="en-US" sz="2400">
              <a:latin typeface="Book Antiqua" panose="02040602050305030304" charset="0"/>
              <a:cs typeface="Book Antiqua" panose="02040602050305030304" charset="0"/>
            </a:endParaRPr>
          </a:p>
          <a:p>
            <a:pPr marL="0" indent="0" algn="just" fontAlgn="auto">
              <a:lnSpc>
                <a:spcPct val="100000"/>
              </a:lnSpc>
              <a:spcBef>
                <a:spcPts val="0"/>
              </a:spcBef>
              <a:buNone/>
            </a:pPr>
            <a:endParaRPr lang="en-US" sz="2400">
              <a:latin typeface="Book Antiqua" panose="02040602050305030304" charset="0"/>
              <a:cs typeface="Book Antiqua" panose="02040602050305030304" charset="0"/>
            </a:endParaRPr>
          </a:p>
          <a:p>
            <a:pPr marL="0" indent="0" algn="just" fontAlgn="auto">
              <a:lnSpc>
                <a:spcPct val="100000"/>
              </a:lnSpc>
              <a:spcBef>
                <a:spcPts val="0"/>
              </a:spcBef>
              <a:buNone/>
            </a:pPr>
            <a:r>
              <a:rPr lang="en-US" sz="2400" b="1">
                <a:latin typeface="Book Antiqua" panose="02040602050305030304" charset="0"/>
                <a:cs typeface="Book Antiqua" panose="02040602050305030304" charset="0"/>
              </a:rPr>
              <a:t>Advantages:</a:t>
            </a:r>
            <a:endParaRPr lang="en-US" sz="2400">
              <a:latin typeface="Book Antiqua" panose="02040602050305030304" charset="0"/>
              <a:cs typeface="Book Antiqua" panose="02040602050305030304" charset="0"/>
            </a:endParaRPr>
          </a:p>
          <a:p>
            <a:pPr marL="0" indent="0" algn="just" fontAlgn="auto">
              <a:lnSpc>
                <a:spcPct val="100000"/>
              </a:lnSpc>
              <a:spcBef>
                <a:spcPts val="0"/>
              </a:spcBef>
              <a:buNone/>
            </a:pPr>
            <a:r>
              <a:rPr lang="en-US" sz="2400">
                <a:latin typeface="Book Antiqua" panose="02040602050305030304" charset="0"/>
                <a:cs typeface="Book Antiqua" panose="02040602050305030304" charset="0"/>
              </a:rPr>
              <a:t>Model Complex Relationships: Capable of capturing complex patterns in data.</a:t>
            </a:r>
            <a:endParaRPr lang="en-US" sz="2400">
              <a:latin typeface="Book Antiqua" panose="02040602050305030304" charset="0"/>
              <a:cs typeface="Book Antiqua" panose="02040602050305030304" charset="0"/>
            </a:endParaRPr>
          </a:p>
          <a:p>
            <a:pPr marL="0" indent="0" algn="just" fontAlgn="auto">
              <a:lnSpc>
                <a:spcPct val="100000"/>
              </a:lnSpc>
              <a:spcBef>
                <a:spcPts val="0"/>
              </a:spcBef>
              <a:buNone/>
            </a:pPr>
            <a:r>
              <a:rPr lang="en-US" sz="2400">
                <a:latin typeface="Book Antiqua" panose="02040602050305030304" charset="0"/>
                <a:cs typeface="Book Antiqua" panose="02040602050305030304" charset="0"/>
              </a:rPr>
              <a:t>High Accuracy: Often achieve higher accuracy compared to linear models, especially in real-world applications with complex data.</a:t>
            </a:r>
            <a:endParaRPr lang="en-US" sz="2400">
              <a:latin typeface="Book Antiqua" panose="02040602050305030304" charset="0"/>
              <a:cs typeface="Book Antiqua" panose="02040602050305030304" charset="0"/>
            </a:endParaRPr>
          </a:p>
          <a:p>
            <a:pPr marL="0" indent="0" algn="just" fontAlgn="auto">
              <a:lnSpc>
                <a:spcPct val="100000"/>
              </a:lnSpc>
              <a:spcBef>
                <a:spcPts val="0"/>
              </a:spcBef>
              <a:buNone/>
            </a:pPr>
            <a:endParaRPr lang="en-US" sz="2400">
              <a:latin typeface="Book Antiqua" panose="02040602050305030304" charset="0"/>
              <a:cs typeface="Book Antiqua" panose="02040602050305030304" charset="0"/>
            </a:endParaRPr>
          </a:p>
          <a:p>
            <a:pPr marL="0" indent="0" algn="just" fontAlgn="auto">
              <a:lnSpc>
                <a:spcPct val="100000"/>
              </a:lnSpc>
              <a:spcBef>
                <a:spcPts val="0"/>
              </a:spcBef>
              <a:buNone/>
            </a:pPr>
            <a:r>
              <a:rPr lang="en-US" sz="2400" b="1">
                <a:latin typeface="Book Antiqua" panose="02040602050305030304" charset="0"/>
                <a:cs typeface="Book Antiqua" panose="02040602050305030304" charset="0"/>
              </a:rPr>
              <a:t>Disadvantages:</a:t>
            </a:r>
            <a:endParaRPr lang="en-US" sz="2400" b="1">
              <a:latin typeface="Book Antiqua" panose="02040602050305030304" charset="0"/>
              <a:cs typeface="Book Antiqua" panose="02040602050305030304" charset="0"/>
            </a:endParaRPr>
          </a:p>
          <a:p>
            <a:pPr marL="0" indent="0" algn="just" fontAlgn="auto">
              <a:lnSpc>
                <a:spcPct val="100000"/>
              </a:lnSpc>
              <a:spcBef>
                <a:spcPts val="0"/>
              </a:spcBef>
              <a:buNone/>
            </a:pPr>
            <a:r>
              <a:rPr lang="en-US" sz="2400" b="1">
                <a:latin typeface="Book Antiqua" panose="02040602050305030304" charset="0"/>
                <a:cs typeface="Book Antiqua" panose="02040602050305030304" charset="0"/>
              </a:rPr>
              <a:t>Computationally Intensive:</a:t>
            </a:r>
            <a:r>
              <a:rPr lang="en-US" sz="2400">
                <a:latin typeface="Book Antiqua" panose="02040602050305030304" charset="0"/>
                <a:cs typeface="Book Antiqua" panose="02040602050305030304" charset="0"/>
              </a:rPr>
              <a:t> Training nonlinear models can be resource-intensive.</a:t>
            </a:r>
            <a:endParaRPr lang="en-US" sz="2400">
              <a:latin typeface="Book Antiqua" panose="02040602050305030304" charset="0"/>
              <a:cs typeface="Book Antiqua" panose="02040602050305030304" charset="0"/>
            </a:endParaRPr>
          </a:p>
          <a:p>
            <a:pPr marL="0" indent="0" algn="just" fontAlgn="auto">
              <a:lnSpc>
                <a:spcPct val="100000"/>
              </a:lnSpc>
              <a:spcBef>
                <a:spcPts val="0"/>
              </a:spcBef>
              <a:buNone/>
            </a:pPr>
            <a:r>
              <a:rPr lang="en-US" sz="2400" b="1">
                <a:latin typeface="Book Antiqua" panose="02040602050305030304" charset="0"/>
                <a:cs typeface="Book Antiqua" panose="02040602050305030304" charset="0"/>
              </a:rPr>
              <a:t>Risk of Overfitting:</a:t>
            </a:r>
            <a:r>
              <a:rPr lang="en-US" sz="2400">
                <a:latin typeface="Book Antiqua" panose="02040602050305030304" charset="0"/>
                <a:cs typeface="Book Antiqua" panose="02040602050305030304" charset="0"/>
              </a:rPr>
              <a:t> More prone to overfitting, especially if not properly regularized.</a:t>
            </a:r>
            <a:endParaRPr lang="en-US" sz="2400">
              <a:latin typeface="Book Antiqua" panose="02040602050305030304" charset="0"/>
              <a:cs typeface="Book Antiqua" panose="02040602050305030304" charset="0"/>
            </a:endParaRPr>
          </a:p>
          <a:p>
            <a:pPr marL="0" indent="0" algn="just" fontAlgn="auto">
              <a:lnSpc>
                <a:spcPct val="100000"/>
              </a:lnSpc>
              <a:spcBef>
                <a:spcPts val="0"/>
              </a:spcBef>
              <a:buNone/>
            </a:pPr>
            <a:endParaRPr lang="en-US" sz="2400">
              <a:latin typeface="Book Antiqua" panose="02040602050305030304" charset="0"/>
              <a:cs typeface="Book Antiqua" panose="0204060205030503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lnSpcReduction="10000"/>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sym typeface="+mn-ea"/>
              </a:rPr>
              <a:t>Decision Tree</a:t>
            </a:r>
            <a:endParaRPr lang="en-US" sz="2400" b="1">
              <a:latin typeface="Book Antiqua" panose="02040602050305030304" charset="0"/>
              <a:cs typeface="Book Antiqua" panose="02040602050305030304" charset="0"/>
              <a:sym typeface="+mn-ea"/>
            </a:endParaRPr>
          </a:p>
          <a:p>
            <a:pPr algn="just" fontAlgn="auto">
              <a:lnSpc>
                <a:spcPct val="150000"/>
              </a:lnSpc>
              <a:spcBef>
                <a:spcPts val="0"/>
              </a:spcBef>
            </a:pPr>
            <a:r>
              <a:rPr lang="en-US" sz="2400">
                <a:latin typeface="Book Antiqua" panose="02040602050305030304" charset="0"/>
                <a:cs typeface="Book Antiqua" panose="02040602050305030304" charset="0"/>
                <a:sym typeface="+mn-ea"/>
              </a:rPr>
              <a:t>Decision Tree</a:t>
            </a:r>
            <a:r>
              <a:rPr lang="en-US" sz="2400">
                <a:latin typeface="Book Antiqua" panose="02040602050305030304" charset="0"/>
                <a:cs typeface="Book Antiqua" panose="02040602050305030304" charset="0"/>
              </a:rPr>
              <a:t> is a Supervised learning technique </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It can be used for both classification and Regression problems, but mostly it is preferred for solving Classification problems.</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It is a tree-structured classifier, where internal nodes represent the features of a dataset, branches represent the decision rules and each leaf node represents the outcome.</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In a Decision tree, there are two nodes, which are the Decision Node and Leaf Node. Decision nodes are used to make any decision and have multiple branches, whereas Leaf nodes are the output of those decisions and do not contain any further branches.</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In order to build a tree, we use the CART algorithm, which stands for Classification and Regression Tree algorithm.</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A decision tree simply asks a question, and based on the answer (Yes/No), it further split the tree into subtrees.</a:t>
            </a:r>
            <a:endParaRPr lang="en-US" sz="2400">
              <a:latin typeface="Book Antiqua" panose="02040602050305030304" charset="0"/>
              <a:cs typeface="Book Antiqua" panose="0204060205030503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Content Placeholder 1"/>
          <p:cNvGraphicFramePr>
            <a:graphicFrameLocks noChangeAspect="1"/>
          </p:cNvGraphicFramePr>
          <p:nvPr>
            <p:ph idx="1"/>
          </p:nvPr>
        </p:nvGraphicFramePr>
        <p:xfrm>
          <a:off x="1889125" y="535940"/>
          <a:ext cx="8414385" cy="5602605"/>
        </p:xfrm>
        <a:graphic>
          <a:graphicData uri="http://schemas.openxmlformats.org/presentationml/2006/ole">
            <mc:AlternateContent xmlns:mc="http://schemas.openxmlformats.org/markup-compatibility/2006">
              <mc:Choice xmlns:v="urn:schemas-microsoft-com:vml" Requires="v">
                <p:oleObj spid="_x0000_s4" name="" r:id="rId1" imgW="5283200" imgH="3517900" progId="Paint.Picture">
                  <p:embed/>
                </p:oleObj>
              </mc:Choice>
              <mc:Fallback>
                <p:oleObj name="" r:id="rId1" imgW="5283200" imgH="3517900" progId="Paint.Picture">
                  <p:embed/>
                  <p:pic>
                    <p:nvPicPr>
                      <p:cNvPr id="0" name="Picture 3"/>
                      <p:cNvPicPr/>
                      <p:nvPr/>
                    </p:nvPicPr>
                    <p:blipFill>
                      <a:blip r:embed="rId2"/>
                      <a:stretch>
                        <a:fillRect/>
                      </a:stretch>
                    </p:blipFill>
                    <p:spPr>
                      <a:xfrm>
                        <a:off x="1889125" y="535940"/>
                        <a:ext cx="8414385" cy="5602605"/>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fontScale="90000"/>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rPr>
              <a:t>Why use Decision Trees?</a:t>
            </a:r>
            <a:endParaRPr lang="en-US" sz="2400" b="1">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Decision Trees usually mimic human thinking ability while making a decision.</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The logic of decision tree can be easily understood because it shows a tree-like structure.</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Decision Tree Terminologies</a:t>
            </a:r>
            <a:endParaRPr lang="en-US" sz="2400" b="1">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Root Node:</a:t>
            </a:r>
            <a:r>
              <a:rPr lang="en-US" sz="2400">
                <a:latin typeface="Book Antiqua" panose="02040602050305030304" charset="0"/>
                <a:cs typeface="Book Antiqua" panose="02040602050305030304" charset="0"/>
              </a:rPr>
              <a:t> Decision tree starts from root node. It represents the entire dataset, which further gets divided into two or more homogeneous sets.</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Leaf Node:</a:t>
            </a:r>
            <a:r>
              <a:rPr lang="en-US" sz="2400">
                <a:latin typeface="Book Antiqua" panose="02040602050305030304" charset="0"/>
                <a:cs typeface="Book Antiqua" panose="02040602050305030304" charset="0"/>
              </a:rPr>
              <a:t> It’s final output node, the tree cannot be segregated further after getting a leaf node.</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Splitting:</a:t>
            </a:r>
            <a:r>
              <a:rPr lang="en-US" sz="2400">
                <a:latin typeface="Book Antiqua" panose="02040602050305030304" charset="0"/>
                <a:cs typeface="Book Antiqua" panose="02040602050305030304" charset="0"/>
              </a:rPr>
              <a:t> Splitting is the process of dividing the decision node/root node into sub-nodes according to the given conditions.</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Branch/Sub Tree:</a:t>
            </a:r>
            <a:r>
              <a:rPr lang="en-US" sz="2400">
                <a:latin typeface="Book Antiqua" panose="02040602050305030304" charset="0"/>
                <a:cs typeface="Book Antiqua" panose="02040602050305030304" charset="0"/>
              </a:rPr>
              <a:t> A tree formed by splitting the tree.</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Pruning:</a:t>
            </a:r>
            <a:r>
              <a:rPr lang="en-US" sz="2400">
                <a:latin typeface="Book Antiqua" panose="02040602050305030304" charset="0"/>
                <a:cs typeface="Book Antiqua" panose="02040602050305030304" charset="0"/>
              </a:rPr>
              <a:t> Pruning is the process of removing the unwanted branches from the tree.</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Parent/Child node: </a:t>
            </a:r>
            <a:r>
              <a:rPr lang="en-US" sz="2400">
                <a:latin typeface="Book Antiqua" panose="02040602050305030304" charset="0"/>
                <a:cs typeface="Book Antiqua" panose="02040602050305030304" charset="0"/>
              </a:rPr>
              <a:t>The root node of the tree is called the parent node, and other nodes are called the child nodes.</a:t>
            </a:r>
            <a:endParaRPr lang="en-US" sz="2400">
              <a:latin typeface="Book Antiqua" panose="02040602050305030304" charset="0"/>
              <a:cs typeface="Book Antiqua" panose="0204060205030503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6095365" cy="6858635"/>
          </a:xfrm>
        </p:spPr>
        <p:txBody>
          <a:bodyPr>
            <a:normAutofit fontScale="90000" lnSpcReduction="10000"/>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rPr>
              <a:t>How does the Decision Tree algorithm Work?</a:t>
            </a:r>
            <a:endParaRPr lang="en-US" sz="2400" b="1">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Step-1: </a:t>
            </a:r>
            <a:r>
              <a:rPr lang="en-US" sz="2400">
                <a:latin typeface="Book Antiqua" panose="02040602050305030304" charset="0"/>
                <a:cs typeface="Book Antiqua" panose="02040602050305030304" charset="0"/>
              </a:rPr>
              <a:t>Begin the tree with the root node, says S, which contains the complete dataset.</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Step-2:</a:t>
            </a:r>
            <a:r>
              <a:rPr lang="en-US" sz="2400">
                <a:latin typeface="Book Antiqua" panose="02040602050305030304" charset="0"/>
                <a:cs typeface="Book Antiqua" panose="02040602050305030304" charset="0"/>
              </a:rPr>
              <a:t> Find the best attribute in the dataset using Attribute Selection Measure (ASM).</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Step-3: </a:t>
            </a:r>
            <a:r>
              <a:rPr lang="en-US" sz="2400">
                <a:latin typeface="Book Antiqua" panose="02040602050305030304" charset="0"/>
                <a:cs typeface="Book Antiqua" panose="02040602050305030304" charset="0"/>
              </a:rPr>
              <a:t>Divide the S into subsets that contains possible values for the best attributes.</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Step-4:</a:t>
            </a:r>
            <a:r>
              <a:rPr lang="en-US" sz="2400">
                <a:latin typeface="Book Antiqua" panose="02040602050305030304" charset="0"/>
                <a:cs typeface="Book Antiqua" panose="02040602050305030304" charset="0"/>
              </a:rPr>
              <a:t> Generate the decision tree node, which contains the best attribute.</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Step-5:</a:t>
            </a:r>
            <a:r>
              <a:rPr lang="en-US" sz="2400">
                <a:latin typeface="Book Antiqua" panose="02040602050305030304" charset="0"/>
                <a:cs typeface="Book Antiqua" panose="02040602050305030304" charset="0"/>
              </a:rPr>
              <a:t> Recursively make new decision trees using the subsets of the dataset created in step -3. Continue this process until a stage is reached where you cannot further classify the nodes and called the final node as a leaf node.</a:t>
            </a:r>
            <a:endParaRPr lang="en-US" sz="2400">
              <a:latin typeface="Book Antiqua" panose="02040602050305030304" charset="0"/>
              <a:cs typeface="Book Antiqua" panose="02040602050305030304" charset="0"/>
            </a:endParaRPr>
          </a:p>
        </p:txBody>
      </p:sp>
      <p:graphicFrame>
        <p:nvGraphicFramePr>
          <p:cNvPr id="2" name="Object 1"/>
          <p:cNvGraphicFramePr/>
          <p:nvPr/>
        </p:nvGraphicFramePr>
        <p:xfrm>
          <a:off x="6544945" y="1050925"/>
          <a:ext cx="5515610" cy="5092700"/>
        </p:xfrm>
        <a:graphic>
          <a:graphicData uri="http://schemas.openxmlformats.org/presentationml/2006/ole">
            <mc:AlternateContent xmlns:mc="http://schemas.openxmlformats.org/markup-compatibility/2006">
              <mc:Choice xmlns:v="urn:schemas-microsoft-com:vml" Requires="v">
                <p:oleObj spid="_x0000_s4" name="" r:id="rId1" imgW="4165600" imgH="3429000" progId="Paint.Picture">
                  <p:embed/>
                </p:oleObj>
              </mc:Choice>
              <mc:Fallback>
                <p:oleObj name="" r:id="rId1" imgW="4165600" imgH="3429000" progId="Paint.Picture">
                  <p:embed/>
                  <p:pic>
                    <p:nvPicPr>
                      <p:cNvPr id="0" name="Picture 3"/>
                      <p:cNvPicPr/>
                      <p:nvPr/>
                    </p:nvPicPr>
                    <p:blipFill>
                      <a:blip r:embed="rId2"/>
                      <a:stretch>
                        <a:fillRect/>
                      </a:stretch>
                    </p:blipFill>
                    <p:spPr>
                      <a:xfrm>
                        <a:off x="6544945" y="1050925"/>
                        <a:ext cx="5515610" cy="5092700"/>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fontScale="90000"/>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rPr>
              <a:t>Attribute Selection Measures:</a:t>
            </a:r>
            <a:endParaRPr lang="en-US" sz="2400" b="1">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While implementing a Decision tree, the main issue arises that how to select the best attribute for the root node and for sub-nodes. </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To solve such problems there is a technique which is called as Attribute selection measure or ASM. </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Popular techniques for ASM, which are: Information Gain, Gini Index</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1. Information Gain:</a:t>
            </a:r>
            <a:endParaRPr lang="en-US" sz="2400" b="1">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Information gain is the measurement of changes in entropy after the segmentation of a dataset based on an attribute.</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It calculates how much information a feature provides us about a class.</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According to the value of information gain, we split the node and build the decision tree.</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A decision tree algorithm always tries to use maximum value of information gain, and a node/attribute having the highest information gain is split first. </a:t>
            </a:r>
            <a:endParaRPr lang="en-US" sz="2400">
              <a:latin typeface="Book Antiqua" panose="02040602050305030304" charset="0"/>
              <a:cs typeface="Book Antiqua" panose="0204060205030503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16264</Words>
  <Application>WPS Presentation</Application>
  <PresentationFormat>Widescreen</PresentationFormat>
  <Paragraphs>273</Paragraphs>
  <Slides>30</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5</vt:i4>
      </vt:variant>
      <vt:variant>
        <vt:lpstr>幻灯片标题</vt:lpstr>
      </vt:variant>
      <vt:variant>
        <vt:i4>30</vt:i4>
      </vt:variant>
    </vt:vector>
  </HeadingPairs>
  <TitlesOfParts>
    <vt:vector size="45" baseType="lpstr">
      <vt:lpstr>Arial</vt:lpstr>
      <vt:lpstr>SimSun</vt:lpstr>
      <vt:lpstr>Wingdings</vt:lpstr>
      <vt:lpstr>Bahnschrift Light</vt:lpstr>
      <vt:lpstr>Book Antiqua</vt:lpstr>
      <vt:lpstr>Calibri</vt:lpstr>
      <vt:lpstr>Microsoft YaHei</vt:lpstr>
      <vt:lpstr>Arial Unicode MS</vt:lpstr>
      <vt:lpstr>Calibri Light</vt:lpstr>
      <vt:lpstr>Office Theme</vt:lpstr>
      <vt:lpstr>Paint.Picture</vt:lpstr>
      <vt:lpstr>Paint.Picture</vt:lpstr>
      <vt:lpstr>Paint.Picture</vt:lpstr>
      <vt:lpstr>Paint.Picture</vt:lpstr>
      <vt:lpstr>Paint.Picture</vt:lpstr>
      <vt:lpstr>Fundamentals of Machine Learning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Machine Learning</dc:title>
  <dc:creator>RCBC</dc:creator>
  <cp:lastModifiedBy>Prince Thomas</cp:lastModifiedBy>
  <cp:revision>18</cp:revision>
  <dcterms:created xsi:type="dcterms:W3CDTF">2024-10-17T18:56:00Z</dcterms:created>
  <dcterms:modified xsi:type="dcterms:W3CDTF">2024-11-12T08:33:02Z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6D8159FD41EC4D29908FD77B89BF4A96_13</vt:lpwstr>
  </property>
  <property fmtid="{D5CDD505-2E9C-101B-9397-08002B2CF9AE}" pid="3" name="KSOProductBuildVer">
    <vt:lpwstr>1033-12.2.0.18607</vt:lpwstr>
  </property>
</Properties>
</file>