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59" r:id="rId6"/>
    <p:sldId id="262" r:id="rId7"/>
    <p:sldId id="283" r:id="rId8"/>
    <p:sldId id="278" r:id="rId9"/>
    <p:sldId id="279" r:id="rId10"/>
    <p:sldId id="280" r:id="rId11"/>
    <p:sldId id="281" r:id="rId12"/>
    <p:sldId id="282" r:id="rId13"/>
    <p:sldId id="277" r:id="rId14"/>
    <p:sldId id="284" r:id="rId15"/>
    <p:sldId id="285" r:id="rId16"/>
    <p:sldId id="286" r:id="rId17"/>
    <p:sldId id="287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88" r:id="rId26"/>
    <p:sldId id="296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9" r:id="rId36"/>
    <p:sldId id="300" r:id="rId37"/>
    <p:sldId id="298" r:id="rId38"/>
    <p:sldId id="302" r:id="rId39"/>
    <p:sldId id="301" r:id="rId40"/>
    <p:sldId id="303" r:id="rId41"/>
    <p:sldId id="304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65" y="1499235"/>
            <a:ext cx="11391265" cy="2102485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0"/>
              </a:lnSpc>
            </a:pPr>
            <a:r>
              <a:rPr lang="en-US"/>
              <a:t>Fundamentals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05" y="5119370"/>
            <a:ext cx="9464040" cy="132969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800">
                <a:latin typeface="Bahnschrift Light" panose="020B0502040204020203" charset="0"/>
                <a:cs typeface="Bahnschrift Light" panose="020B0502040204020203" charset="0"/>
              </a:rPr>
              <a:t>Prepared by</a:t>
            </a:r>
          </a:p>
          <a:p>
            <a:r>
              <a:rPr lang="en-US" sz="2800">
                <a:latin typeface="Bahnschrift Light" panose="020B0502040204020203" charset="0"/>
                <a:cs typeface="Bahnschrift Light" panose="020B0502040204020203" charset="0"/>
              </a:rPr>
              <a:t>Prince Thomas M.E., PhD</a:t>
            </a:r>
          </a:p>
          <a:p>
            <a:r>
              <a:rPr lang="en-US" sz="1800">
                <a:latin typeface="Bahnschrift Light" panose="020B0502040204020203" charset="0"/>
                <a:cs typeface="Bahnschrift Light" panose="020B0502040204020203" charset="0"/>
              </a:rPr>
              <a:t>Associate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solidFill>
                <a:schemeClr val="tx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9" y="1455314"/>
            <a:ext cx="10570071" cy="439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9" y="1197735"/>
            <a:ext cx="10751276" cy="4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 smtClean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dirty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2400" b="1" dirty="0" smtClean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Final clusters are: {A1,B1,C2}, {A3,B2,B3} and {A2,C1}</a:t>
            </a:r>
            <a:endParaRPr lang="en-US" sz="2400" b="1" dirty="0" smtClean="0">
              <a:solidFill>
                <a:schemeClr val="tx1"/>
              </a:solidFill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4" y="1171975"/>
            <a:ext cx="11186402" cy="37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8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900" b="1" dirty="0">
                <a:latin typeface="Book Antiqua" panose="02040602050305030304" pitchFamily="18" charset="0"/>
              </a:rPr>
              <a:t>Hierarchical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Hierarchical clustering is a technique that builds a hierarchy of clusters for a dataset. Unlike flat clustering methods like K-Means, hierarchical clustering organizes data into a tree-like structure called a </a:t>
            </a:r>
            <a:r>
              <a:rPr lang="en-US" sz="2400" dirty="0" err="1">
                <a:latin typeface="Book Antiqua" panose="02040602050305030304" pitchFamily="18" charset="0"/>
              </a:rPr>
              <a:t>dendrogram</a:t>
            </a:r>
            <a:r>
              <a:rPr lang="en-US" sz="2400" dirty="0">
                <a:latin typeface="Book Antiqua" panose="02040602050305030304" pitchFamily="18" charset="0"/>
              </a:rPr>
              <a:t>, which illustrates how clusters are merged (or split) at different levels.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Types of Hierarchical Clustering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1. Agglomerative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Bottom-Up Approach: </a:t>
            </a:r>
            <a:r>
              <a:rPr lang="en-US" sz="2400" dirty="0">
                <a:latin typeface="Book Antiqua" panose="02040602050305030304" pitchFamily="18" charset="0"/>
              </a:rPr>
              <a:t>Each data point starts as its own cluster, and clusters are iteratively merged based on similarity until a single cluster (or a specified number of clusters) remains.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Steps: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Start with each data point as an individual cluster.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Compute the distance (similarity) between all pairs of clusters using a distance metric (Euclidean distance).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Merge the two closest clusters into a single cluster.</a:t>
            </a: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Book Antiqua" panose="02040602050305030304" pitchFamily="18" charset="0"/>
              </a:rPr>
              <a:t>Repeat steps 2 and 3 until all points are in a single cluster or the desired number of clusters is achieved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Distance Metrics for Clustering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Single Linkage</a:t>
            </a:r>
            <a:r>
              <a:rPr lang="en-US" sz="2400" dirty="0">
                <a:latin typeface="Book Antiqua" panose="02040602050305030304" pitchFamily="18" charset="0"/>
              </a:rPr>
              <a:t>: Measures the shortest distance between any two points in different </a:t>
            </a:r>
            <a:r>
              <a:rPr lang="en-US" sz="2400" dirty="0" smtClean="0">
                <a:latin typeface="Book Antiqua" panose="02040602050305030304" pitchFamily="18" charset="0"/>
              </a:rPr>
              <a:t>clusters.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Book Antiqua" panose="02040602050305030304" pitchFamily="18" charset="0"/>
              </a:rPr>
              <a:t>Complete </a:t>
            </a:r>
            <a:r>
              <a:rPr lang="en-US" sz="2400" b="1" dirty="0">
                <a:latin typeface="Book Antiqua" panose="02040602050305030304" pitchFamily="18" charset="0"/>
              </a:rPr>
              <a:t>Linkage</a:t>
            </a:r>
            <a:r>
              <a:rPr lang="en-US" sz="2400" dirty="0">
                <a:latin typeface="Book Antiqua" panose="02040602050305030304" pitchFamily="18" charset="0"/>
              </a:rPr>
              <a:t>: Considers the farthest distance between points in different clusters; ensures compact and spherical clusters.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Average Linkage</a:t>
            </a:r>
            <a:r>
              <a:rPr lang="en-US" sz="2400" dirty="0">
                <a:latin typeface="Book Antiqua" panose="02040602050305030304" pitchFamily="18" charset="0"/>
              </a:rPr>
              <a:t>: Calculates the mean of all pairwise distances between points in two clusters; balances between Single and Complete Linkage.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Book Antiqua" panose="02040602050305030304" pitchFamily="18" charset="0"/>
              </a:rPr>
              <a:t>Centroid Linkage</a:t>
            </a:r>
            <a:r>
              <a:rPr lang="en-US" sz="2400" dirty="0">
                <a:latin typeface="Book Antiqua" panose="02040602050305030304" pitchFamily="18" charset="0"/>
              </a:rPr>
              <a:t>: Uses the Euclidean distance between the centroids (average positions) of two clusters; focuses on cluster centers rather than individual points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Book Antiqua" panose="02040602050305030304" pitchFamily="18" charset="0"/>
              </a:rPr>
              <a:t>2</a:t>
            </a:r>
            <a:r>
              <a:rPr lang="en-US" sz="2200" b="1" dirty="0">
                <a:latin typeface="Book Antiqua" panose="02040602050305030304" pitchFamily="18" charset="0"/>
              </a:rPr>
              <a:t>. Divisive 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Book Antiqua" panose="02040602050305030304" pitchFamily="18" charset="0"/>
              </a:rPr>
              <a:t>Top-Down Approach</a:t>
            </a:r>
            <a:r>
              <a:rPr lang="en-US" sz="2200" dirty="0">
                <a:latin typeface="Book Antiqua" panose="02040602050305030304" pitchFamily="18" charset="0"/>
              </a:rPr>
              <a:t>: Start with all data points in one cluster and recursively split clusters into smaller clusters until each data point forms its own cluster (or a desired number of clusters is reached).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Book Antiqua" panose="02040602050305030304" pitchFamily="18" charset="0"/>
              </a:rPr>
              <a:t>Steps: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Begin with all data points in a single cluster.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Identify the cluster to split using a criterion (e.g., largest variance or dissimilarity).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Divide the selected cluster into two sub-clusters based on a distance metric or other criteria.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Book Antiqua" panose="02040602050305030304" pitchFamily="18" charset="0"/>
              </a:rPr>
              <a:t>Repeat step 2 and 3 until all points are in their own cluster or the desired number of clusters is achieved.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Book Antiqua" panose="02040602050305030304" pitchFamily="18" charset="0"/>
              </a:rPr>
              <a:t>Challenges</a:t>
            </a:r>
            <a:r>
              <a:rPr lang="en-US" sz="2200" b="1" dirty="0">
                <a:latin typeface="Book Antiqua" panose="0204060205030503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Book Antiqua" panose="02040602050305030304" pitchFamily="18" charset="0"/>
              </a:rPr>
              <a:t>More computationally intensive than agglomerative clustering since splitting decisions require more global evaluations.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28" y="667327"/>
            <a:ext cx="7580168" cy="54745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8" y="1619105"/>
            <a:ext cx="11845662" cy="34239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Frequent Pattern Mining</a:t>
            </a: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It is </a:t>
            </a:r>
            <a:r>
              <a:rPr lang="en-US" sz="2400" dirty="0">
                <a:latin typeface="Book Antiqua" panose="02040602050305030304" pitchFamily="18" charset="0"/>
              </a:rPr>
              <a:t>a data mining technique to discover patterns, correlations, or associations in datasets.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identifies sets of items, sequences, or events that occur frequently together in transactional databases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7230"/>
            <a:ext cx="94488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0" y="383804"/>
            <a:ext cx="9956800" cy="6224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000" cy="68592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Chapter 4: Unsupervised Learning and Graphical Models</a:t>
            </a: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300" dirty="0">
                <a:latin typeface="Book Antiqua" panose="02040602050305030304" pitchFamily="18" charset="0"/>
              </a:rPr>
              <a:t>Clustering Methods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K-Means </a:t>
            </a:r>
            <a:r>
              <a:rPr lang="en-US" sz="2300" i="1" dirty="0">
                <a:latin typeface="Book Antiqua" panose="02040602050305030304" pitchFamily="18" charset="0"/>
              </a:rPr>
              <a:t>Clustering: Centroid Calculation and Convergence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Hierarchical </a:t>
            </a:r>
            <a:r>
              <a:rPr lang="en-US" sz="2300" i="1" dirty="0">
                <a:latin typeface="Book Antiqua" panose="02040602050305030304" pitchFamily="18" charset="0"/>
              </a:rPr>
              <a:t>Clustering: Agglomerative and Divisive Methods </a:t>
            </a:r>
            <a:r>
              <a:rPr lang="en-US" sz="2300" dirty="0">
                <a:latin typeface="Book Antiqua" panose="02040602050305030304" pitchFamily="18" charset="0"/>
              </a:rPr>
              <a:t> </a:t>
            </a:r>
          </a:p>
          <a:p>
            <a:r>
              <a:rPr lang="en-US" sz="2300" dirty="0" smtClean="0">
                <a:latin typeface="Book Antiqua" panose="02040602050305030304" pitchFamily="18" charset="0"/>
              </a:rPr>
              <a:t>Frequent </a:t>
            </a:r>
            <a:r>
              <a:rPr lang="en-US" sz="2300" dirty="0">
                <a:latin typeface="Book Antiqua" panose="02040602050305030304" pitchFamily="18" charset="0"/>
              </a:rPr>
              <a:t>Pattern Mining</a:t>
            </a:r>
          </a:p>
          <a:p>
            <a:pPr lvl="1"/>
            <a:r>
              <a:rPr lang="en-US" sz="2300" i="1" dirty="0" err="1" smtClean="0">
                <a:latin typeface="Book Antiqua" panose="02040602050305030304" pitchFamily="18" charset="0"/>
              </a:rPr>
              <a:t>Apriori</a:t>
            </a:r>
            <a:r>
              <a:rPr lang="en-US" sz="2300" i="1" dirty="0" smtClean="0">
                <a:latin typeface="Book Antiqua" panose="02040602050305030304" pitchFamily="18" charset="0"/>
              </a:rPr>
              <a:t> </a:t>
            </a:r>
            <a:r>
              <a:rPr lang="en-US" sz="2300" i="1" dirty="0">
                <a:latin typeface="Book Antiqua" panose="02040602050305030304" pitchFamily="18" charset="0"/>
              </a:rPr>
              <a:t>Algorithm and Association Rules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Applications </a:t>
            </a:r>
            <a:r>
              <a:rPr lang="en-US" sz="2300" i="1" dirty="0">
                <a:latin typeface="Book Antiqua" panose="02040602050305030304" pitchFamily="18" charset="0"/>
              </a:rPr>
              <a:t>in Market Basket Analysis</a:t>
            </a:r>
            <a:r>
              <a:rPr lang="en-US" sz="2300" dirty="0">
                <a:latin typeface="Book Antiqua" panose="02040602050305030304" pitchFamily="18" charset="0"/>
              </a:rPr>
              <a:t>  </a:t>
            </a:r>
          </a:p>
          <a:p>
            <a:r>
              <a:rPr lang="en-US" sz="2300" dirty="0">
                <a:latin typeface="Book Antiqua" panose="02040602050305030304" pitchFamily="18" charset="0"/>
              </a:rPr>
              <a:t>Graphical Models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Bayesian </a:t>
            </a:r>
            <a:r>
              <a:rPr lang="en-US" sz="2300" i="1" dirty="0">
                <a:latin typeface="Book Antiqua" panose="02040602050305030304" pitchFamily="18" charset="0"/>
              </a:rPr>
              <a:t>Networks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Markov </a:t>
            </a:r>
            <a:r>
              <a:rPr lang="en-US" sz="2300" i="1" dirty="0">
                <a:latin typeface="Book Antiqua" panose="02040602050305030304" pitchFamily="18" charset="0"/>
              </a:rPr>
              <a:t>Networks  </a:t>
            </a:r>
            <a:endParaRPr lang="en-US" sz="2300" dirty="0">
              <a:latin typeface="Book Antiqua" panose="02040602050305030304" pitchFamily="18" charset="0"/>
            </a:endParaRPr>
          </a:p>
          <a:p>
            <a:r>
              <a:rPr lang="en-US" sz="2300" dirty="0">
                <a:latin typeface="Book Antiqua" panose="02040602050305030304" pitchFamily="18" charset="0"/>
              </a:rPr>
              <a:t>Hidden Markov Models (HMMs) </a:t>
            </a: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States</a:t>
            </a:r>
            <a:r>
              <a:rPr lang="en-US" sz="2300" i="1" dirty="0">
                <a:latin typeface="Book Antiqua" panose="02040602050305030304" pitchFamily="18" charset="0"/>
              </a:rPr>
              <a:t>, Transitions, and Observations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Forward </a:t>
            </a:r>
            <a:r>
              <a:rPr lang="en-US" sz="2300" i="1" dirty="0">
                <a:latin typeface="Book Antiqua" panose="02040602050305030304" pitchFamily="18" charset="0"/>
              </a:rPr>
              <a:t>Algorithm and Viterbi Algorithm  </a:t>
            </a:r>
            <a:endParaRPr lang="en-US" sz="2300" dirty="0">
              <a:latin typeface="Book Antiqua" panose="02040602050305030304" pitchFamily="18" charset="0"/>
            </a:endParaRPr>
          </a:p>
          <a:p>
            <a:pPr lvl="1"/>
            <a:r>
              <a:rPr lang="en-US" sz="2300" i="1" dirty="0" smtClean="0">
                <a:latin typeface="Book Antiqua" panose="02040602050305030304" pitchFamily="18" charset="0"/>
              </a:rPr>
              <a:t>Applications </a:t>
            </a:r>
            <a:r>
              <a:rPr lang="en-US" sz="2300" i="1" dirty="0">
                <a:latin typeface="Book Antiqua" panose="02040602050305030304" pitchFamily="18" charset="0"/>
              </a:rPr>
              <a:t>in Speech Recognition and NLP</a:t>
            </a:r>
            <a:endParaRPr lang="en-US" sz="23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6" y="83124"/>
            <a:ext cx="10150764" cy="66731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9" y="507999"/>
            <a:ext cx="11156373" cy="58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 err="1">
                <a:latin typeface="Book Antiqua" panose="02040602050305030304" pitchFamily="18" charset="0"/>
              </a:rPr>
              <a:t>Apriori</a:t>
            </a:r>
            <a:r>
              <a:rPr lang="en-US" sz="2400" b="1" dirty="0">
                <a:latin typeface="Book Antiqua" panose="02040602050305030304" pitchFamily="18" charset="0"/>
              </a:rPr>
              <a:t> Algorithm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b="1" dirty="0" err="1">
                <a:latin typeface="Book Antiqua" panose="02040602050305030304" pitchFamily="18" charset="0"/>
              </a:rPr>
              <a:t>Apriori</a:t>
            </a:r>
            <a:r>
              <a:rPr lang="en-US" sz="2400" b="1" dirty="0">
                <a:latin typeface="Book Antiqua" panose="02040602050305030304" pitchFamily="18" charset="0"/>
              </a:rPr>
              <a:t> Algorithm</a:t>
            </a:r>
            <a:r>
              <a:rPr lang="en-US" sz="2400" dirty="0">
                <a:latin typeface="Book Antiqua" panose="02040602050305030304" pitchFamily="18" charset="0"/>
              </a:rPr>
              <a:t> is an iterative method used to identify frequent </a:t>
            </a:r>
            <a:r>
              <a:rPr lang="en-US" sz="2400" dirty="0" err="1">
                <a:latin typeface="Book Antiqua" panose="02040602050305030304" pitchFamily="18" charset="0"/>
              </a:rPr>
              <a:t>itemsets</a:t>
            </a:r>
            <a:r>
              <a:rPr lang="en-US" sz="2400" dirty="0">
                <a:latin typeface="Book Antiqua" panose="02040602050305030304" pitchFamily="18" charset="0"/>
              </a:rPr>
              <a:t> in a dataset and generate association rules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95" y="1152236"/>
            <a:ext cx="8524009" cy="5627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39" y="175491"/>
            <a:ext cx="10010377" cy="655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95362"/>
            <a:ext cx="810577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Graphical </a:t>
            </a:r>
            <a:r>
              <a:rPr lang="en-US" sz="2400" b="1" dirty="0">
                <a:latin typeface="Book Antiqua" panose="02040602050305030304" pitchFamily="18" charset="0"/>
              </a:rPr>
              <a:t>Models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Graphical models are probabilistic models that represent dependencies among variables using a graph structure. They are used for reasoning about uncertainty and for making predictions based on observed data.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Key Features: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Nodes:</a:t>
            </a:r>
            <a:r>
              <a:rPr lang="en-US" sz="2400" dirty="0">
                <a:latin typeface="Book Antiqua" panose="02040602050305030304" pitchFamily="18" charset="0"/>
              </a:rPr>
              <a:t> Represent random variables.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Edges:</a:t>
            </a:r>
            <a:r>
              <a:rPr lang="en-US" sz="2400" dirty="0">
                <a:latin typeface="Book Antiqua" panose="02040602050305030304" pitchFamily="18" charset="0"/>
              </a:rPr>
              <a:t> Represent probabilistic dependencies.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Types:</a:t>
            </a:r>
            <a:r>
              <a:rPr lang="en-US" sz="2400" dirty="0">
                <a:latin typeface="Book Antiqua" panose="02040602050305030304" pitchFamily="18" charset="0"/>
              </a:rPr>
              <a:t> Directed and undirected graphs.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Types of Graphical Models: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Bayesian Networks (Directed Acyclic Graphs)</a:t>
            </a:r>
            <a:r>
              <a:rPr lang="en-US" sz="2400" dirty="0">
                <a:latin typeface="Book Antiqua" panose="02040602050305030304" pitchFamily="18" charset="0"/>
              </a:rPr>
              <a:t>: Captures conditional dependencies via directed edges.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Markov Networks (Undirected Graphs)</a:t>
            </a:r>
            <a:r>
              <a:rPr lang="en-US" sz="2400" dirty="0">
                <a:latin typeface="Book Antiqua" panose="02040602050305030304" pitchFamily="18" charset="0"/>
              </a:rPr>
              <a:t>: Captures undirected </a:t>
            </a:r>
            <a:r>
              <a:rPr lang="en-US" sz="2400" dirty="0" smtClean="0">
                <a:latin typeface="Book Antiqua" panose="02040602050305030304" pitchFamily="18" charset="0"/>
              </a:rPr>
              <a:t>dependencies.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What </a:t>
            </a:r>
            <a:r>
              <a:rPr lang="en-US" sz="2400" b="1" dirty="0">
                <a:latin typeface="Book Antiqua" panose="02040602050305030304" pitchFamily="18" charset="0"/>
              </a:rPr>
              <a:t>is a Bayesian Network?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ook Antiqua" panose="02040602050305030304" pitchFamily="18" charset="0"/>
              </a:rPr>
              <a:t>A Bayesian network, also known as a Bayes network, belief network, or probabilistic directed acyclic graphical </a:t>
            </a:r>
            <a:r>
              <a:rPr lang="en-US" sz="2400" dirty="0" smtClean="0">
                <a:latin typeface="Book Antiqua" panose="02040602050305030304" pitchFamily="18" charset="0"/>
              </a:rPr>
              <a:t>model.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Book Antiqua" panose="02040602050305030304" pitchFamily="18" charset="0"/>
              </a:rPr>
              <a:t>It is </a:t>
            </a:r>
            <a:r>
              <a:rPr lang="en-US" sz="2400" dirty="0">
                <a:latin typeface="Book Antiqua" panose="02040602050305030304" pitchFamily="18" charset="0"/>
              </a:rPr>
              <a:t>a graphical model that represents a set of variables and their conditional dependencies via a directed acyclic graph (DAG).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Book Antiqua" panose="02040602050305030304" pitchFamily="18" charset="0"/>
              </a:rPr>
              <a:t>Each </a:t>
            </a:r>
            <a:r>
              <a:rPr lang="en-US" sz="2400" dirty="0">
                <a:latin typeface="Book Antiqua" panose="02040602050305030304" pitchFamily="18" charset="0"/>
              </a:rPr>
              <a:t>node in the DAG corresponds to a random variable, and the edges represent direct causal or influential relationships between the variables.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Why Do We Need Bayesian Networks?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Book Antiqua" panose="02040602050305030304" pitchFamily="18" charset="0"/>
              </a:rPr>
              <a:t>Bayesian networks are valuable tools for various reasons: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Book Antiqua" panose="02040602050305030304" pitchFamily="18" charset="0"/>
              </a:rPr>
              <a:t>Uncertainty </a:t>
            </a:r>
            <a:r>
              <a:rPr lang="en-US" sz="2400" b="1" dirty="0">
                <a:latin typeface="Book Antiqua" panose="02040602050305030304" pitchFamily="18" charset="0"/>
              </a:rPr>
              <a:t>Modeling: </a:t>
            </a:r>
            <a:r>
              <a:rPr lang="en-US" sz="2400" dirty="0" smtClean="0">
                <a:latin typeface="Book Antiqua" panose="02040602050305030304" pitchFamily="18" charset="0"/>
              </a:rPr>
              <a:t>It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allow us to model uncertain information and make probabilistic inferences.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Causal Reasoning: </a:t>
            </a:r>
            <a:r>
              <a:rPr lang="en-US" sz="2400" dirty="0" smtClean="0">
                <a:latin typeface="Book Antiqua" panose="02040602050305030304" pitchFamily="18" charset="0"/>
              </a:rPr>
              <a:t>It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can represent causal relationships between variables, enabling us to understand how changes in one variable affect others.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Decision Making: </a:t>
            </a:r>
            <a:r>
              <a:rPr lang="en-US" sz="2400" dirty="0" smtClean="0">
                <a:latin typeface="Book Antiqua" panose="02040602050305030304" pitchFamily="18" charset="0"/>
              </a:rPr>
              <a:t>It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can assist in making decisions under uncertainty by considering multiple factors and their probabilities.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Learning from Data</a:t>
            </a:r>
            <a:r>
              <a:rPr lang="en-US" sz="2400" b="1" dirty="0" smtClean="0">
                <a:latin typeface="Book Antiqua" panose="02040602050305030304" pitchFamily="18" charset="0"/>
              </a:rPr>
              <a:t>: It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can be learned from data, allowing us to discover hidden relationships and patterns.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Inference and Prediction: </a:t>
            </a:r>
            <a:r>
              <a:rPr lang="en-US" sz="2400" dirty="0" smtClean="0">
                <a:latin typeface="Book Antiqua" panose="02040602050305030304" pitchFamily="18" charset="0"/>
              </a:rPr>
              <a:t>It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enable us to make predictions about unobserved variables based on </a:t>
            </a:r>
            <a:r>
              <a:rPr lang="en-US" sz="2400" dirty="0" smtClean="0">
                <a:latin typeface="Book Antiqua" panose="02040602050305030304" pitchFamily="18" charset="0"/>
              </a:rPr>
              <a:t>observed evidence</a:t>
            </a:r>
          </a:p>
        </p:txBody>
      </p:sp>
    </p:spTree>
    <p:extLst>
      <p:ext uri="{BB962C8B-B14F-4D97-AF65-F5344CB8AC3E}">
        <p14:creationId xmlns:p14="http://schemas.microsoft.com/office/powerpoint/2010/main" val="1599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Key Components of a Bayesian Network: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Book Antiqua" panose="02040602050305030304" pitchFamily="18" charset="0"/>
              </a:rPr>
              <a:t>Nodes</a:t>
            </a:r>
            <a:r>
              <a:rPr lang="en-US" sz="2400" b="1" dirty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Represent random variables.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Edges: </a:t>
            </a:r>
            <a:r>
              <a:rPr lang="en-US" sz="2400" dirty="0">
                <a:latin typeface="Book Antiqua" panose="02040602050305030304" pitchFamily="18" charset="0"/>
              </a:rPr>
              <a:t>Represent direct dependencies between variables.  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Conditional Probability Distributions (CPDs): </a:t>
            </a:r>
            <a:r>
              <a:rPr lang="en-US" sz="2400" dirty="0">
                <a:latin typeface="Book Antiqua" panose="02040602050305030304" pitchFamily="18" charset="0"/>
              </a:rPr>
              <a:t>Associated with each node, these specify the probability distribution of a node's value given the values of its parent nodes.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Formulas and Concepts: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Book Antiqua" panose="02040602050305030304" pitchFamily="18" charset="0"/>
              </a:rPr>
              <a:t>Joint </a:t>
            </a:r>
            <a:r>
              <a:rPr lang="en-US" sz="2400" b="1" dirty="0">
                <a:latin typeface="Book Antiqua" panose="02040602050305030304" pitchFamily="18" charset="0"/>
              </a:rPr>
              <a:t>Probability Distribution: </a:t>
            </a:r>
            <a:r>
              <a:rPr lang="en-US" sz="2400" dirty="0">
                <a:latin typeface="Book Antiqua" panose="02040602050305030304" pitchFamily="18" charset="0"/>
              </a:rPr>
              <a:t>The joint probability distribution of all variables in a Bayesian network can be factorized as the product of the conditional probabilities of each variable given </a:t>
            </a:r>
            <a:r>
              <a:rPr lang="en-US" sz="2400" dirty="0" smtClean="0">
                <a:latin typeface="Book Antiqua" panose="02040602050305030304" pitchFamily="18" charset="0"/>
              </a:rPr>
              <a:t>its parents</a:t>
            </a:r>
            <a:r>
              <a:rPr lang="en-US" sz="2400" dirty="0">
                <a:latin typeface="Book Antiqua" panose="02040602050305030304" pitchFamily="18" charset="0"/>
              </a:rPr>
              <a:t>:  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 smtClean="0">
                <a:latin typeface="Book Antiqua" panose="02040602050305030304" pitchFamily="18" charset="0"/>
              </a:rPr>
              <a:t>		P(X1</a:t>
            </a:r>
            <a:r>
              <a:rPr lang="en-US" sz="2400" dirty="0">
                <a:latin typeface="Book Antiqua" panose="02040602050305030304" pitchFamily="18" charset="0"/>
              </a:rPr>
              <a:t>, X2, ..., </a:t>
            </a:r>
            <a:r>
              <a:rPr lang="en-US" sz="2400" dirty="0" err="1">
                <a:latin typeface="Book Antiqua" panose="02040602050305030304" pitchFamily="18" charset="0"/>
              </a:rPr>
              <a:t>Xn</a:t>
            </a:r>
            <a:r>
              <a:rPr lang="en-US" sz="2400" dirty="0">
                <a:latin typeface="Book Antiqua" panose="02040602050305030304" pitchFamily="18" charset="0"/>
              </a:rPr>
              <a:t>) = Π P(Xi | Parents(Xi))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Bayesian Inference: </a:t>
            </a:r>
            <a:r>
              <a:rPr lang="en-US" sz="2400" dirty="0">
                <a:latin typeface="Book Antiqua" panose="02040602050305030304" pitchFamily="18" charset="0"/>
              </a:rPr>
              <a:t>Bayes' theorem is used to update beliefs about a variable given new evidence:  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		P(A|B</a:t>
            </a:r>
            <a:r>
              <a:rPr lang="en-US" sz="2400" dirty="0">
                <a:latin typeface="Book Antiqua" panose="02040602050305030304" pitchFamily="18" charset="0"/>
              </a:rPr>
              <a:t>) = P(B|A) * P(A) / P(B)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You </a:t>
            </a:r>
            <a:r>
              <a:rPr lang="en-US" sz="2400" dirty="0">
                <a:latin typeface="Book Antiqua" panose="02040602050305030304" pitchFamily="18" charset="0"/>
              </a:rPr>
              <a:t>have a new burglar alarm installed at home</a:t>
            </a:r>
            <a:r>
              <a:rPr lang="en-US" sz="2400" dirty="0" smtClean="0">
                <a:latin typeface="Book Antiqua" panose="02040602050305030304" pitchFamily="18" charset="0"/>
              </a:rPr>
              <a:t>. It </a:t>
            </a:r>
            <a:r>
              <a:rPr lang="en-US" sz="2400" dirty="0">
                <a:latin typeface="Book Antiqua" panose="02040602050305030304" pitchFamily="18" charset="0"/>
              </a:rPr>
              <a:t>is fairly reliable at detecting burglary, but also sometimes responds to minor earthquakes</a:t>
            </a:r>
            <a:r>
              <a:rPr lang="en-US" sz="2400" dirty="0" smtClean="0">
                <a:latin typeface="Book Antiqua" panose="02040602050305030304" pitchFamily="18" charset="0"/>
              </a:rPr>
              <a:t>. You </a:t>
            </a:r>
            <a:r>
              <a:rPr lang="en-US" sz="2400" dirty="0">
                <a:latin typeface="Book Antiqua" panose="02040602050305030304" pitchFamily="18" charset="0"/>
              </a:rPr>
              <a:t>have two neighbors, John and Merry, who promised to call you at work when they hear the alarm</a:t>
            </a:r>
            <a:r>
              <a:rPr lang="en-US" sz="2400" dirty="0" smtClean="0">
                <a:latin typeface="Book Antiqua" panose="02040602050305030304" pitchFamily="18" charset="0"/>
              </a:rPr>
              <a:t>. John </a:t>
            </a:r>
            <a:r>
              <a:rPr lang="en-US" sz="2400" dirty="0">
                <a:latin typeface="Book Antiqua" panose="02040602050305030304" pitchFamily="18" charset="0"/>
              </a:rPr>
              <a:t>always calls when he hears the alarm, but sometimes confuses telephone ringing with the alarm and calls too</a:t>
            </a:r>
            <a:r>
              <a:rPr lang="en-US" sz="2400" dirty="0" smtClean="0">
                <a:latin typeface="Book Antiqua" panose="02040602050305030304" pitchFamily="18" charset="0"/>
              </a:rPr>
              <a:t>. Merry </a:t>
            </a:r>
            <a:r>
              <a:rPr lang="en-US" sz="2400" dirty="0">
                <a:latin typeface="Book Antiqua" panose="02040602050305030304" pitchFamily="18" charset="0"/>
              </a:rPr>
              <a:t>likes loud music and sometimes misses the alarm</a:t>
            </a:r>
            <a:r>
              <a:rPr lang="en-US" sz="2400" dirty="0" smtClean="0">
                <a:latin typeface="Book Antiqua" panose="02040602050305030304" pitchFamily="18" charset="0"/>
              </a:rPr>
              <a:t>. Given </a:t>
            </a:r>
            <a:r>
              <a:rPr lang="en-US" sz="2400" dirty="0">
                <a:latin typeface="Book Antiqua" panose="02040602050305030304" pitchFamily="18" charset="0"/>
              </a:rPr>
              <a:t>the evidence of who has or has not called, </a:t>
            </a:r>
            <a:r>
              <a:rPr lang="en-US" sz="2400" dirty="0" smtClean="0">
                <a:latin typeface="Book Antiqua" panose="02040602050305030304" pitchFamily="18" charset="0"/>
              </a:rPr>
              <a:t>estimate </a:t>
            </a:r>
            <a:r>
              <a:rPr lang="en-US" sz="2400" dirty="0">
                <a:latin typeface="Book Antiqua" panose="02040602050305030304" pitchFamily="18" charset="0"/>
              </a:rPr>
              <a:t>the probability of a burglary.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03" y="2547504"/>
            <a:ext cx="5544993" cy="38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Book Antiqua" panose="02040602050305030304" pitchFamily="18" charset="0"/>
              </a:rPr>
              <a:t>Unsupervised learning</a:t>
            </a:r>
            <a:r>
              <a:rPr lang="en-US" altLang="en-US" sz="2000" dirty="0">
                <a:latin typeface="Book Antiqua" panose="02040602050305030304" pitchFamily="18" charset="0"/>
              </a:rPr>
              <a:t>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involves analyzing and clustering data without </a:t>
            </a:r>
            <a:r>
              <a:rPr lang="en-US" altLang="en-US" sz="2000" b="1" dirty="0">
                <a:latin typeface="Book Antiqua" panose="02040602050305030304" pitchFamily="18" charset="0"/>
              </a:rPr>
              <a:t>labeled outputs</a:t>
            </a:r>
            <a:r>
              <a:rPr lang="en-US" altLang="en-US" sz="2000" dirty="0">
                <a:latin typeface="Book Antiqua" panose="02040602050305030304" pitchFamily="18" charset="0"/>
              </a:rPr>
              <a:t>.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tries to find hidden patterns, structures, or features within the data. 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It is primarily used for exploratory data analysis and tasks where the goal is to uncover insights rather than predict labels</a:t>
            </a:r>
            <a:r>
              <a:rPr lang="en-US" alt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 smtClean="0">
                <a:latin typeface="Book Antiqua" panose="02040602050305030304" pitchFamily="18" charset="0"/>
              </a:rPr>
              <a:t>Key </a:t>
            </a:r>
            <a:r>
              <a:rPr lang="en-US" altLang="en-US" sz="2000" b="1" dirty="0">
                <a:latin typeface="Book Antiqua" panose="02040602050305030304" pitchFamily="18" charset="0"/>
              </a:rPr>
              <a:t>Characteristics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No labeled data is provided; only input data is available.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Focuses on understanding data distributions, relationships, and patterns.</a:t>
            </a:r>
          </a:p>
          <a:p>
            <a:pPr algn="just" fontAlgn="auto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Examples include clustering, dimensionality reduction, and anomaly detection</a:t>
            </a:r>
            <a:r>
              <a:rPr lang="en-US" alt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 fontAlgn="auto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000" b="1" dirty="0" smtClean="0">
                <a:latin typeface="Book Antiqua" panose="02040602050305030304" pitchFamily="18" charset="0"/>
              </a:rPr>
              <a:t>Major Technique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 smtClean="0">
                <a:latin typeface="Book Antiqua" panose="02040602050305030304" pitchFamily="18" charset="0"/>
              </a:rPr>
              <a:t>Dimensionality Reduction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en-US" sz="2000" dirty="0">
                <a:latin typeface="Book Antiqua" panose="02040602050305030304" pitchFamily="18" charset="0"/>
              </a:rPr>
              <a:t>Association Rule Mining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What is the probability that the alarm has sounded but neither a burglary nor an earthquake has occurred, and both John and Merry call</a:t>
            </a:r>
            <a:r>
              <a:rPr lang="en-US" sz="2400" b="1" dirty="0" smtClean="0">
                <a:latin typeface="Book Antiqua" panose="02040602050305030304" pitchFamily="18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What is the probability that john calls?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363948"/>
            <a:ext cx="7858125" cy="126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3919826"/>
            <a:ext cx="8877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 smtClean="0">
                <a:latin typeface="Book Antiqua" panose="02040602050305030304" pitchFamily="18" charset="0"/>
              </a:rPr>
              <a:t>Markov Network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Its also </a:t>
            </a:r>
            <a:r>
              <a:rPr lang="en-US" sz="2300" dirty="0">
                <a:latin typeface="Book Antiqua" panose="02040602050305030304" pitchFamily="18" charset="0"/>
              </a:rPr>
              <a:t>known as a Markov Random Field (MRF</a:t>
            </a:r>
            <a:r>
              <a:rPr lang="en-US" sz="2300" dirty="0" smtClean="0">
                <a:latin typeface="Book Antiqua" panose="0204060205030503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It is </a:t>
            </a:r>
            <a:r>
              <a:rPr lang="en-US" sz="2300" dirty="0">
                <a:latin typeface="Book Antiqua" panose="02040602050305030304" pitchFamily="18" charset="0"/>
              </a:rPr>
              <a:t>a type of undirected graphical model that represents probabilistic relationships between random variables. </a:t>
            </a:r>
            <a:endParaRPr lang="en-US" sz="23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Markov </a:t>
            </a:r>
            <a:r>
              <a:rPr lang="en-US" sz="2300" dirty="0">
                <a:latin typeface="Book Antiqua" panose="02040602050305030304" pitchFamily="18" charset="0"/>
              </a:rPr>
              <a:t>Networks use undirected edges to represent pairwise relationships between variables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>
                <a:latin typeface="Book Antiqua" panose="02040602050305030304" pitchFamily="18" charset="0"/>
              </a:rPr>
              <a:t>Markov Network Parameters </a:t>
            </a:r>
            <a:endParaRPr lang="en-US" sz="23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 smtClean="0">
                <a:latin typeface="Book Antiqua" panose="02040602050305030304" pitchFamily="18" charset="0"/>
              </a:rPr>
              <a:t>Nodes</a:t>
            </a:r>
            <a:r>
              <a:rPr lang="en-US" sz="2300" b="1" dirty="0">
                <a:latin typeface="Book Antiqua" panose="02040602050305030304" pitchFamily="18" charset="0"/>
              </a:rPr>
              <a:t>:</a:t>
            </a:r>
            <a:r>
              <a:rPr lang="en-US" sz="2300" dirty="0">
                <a:latin typeface="Book Antiqua" panose="02040602050305030304" pitchFamily="18" charset="0"/>
              </a:rPr>
              <a:t> Represent random variables (e.g., "sunny," "rainy").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>
                <a:latin typeface="Book Antiqua" panose="02040602050305030304" pitchFamily="18" charset="0"/>
              </a:rPr>
              <a:t>Edges:</a:t>
            </a:r>
            <a:r>
              <a:rPr lang="en-US" sz="2300" dirty="0">
                <a:latin typeface="Book Antiqua" panose="02040602050305030304" pitchFamily="18" charset="0"/>
              </a:rPr>
              <a:t> Represent pairwise relationships between variables (e.g., the influence of today's weather on tomorrow's).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>
                <a:latin typeface="Book Antiqua" panose="02040602050305030304" pitchFamily="18" charset="0"/>
              </a:rPr>
              <a:t>Potential Functions:</a:t>
            </a:r>
            <a:r>
              <a:rPr lang="en-US" sz="2300" dirty="0">
                <a:latin typeface="Book Antiqua" panose="02040602050305030304" pitchFamily="18" charset="0"/>
              </a:rPr>
              <a:t> Measure the compatibility of joint assignments of values to variables within a clique (a fully connected subgraph). These functions quantify the strength of the relationship between variables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  <a:endParaRPr lang="en-US" sz="23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>
                <a:latin typeface="Book Antiqua" panose="02040602050305030304" pitchFamily="18" charset="0"/>
              </a:rPr>
              <a:t>Markov Network Parameters </a:t>
            </a:r>
            <a:endParaRPr lang="en-US" sz="2300" b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>
                <a:latin typeface="Book Antiqua" panose="02040602050305030304" pitchFamily="18" charset="0"/>
              </a:rPr>
              <a:t>State Space:</a:t>
            </a:r>
            <a:endParaRPr lang="en-US" sz="23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dirty="0">
                <a:latin typeface="Book Antiqua" panose="02040602050305030304" pitchFamily="18" charset="0"/>
              </a:rPr>
              <a:t>The state space of a Markov Network is the set of all possible configurations of the variables. In the given example, the state space consists of two states: "sunny" and "rainy."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>
                <a:latin typeface="Book Antiqua" panose="02040602050305030304" pitchFamily="18" charset="0"/>
              </a:rPr>
              <a:t>Initial Probability:</a:t>
            </a:r>
            <a:endParaRPr lang="en-US" sz="23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dirty="0">
                <a:latin typeface="Book Antiqua" panose="02040602050305030304" pitchFamily="18" charset="0"/>
              </a:rPr>
              <a:t>The initial probability distribution specifies the probability of each state at the initial time step. In the </a:t>
            </a:r>
            <a:r>
              <a:rPr lang="en-US" sz="2300" dirty="0" smtClean="0">
                <a:latin typeface="Book Antiqua" panose="02040602050305030304" pitchFamily="18" charset="0"/>
              </a:rPr>
              <a:t>example: </a:t>
            </a:r>
            <a:r>
              <a:rPr lang="en-US" sz="2300" dirty="0">
                <a:latin typeface="Book Antiqua" panose="02040602050305030304" pitchFamily="18" charset="0"/>
              </a:rPr>
              <a:t>P(sunny) = 0.5 P(rainy) = </a:t>
            </a:r>
            <a:r>
              <a:rPr lang="en-US" sz="2300" dirty="0" smtClean="0">
                <a:latin typeface="Book Antiqua" panose="02040602050305030304" pitchFamily="18" charset="0"/>
              </a:rPr>
              <a:t>0.5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b="1" dirty="0">
                <a:latin typeface="Book Antiqua" panose="02040602050305030304" pitchFamily="18" charset="0"/>
              </a:rPr>
              <a:t>Transition Matrix:</a:t>
            </a:r>
            <a:endParaRPr lang="en-US" sz="23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dirty="0">
                <a:latin typeface="Book Antiqua" panose="02040602050305030304" pitchFamily="18" charset="0"/>
              </a:rPr>
              <a:t>The transition matrix defines the probabilities of transitioning from one state to another. In the example, the transition matrix would be: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3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37" y="0"/>
            <a:ext cx="4581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5738519"/>
            <a:ext cx="2276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35" y="988292"/>
            <a:ext cx="11426975" cy="47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What are HMMs?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Hidden Markov Models (HMMs) are statistical models used to represent systems that are assumed to be Markov processes with unobserved (hidden) states.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HMMs </a:t>
            </a:r>
            <a:r>
              <a:rPr lang="en-US" sz="2400" dirty="0">
                <a:latin typeface="Book Antiqua" panose="02040602050305030304" pitchFamily="18" charset="0"/>
              </a:rPr>
              <a:t>are widely utilized in various fields, including speech recognition, bioinformatics, and </a:t>
            </a:r>
            <a:r>
              <a:rPr lang="en-US" sz="2400" dirty="0" smtClean="0">
                <a:latin typeface="Book Antiqua" panose="02040602050305030304" pitchFamily="18" charset="0"/>
              </a:rPr>
              <a:t>finance. 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Why are HMMs </a:t>
            </a:r>
            <a:r>
              <a:rPr lang="en-US" sz="2400" b="1" dirty="0" smtClean="0">
                <a:latin typeface="Book Antiqua" panose="02040602050305030304" pitchFamily="18" charset="0"/>
              </a:rPr>
              <a:t>Needed</a:t>
            </a: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Modeling Sequential Data</a:t>
            </a:r>
            <a:r>
              <a:rPr lang="en-US" sz="2400" dirty="0">
                <a:latin typeface="Book Antiqua" panose="02040602050305030304" pitchFamily="18" charset="0"/>
              </a:rPr>
              <a:t>: They can effectively capture temporal dependencies in sequences.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Dealing with Uncertainty</a:t>
            </a:r>
            <a:r>
              <a:rPr lang="en-US" sz="2400" dirty="0">
                <a:latin typeface="Book Antiqua" panose="02040602050305030304" pitchFamily="18" charset="0"/>
              </a:rPr>
              <a:t>: HMMs provide a framework for modeling systems with hidden states and observations that can be noisy or incomplete.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Probabilistic Inference</a:t>
            </a:r>
            <a:r>
              <a:rPr lang="en-US" sz="2400" dirty="0">
                <a:latin typeface="Book Antiqua" panose="02040602050305030304" pitchFamily="18" charset="0"/>
              </a:rPr>
              <a:t>: They allow for the computation of probabilities of sequences of observations, making them suitable for tasks such as classification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3733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Book Antiqua" panose="02040602050305030304" pitchFamily="18" charset="0"/>
              </a:rPr>
              <a:t>Parameters of HMM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latin typeface="Book Antiqua" panose="02040602050305030304" pitchFamily="18" charset="0"/>
              </a:rPr>
              <a:t>States </a:t>
            </a:r>
            <a:r>
              <a:rPr lang="en-US" b="1" dirty="0">
                <a:latin typeface="Book Antiqua" panose="02040602050305030304" pitchFamily="18" charset="0"/>
              </a:rPr>
              <a:t>(S)</a:t>
            </a:r>
            <a:r>
              <a:rPr lang="en-US" dirty="0">
                <a:latin typeface="Book Antiqua" panose="02040602050305030304" pitchFamily="18" charset="0"/>
              </a:rPr>
              <a:t>: A set of hidden states in the model. Each state represents a possible condition of the system.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Observations (O)</a:t>
            </a:r>
            <a:r>
              <a:rPr lang="en-US" dirty="0">
                <a:latin typeface="Book Antiqua" panose="02040602050305030304" pitchFamily="18" charset="0"/>
              </a:rPr>
              <a:t>: A set of possible observations that can be generated by the states.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Transition Probabilities (A)</a:t>
            </a:r>
            <a:r>
              <a:rPr lang="en-US" dirty="0">
                <a:latin typeface="Book Antiqua" panose="02040602050305030304" pitchFamily="18" charset="0"/>
              </a:rPr>
              <a:t>: A matrix where A[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][</a:t>
            </a:r>
            <a:r>
              <a:rPr lang="en-US" dirty="0" smtClean="0">
                <a:latin typeface="Book Antiqua" panose="02040602050305030304" pitchFamily="18" charset="0"/>
              </a:rPr>
              <a:t>j] </a:t>
            </a:r>
            <a:r>
              <a:rPr lang="en-US" dirty="0">
                <a:latin typeface="Book Antiqua" panose="02040602050305030304" pitchFamily="18" charset="0"/>
              </a:rPr>
              <a:t>represents the probability of transitioning from state </a:t>
            </a:r>
            <a:r>
              <a:rPr lang="en-US" dirty="0" err="1" smtClean="0">
                <a:latin typeface="Book Antiqua" panose="02040602050305030304" pitchFamily="18" charset="0"/>
              </a:rPr>
              <a:t>i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state </a:t>
            </a:r>
            <a:r>
              <a:rPr lang="en-US" dirty="0" smtClean="0">
                <a:latin typeface="Book Antiqua" panose="02040602050305030304" pitchFamily="18" charset="0"/>
              </a:rPr>
              <a:t>j.</a:t>
            </a:r>
            <a:endParaRPr lang="en-US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Emission Probabilities (B)</a:t>
            </a:r>
            <a:r>
              <a:rPr lang="en-US" dirty="0">
                <a:latin typeface="Book Antiqua" panose="02040602050305030304" pitchFamily="18" charset="0"/>
              </a:rPr>
              <a:t>: A matrix where B[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][</a:t>
            </a:r>
            <a:r>
              <a:rPr lang="en-US" dirty="0" smtClean="0">
                <a:latin typeface="Book Antiqua" panose="02040602050305030304" pitchFamily="18" charset="0"/>
              </a:rPr>
              <a:t>k] </a:t>
            </a:r>
            <a:r>
              <a:rPr lang="en-US" dirty="0">
                <a:latin typeface="Book Antiqua" panose="02040602050305030304" pitchFamily="18" charset="0"/>
              </a:rPr>
              <a:t>represents the probability of emitting observation </a:t>
            </a:r>
            <a:r>
              <a:rPr lang="en-US" dirty="0" smtClean="0">
                <a:latin typeface="Book Antiqua" panose="02040602050305030304" pitchFamily="18" charset="0"/>
              </a:rPr>
              <a:t>k </a:t>
            </a:r>
            <a:r>
              <a:rPr lang="en-US" dirty="0">
                <a:latin typeface="Book Antiqua" panose="02040602050305030304" pitchFamily="18" charset="0"/>
              </a:rPr>
              <a:t>from state </a:t>
            </a:r>
            <a:r>
              <a:rPr lang="en-US" dirty="0" err="1" smtClean="0">
                <a:latin typeface="Book Antiqua" panose="02040602050305030304" pitchFamily="18" charset="0"/>
              </a:rPr>
              <a:t>i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Initial State Distribution (π)</a:t>
            </a:r>
            <a:r>
              <a:rPr lang="en-US" dirty="0">
                <a:latin typeface="Book Antiqua" panose="02040602050305030304" pitchFamily="18" charset="0"/>
              </a:rPr>
              <a:t>: A vector where </a:t>
            </a:r>
            <a:r>
              <a:rPr lang="en-US" dirty="0" smtClean="0">
                <a:latin typeface="Book Antiqua" panose="02040602050305030304" pitchFamily="18" charset="0"/>
              </a:rPr>
              <a:t>π[</a:t>
            </a:r>
            <a:r>
              <a:rPr lang="en-US" dirty="0" err="1" smtClean="0">
                <a:latin typeface="Book Antiqua" panose="02040602050305030304" pitchFamily="18" charset="0"/>
              </a:rPr>
              <a:t>i</a:t>
            </a:r>
            <a:r>
              <a:rPr lang="en-US" dirty="0" smtClean="0">
                <a:latin typeface="Book Antiqua" panose="02040602050305030304" pitchFamily="18" charset="0"/>
              </a:rPr>
              <a:t>] </a:t>
            </a:r>
            <a:r>
              <a:rPr lang="en-US" dirty="0">
                <a:latin typeface="Book Antiqua" panose="02040602050305030304" pitchFamily="18" charset="0"/>
              </a:rPr>
              <a:t>indicates the initial probability of being in state </a:t>
            </a:r>
            <a:r>
              <a:rPr lang="en-US" dirty="0" err="1" smtClean="0">
                <a:latin typeface="Book Antiqua" panose="02040602050305030304" pitchFamily="18" charset="0"/>
              </a:rPr>
              <a:t>i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Properties of HMM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Markov Property</a:t>
            </a:r>
            <a:r>
              <a:rPr lang="en-US" sz="2400" dirty="0">
                <a:latin typeface="Book Antiqua" panose="02040602050305030304" pitchFamily="18" charset="0"/>
              </a:rPr>
              <a:t>: The future state depends only on the current state and not on the previous states.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Stationary Transition Probabilities</a:t>
            </a:r>
            <a:r>
              <a:rPr lang="en-US" sz="2400" dirty="0">
                <a:latin typeface="Book Antiqua" panose="02040602050305030304" pitchFamily="18" charset="0"/>
              </a:rPr>
              <a:t>: The transition probabilities remain the same over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Memoryless</a:t>
            </a:r>
            <a:r>
              <a:rPr lang="en-US" sz="2400" dirty="0">
                <a:latin typeface="Book Antiqua" panose="02040602050305030304" pitchFamily="18" charset="0"/>
              </a:rPr>
              <a:t>: The model does not retain memory of past states beyond the current one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States, Transitions, and Observations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States</a:t>
            </a:r>
            <a:r>
              <a:rPr lang="en-US" sz="2400" dirty="0">
                <a:latin typeface="Book Antiqua" panose="02040602050305030304" pitchFamily="18" charset="0"/>
              </a:rPr>
              <a:t>: These are not directly observable and represent the underlying processes.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Transitions</a:t>
            </a:r>
            <a:r>
              <a:rPr lang="en-US" sz="2400" dirty="0">
                <a:latin typeface="Book Antiqua" panose="02040602050305030304" pitchFamily="18" charset="0"/>
              </a:rPr>
              <a:t>: These define how likely it is to move from one state to another.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Observations</a:t>
            </a:r>
            <a:r>
              <a:rPr lang="en-US" sz="2400" dirty="0">
                <a:latin typeface="Book Antiqua" panose="02040602050305030304" pitchFamily="18" charset="0"/>
              </a:rPr>
              <a:t>: These are the outputs we can observe and are dependent on the states.</a:t>
            </a:r>
          </a:p>
        </p:txBody>
      </p:sp>
    </p:spTree>
    <p:extLst>
      <p:ext uri="{BB962C8B-B14F-4D97-AF65-F5344CB8AC3E}">
        <p14:creationId xmlns:p14="http://schemas.microsoft.com/office/powerpoint/2010/main" val="2783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Book Antiqua" panose="02040602050305030304" pitchFamily="18" charset="0"/>
              </a:rPr>
              <a:t>Forward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Book Antiqua" panose="02040602050305030304" pitchFamily="18" charset="0"/>
              </a:rPr>
              <a:t>The Forward Algorithm is used to calculate the probability of observing a sequence of events (observations) given a Hidden Markov Model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Book Antiqua" panose="02040602050305030304" pitchFamily="18" charset="0"/>
              </a:rPr>
              <a:t>Forward Algorithm Steps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Initialization</a:t>
            </a:r>
            <a:r>
              <a:rPr lang="en-US" dirty="0">
                <a:latin typeface="Book Antiqua" panose="02040602050305030304" pitchFamily="18" charset="0"/>
              </a:rPr>
              <a:t>: Compute the initial probabilities of the first observation.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Recursion</a:t>
            </a:r>
            <a:r>
              <a:rPr lang="en-US" dirty="0">
                <a:latin typeface="Book Antiqua" panose="02040602050305030304" pitchFamily="18" charset="0"/>
              </a:rPr>
              <a:t>: For each subsequent observation, update the probabilities based on the previous state probabilities and the transition/emission probabilities.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Book Antiqua" panose="02040602050305030304" pitchFamily="18" charset="0"/>
              </a:rPr>
              <a:t>Termination</a:t>
            </a:r>
            <a:r>
              <a:rPr lang="en-US" dirty="0">
                <a:latin typeface="Book Antiqua" panose="02040602050305030304" pitchFamily="18" charset="0"/>
              </a:rPr>
              <a:t>: Sum the probabilities of ending in any state after the last observation.</a:t>
            </a:r>
          </a:p>
        </p:txBody>
      </p:sp>
    </p:spTree>
    <p:extLst>
      <p:ext uri="{BB962C8B-B14F-4D97-AF65-F5344CB8AC3E}">
        <p14:creationId xmlns:p14="http://schemas.microsoft.com/office/powerpoint/2010/main" val="3264604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54" y="139151"/>
            <a:ext cx="3581546" cy="329016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593042"/>
            <a:ext cx="6640946" cy="61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States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: Start, Sunny, Rainy, End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Transition Probabilities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Start to Sunny: 0.6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Start to Rainy: 0.4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Sunny to Sunny: 0.4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Sunny to Rainy: 0.6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Rainy to Sunny: 0.2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Rainy to Rainy: 0.3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Rainy to End: 0.1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Sunny to End: 0.2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Emission Probabilities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(for illustration):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Assume: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P(Play | Sunny) = 0.7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P(Play | Rainy) = 0.4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P(Shop | Sunny) = 0.2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P(Shop | Rainy) = 0.5</a:t>
            </a:r>
          </a:p>
        </p:txBody>
      </p:sp>
    </p:spTree>
    <p:extLst>
      <p:ext uri="{BB962C8B-B14F-4D97-AF65-F5344CB8AC3E}">
        <p14:creationId xmlns:p14="http://schemas.microsoft.com/office/powerpoint/2010/main" val="661107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407" y="9236"/>
            <a:ext cx="735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b="1" dirty="0">
                <a:latin typeface="Book Antiqua" panose="02040602050305030304" pitchFamily="18" charset="0"/>
              </a:rPr>
              <a:t>Types of Unsupervised Learning </a:t>
            </a:r>
            <a:r>
              <a:rPr lang="en-US" b="1" dirty="0" smtClean="0">
                <a:latin typeface="Book Antiqua" panose="02040602050305030304" pitchFamily="18" charset="0"/>
              </a:rPr>
              <a:t>Algorithm</a:t>
            </a:r>
            <a:endParaRPr lang="en-US" b="1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latin typeface="Book Antiqua" panose="02040602050305030304" pitchFamily="18" charset="0"/>
              </a:rPr>
              <a:t>The unsupervised learning algorithm can be further categorized into two types of problems:</a:t>
            </a: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428297"/>
            <a:ext cx="50673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Viterbi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The Viterbi Algorithm finds the most likely sequence of hidden states given the observed sequence. It uses dynamic programming similar to the Forward Algorithm but tracks the </a:t>
            </a:r>
            <a:r>
              <a:rPr lang="en-US" sz="2400" dirty="0" smtClean="0">
                <a:latin typeface="Book Antiqua" panose="02040602050305030304" pitchFamily="18" charset="0"/>
              </a:rPr>
              <a:t>best paths </a:t>
            </a:r>
            <a:r>
              <a:rPr lang="en-US" sz="2400" dirty="0">
                <a:latin typeface="Book Antiqua" panose="02040602050305030304" pitchFamily="18" charset="0"/>
              </a:rPr>
              <a:t>taken to reach each state.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Viterbi Algorithm Steps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Initialization</a:t>
            </a:r>
            <a:r>
              <a:rPr lang="en-US" sz="2400" dirty="0">
                <a:latin typeface="Book Antiqua" panose="02040602050305030304" pitchFamily="18" charset="0"/>
              </a:rPr>
              <a:t>: Similar to the Forward Algorithm but also record the state paths.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Recursion</a:t>
            </a:r>
            <a:r>
              <a:rPr lang="en-US" sz="2400" dirty="0">
                <a:latin typeface="Book Antiqua" panose="02040602050305030304" pitchFamily="18" charset="0"/>
              </a:rPr>
              <a:t>: Update the probabilities and the paths for each observation.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Book Antiqua" panose="02040602050305030304" pitchFamily="18" charset="0"/>
              </a:rPr>
              <a:t>Termination</a:t>
            </a:r>
            <a:r>
              <a:rPr lang="en-US" sz="2400" dirty="0">
                <a:latin typeface="Book Antiqua" panose="02040602050305030304" pitchFamily="18" charset="0"/>
              </a:rPr>
              <a:t>: Trace back the most likely path from the last state to the first.</a:t>
            </a:r>
          </a:p>
        </p:txBody>
      </p:sp>
    </p:spTree>
    <p:extLst>
      <p:ext uri="{BB962C8B-B14F-4D97-AF65-F5344CB8AC3E}">
        <p14:creationId xmlns:p14="http://schemas.microsoft.com/office/powerpoint/2010/main" val="160709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03526"/>
            <a:ext cx="104775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8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67" y="0"/>
            <a:ext cx="8852333" cy="498607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0" y="-33480"/>
            <a:ext cx="12566261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path from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Sunny → Rainy → Shop → 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yields a maximum probability of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0.021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path from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Rainy → Rainy → Shop → 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yields a lower probability of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0.006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Book Antiqua" panose="02040602050305030304" pitchFamily="18" charset="0"/>
              </a:rPr>
              <a:t>The better path, based on the maximum probability of reaching the End state after observing the sequence,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is </a:t>
            </a:r>
            <a:r>
              <a:rPr lang="en-US" sz="2000" b="1" dirty="0" smtClean="0">
                <a:latin typeface="Book Antiqua" panose="02040602050305030304" pitchFamily="18" charset="0"/>
              </a:rPr>
              <a:t>Sunny → Rainy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0000" lnSpcReduction="20000"/>
          </a:bodyPr>
          <a:lstStyle/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Clustering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an unsupervised learning </a:t>
            </a:r>
            <a:r>
              <a:rPr lang="en-US" sz="2400" dirty="0" smtClean="0">
                <a:latin typeface="Book Antiqua" panose="02040602050305030304" pitchFamily="18" charset="0"/>
              </a:rPr>
              <a:t>technique.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used to group data points into clusters based on their similarity.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Data </a:t>
            </a:r>
            <a:r>
              <a:rPr lang="en-US" sz="2400" dirty="0">
                <a:latin typeface="Book Antiqua" panose="02040602050305030304" pitchFamily="18" charset="0"/>
              </a:rPr>
              <a:t>points in the same cluster are more similar to each other than to those in other clusters.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Clustering </a:t>
            </a:r>
            <a:r>
              <a:rPr lang="en-US" sz="2400" dirty="0">
                <a:latin typeface="Book Antiqua" panose="02040602050305030304" pitchFamily="18" charset="0"/>
              </a:rPr>
              <a:t>is widely used for exploratory data analysis and pattern recognition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Clustering </a:t>
            </a:r>
            <a:r>
              <a:rPr lang="en-US" sz="2400" b="1" dirty="0" smtClean="0">
                <a:latin typeface="Book Antiqua" panose="02040602050305030304" pitchFamily="18" charset="0"/>
              </a:rPr>
              <a:t>Methods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K-Means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Hierarchical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DBSCAN (Density-Based Spatial Clustering of Applications with Noise</a:t>
            </a:r>
            <a:r>
              <a:rPr lang="en-US" sz="2400" dirty="0" smtClean="0">
                <a:latin typeface="Book Antiqua" panose="0204060205030503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Mean-Shift </a:t>
            </a:r>
            <a:r>
              <a:rPr lang="en-US" sz="2400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Gaussian Mixture Models (GMM</a:t>
            </a:r>
            <a:r>
              <a:rPr lang="en-US" sz="2400" dirty="0" smtClean="0">
                <a:latin typeface="Book Antiqua" panose="0204060205030503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Applications of 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Customer </a:t>
            </a:r>
            <a:r>
              <a:rPr lang="en-US" sz="2400" dirty="0" smtClean="0">
                <a:latin typeface="Book Antiqua" panose="02040602050305030304" pitchFamily="18" charset="0"/>
              </a:rPr>
              <a:t>segmentation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Social </a:t>
            </a:r>
            <a:r>
              <a:rPr lang="en-US" sz="2400" dirty="0">
                <a:latin typeface="Book Antiqua" panose="02040602050305030304" pitchFamily="18" charset="0"/>
              </a:rPr>
              <a:t>network analysis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Book Antiqua" panose="02040602050305030304" pitchFamily="18" charset="0"/>
              </a:rPr>
              <a:t>Market segmentation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>
                <a:latin typeface="Book Antiqua" panose="02040602050305030304" pitchFamily="18" charset="0"/>
              </a:rPr>
              <a:t>K-Means </a:t>
            </a:r>
            <a:r>
              <a:rPr lang="en-US" sz="2300" b="1" dirty="0" smtClean="0">
                <a:latin typeface="Book Antiqua" panose="02040602050305030304" pitchFamily="18" charset="0"/>
              </a:rPr>
              <a:t>Clustering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>
                <a:latin typeface="Book Antiqua" panose="02040602050305030304" pitchFamily="18" charset="0"/>
              </a:rPr>
              <a:t>K-Means Clustering is a popular unsupervised machine learning </a:t>
            </a:r>
            <a:r>
              <a:rPr lang="en-US" sz="2300" dirty="0" smtClean="0">
                <a:latin typeface="Book Antiqua" panose="02040602050305030304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It is </a:t>
            </a:r>
            <a:r>
              <a:rPr lang="en-US" sz="2300" dirty="0">
                <a:latin typeface="Book Antiqua" panose="02040602050305030304" pitchFamily="18" charset="0"/>
              </a:rPr>
              <a:t>used to partition a dataset into</a:t>
            </a:r>
            <a:r>
              <a:rPr lang="en-US" sz="2300" dirty="0" smtClean="0">
                <a:latin typeface="Book Antiqua" panose="02040602050305030304" pitchFamily="18" charset="0"/>
              </a:rPr>
              <a:t> </a:t>
            </a:r>
            <a:r>
              <a:rPr lang="en-US" sz="2300" dirty="0">
                <a:latin typeface="Book Antiqua" panose="02040602050305030304" pitchFamily="18" charset="0"/>
              </a:rPr>
              <a:t>distinct clusters. </a:t>
            </a:r>
            <a:endParaRPr lang="en-US" sz="23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Each </a:t>
            </a:r>
            <a:r>
              <a:rPr lang="en-US" sz="2300" dirty="0">
                <a:latin typeface="Book Antiqua" panose="02040602050305030304" pitchFamily="18" charset="0"/>
              </a:rPr>
              <a:t>cluster is represented by a centroid, and the algorithm iteratively assigns data points to clusters and updates these centroids until convergence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300" b="1" dirty="0" smtClean="0">
                <a:latin typeface="Book Antiqua" panose="02040602050305030304" pitchFamily="18" charset="0"/>
              </a:rPr>
              <a:t>Steps of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Select </a:t>
            </a:r>
            <a:r>
              <a:rPr lang="en-US" sz="2300" dirty="0">
                <a:latin typeface="Book Antiqua" panose="02040602050305030304" pitchFamily="18" charset="0"/>
              </a:rPr>
              <a:t>random K points or centroids.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Assign </a:t>
            </a:r>
            <a:r>
              <a:rPr lang="en-US" sz="2300" dirty="0">
                <a:latin typeface="Book Antiqua" panose="02040602050305030304" pitchFamily="18" charset="0"/>
              </a:rPr>
              <a:t>each data point to their closest centroid, which will form the predefined K clusters.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Calculate </a:t>
            </a:r>
            <a:r>
              <a:rPr lang="en-US" sz="2300" dirty="0">
                <a:latin typeface="Book Antiqua" panose="02040602050305030304" pitchFamily="18" charset="0"/>
              </a:rPr>
              <a:t>the variance and place a new centroid of each cluster.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Repeat </a:t>
            </a:r>
            <a:r>
              <a:rPr lang="en-US" sz="2300" dirty="0">
                <a:latin typeface="Book Antiqua" panose="02040602050305030304" pitchFamily="18" charset="0"/>
              </a:rPr>
              <a:t>the third steps, which means reassign each </a:t>
            </a:r>
            <a:r>
              <a:rPr lang="en-US" sz="2300" dirty="0" err="1">
                <a:latin typeface="Book Antiqua" panose="02040602050305030304" pitchFamily="18" charset="0"/>
              </a:rPr>
              <a:t>datapoint</a:t>
            </a:r>
            <a:r>
              <a:rPr lang="en-US" sz="2300" dirty="0">
                <a:latin typeface="Book Antiqua" panose="02040602050305030304" pitchFamily="18" charset="0"/>
              </a:rPr>
              <a:t> to the new closest centroid of each cluster.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If </a:t>
            </a:r>
            <a:r>
              <a:rPr lang="en-US" sz="2300" dirty="0">
                <a:latin typeface="Book Antiqua" panose="02040602050305030304" pitchFamily="18" charset="0"/>
              </a:rPr>
              <a:t>any reassignment occurs, then go to step-4 else go to FINISH.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latin typeface="Book Antiqua" panose="02040602050305030304" pitchFamily="18" charset="0"/>
              </a:rPr>
              <a:t>The </a:t>
            </a:r>
            <a:r>
              <a:rPr lang="en-US" sz="2300" dirty="0">
                <a:latin typeface="Book Antiqua" panose="02040602050305030304" pitchFamily="18" charset="0"/>
              </a:rPr>
              <a:t>model is ready</a:t>
            </a:r>
            <a:r>
              <a:rPr lang="en-US" sz="2300" dirty="0" smtClean="0">
                <a:latin typeface="Book Antiqua" panose="02040602050305030304" pitchFamily="18" charset="0"/>
              </a:rPr>
              <a:t>.</a:t>
            </a:r>
            <a:endParaRPr lang="en-US" sz="23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</p:spPr>
        <p:txBody>
          <a:bodyPr>
            <a:normAutofit fontScale="8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Centroid in K-Means Clustering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b="1" dirty="0">
                <a:latin typeface="Book Antiqua" panose="02040602050305030304" pitchFamily="18" charset="0"/>
              </a:rPr>
              <a:t>centroid</a:t>
            </a:r>
            <a:r>
              <a:rPr lang="en-US" sz="2400" dirty="0">
                <a:latin typeface="Book Antiqua" panose="02040602050305030304" pitchFamily="18" charset="0"/>
              </a:rPr>
              <a:t> is the central point of a cluster in K-Means Clustering.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 a representative "average" position for all the data points in a cluster.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algorithm uses centroids to determine which data points belong to which cluster and updates their positions iteratively for better clustering.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Definition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latin typeface="Book Antiqua" panose="02040602050305030304" pitchFamily="18" charset="0"/>
              </a:rPr>
              <a:t>A centroid is the geometric center of a cluster, calculated as the </a:t>
            </a:r>
            <a:r>
              <a:rPr lang="en-US" sz="2400" b="1" dirty="0">
                <a:latin typeface="Book Antiqua" panose="02040602050305030304" pitchFamily="18" charset="0"/>
              </a:rPr>
              <a:t>mean</a:t>
            </a:r>
            <a:r>
              <a:rPr lang="en-US" sz="2400" dirty="0">
                <a:latin typeface="Book Antiqua" panose="02040602050305030304" pitchFamily="18" charset="0"/>
              </a:rPr>
              <a:t> of all data points within the cluster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>
                <a:latin typeface="Book Antiqua" panose="02040602050305030304" pitchFamily="18" charset="0"/>
              </a:rPr>
              <a:t>Convergence</a:t>
            </a:r>
            <a:r>
              <a:rPr lang="en-US" sz="2400" dirty="0">
                <a:latin typeface="Book Antiqua" panose="02040602050305030304" pitchFamily="18" charset="0"/>
              </a:rPr>
              <a:t> in K-Means occurs when the algorithm stops updating centroids or cluster assignments. This happens when the clusters stabilize, meaning the centroids no longer change </a:t>
            </a:r>
            <a:r>
              <a:rPr lang="en-US" sz="2400" dirty="0" smtClean="0">
                <a:latin typeface="Book Antiqua" panose="02040602050305030304" pitchFamily="18" charset="0"/>
              </a:rPr>
              <a:t>significantly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>
                <a:latin typeface="Book Antiqua" panose="02040602050305030304" pitchFamily="18" charset="0"/>
              </a:rPr>
              <a:t>Manhattan and Euclidean distance are used to find the distance between the two data point.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6" y="476518"/>
            <a:ext cx="12192635" cy="63814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32" y="1291250"/>
            <a:ext cx="9906679" cy="44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1" y="1056068"/>
            <a:ext cx="107552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2139</Words>
  <Application>Microsoft Office PowerPoint</Application>
  <PresentationFormat>Widescreen</PresentationFormat>
  <Paragraphs>226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Bahnschrift Light</vt:lpstr>
      <vt:lpstr>Book Antiqua</vt:lpstr>
      <vt:lpstr>Calibri</vt:lpstr>
      <vt:lpstr>Calibri Light</vt:lpstr>
      <vt:lpstr>Office Theme</vt:lpstr>
      <vt:lpstr>Fundamentals of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RCBC</dc:creator>
  <cp:lastModifiedBy>RCBC</cp:lastModifiedBy>
  <cp:revision>70</cp:revision>
  <dcterms:created xsi:type="dcterms:W3CDTF">2024-10-17T18:56:00Z</dcterms:created>
  <dcterms:modified xsi:type="dcterms:W3CDTF">2024-12-13T03:11:29Z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6D8159FD41EC4D29908FD77B89BF4A96_13</vt:lpwstr>
  </property>
  <property fmtid="{D5CDD505-2E9C-101B-9397-08002B2CF9AE}" pid="3" name="KSOProductBuildVer">
    <vt:lpwstr>1033-12.2.0.18911</vt:lpwstr>
  </property>
</Properties>
</file>