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1" r:id="rId5"/>
    <p:sldId id="259" r:id="rId6"/>
    <p:sldId id="262" r:id="rId7"/>
    <p:sldId id="283" r:id="rId8"/>
    <p:sldId id="278" r:id="rId9"/>
    <p:sldId id="279" r:id="rId10"/>
    <p:sldId id="280" r:id="rId11"/>
    <p:sldId id="281" r:id="rId12"/>
    <p:sldId id="282" r:id="rId13"/>
    <p:sldId id="277" r:id="rId14"/>
    <p:sldId id="284" r:id="rId15"/>
    <p:sldId id="285" r:id="rId16"/>
    <p:sldId id="286" r:id="rId17"/>
    <p:sldId id="287" r:id="rId18"/>
    <p:sldId id="263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765" y="1499235"/>
            <a:ext cx="11391265" cy="2102485"/>
          </a:xfr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0"/>
              </a:lnSpc>
            </a:pPr>
            <a:r>
              <a:rPr lang="en-US"/>
              <a:t>Fundamentals of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105" y="5119370"/>
            <a:ext cx="9464040" cy="1329690"/>
          </a:xfr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1800">
                <a:latin typeface="Bahnschrift Light" panose="020B0502040204020203" charset="0"/>
                <a:cs typeface="Bahnschrift Light" panose="020B0502040204020203" charset="0"/>
              </a:rPr>
              <a:t>Prepared by</a:t>
            </a:r>
          </a:p>
          <a:p>
            <a:r>
              <a:rPr lang="en-US" sz="2800">
                <a:latin typeface="Bahnschrift Light" panose="020B0502040204020203" charset="0"/>
                <a:cs typeface="Bahnschrift Light" panose="020B0502040204020203" charset="0"/>
              </a:rPr>
              <a:t>Prince Thomas M.E., PhD</a:t>
            </a:r>
          </a:p>
          <a:p>
            <a:r>
              <a:rPr lang="en-US" sz="1800">
                <a:latin typeface="Bahnschrift Light" panose="020B0502040204020203" charset="0"/>
                <a:cs typeface="Bahnschrift Light" panose="020B0502040204020203" charset="0"/>
              </a:rPr>
              <a:t>Associate Professor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636" y="476518"/>
            <a:ext cx="12192635" cy="63814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endParaRPr lang="en-US" sz="2400" dirty="0" smtClean="0">
              <a:solidFill>
                <a:schemeClr val="tx1"/>
              </a:solidFill>
              <a:latin typeface="Book Antiqua" panose="02040602050305030304" charset="0"/>
              <a:cs typeface="Book Antiqua" panose="02040602050305030304" charset="0"/>
              <a:sym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79" y="1455314"/>
            <a:ext cx="10570071" cy="4391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182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99" y="1197735"/>
            <a:ext cx="10751276" cy="4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93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636" y="476518"/>
            <a:ext cx="12192635" cy="63814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endParaRPr lang="en-US" sz="2400" dirty="0" smtClean="0">
              <a:latin typeface="Book Antiqua" panose="02040602050305030304" charset="0"/>
              <a:cs typeface="Book Antiqua" panose="02040602050305030304" charset="0"/>
              <a:sym typeface="+mn-ea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endParaRPr lang="en-US" sz="2400" dirty="0">
              <a:latin typeface="Book Antiqua" panose="02040602050305030304" charset="0"/>
              <a:cs typeface="Book Antiqua" panose="02040602050305030304" charset="0"/>
              <a:sym typeface="+mn-ea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endParaRPr lang="en-US" sz="2400" dirty="0" smtClean="0">
              <a:latin typeface="Book Antiqua" panose="02040602050305030304" charset="0"/>
              <a:cs typeface="Book Antiqua" panose="02040602050305030304" charset="0"/>
              <a:sym typeface="+mn-ea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endParaRPr lang="en-US" sz="2400" dirty="0">
              <a:latin typeface="Book Antiqua" panose="02040602050305030304" charset="0"/>
              <a:cs typeface="Book Antiqua" panose="02040602050305030304" charset="0"/>
              <a:sym typeface="+mn-ea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endParaRPr lang="en-US" sz="2400" dirty="0" smtClean="0">
              <a:latin typeface="Book Antiqua" panose="02040602050305030304" charset="0"/>
              <a:cs typeface="Book Antiqua" panose="02040602050305030304" charset="0"/>
              <a:sym typeface="+mn-ea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endParaRPr lang="en-US" sz="2400" dirty="0">
              <a:latin typeface="Book Antiqua" panose="02040602050305030304" charset="0"/>
              <a:cs typeface="Book Antiqua" panose="02040602050305030304" charset="0"/>
              <a:sym typeface="+mn-ea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endParaRPr lang="en-US" sz="2400" b="1" dirty="0" smtClean="0">
              <a:latin typeface="Book Antiqua" panose="02040602050305030304" charset="0"/>
              <a:cs typeface="Book Antiqua" panose="02040602050305030304" charset="0"/>
              <a:sym typeface="+mn-ea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2400" b="1" dirty="0" smtClean="0">
                <a:latin typeface="Book Antiqua" panose="02040602050305030304" charset="0"/>
                <a:cs typeface="Book Antiqua" panose="02040602050305030304" charset="0"/>
                <a:sym typeface="+mn-ea"/>
              </a:rPr>
              <a:t>Final clusters are: {A1,B1,C2}, {A3,B2,B3} and {A2,C1}</a:t>
            </a:r>
            <a:endParaRPr lang="en-US" sz="2400" b="1" dirty="0" smtClean="0">
              <a:solidFill>
                <a:schemeClr val="tx1"/>
              </a:solidFill>
              <a:latin typeface="Book Antiqua" panose="02040602050305030304" charset="0"/>
              <a:cs typeface="Book Antiqua" panose="02040602050305030304" charset="0"/>
              <a:sym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14" y="1171975"/>
            <a:ext cx="11186402" cy="378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60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635"/>
          </a:xfrm>
        </p:spPr>
        <p:txBody>
          <a:bodyPr>
            <a:normAutofit fontScale="82500" lnSpcReduction="20000"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900" b="1" dirty="0">
                <a:latin typeface="Book Antiqua" panose="02040602050305030304" pitchFamily="18" charset="0"/>
              </a:rPr>
              <a:t>Hierarchical Clustering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sz="2400" dirty="0">
                <a:latin typeface="Book Antiqua" panose="02040602050305030304" pitchFamily="18" charset="0"/>
              </a:rPr>
              <a:t>Hierarchical clustering is a technique that builds a hierarchy of clusters for a dataset. Unlike flat clustering methods like K-Means, hierarchical clustering organizes data into a tree-like structure called a </a:t>
            </a:r>
            <a:r>
              <a:rPr lang="en-US" sz="2400" dirty="0" err="1">
                <a:latin typeface="Book Antiqua" panose="02040602050305030304" pitchFamily="18" charset="0"/>
              </a:rPr>
              <a:t>dendrogram</a:t>
            </a:r>
            <a:r>
              <a:rPr lang="en-US" sz="2400" dirty="0">
                <a:latin typeface="Book Antiqua" panose="02040602050305030304" pitchFamily="18" charset="0"/>
              </a:rPr>
              <a:t>, which illustrates how clusters are merged (or split) at different levels.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Types of Hierarchical Clustering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1. Agglomerative Clustering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sz="2400" b="1" dirty="0">
                <a:latin typeface="Book Antiqua" panose="02040602050305030304" pitchFamily="18" charset="0"/>
              </a:rPr>
              <a:t>Bottom-Up Approach: </a:t>
            </a:r>
            <a:r>
              <a:rPr lang="en-US" sz="2400" dirty="0">
                <a:latin typeface="Book Antiqua" panose="02040602050305030304" pitchFamily="18" charset="0"/>
              </a:rPr>
              <a:t>Each data point starts as its own cluster, and clusters are iteratively merged based on similarity until a single cluster (or a specified number of clusters) remains.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Steps:</a:t>
            </a: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latin typeface="Book Antiqua" panose="02040602050305030304" pitchFamily="18" charset="0"/>
              </a:rPr>
              <a:t>Start with each data point as an individual cluster.</a:t>
            </a: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latin typeface="Book Antiqua" panose="02040602050305030304" pitchFamily="18" charset="0"/>
              </a:rPr>
              <a:t>Compute the distance (similarity) between all pairs of clusters using a distance metric (e.g., Euclidean distance).</a:t>
            </a: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latin typeface="Book Antiqua" panose="02040602050305030304" pitchFamily="18" charset="0"/>
              </a:rPr>
              <a:t>Merge the two closest clusters into a single cluster.</a:t>
            </a: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latin typeface="Book Antiqua" panose="02040602050305030304" pitchFamily="18" charset="0"/>
              </a:rPr>
              <a:t>Repeat steps 2 and 3 until all points are in a single cluster or the desired number of clusters is achieved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  <a:endParaRPr lang="en-US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74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635"/>
          </a:xfrm>
        </p:spPr>
        <p:txBody>
          <a:bodyPr>
            <a:normAutofit fontScale="97500"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Distance Metrics for Clustering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Book Antiqua" panose="02040602050305030304" pitchFamily="18" charset="0"/>
              </a:rPr>
              <a:t>Single Linkage</a:t>
            </a:r>
            <a:r>
              <a:rPr lang="en-US" sz="2400" dirty="0">
                <a:latin typeface="Book Antiqua" panose="02040602050305030304" pitchFamily="18" charset="0"/>
              </a:rPr>
              <a:t>: Measures the shortest distance between any two points in different </a:t>
            </a:r>
            <a:r>
              <a:rPr lang="en-US" sz="2400" dirty="0" smtClean="0">
                <a:latin typeface="Book Antiqua" panose="02040602050305030304" pitchFamily="18" charset="0"/>
              </a:rPr>
              <a:t>clusters.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latin typeface="Book Antiqua" panose="02040602050305030304" pitchFamily="18" charset="0"/>
              </a:rPr>
              <a:t>Complete </a:t>
            </a:r>
            <a:r>
              <a:rPr lang="en-US" sz="2400" b="1" dirty="0">
                <a:latin typeface="Book Antiqua" panose="02040602050305030304" pitchFamily="18" charset="0"/>
              </a:rPr>
              <a:t>Linkage</a:t>
            </a:r>
            <a:r>
              <a:rPr lang="en-US" sz="2400" dirty="0">
                <a:latin typeface="Book Antiqua" panose="02040602050305030304" pitchFamily="18" charset="0"/>
              </a:rPr>
              <a:t>: Considers the farthest distance between points in different clusters; ensures compact and spherical clusters.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Book Antiqua" panose="02040602050305030304" pitchFamily="18" charset="0"/>
              </a:rPr>
              <a:t>Average Linkage</a:t>
            </a:r>
            <a:r>
              <a:rPr lang="en-US" sz="2400" dirty="0">
                <a:latin typeface="Book Antiqua" panose="02040602050305030304" pitchFamily="18" charset="0"/>
              </a:rPr>
              <a:t>: Calculates the mean of all pairwise distances between points in two clusters; balances between Single and Complete Linkage.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Book Antiqua" panose="02040602050305030304" pitchFamily="18" charset="0"/>
              </a:rPr>
              <a:t>Centroid Linkage</a:t>
            </a:r>
            <a:r>
              <a:rPr lang="en-US" sz="2400" dirty="0">
                <a:latin typeface="Book Antiqua" panose="02040602050305030304" pitchFamily="18" charset="0"/>
              </a:rPr>
              <a:t>: Uses the Euclidean distance between the centroids (average positions) of two clusters; focuses on cluster centers rather than individual points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6361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63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b="1" dirty="0" smtClean="0">
                <a:latin typeface="Book Antiqua" panose="02040602050305030304" pitchFamily="18" charset="0"/>
              </a:rPr>
              <a:t>2</a:t>
            </a:r>
            <a:r>
              <a:rPr lang="en-US" sz="2200" b="1" dirty="0">
                <a:latin typeface="Book Antiqua" panose="02040602050305030304" pitchFamily="18" charset="0"/>
              </a:rPr>
              <a:t>. Divisive Clustering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200" b="1" dirty="0">
                <a:latin typeface="Book Antiqua" panose="02040602050305030304" pitchFamily="18" charset="0"/>
              </a:rPr>
              <a:t>Top-Down Approach</a:t>
            </a:r>
            <a:r>
              <a:rPr lang="en-US" sz="2200" dirty="0">
                <a:latin typeface="Book Antiqua" panose="02040602050305030304" pitchFamily="18" charset="0"/>
              </a:rPr>
              <a:t>: Start with all data points in one cluster and recursively split clusters into smaller clusters until each data point forms its own cluster (or a desired number of clusters is reached).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b="1" dirty="0">
                <a:latin typeface="Book Antiqua" panose="02040602050305030304" pitchFamily="18" charset="0"/>
              </a:rPr>
              <a:t>Steps: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>
                <a:latin typeface="Book Antiqua" panose="02040602050305030304" pitchFamily="18" charset="0"/>
              </a:rPr>
              <a:t>Begin with all data points in a single cluster.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>
                <a:latin typeface="Book Antiqua" panose="02040602050305030304" pitchFamily="18" charset="0"/>
              </a:rPr>
              <a:t>Identify the cluster to split using a criterion (e.g., largest variance or dissimilarity).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>
                <a:latin typeface="Book Antiqua" panose="02040602050305030304" pitchFamily="18" charset="0"/>
              </a:rPr>
              <a:t>Divide the selected cluster into two sub-clusters based on a distance metric or other criteria.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>
                <a:latin typeface="Book Antiqua" panose="02040602050305030304" pitchFamily="18" charset="0"/>
              </a:rPr>
              <a:t>Repeat step 2 and 3 until all points are in their own cluster or the desired number of clusters is achieved.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b="1" dirty="0" smtClean="0">
                <a:latin typeface="Book Antiqua" panose="02040602050305030304" pitchFamily="18" charset="0"/>
              </a:rPr>
              <a:t>Challenges</a:t>
            </a:r>
            <a:r>
              <a:rPr lang="en-US" sz="2200" b="1" dirty="0">
                <a:latin typeface="Book Antiqua" panose="02040602050305030304" pitchFamily="18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Book Antiqua" panose="02040602050305030304" pitchFamily="18" charset="0"/>
              </a:rPr>
              <a:t>More computationally intensive than agglomerative clustering since splitting decisions require more global evaluations.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2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570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728" y="667327"/>
            <a:ext cx="7580168" cy="547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98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63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>
                <a:latin typeface="Book Antiqua" panose="02040602050305030304" pitchFamily="18" charset="0"/>
              </a:rPr>
              <a:t>n</a:t>
            </a:r>
            <a:endParaRPr lang="en-US" sz="2200" dirty="0">
              <a:latin typeface="Book Antiqua" panose="0204060205030503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38" y="1619105"/>
            <a:ext cx="11845662" cy="342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94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635"/>
          </a:xfrm>
        </p:spPr>
        <p:txBody>
          <a:bodyPr>
            <a:normAutofit fontScale="97500"/>
          </a:bodyPr>
          <a:lstStyle/>
          <a:p>
            <a:pPr marL="0" indent="0" algn="just"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Frequent Pattern Mining</a:t>
            </a:r>
          </a:p>
          <a:p>
            <a:pPr algn="just"/>
            <a:r>
              <a:rPr lang="en-US" sz="2400" dirty="0" smtClean="0">
                <a:latin typeface="Book Antiqua" panose="02040602050305030304" pitchFamily="18" charset="0"/>
              </a:rPr>
              <a:t>It is </a:t>
            </a:r>
            <a:r>
              <a:rPr lang="en-US" sz="2400" dirty="0">
                <a:latin typeface="Book Antiqua" panose="02040602050305030304" pitchFamily="18" charset="0"/>
              </a:rPr>
              <a:t>a data mining technique to discover patterns, correlations, or associations in datasets. 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400" dirty="0" smtClean="0">
                <a:latin typeface="Book Antiqua" panose="02040602050305030304" pitchFamily="18" charset="0"/>
              </a:rPr>
              <a:t>It </a:t>
            </a:r>
            <a:r>
              <a:rPr lang="en-US" sz="2400" dirty="0">
                <a:latin typeface="Book Antiqua" panose="02040602050305030304" pitchFamily="18" charset="0"/>
              </a:rPr>
              <a:t>identifies sets of items, sequences, or events that occur frequently together in transactional databases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pic>
        <p:nvPicPr>
          <p:cNvPr id="4" name="Content Placeholder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17230"/>
            <a:ext cx="9448800" cy="49720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490" y="383804"/>
            <a:ext cx="9956800" cy="62243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635"/>
            <a:ext cx="12192000" cy="685927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Chapter 4: Unsupervised Learning and Graphical Models</a:t>
            </a:r>
            <a:endParaRPr lang="en-US" sz="2400" dirty="0">
              <a:latin typeface="Book Antiqua" panose="02040602050305030304" pitchFamily="18" charset="0"/>
            </a:endParaRPr>
          </a:p>
          <a:p>
            <a:r>
              <a:rPr lang="en-US" sz="2300" dirty="0">
                <a:latin typeface="Book Antiqua" panose="02040602050305030304" pitchFamily="18" charset="0"/>
              </a:rPr>
              <a:t>Clustering Methods</a:t>
            </a:r>
          </a:p>
          <a:p>
            <a:pPr lvl="1"/>
            <a:r>
              <a:rPr lang="en-US" sz="2300" i="1" dirty="0" smtClean="0">
                <a:latin typeface="Book Antiqua" panose="02040602050305030304" pitchFamily="18" charset="0"/>
              </a:rPr>
              <a:t>K-Means </a:t>
            </a:r>
            <a:r>
              <a:rPr lang="en-US" sz="2300" i="1" dirty="0">
                <a:latin typeface="Book Antiqua" panose="02040602050305030304" pitchFamily="18" charset="0"/>
              </a:rPr>
              <a:t>Clustering: Centroid Calculation and Convergence  </a:t>
            </a:r>
            <a:endParaRPr lang="en-US" sz="2300" dirty="0">
              <a:latin typeface="Book Antiqua" panose="02040602050305030304" pitchFamily="18" charset="0"/>
            </a:endParaRPr>
          </a:p>
          <a:p>
            <a:pPr lvl="1"/>
            <a:r>
              <a:rPr lang="en-US" sz="2300" i="1" dirty="0" smtClean="0">
                <a:latin typeface="Book Antiqua" panose="02040602050305030304" pitchFamily="18" charset="0"/>
              </a:rPr>
              <a:t>Hierarchical </a:t>
            </a:r>
            <a:r>
              <a:rPr lang="en-US" sz="2300" i="1" dirty="0">
                <a:latin typeface="Book Antiqua" panose="02040602050305030304" pitchFamily="18" charset="0"/>
              </a:rPr>
              <a:t>Clustering: Agglomerative and Divisive Methods </a:t>
            </a:r>
            <a:r>
              <a:rPr lang="en-US" sz="2300" dirty="0">
                <a:latin typeface="Book Antiqua" panose="02040602050305030304" pitchFamily="18" charset="0"/>
              </a:rPr>
              <a:t> </a:t>
            </a:r>
          </a:p>
          <a:p>
            <a:r>
              <a:rPr lang="en-US" sz="2300" dirty="0" smtClean="0">
                <a:latin typeface="Book Antiqua" panose="02040602050305030304" pitchFamily="18" charset="0"/>
              </a:rPr>
              <a:t>Dimensionality </a:t>
            </a:r>
            <a:r>
              <a:rPr lang="en-US" sz="2300" dirty="0">
                <a:latin typeface="Book Antiqua" panose="02040602050305030304" pitchFamily="18" charset="0"/>
              </a:rPr>
              <a:t>Reduction</a:t>
            </a:r>
          </a:p>
          <a:p>
            <a:pPr lvl="1"/>
            <a:r>
              <a:rPr lang="en-US" sz="2300" i="1" dirty="0" smtClean="0">
                <a:latin typeface="Book Antiqua" panose="02040602050305030304" pitchFamily="18" charset="0"/>
              </a:rPr>
              <a:t>Principal </a:t>
            </a:r>
            <a:r>
              <a:rPr lang="en-US" sz="2300" i="1" dirty="0">
                <a:latin typeface="Book Antiqua" panose="02040602050305030304" pitchFamily="18" charset="0"/>
              </a:rPr>
              <a:t>Component Analysis (PCA): Eigenvectors and Eigenvalues  </a:t>
            </a:r>
            <a:endParaRPr lang="en-US" sz="2300" dirty="0">
              <a:latin typeface="Book Antiqua" panose="02040602050305030304" pitchFamily="18" charset="0"/>
            </a:endParaRPr>
          </a:p>
          <a:p>
            <a:pPr lvl="1"/>
            <a:r>
              <a:rPr lang="en-US" sz="2300" i="1" dirty="0" smtClean="0">
                <a:latin typeface="Book Antiqua" panose="02040602050305030304" pitchFamily="18" charset="0"/>
              </a:rPr>
              <a:t>Linear </a:t>
            </a:r>
            <a:r>
              <a:rPr lang="en-US" sz="2300" i="1" dirty="0">
                <a:latin typeface="Book Antiqua" panose="02040602050305030304" pitchFamily="18" charset="0"/>
              </a:rPr>
              <a:t>Discriminant Analysis (LDA)  </a:t>
            </a:r>
            <a:endParaRPr lang="en-US" sz="2300" dirty="0">
              <a:latin typeface="Book Antiqua" panose="02040602050305030304" pitchFamily="18" charset="0"/>
            </a:endParaRPr>
          </a:p>
          <a:p>
            <a:r>
              <a:rPr lang="en-US" sz="2300" dirty="0">
                <a:latin typeface="Book Antiqua" panose="02040602050305030304" pitchFamily="18" charset="0"/>
              </a:rPr>
              <a:t>Frequent Pattern Mining</a:t>
            </a:r>
          </a:p>
          <a:p>
            <a:pPr lvl="1"/>
            <a:r>
              <a:rPr lang="en-US" sz="2300" i="1" dirty="0" err="1" smtClean="0">
                <a:latin typeface="Book Antiqua" panose="02040602050305030304" pitchFamily="18" charset="0"/>
              </a:rPr>
              <a:t>Apriori</a:t>
            </a:r>
            <a:r>
              <a:rPr lang="en-US" sz="2300" i="1" dirty="0" smtClean="0">
                <a:latin typeface="Book Antiqua" panose="02040602050305030304" pitchFamily="18" charset="0"/>
              </a:rPr>
              <a:t> </a:t>
            </a:r>
            <a:r>
              <a:rPr lang="en-US" sz="2300" i="1" dirty="0">
                <a:latin typeface="Book Antiqua" panose="02040602050305030304" pitchFamily="18" charset="0"/>
              </a:rPr>
              <a:t>Algorithm and Association Rules  </a:t>
            </a:r>
            <a:endParaRPr lang="en-US" sz="2300" dirty="0">
              <a:latin typeface="Book Antiqua" panose="02040602050305030304" pitchFamily="18" charset="0"/>
            </a:endParaRPr>
          </a:p>
          <a:p>
            <a:pPr lvl="1"/>
            <a:r>
              <a:rPr lang="en-US" sz="2300" i="1" dirty="0" smtClean="0">
                <a:latin typeface="Book Antiqua" panose="02040602050305030304" pitchFamily="18" charset="0"/>
              </a:rPr>
              <a:t>Applications </a:t>
            </a:r>
            <a:r>
              <a:rPr lang="en-US" sz="2300" i="1" dirty="0">
                <a:latin typeface="Book Antiqua" panose="02040602050305030304" pitchFamily="18" charset="0"/>
              </a:rPr>
              <a:t>in Market Basket Analysis</a:t>
            </a:r>
            <a:r>
              <a:rPr lang="en-US" sz="2300" dirty="0">
                <a:latin typeface="Book Antiqua" panose="02040602050305030304" pitchFamily="18" charset="0"/>
              </a:rPr>
              <a:t>  </a:t>
            </a:r>
          </a:p>
          <a:p>
            <a:r>
              <a:rPr lang="en-US" sz="2300" dirty="0">
                <a:latin typeface="Book Antiqua" panose="02040602050305030304" pitchFamily="18" charset="0"/>
              </a:rPr>
              <a:t>Graphical Models</a:t>
            </a:r>
          </a:p>
          <a:p>
            <a:pPr lvl="1"/>
            <a:r>
              <a:rPr lang="en-US" sz="2300" i="1" dirty="0" smtClean="0">
                <a:latin typeface="Book Antiqua" panose="02040602050305030304" pitchFamily="18" charset="0"/>
              </a:rPr>
              <a:t>Bayesian </a:t>
            </a:r>
            <a:r>
              <a:rPr lang="en-US" sz="2300" i="1" dirty="0">
                <a:latin typeface="Book Antiqua" panose="02040602050305030304" pitchFamily="18" charset="0"/>
              </a:rPr>
              <a:t>Networks</a:t>
            </a:r>
            <a:endParaRPr lang="en-US" sz="2300" dirty="0">
              <a:latin typeface="Book Antiqua" panose="02040602050305030304" pitchFamily="18" charset="0"/>
            </a:endParaRPr>
          </a:p>
          <a:p>
            <a:pPr lvl="1"/>
            <a:r>
              <a:rPr lang="en-US" sz="2300" i="1" dirty="0" smtClean="0">
                <a:latin typeface="Book Antiqua" panose="02040602050305030304" pitchFamily="18" charset="0"/>
              </a:rPr>
              <a:t>Markov </a:t>
            </a:r>
            <a:r>
              <a:rPr lang="en-US" sz="2300" i="1" dirty="0">
                <a:latin typeface="Book Antiqua" panose="02040602050305030304" pitchFamily="18" charset="0"/>
              </a:rPr>
              <a:t>Networks  </a:t>
            </a:r>
            <a:endParaRPr lang="en-US" sz="2300" dirty="0">
              <a:latin typeface="Book Antiqua" panose="02040602050305030304" pitchFamily="18" charset="0"/>
            </a:endParaRPr>
          </a:p>
          <a:p>
            <a:r>
              <a:rPr lang="en-US" sz="2300" dirty="0">
                <a:latin typeface="Book Antiqua" panose="02040602050305030304" pitchFamily="18" charset="0"/>
              </a:rPr>
              <a:t>Hidden Markov Models (HMMs) </a:t>
            </a:r>
          </a:p>
          <a:p>
            <a:pPr lvl="1"/>
            <a:r>
              <a:rPr lang="en-US" sz="2300" i="1" dirty="0" smtClean="0">
                <a:latin typeface="Book Antiqua" panose="02040602050305030304" pitchFamily="18" charset="0"/>
              </a:rPr>
              <a:t>States</a:t>
            </a:r>
            <a:r>
              <a:rPr lang="en-US" sz="2300" i="1" dirty="0">
                <a:latin typeface="Book Antiqua" panose="02040602050305030304" pitchFamily="18" charset="0"/>
              </a:rPr>
              <a:t>, Transitions, and Observations  </a:t>
            </a:r>
            <a:endParaRPr lang="en-US" sz="2300" dirty="0">
              <a:latin typeface="Book Antiqua" panose="02040602050305030304" pitchFamily="18" charset="0"/>
            </a:endParaRPr>
          </a:p>
          <a:p>
            <a:pPr lvl="1"/>
            <a:r>
              <a:rPr lang="en-US" sz="2300" i="1" dirty="0" smtClean="0">
                <a:latin typeface="Book Antiqua" panose="02040602050305030304" pitchFamily="18" charset="0"/>
              </a:rPr>
              <a:t>Forward </a:t>
            </a:r>
            <a:r>
              <a:rPr lang="en-US" sz="2300" i="1" dirty="0">
                <a:latin typeface="Book Antiqua" panose="02040602050305030304" pitchFamily="18" charset="0"/>
              </a:rPr>
              <a:t>Algorithm and Viterbi Algorithm  </a:t>
            </a:r>
            <a:endParaRPr lang="en-US" sz="2300" dirty="0">
              <a:latin typeface="Book Antiqua" panose="02040602050305030304" pitchFamily="18" charset="0"/>
            </a:endParaRPr>
          </a:p>
          <a:p>
            <a:pPr lvl="1"/>
            <a:r>
              <a:rPr lang="en-US" sz="2300" i="1" dirty="0" smtClean="0">
                <a:latin typeface="Book Antiqua" panose="02040602050305030304" pitchFamily="18" charset="0"/>
              </a:rPr>
              <a:t>Applications </a:t>
            </a:r>
            <a:r>
              <a:rPr lang="en-US" sz="2300" i="1" dirty="0">
                <a:latin typeface="Book Antiqua" panose="02040602050305030304" pitchFamily="18" charset="0"/>
              </a:rPr>
              <a:t>in Speech Recognition and NLP</a:t>
            </a:r>
            <a:endParaRPr lang="en-US" sz="23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26" y="83124"/>
            <a:ext cx="10150764" cy="667318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99" y="507999"/>
            <a:ext cx="11156373" cy="58717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635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US" sz="2400" b="1" dirty="0" err="1">
                <a:latin typeface="Book Antiqua" panose="02040602050305030304" pitchFamily="18" charset="0"/>
              </a:rPr>
              <a:t>Apriori</a:t>
            </a:r>
            <a:r>
              <a:rPr lang="en-US" sz="2400" b="1" dirty="0">
                <a:latin typeface="Book Antiqua" panose="02040602050305030304" pitchFamily="18" charset="0"/>
              </a:rPr>
              <a:t> Algorithm</a:t>
            </a:r>
          </a:p>
          <a:p>
            <a:pPr algn="just"/>
            <a:r>
              <a:rPr lang="en-US" sz="2400" dirty="0">
                <a:latin typeface="Book Antiqua" panose="02040602050305030304" pitchFamily="18" charset="0"/>
              </a:rPr>
              <a:t>The </a:t>
            </a:r>
            <a:r>
              <a:rPr lang="en-US" sz="2400" b="1" dirty="0" err="1">
                <a:latin typeface="Book Antiqua" panose="02040602050305030304" pitchFamily="18" charset="0"/>
              </a:rPr>
              <a:t>Apriori</a:t>
            </a:r>
            <a:r>
              <a:rPr lang="en-US" sz="2400" b="1" dirty="0">
                <a:latin typeface="Book Antiqua" panose="02040602050305030304" pitchFamily="18" charset="0"/>
              </a:rPr>
              <a:t> Algorithm</a:t>
            </a:r>
            <a:r>
              <a:rPr lang="en-US" sz="2400" dirty="0">
                <a:latin typeface="Book Antiqua" panose="02040602050305030304" pitchFamily="18" charset="0"/>
              </a:rPr>
              <a:t> is an iterative method used to identify frequent </a:t>
            </a:r>
            <a:r>
              <a:rPr lang="en-US" sz="2400" dirty="0" err="1">
                <a:latin typeface="Book Antiqua" panose="02040602050305030304" pitchFamily="18" charset="0"/>
              </a:rPr>
              <a:t>itemsets</a:t>
            </a:r>
            <a:r>
              <a:rPr lang="en-US" sz="2400" dirty="0">
                <a:latin typeface="Book Antiqua" panose="02040602050305030304" pitchFamily="18" charset="0"/>
              </a:rPr>
              <a:t> in a dataset and generate association rules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995" y="1152236"/>
            <a:ext cx="8524009" cy="562750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039" y="175491"/>
            <a:ext cx="10010377" cy="655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66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995362"/>
            <a:ext cx="81057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24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655" y="226987"/>
            <a:ext cx="10086109" cy="636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02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635"/>
          </a:xfrm>
        </p:spPr>
        <p:txBody>
          <a:bodyPr>
            <a:normAutofit fontScale="82500"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Dimensionality Reduction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Book Antiqua" panose="02040602050305030304" pitchFamily="18" charset="0"/>
              </a:rPr>
              <a:t>Dimensionality reduction is the process of reducing the number of input variables (features) in a </a:t>
            </a:r>
            <a:r>
              <a:rPr lang="en-US" sz="2400" dirty="0" smtClean="0">
                <a:latin typeface="Book Antiqua" panose="02040602050305030304" pitchFamily="18" charset="0"/>
              </a:rPr>
              <a:t>dataset.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Book Antiqua" panose="02040602050305030304" pitchFamily="18" charset="0"/>
              </a:rPr>
              <a:t>It is helpful </a:t>
            </a:r>
            <a:r>
              <a:rPr lang="en-US" sz="2400" dirty="0">
                <a:latin typeface="Book Antiqua" panose="02040602050305030304" pitchFamily="18" charset="0"/>
              </a:rPr>
              <a:t>in improving the efficiency of </a:t>
            </a:r>
            <a:r>
              <a:rPr lang="en-US" sz="2400" dirty="0" smtClean="0">
                <a:latin typeface="Book Antiqua" panose="02040602050305030304" pitchFamily="18" charset="0"/>
              </a:rPr>
              <a:t>ML </a:t>
            </a:r>
            <a:r>
              <a:rPr lang="en-US" sz="2400" dirty="0">
                <a:latin typeface="Book Antiqua" panose="02040602050305030304" pitchFamily="18" charset="0"/>
              </a:rPr>
              <a:t>algorithms, reducing computational costs, and preventing overfitting.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Why Dimensionality Reduction?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Book Antiqua" panose="02040602050305030304" pitchFamily="18" charset="0"/>
              </a:rPr>
              <a:t>Reduces Computational Complexity</a:t>
            </a:r>
            <a:r>
              <a:rPr lang="en-US" sz="2400" dirty="0">
                <a:latin typeface="Book Antiqua" panose="02040602050305030304" pitchFamily="18" charset="0"/>
              </a:rPr>
              <a:t>: Decreases the number of features, speeding up training.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Book Antiqua" panose="02040602050305030304" pitchFamily="18" charset="0"/>
              </a:rPr>
              <a:t>Removes Redundancy</a:t>
            </a:r>
            <a:r>
              <a:rPr lang="en-US" sz="2400" dirty="0">
                <a:latin typeface="Book Antiqua" panose="02040602050305030304" pitchFamily="18" charset="0"/>
              </a:rPr>
              <a:t>: Eliminates correlated features.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Book Antiqua" panose="02040602050305030304" pitchFamily="18" charset="0"/>
              </a:rPr>
              <a:t>Improves Visualization</a:t>
            </a:r>
            <a:r>
              <a:rPr lang="en-US" sz="2400" dirty="0">
                <a:latin typeface="Book Antiqua" panose="02040602050305030304" pitchFamily="18" charset="0"/>
              </a:rPr>
              <a:t>: Reduces the data to 2D or 3D for better interpretation.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Book Antiqua" panose="02040602050305030304" pitchFamily="18" charset="0"/>
              </a:rPr>
              <a:t>Prevents Overfitting</a:t>
            </a:r>
            <a:r>
              <a:rPr lang="en-US" sz="2400" dirty="0">
                <a:latin typeface="Book Antiqua" panose="02040602050305030304" pitchFamily="18" charset="0"/>
              </a:rPr>
              <a:t>: Less chance of fitting the model to noise in high-dimensional data.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Common Techniques: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Book Antiqua" panose="02040602050305030304" pitchFamily="18" charset="0"/>
              </a:rPr>
              <a:t>Principal Component Analysis (PCA)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Book Antiqua" panose="02040602050305030304" pitchFamily="18" charset="0"/>
              </a:rPr>
              <a:t>Linear Discriminant Analysis (LDA)</a:t>
            </a:r>
          </a:p>
        </p:txBody>
      </p:sp>
    </p:spTree>
    <p:extLst>
      <p:ext uri="{BB962C8B-B14F-4D97-AF65-F5344CB8AC3E}">
        <p14:creationId xmlns:p14="http://schemas.microsoft.com/office/powerpoint/2010/main" val="264744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635"/>
          </a:xfrm>
        </p:spPr>
        <p:txBody>
          <a:bodyPr>
            <a:noAutofit/>
          </a:bodyPr>
          <a:lstStyle/>
          <a:p>
            <a:pPr marL="0" indent="0" algn="just" fontAlgn="auto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Book Antiqua" panose="02040602050305030304" pitchFamily="18" charset="0"/>
              </a:rPr>
              <a:t>Unsupervised learning</a:t>
            </a:r>
            <a:r>
              <a:rPr lang="en-US" altLang="en-US" sz="2000" dirty="0">
                <a:latin typeface="Book Antiqua" panose="02040602050305030304" pitchFamily="18" charset="0"/>
              </a:rPr>
              <a:t> </a:t>
            </a:r>
          </a:p>
          <a:p>
            <a:pPr algn="just" fontAlgn="auto">
              <a:lnSpc>
                <a:spcPct val="170000"/>
              </a:lnSpc>
              <a:spcBef>
                <a:spcPts val="0"/>
              </a:spcBef>
            </a:pPr>
            <a:r>
              <a:rPr lang="en-US" altLang="en-US" sz="2000" dirty="0">
                <a:latin typeface="Book Antiqua" panose="02040602050305030304" pitchFamily="18" charset="0"/>
              </a:rPr>
              <a:t>It involves analyzing and clustering data without labeled outputs. </a:t>
            </a:r>
          </a:p>
          <a:p>
            <a:pPr algn="just" fontAlgn="auto">
              <a:lnSpc>
                <a:spcPct val="170000"/>
              </a:lnSpc>
              <a:spcBef>
                <a:spcPts val="0"/>
              </a:spcBef>
            </a:pPr>
            <a:r>
              <a:rPr lang="en-US" altLang="en-US" sz="2000" dirty="0">
                <a:latin typeface="Book Antiqua" panose="02040602050305030304" pitchFamily="18" charset="0"/>
              </a:rPr>
              <a:t>It tries to find hidden patterns, structures, or features within the data. </a:t>
            </a:r>
          </a:p>
          <a:p>
            <a:pPr algn="just" fontAlgn="auto">
              <a:lnSpc>
                <a:spcPct val="170000"/>
              </a:lnSpc>
              <a:spcBef>
                <a:spcPts val="0"/>
              </a:spcBef>
            </a:pPr>
            <a:r>
              <a:rPr lang="en-US" altLang="en-US" sz="2000" dirty="0">
                <a:latin typeface="Book Antiqua" panose="02040602050305030304" pitchFamily="18" charset="0"/>
              </a:rPr>
              <a:t>It is primarily used for exploratory data analysis and tasks where the goal is to uncover insights rather than predict labels</a:t>
            </a:r>
            <a:r>
              <a:rPr lang="en-US" altLang="en-US" sz="2000" dirty="0" smtClean="0">
                <a:latin typeface="Book Antiqua" panose="02040602050305030304" pitchFamily="18" charset="0"/>
              </a:rPr>
              <a:t>.</a:t>
            </a:r>
          </a:p>
          <a:p>
            <a:pPr marL="0" indent="0" algn="just" fontAlgn="auto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en-US" sz="2000" b="1" dirty="0" smtClean="0">
                <a:latin typeface="Book Antiqua" panose="02040602050305030304" pitchFamily="18" charset="0"/>
              </a:rPr>
              <a:t>Key </a:t>
            </a:r>
            <a:r>
              <a:rPr lang="en-US" altLang="en-US" sz="2000" b="1" dirty="0">
                <a:latin typeface="Book Antiqua" panose="02040602050305030304" pitchFamily="18" charset="0"/>
              </a:rPr>
              <a:t>Characteristics</a:t>
            </a:r>
          </a:p>
          <a:p>
            <a:pPr algn="just" fontAlgn="auto">
              <a:lnSpc>
                <a:spcPct val="170000"/>
              </a:lnSpc>
              <a:spcBef>
                <a:spcPts val="0"/>
              </a:spcBef>
            </a:pPr>
            <a:r>
              <a:rPr lang="en-US" altLang="en-US" sz="2000" dirty="0">
                <a:latin typeface="Book Antiqua" panose="02040602050305030304" pitchFamily="18" charset="0"/>
              </a:rPr>
              <a:t>No labeled data is provided; only input data is available.</a:t>
            </a:r>
          </a:p>
          <a:p>
            <a:pPr algn="just" fontAlgn="auto">
              <a:lnSpc>
                <a:spcPct val="170000"/>
              </a:lnSpc>
              <a:spcBef>
                <a:spcPts val="0"/>
              </a:spcBef>
            </a:pPr>
            <a:r>
              <a:rPr lang="en-US" altLang="en-US" sz="2000" dirty="0">
                <a:latin typeface="Book Antiqua" panose="02040602050305030304" pitchFamily="18" charset="0"/>
              </a:rPr>
              <a:t>Focuses on understanding data distributions, relationships, and patterns.</a:t>
            </a:r>
          </a:p>
          <a:p>
            <a:pPr algn="just" fontAlgn="auto">
              <a:lnSpc>
                <a:spcPct val="170000"/>
              </a:lnSpc>
              <a:spcBef>
                <a:spcPts val="0"/>
              </a:spcBef>
            </a:pPr>
            <a:r>
              <a:rPr lang="en-US" altLang="en-US" sz="2000" dirty="0">
                <a:latin typeface="Book Antiqua" panose="02040602050305030304" pitchFamily="18" charset="0"/>
              </a:rPr>
              <a:t>Examples include clustering, dimensionality reduction, and anomaly detection</a:t>
            </a:r>
            <a:r>
              <a:rPr lang="en-US" altLang="en-US" sz="2000" dirty="0" smtClean="0">
                <a:latin typeface="Book Antiqua" panose="02040602050305030304" pitchFamily="18" charset="0"/>
              </a:rPr>
              <a:t>.</a:t>
            </a:r>
          </a:p>
          <a:p>
            <a:pPr marL="0" indent="0" algn="just" fontAlgn="auto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en-US" sz="2000" b="1" dirty="0" smtClean="0">
                <a:latin typeface="Book Antiqua" panose="02040602050305030304" pitchFamily="18" charset="0"/>
              </a:rPr>
              <a:t>Major Technique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US" altLang="en-US" sz="2000" dirty="0" smtClean="0">
                <a:latin typeface="Book Antiqua" panose="02040602050305030304" pitchFamily="18" charset="0"/>
              </a:rPr>
              <a:t>Clustering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US" altLang="en-US" sz="2000" dirty="0" smtClean="0">
                <a:latin typeface="Book Antiqua" panose="02040602050305030304" pitchFamily="18" charset="0"/>
              </a:rPr>
              <a:t>Dimensionality Reduction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US" altLang="en-US" sz="2000" dirty="0">
                <a:latin typeface="Book Antiqua" panose="02040602050305030304" pitchFamily="18" charset="0"/>
              </a:rPr>
              <a:t>Association Rule Mining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635"/>
          </a:xfrm>
        </p:spPr>
        <p:txBody>
          <a:bodyPr>
            <a:normAutofit fontScale="97500"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b="1" dirty="0">
                <a:latin typeface="Book Antiqua" panose="02040602050305030304" pitchFamily="18" charset="0"/>
              </a:rPr>
              <a:t>Types of Unsupervised Learning </a:t>
            </a:r>
            <a:r>
              <a:rPr lang="en-US" b="1" dirty="0" smtClean="0">
                <a:latin typeface="Book Antiqua" panose="02040602050305030304" pitchFamily="18" charset="0"/>
              </a:rPr>
              <a:t>Algorithm</a:t>
            </a:r>
            <a:endParaRPr lang="en-US" b="1" dirty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dirty="0">
                <a:latin typeface="Book Antiqua" panose="02040602050305030304" pitchFamily="18" charset="0"/>
              </a:rPr>
              <a:t>The unsupervised learning algorithm can be further categorized into two types of problems:</a:t>
            </a:r>
          </a:p>
        </p:txBody>
      </p:sp>
      <p:pic>
        <p:nvPicPr>
          <p:cNvPr id="4" name="Content Placeholder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2428297"/>
            <a:ext cx="506730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635"/>
          </a:xfrm>
        </p:spPr>
        <p:txBody>
          <a:bodyPr>
            <a:normAutofit fontScale="90000" lnSpcReduction="20000"/>
          </a:bodyPr>
          <a:lstStyle/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Book Antiqua" panose="02040602050305030304" pitchFamily="18" charset="0"/>
              </a:rPr>
              <a:t>Clustering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Book Antiqua" panose="02040602050305030304" pitchFamily="18" charset="0"/>
              </a:rPr>
              <a:t>It </a:t>
            </a:r>
            <a:r>
              <a:rPr lang="en-US" sz="2400" dirty="0">
                <a:latin typeface="Book Antiqua" panose="02040602050305030304" pitchFamily="18" charset="0"/>
              </a:rPr>
              <a:t>is an unsupervised learning </a:t>
            </a:r>
            <a:r>
              <a:rPr lang="en-US" sz="2400" dirty="0" smtClean="0">
                <a:latin typeface="Book Antiqua" panose="02040602050305030304" pitchFamily="18" charset="0"/>
              </a:rPr>
              <a:t>technique.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Book Antiqua" panose="02040602050305030304" pitchFamily="18" charset="0"/>
              </a:rPr>
              <a:t>It </a:t>
            </a:r>
            <a:r>
              <a:rPr lang="en-US" sz="2400" dirty="0">
                <a:latin typeface="Book Antiqua" panose="02040602050305030304" pitchFamily="18" charset="0"/>
              </a:rPr>
              <a:t>used to group data points into clusters based on their similarity. 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Book Antiqua" panose="02040602050305030304" pitchFamily="18" charset="0"/>
              </a:rPr>
              <a:t>Data </a:t>
            </a:r>
            <a:r>
              <a:rPr lang="en-US" sz="2400" dirty="0">
                <a:latin typeface="Book Antiqua" panose="02040602050305030304" pitchFamily="18" charset="0"/>
              </a:rPr>
              <a:t>points in the same cluster are more similar to each other than to those in other clusters. 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Book Antiqua" panose="02040602050305030304" pitchFamily="18" charset="0"/>
              </a:rPr>
              <a:t>Clustering </a:t>
            </a:r>
            <a:r>
              <a:rPr lang="en-US" sz="2400" dirty="0">
                <a:latin typeface="Book Antiqua" panose="02040602050305030304" pitchFamily="18" charset="0"/>
              </a:rPr>
              <a:t>is widely used for exploratory data analysis and pattern recognition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Clustering </a:t>
            </a:r>
            <a:r>
              <a:rPr lang="en-US" sz="2400" b="1" dirty="0" smtClean="0">
                <a:latin typeface="Book Antiqua" panose="02040602050305030304" pitchFamily="18" charset="0"/>
              </a:rPr>
              <a:t>Methods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Book Antiqua" panose="02040602050305030304" pitchFamily="18" charset="0"/>
              </a:rPr>
              <a:t>K-Means </a:t>
            </a:r>
            <a:r>
              <a:rPr lang="en-US" sz="2400" dirty="0" smtClean="0">
                <a:latin typeface="Book Antiqua" panose="02040602050305030304" pitchFamily="18" charset="0"/>
              </a:rPr>
              <a:t>Clustering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Book Antiqua" panose="02040602050305030304" pitchFamily="18" charset="0"/>
              </a:rPr>
              <a:t>Hierarchical </a:t>
            </a:r>
            <a:r>
              <a:rPr lang="en-US" sz="2400" dirty="0" smtClean="0">
                <a:latin typeface="Book Antiqua" panose="02040602050305030304" pitchFamily="18" charset="0"/>
              </a:rPr>
              <a:t>Clustering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Book Antiqua" panose="02040602050305030304" pitchFamily="18" charset="0"/>
              </a:rPr>
              <a:t>DBSCAN (Density-Based Spatial Clustering of Applications with Noise</a:t>
            </a:r>
            <a:r>
              <a:rPr lang="en-US" sz="2400" dirty="0" smtClean="0">
                <a:latin typeface="Book Antiqua" panose="02040602050305030304" pitchFamily="18" charset="0"/>
              </a:rPr>
              <a:t>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Book Antiqua" panose="02040602050305030304" pitchFamily="18" charset="0"/>
              </a:rPr>
              <a:t>Mean-Shift </a:t>
            </a:r>
            <a:r>
              <a:rPr lang="en-US" sz="2400" dirty="0" smtClean="0">
                <a:latin typeface="Book Antiqua" panose="02040602050305030304" pitchFamily="18" charset="0"/>
              </a:rPr>
              <a:t>Clustering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Book Antiqua" panose="02040602050305030304" pitchFamily="18" charset="0"/>
              </a:rPr>
              <a:t>Gaussian Mixture Models (GMM</a:t>
            </a:r>
            <a:r>
              <a:rPr lang="en-US" sz="2400" dirty="0" smtClean="0">
                <a:latin typeface="Book Antiqua" panose="02040602050305030304" pitchFamily="18" charset="0"/>
              </a:rPr>
              <a:t>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Applications of Clustering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Book Antiqua" panose="02040602050305030304" pitchFamily="18" charset="0"/>
              </a:rPr>
              <a:t>Customer </a:t>
            </a:r>
            <a:r>
              <a:rPr lang="en-US" sz="2400" dirty="0" smtClean="0">
                <a:latin typeface="Book Antiqua" panose="02040602050305030304" pitchFamily="18" charset="0"/>
              </a:rPr>
              <a:t>segmentation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Book Antiqua" panose="02040602050305030304" pitchFamily="18" charset="0"/>
              </a:rPr>
              <a:t>Social </a:t>
            </a:r>
            <a:r>
              <a:rPr lang="en-US" sz="2400" dirty="0">
                <a:latin typeface="Book Antiqua" panose="02040602050305030304" pitchFamily="18" charset="0"/>
              </a:rPr>
              <a:t>network analysis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Book Antiqua" panose="02040602050305030304" pitchFamily="18" charset="0"/>
              </a:rPr>
              <a:t>Market segmentation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400" b="1" dirty="0">
              <a:latin typeface="Book Antiqua" panose="0204060205030503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Book Antiqua" panose="02040602050305030304" pitchFamily="18" charset="0"/>
              <a:cs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635"/>
          </a:xfrm>
        </p:spPr>
        <p:txBody>
          <a:bodyPr>
            <a:normAutofit fontScale="975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300" b="1" dirty="0">
                <a:latin typeface="Book Antiqua" panose="02040602050305030304" pitchFamily="18" charset="0"/>
              </a:rPr>
              <a:t>K-Means </a:t>
            </a:r>
            <a:r>
              <a:rPr lang="en-US" sz="2300" b="1" dirty="0" smtClean="0">
                <a:latin typeface="Book Antiqua" panose="02040602050305030304" pitchFamily="18" charset="0"/>
              </a:rPr>
              <a:t>Clustering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300" dirty="0">
                <a:latin typeface="Book Antiqua" panose="02040602050305030304" pitchFamily="18" charset="0"/>
              </a:rPr>
              <a:t>K-Means Clustering is a popular unsupervised machine learning </a:t>
            </a:r>
            <a:r>
              <a:rPr lang="en-US" sz="2300" dirty="0" smtClean="0">
                <a:latin typeface="Book Antiqua" panose="02040602050305030304" pitchFamily="18" charset="0"/>
              </a:rPr>
              <a:t>algorithm.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300" dirty="0" smtClean="0">
                <a:latin typeface="Book Antiqua" panose="02040602050305030304" pitchFamily="18" charset="0"/>
              </a:rPr>
              <a:t>It is </a:t>
            </a:r>
            <a:r>
              <a:rPr lang="en-US" sz="2300" dirty="0">
                <a:latin typeface="Book Antiqua" panose="02040602050305030304" pitchFamily="18" charset="0"/>
              </a:rPr>
              <a:t>used to partition a dataset into </a:t>
            </a:r>
            <a:r>
              <a:rPr lang="en-US" sz="2300" dirty="0" smtClean="0">
                <a:latin typeface="Book Antiqua" panose="02040602050305030304" pitchFamily="18" charset="0"/>
              </a:rPr>
              <a:t>𝑘 </a:t>
            </a:r>
            <a:r>
              <a:rPr lang="en-US" sz="2300" dirty="0">
                <a:latin typeface="Book Antiqua" panose="02040602050305030304" pitchFamily="18" charset="0"/>
              </a:rPr>
              <a:t>distinct clusters. </a:t>
            </a:r>
            <a:endParaRPr lang="en-US" sz="2300" dirty="0" smtClean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300" dirty="0" smtClean="0">
                <a:latin typeface="Book Antiqua" panose="02040602050305030304" pitchFamily="18" charset="0"/>
              </a:rPr>
              <a:t>Each </a:t>
            </a:r>
            <a:r>
              <a:rPr lang="en-US" sz="2300" dirty="0">
                <a:latin typeface="Book Antiqua" panose="02040602050305030304" pitchFamily="18" charset="0"/>
              </a:rPr>
              <a:t>cluster is represented by a centroid, and the algorithm iteratively assigns data points to clusters and updates these centroids until convergence</a:t>
            </a:r>
            <a:r>
              <a:rPr lang="en-US" sz="2300" dirty="0" smtClean="0">
                <a:latin typeface="Book Antiqua" panose="0204060205030503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300" b="1" dirty="0" smtClean="0">
                <a:latin typeface="Book Antiqua" panose="02040602050305030304" pitchFamily="18" charset="0"/>
              </a:rPr>
              <a:t>Steps of Algorithm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300" dirty="0" smtClean="0">
                <a:latin typeface="Book Antiqua" panose="02040602050305030304" pitchFamily="18" charset="0"/>
              </a:rPr>
              <a:t>Select </a:t>
            </a:r>
            <a:r>
              <a:rPr lang="en-US" sz="2300" dirty="0">
                <a:latin typeface="Book Antiqua" panose="02040602050305030304" pitchFamily="18" charset="0"/>
              </a:rPr>
              <a:t>random K points or centroids. (It can be other from the input dataset).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300" dirty="0" smtClean="0">
                <a:latin typeface="Book Antiqua" panose="02040602050305030304" pitchFamily="18" charset="0"/>
              </a:rPr>
              <a:t>Assign </a:t>
            </a:r>
            <a:r>
              <a:rPr lang="en-US" sz="2300" dirty="0">
                <a:latin typeface="Book Antiqua" panose="02040602050305030304" pitchFamily="18" charset="0"/>
              </a:rPr>
              <a:t>each data point to their closest centroid, which will form the predefined K clusters.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300" dirty="0" smtClean="0">
                <a:latin typeface="Book Antiqua" panose="02040602050305030304" pitchFamily="18" charset="0"/>
              </a:rPr>
              <a:t>Calculate </a:t>
            </a:r>
            <a:r>
              <a:rPr lang="en-US" sz="2300" dirty="0">
                <a:latin typeface="Book Antiqua" panose="02040602050305030304" pitchFamily="18" charset="0"/>
              </a:rPr>
              <a:t>the variance and place a new centroid of each cluster.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300" dirty="0" smtClean="0">
                <a:latin typeface="Book Antiqua" panose="02040602050305030304" pitchFamily="18" charset="0"/>
              </a:rPr>
              <a:t>Repeat </a:t>
            </a:r>
            <a:r>
              <a:rPr lang="en-US" sz="2300" dirty="0">
                <a:latin typeface="Book Antiqua" panose="02040602050305030304" pitchFamily="18" charset="0"/>
              </a:rPr>
              <a:t>the third steps, which means reassign each </a:t>
            </a:r>
            <a:r>
              <a:rPr lang="en-US" sz="2300" dirty="0" err="1">
                <a:latin typeface="Book Antiqua" panose="02040602050305030304" pitchFamily="18" charset="0"/>
              </a:rPr>
              <a:t>datapoint</a:t>
            </a:r>
            <a:r>
              <a:rPr lang="en-US" sz="2300" dirty="0">
                <a:latin typeface="Book Antiqua" panose="02040602050305030304" pitchFamily="18" charset="0"/>
              </a:rPr>
              <a:t> to the new closest centroid of each cluster.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300" dirty="0" smtClean="0">
                <a:latin typeface="Book Antiqua" panose="02040602050305030304" pitchFamily="18" charset="0"/>
              </a:rPr>
              <a:t>If </a:t>
            </a:r>
            <a:r>
              <a:rPr lang="en-US" sz="2300" dirty="0">
                <a:latin typeface="Book Antiqua" panose="02040602050305030304" pitchFamily="18" charset="0"/>
              </a:rPr>
              <a:t>any reassignment occurs, then go to step-4 else go to FINISH.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300" dirty="0" smtClean="0">
                <a:latin typeface="Book Antiqua" panose="02040602050305030304" pitchFamily="18" charset="0"/>
              </a:rPr>
              <a:t>The </a:t>
            </a:r>
            <a:r>
              <a:rPr lang="en-US" sz="2300" dirty="0">
                <a:latin typeface="Book Antiqua" panose="02040602050305030304" pitchFamily="18" charset="0"/>
              </a:rPr>
              <a:t>model is ready</a:t>
            </a:r>
            <a:r>
              <a:rPr lang="en-US" sz="2300" dirty="0" smtClean="0">
                <a:latin typeface="Book Antiqua" panose="02040602050305030304" pitchFamily="18" charset="0"/>
              </a:rPr>
              <a:t>.</a:t>
            </a:r>
            <a:endParaRPr lang="en-US" sz="23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635"/>
          </a:xfrm>
        </p:spPr>
        <p:txBody>
          <a:bodyPr>
            <a:normAutofit fontScale="82500"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Centroid in K-Means Clustering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sz="2400" dirty="0">
                <a:latin typeface="Book Antiqua" panose="02040602050305030304" pitchFamily="18" charset="0"/>
              </a:rPr>
              <a:t>The </a:t>
            </a:r>
            <a:r>
              <a:rPr lang="en-US" sz="2400" b="1" dirty="0">
                <a:latin typeface="Book Antiqua" panose="02040602050305030304" pitchFamily="18" charset="0"/>
              </a:rPr>
              <a:t>centroid</a:t>
            </a:r>
            <a:r>
              <a:rPr lang="en-US" sz="2400" dirty="0">
                <a:latin typeface="Book Antiqua" panose="02040602050305030304" pitchFamily="18" charset="0"/>
              </a:rPr>
              <a:t> is the central point of a cluster in K-Means Clustering. 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>
                <a:latin typeface="Book Antiqua" panose="02040602050305030304" pitchFamily="18" charset="0"/>
              </a:rPr>
              <a:t>It </a:t>
            </a:r>
            <a:r>
              <a:rPr lang="en-US" sz="2400" dirty="0">
                <a:latin typeface="Book Antiqua" panose="02040602050305030304" pitchFamily="18" charset="0"/>
              </a:rPr>
              <a:t>is a representative "average" position for all the data points in a cluster. 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>
                <a:latin typeface="Book Antiqua" panose="02040602050305030304" pitchFamily="18" charset="0"/>
              </a:rPr>
              <a:t>The </a:t>
            </a:r>
            <a:r>
              <a:rPr lang="en-US" sz="2400" dirty="0">
                <a:latin typeface="Book Antiqua" panose="02040602050305030304" pitchFamily="18" charset="0"/>
              </a:rPr>
              <a:t>algorithm uses centroids to determine which data points belong to which cluster and updates their positions iteratively for better clustering.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Definition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sz="2400" dirty="0">
                <a:latin typeface="Book Antiqua" panose="02040602050305030304" pitchFamily="18" charset="0"/>
              </a:rPr>
              <a:t>A centroid is the geometric center of a cluster, calculated as the </a:t>
            </a:r>
            <a:r>
              <a:rPr lang="en-US" sz="2400" b="1" dirty="0">
                <a:latin typeface="Book Antiqua" panose="02040602050305030304" pitchFamily="18" charset="0"/>
              </a:rPr>
              <a:t>mean</a:t>
            </a:r>
            <a:r>
              <a:rPr lang="en-US" sz="2400" dirty="0">
                <a:latin typeface="Book Antiqua" panose="02040602050305030304" pitchFamily="18" charset="0"/>
              </a:rPr>
              <a:t> of all data points within the cluster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endParaRPr lang="en-US" sz="2400" dirty="0">
              <a:latin typeface="Book Antiqua" panose="0204060205030503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Convergence</a:t>
            </a:r>
            <a:r>
              <a:rPr lang="en-US" sz="2400" dirty="0">
                <a:latin typeface="Book Antiqua" panose="02040602050305030304" pitchFamily="18" charset="0"/>
              </a:rPr>
              <a:t> in K-Means occurs when the algorithm stops updating centroids or cluster assignments. This happens when the clusters stabilize, meaning the centroids no longer change </a:t>
            </a:r>
            <a:r>
              <a:rPr lang="en-US" sz="2400" dirty="0" smtClean="0">
                <a:latin typeface="Book Antiqua" panose="02040602050305030304" pitchFamily="18" charset="0"/>
              </a:rPr>
              <a:t>significantly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endParaRPr lang="en-US" sz="2400" dirty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>
                <a:latin typeface="Book Antiqua" panose="02040602050305030304" pitchFamily="18" charset="0"/>
              </a:rPr>
              <a:t>Manhattan and Euclidean distance are used to find the distance between the two data point.</a:t>
            </a:r>
            <a:endParaRPr lang="en-US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142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636" y="476518"/>
            <a:ext cx="12192635" cy="63814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Book Antiqua" panose="02040602050305030304" charset="0"/>
                <a:cs typeface="Book Antiqua" panose="02040602050305030304" charset="0"/>
                <a:sym typeface="+mn-ea"/>
              </a:rPr>
              <a:t>Example: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832" y="1291250"/>
            <a:ext cx="9906679" cy="447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351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31" y="1056068"/>
            <a:ext cx="1075521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563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1105</Words>
  <Application>Microsoft Office PowerPoint</Application>
  <PresentationFormat>Widescreen</PresentationFormat>
  <Paragraphs>121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Bahnschrift Light</vt:lpstr>
      <vt:lpstr>Book Antiqua</vt:lpstr>
      <vt:lpstr>Calibri</vt:lpstr>
      <vt:lpstr>Calibri Light</vt:lpstr>
      <vt:lpstr>Office Theme</vt:lpstr>
      <vt:lpstr>Fundamentals of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Machine Learning</dc:title>
  <dc:creator>RCBC</dc:creator>
  <cp:lastModifiedBy>RCBC</cp:lastModifiedBy>
  <cp:revision>50</cp:revision>
  <dcterms:created xsi:type="dcterms:W3CDTF">2024-10-17T18:56:00Z</dcterms:created>
  <dcterms:modified xsi:type="dcterms:W3CDTF">2024-11-29T02:07:27Z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6D8159FD41EC4D29908FD77B89BF4A96_13</vt:lpwstr>
  </property>
  <property fmtid="{D5CDD505-2E9C-101B-9397-08002B2CF9AE}" pid="3" name="KSOProductBuildVer">
    <vt:lpwstr>1033-12.2.0.18911</vt:lpwstr>
  </property>
</Properties>
</file>