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95" r:id="rId2"/>
    <p:sldId id="257" r:id="rId3"/>
    <p:sldId id="258" r:id="rId4"/>
    <p:sldId id="28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765" y="1499235"/>
            <a:ext cx="11391265" cy="2102485"/>
          </a:xfrm>
        </p:spPr>
        <p:style>
          <a:lnRef idx="0">
            <a:srgbClr val="FFFFFF"/>
          </a:lnRef>
          <a:fillRef idx="2">
            <a:schemeClr val="accent1"/>
          </a:fillRef>
          <a:effectRef idx="0">
            <a:srgbClr val="FFFFFF"/>
          </a:effectRef>
          <a:fontRef idx="minor">
            <a:schemeClr val="lt1"/>
          </a:fontRef>
        </p:style>
        <p:txBody>
          <a:bodyPr/>
          <a:lstStyle/>
          <a:p>
            <a:pPr>
              <a:lnSpc>
                <a:spcPct val="0"/>
              </a:lnSpc>
            </a:pPr>
            <a:r>
              <a:rPr lang="en-US"/>
              <a:t>Fundamentals of Machine Learning</a:t>
            </a:r>
          </a:p>
        </p:txBody>
      </p:sp>
      <p:sp>
        <p:nvSpPr>
          <p:cNvPr id="3" name="Subtitle 2"/>
          <p:cNvSpPr>
            <a:spLocks noGrp="1"/>
          </p:cNvSpPr>
          <p:nvPr>
            <p:ph type="subTitle" idx="1"/>
          </p:nvPr>
        </p:nvSpPr>
        <p:spPr>
          <a:xfrm>
            <a:off x="1475105" y="5119370"/>
            <a:ext cx="9464040" cy="1329690"/>
          </a:xfrm>
        </p:spPr>
        <p:style>
          <a:lnRef idx="0">
            <a:srgbClr val="FFFFFF"/>
          </a:lnRef>
          <a:fillRef idx="2">
            <a:schemeClr val="accent1"/>
          </a:fillRef>
          <a:effectRef idx="0">
            <a:srgbClr val="FFFFFF"/>
          </a:effectRef>
          <a:fontRef idx="minor">
            <a:schemeClr val="lt1"/>
          </a:fontRef>
        </p:style>
        <p:txBody>
          <a:bodyPr>
            <a:normAutofit/>
          </a:bodyPr>
          <a:lstStyle/>
          <a:p>
            <a:r>
              <a:rPr lang="en-US" sz="1800">
                <a:latin typeface="Bahnschrift Light" panose="020B0502040204020203" charset="0"/>
                <a:cs typeface="Bahnschrift Light" panose="020B0502040204020203" charset="0"/>
              </a:rPr>
              <a:t>Prepared by</a:t>
            </a:r>
          </a:p>
          <a:p>
            <a:r>
              <a:rPr lang="en-US" sz="2800">
                <a:latin typeface="Bahnschrift Light" panose="020B0502040204020203" charset="0"/>
                <a:cs typeface="Bahnschrift Light" panose="020B0502040204020203" charset="0"/>
              </a:rPr>
              <a:t>Prince Thomas M.E., PhD</a:t>
            </a:r>
          </a:p>
          <a:p>
            <a:r>
              <a:rPr lang="en-US" sz="1800">
                <a:latin typeface="Bahnschrift Light" panose="020B0502040204020203" charset="0"/>
                <a:cs typeface="Bahnschrift Light" panose="020B0502040204020203" charset="0"/>
              </a:rPr>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609602" y="27707"/>
            <a:ext cx="11203709" cy="67997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928687" y="1543050"/>
            <a:ext cx="10334625" cy="3771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nSpc>
                <a:spcPct val="150000"/>
              </a:lnSpc>
              <a:spcBef>
                <a:spcPts val="600"/>
              </a:spcBef>
              <a:spcAft>
                <a:spcPts val="600"/>
              </a:spcAft>
              <a:buNone/>
            </a:pPr>
            <a:r>
              <a:rPr lang="en-US" sz="2200" b="1" dirty="0" smtClean="0">
                <a:latin typeface="Book Antiqua" panose="02040602050305030304" pitchFamily="18" charset="0"/>
              </a:rPr>
              <a:t>5.3 Q-Learning </a:t>
            </a:r>
            <a:r>
              <a:rPr lang="en-US" sz="2200" b="1" dirty="0">
                <a:latin typeface="Book Antiqua" panose="02040602050305030304" pitchFamily="18" charset="0"/>
              </a:rPr>
              <a:t>Algorithm</a:t>
            </a:r>
          </a:p>
          <a:p>
            <a:pPr marL="0" indent="0">
              <a:lnSpc>
                <a:spcPct val="150000"/>
              </a:lnSpc>
              <a:spcBef>
                <a:spcPts val="600"/>
              </a:spcBef>
              <a:spcAft>
                <a:spcPts val="600"/>
              </a:spcAft>
              <a:buNone/>
            </a:pPr>
            <a:r>
              <a:rPr lang="en-US" sz="2200" b="1" dirty="0">
                <a:latin typeface="Book Antiqua" panose="02040602050305030304" pitchFamily="18" charset="0"/>
              </a:rPr>
              <a:t>What is Q-Learning?</a:t>
            </a:r>
          </a:p>
          <a:p>
            <a:pPr>
              <a:lnSpc>
                <a:spcPct val="150000"/>
              </a:lnSpc>
              <a:spcBef>
                <a:spcPts val="600"/>
              </a:spcBef>
              <a:spcAft>
                <a:spcPts val="600"/>
              </a:spcAft>
            </a:pPr>
            <a:r>
              <a:rPr lang="en-US" sz="2200" b="1" dirty="0">
                <a:latin typeface="Book Antiqua" panose="02040602050305030304" pitchFamily="18" charset="0"/>
              </a:rPr>
              <a:t>Model-Free</a:t>
            </a:r>
            <a:r>
              <a:rPr lang="en-US" sz="2200" dirty="0">
                <a:latin typeface="Book Antiqua" panose="02040602050305030304" pitchFamily="18" charset="0"/>
              </a:rPr>
              <a:t>: Learns optimal policies without requiring a model of the environment.</a:t>
            </a:r>
          </a:p>
          <a:p>
            <a:pPr>
              <a:lnSpc>
                <a:spcPct val="150000"/>
              </a:lnSpc>
              <a:spcBef>
                <a:spcPts val="600"/>
              </a:spcBef>
              <a:spcAft>
                <a:spcPts val="600"/>
              </a:spcAft>
            </a:pPr>
            <a:r>
              <a:rPr lang="en-US" sz="2200" b="1" dirty="0">
                <a:latin typeface="Book Antiqua" panose="02040602050305030304" pitchFamily="18" charset="0"/>
              </a:rPr>
              <a:t>Off-Policy</a:t>
            </a:r>
            <a:r>
              <a:rPr lang="en-US" sz="2200" dirty="0">
                <a:latin typeface="Book Antiqua" panose="02040602050305030304" pitchFamily="18" charset="0"/>
              </a:rPr>
              <a:t>: Learns the value of the optimal policy independently of the agent's actions.</a:t>
            </a:r>
          </a:p>
          <a:p>
            <a:pPr>
              <a:lnSpc>
                <a:spcPct val="150000"/>
              </a:lnSpc>
              <a:spcBef>
                <a:spcPts val="600"/>
              </a:spcBef>
              <a:spcAft>
                <a:spcPts val="600"/>
              </a:spcAft>
            </a:pPr>
            <a:r>
              <a:rPr lang="en-US" sz="2200" b="1" dirty="0">
                <a:latin typeface="Book Antiqua" panose="02040602050305030304" pitchFamily="18" charset="0"/>
              </a:rPr>
              <a:t>Versatile</a:t>
            </a:r>
            <a:r>
              <a:rPr lang="en-US" sz="2200" dirty="0">
                <a:latin typeface="Book Antiqua" panose="02040602050305030304" pitchFamily="18" charset="0"/>
              </a:rPr>
              <a:t>: Applicable to a variety of problems with different state and action spaces.</a:t>
            </a:r>
          </a:p>
          <a:p>
            <a:pPr marL="0" indent="0">
              <a:lnSpc>
                <a:spcPct val="150000"/>
              </a:lnSpc>
              <a:spcBef>
                <a:spcPts val="600"/>
              </a:spcBef>
              <a:spcAft>
                <a:spcPts val="600"/>
              </a:spcAft>
              <a:buNone/>
            </a:pPr>
            <a:r>
              <a:rPr lang="en-US" sz="2200" b="1" dirty="0">
                <a:latin typeface="Book Antiqua" panose="02040602050305030304" pitchFamily="18" charset="0"/>
              </a:rPr>
              <a:t>Why Q-Learning is Needed</a:t>
            </a:r>
          </a:p>
          <a:p>
            <a:pPr>
              <a:lnSpc>
                <a:spcPct val="150000"/>
              </a:lnSpc>
              <a:spcBef>
                <a:spcPts val="600"/>
              </a:spcBef>
              <a:spcAft>
                <a:spcPts val="600"/>
              </a:spcAft>
            </a:pPr>
            <a:r>
              <a:rPr lang="en-US" sz="2200" b="1" dirty="0">
                <a:latin typeface="Book Antiqua" panose="02040602050305030304" pitchFamily="18" charset="0"/>
              </a:rPr>
              <a:t>Efficiency</a:t>
            </a:r>
            <a:r>
              <a:rPr lang="en-US" sz="2200" dirty="0">
                <a:latin typeface="Book Antiqua" panose="02040602050305030304" pitchFamily="18" charset="0"/>
              </a:rPr>
              <a:t>: Can learn optimal policies through exploration and experience.</a:t>
            </a:r>
          </a:p>
          <a:p>
            <a:pPr>
              <a:lnSpc>
                <a:spcPct val="150000"/>
              </a:lnSpc>
              <a:spcBef>
                <a:spcPts val="600"/>
              </a:spcBef>
              <a:spcAft>
                <a:spcPts val="600"/>
              </a:spcAft>
            </a:pPr>
            <a:r>
              <a:rPr lang="en-US" sz="2200" b="1" dirty="0">
                <a:latin typeface="Book Antiqua" panose="02040602050305030304" pitchFamily="18" charset="0"/>
              </a:rPr>
              <a:t>Flexibility</a:t>
            </a:r>
            <a:r>
              <a:rPr lang="en-US" sz="2200" dirty="0">
                <a:latin typeface="Book Antiqua" panose="02040602050305030304" pitchFamily="18" charset="0"/>
              </a:rPr>
              <a:t>: Suitable for both discrete and continuous action spaces.</a:t>
            </a:r>
          </a:p>
          <a:p>
            <a:pPr>
              <a:lnSpc>
                <a:spcPct val="150000"/>
              </a:lnSpc>
              <a:spcBef>
                <a:spcPts val="600"/>
              </a:spcBef>
              <a:spcAft>
                <a:spcPts val="600"/>
              </a:spcAft>
            </a:pPr>
            <a:r>
              <a:rPr lang="en-US" sz="2200" b="1" dirty="0">
                <a:latin typeface="Book Antiqua" panose="02040602050305030304" pitchFamily="18" charset="0"/>
              </a:rPr>
              <a:t>Convergence</a:t>
            </a:r>
            <a:r>
              <a:rPr lang="en-US" sz="2200" dirty="0">
                <a:latin typeface="Book Antiqua" panose="02040602050305030304" pitchFamily="18" charset="0"/>
              </a:rPr>
              <a:t>: Guarantees convergence to the optimal policy under certain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rmAutofit fontScale="90000" lnSpcReduction="20000"/>
          </a:bodyPr>
          <a:lstStyle/>
          <a:p>
            <a:pPr marL="0" indent="0" algn="just">
              <a:lnSpc>
                <a:spcPct val="150000"/>
              </a:lnSpc>
              <a:buNone/>
            </a:pPr>
            <a:r>
              <a:rPr lang="en-US" sz="2200" b="1" dirty="0">
                <a:latin typeface="Book Antiqua" panose="02040602050305030304" pitchFamily="18" charset="0"/>
              </a:rPr>
              <a:t>Steps in the Q-Learning Algorithm</a:t>
            </a:r>
          </a:p>
          <a:p>
            <a:pPr algn="just">
              <a:lnSpc>
                <a:spcPct val="150000"/>
              </a:lnSpc>
            </a:pPr>
            <a:r>
              <a:rPr lang="en-US" sz="2200" b="1" dirty="0">
                <a:latin typeface="Book Antiqua" panose="02040602050305030304" pitchFamily="18" charset="0"/>
              </a:rPr>
              <a:t>Initialize Q-Table</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Create a Q-table with dimensions for state-action pairs.</a:t>
            </a:r>
          </a:p>
          <a:p>
            <a:pPr lvl="1" algn="just">
              <a:lnSpc>
                <a:spcPct val="150000"/>
              </a:lnSpc>
            </a:pPr>
            <a:r>
              <a:rPr lang="en-US" sz="2200" dirty="0">
                <a:latin typeface="Book Antiqua" panose="02040602050305030304" pitchFamily="18" charset="0"/>
              </a:rPr>
              <a:t>Initialize all values to zero or small random numbers.</a:t>
            </a:r>
          </a:p>
          <a:p>
            <a:pPr algn="just">
              <a:lnSpc>
                <a:spcPct val="150000"/>
              </a:lnSpc>
            </a:pPr>
            <a:r>
              <a:rPr lang="en-US" sz="2200" b="1" dirty="0">
                <a:latin typeface="Book Antiqua" panose="02040602050305030304" pitchFamily="18" charset="0"/>
              </a:rPr>
              <a:t>Choose Action</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Use an exploration strategy (e.g., ε-greedy) to select an action.</a:t>
            </a:r>
          </a:p>
          <a:p>
            <a:pPr algn="just">
              <a:lnSpc>
                <a:spcPct val="150000"/>
              </a:lnSpc>
            </a:pPr>
            <a:r>
              <a:rPr lang="en-US" sz="2200" b="1" dirty="0">
                <a:latin typeface="Book Antiqua" panose="02040602050305030304" pitchFamily="18" charset="0"/>
              </a:rPr>
              <a:t>Take Action</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Execute the chosen action in the environment.</a:t>
            </a:r>
          </a:p>
          <a:p>
            <a:pPr algn="just">
              <a:lnSpc>
                <a:spcPct val="150000"/>
              </a:lnSpc>
            </a:pPr>
            <a:r>
              <a:rPr lang="en-US" sz="2200" b="1" dirty="0">
                <a:latin typeface="Book Antiqua" panose="02040602050305030304" pitchFamily="18" charset="0"/>
              </a:rPr>
              <a:t>Observe Reward</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Receive the reward from the environment based on the action taken.</a:t>
            </a:r>
          </a:p>
          <a:p>
            <a:pPr algn="just">
              <a:lnSpc>
                <a:spcPct val="150000"/>
              </a:lnSpc>
            </a:pPr>
            <a:r>
              <a:rPr lang="en-US" sz="2200" b="1" dirty="0">
                <a:latin typeface="Book Antiqua" panose="02040602050305030304" pitchFamily="18" charset="0"/>
              </a:rPr>
              <a:t>Update Q-Value</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Apply the Q-learning update rule to adjust the Q-value for the state-action pair.</a:t>
            </a:r>
          </a:p>
          <a:p>
            <a:pPr algn="just">
              <a:lnSpc>
                <a:spcPct val="150000"/>
              </a:lnSpc>
            </a:pPr>
            <a:r>
              <a:rPr lang="en-US" sz="2200" b="1" dirty="0">
                <a:latin typeface="Book Antiqua" panose="02040602050305030304" pitchFamily="18" charset="0"/>
              </a:rPr>
              <a:t>Repeat</a:t>
            </a:r>
            <a:r>
              <a:rPr lang="en-US" sz="2200" dirty="0">
                <a:latin typeface="Book Antiqua" panose="02040602050305030304" pitchFamily="18" charset="0"/>
              </a:rPr>
              <a:t>:</a:t>
            </a:r>
          </a:p>
          <a:p>
            <a:pPr lvl="1" algn="just">
              <a:lnSpc>
                <a:spcPct val="150000"/>
              </a:lnSpc>
            </a:pPr>
            <a:r>
              <a:rPr lang="en-US" sz="2200" dirty="0">
                <a:latin typeface="Book Antiqua" panose="02040602050305030304" pitchFamily="18" charset="0"/>
              </a:rPr>
              <a:t>Continue the process for a specified number of episodes or until convergence.</a:t>
            </a:r>
          </a:p>
          <a:p>
            <a:pPr marL="0" indent="0" algn="just">
              <a:lnSpc>
                <a:spcPct val="150000"/>
              </a:lnSpc>
              <a:spcBef>
                <a:spcPts val="600"/>
              </a:spcBef>
              <a:buNone/>
            </a:pPr>
            <a:endParaRPr lang="en-US" sz="2200"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00000"/>
              </a:lnSpc>
              <a:spcBef>
                <a:spcPts val="0"/>
              </a:spcBef>
              <a:buNone/>
            </a:pPr>
            <a:r>
              <a:rPr lang="en-US" sz="2000" b="1" dirty="0" smtClean="0">
                <a:latin typeface="Book Antiqua" panose="02040602050305030304" pitchFamily="18" charset="0"/>
              </a:rPr>
              <a:t>What </a:t>
            </a:r>
            <a:r>
              <a:rPr lang="en-US" sz="2000" b="1" dirty="0">
                <a:latin typeface="Book Antiqua" panose="02040602050305030304" pitchFamily="18" charset="0"/>
              </a:rPr>
              <a:t>is a Q-Table?</a:t>
            </a:r>
          </a:p>
          <a:p>
            <a:pPr algn="just">
              <a:lnSpc>
                <a:spcPct val="100000"/>
              </a:lnSpc>
              <a:spcBef>
                <a:spcPts val="0"/>
              </a:spcBef>
            </a:pPr>
            <a:r>
              <a:rPr lang="en-US" sz="2000" dirty="0">
                <a:latin typeface="Book Antiqua" panose="02040602050305030304" pitchFamily="18" charset="0"/>
              </a:rPr>
              <a:t>A </a:t>
            </a:r>
            <a:r>
              <a:rPr lang="en-US" sz="2000" b="1" dirty="0">
                <a:latin typeface="Book Antiqua" panose="02040602050305030304" pitchFamily="18" charset="0"/>
              </a:rPr>
              <a:t>Q-Table</a:t>
            </a:r>
            <a:r>
              <a:rPr lang="en-US" sz="2000" dirty="0">
                <a:latin typeface="Book Antiqua" panose="02040602050305030304" pitchFamily="18" charset="0"/>
              </a:rPr>
              <a:t> is a data structure used to store the Q-values for each state-action pair in a reinforcement learning environment.</a:t>
            </a:r>
          </a:p>
          <a:p>
            <a:pPr algn="just">
              <a:lnSpc>
                <a:spcPct val="100000"/>
              </a:lnSpc>
              <a:spcBef>
                <a:spcPts val="0"/>
              </a:spcBef>
            </a:pPr>
            <a:r>
              <a:rPr lang="en-US" sz="2000" dirty="0">
                <a:latin typeface="Book Antiqua" panose="02040602050305030304" pitchFamily="18" charset="0"/>
              </a:rPr>
              <a:t>Each entry in the Q-table represents the expected utility (or quality) of taking a particular action in a given state.</a:t>
            </a:r>
          </a:p>
          <a:p>
            <a:pPr marL="0" indent="0" algn="just">
              <a:lnSpc>
                <a:spcPct val="100000"/>
              </a:lnSpc>
              <a:spcBef>
                <a:spcPts val="0"/>
              </a:spcBef>
              <a:buNone/>
            </a:pPr>
            <a:r>
              <a:rPr lang="en-US" sz="2000" b="1" dirty="0">
                <a:latin typeface="Book Antiqua" panose="02040602050305030304" pitchFamily="18" charset="0"/>
              </a:rPr>
              <a:t>Structure of a Q-Table</a:t>
            </a:r>
          </a:p>
          <a:p>
            <a:pPr algn="just">
              <a:lnSpc>
                <a:spcPct val="100000"/>
              </a:lnSpc>
              <a:spcBef>
                <a:spcPts val="0"/>
              </a:spcBef>
            </a:pPr>
            <a:r>
              <a:rPr lang="en-US" sz="2000" dirty="0">
                <a:latin typeface="Book Antiqua" panose="02040602050305030304" pitchFamily="18" charset="0"/>
              </a:rPr>
              <a:t>The table has rows corresponding to different states and columns corresponding to actions.</a:t>
            </a:r>
          </a:p>
          <a:p>
            <a:pPr algn="just">
              <a:lnSpc>
                <a:spcPct val="100000"/>
              </a:lnSpc>
              <a:spcBef>
                <a:spcPts val="0"/>
              </a:spcBef>
            </a:pPr>
            <a:r>
              <a:rPr lang="en-US" sz="2000" dirty="0">
                <a:latin typeface="Book Antiqua" panose="02040602050305030304" pitchFamily="18" charset="0"/>
              </a:rPr>
              <a:t>Each cell </a:t>
            </a:r>
            <a:r>
              <a:rPr lang="en-US" sz="2000" dirty="0" smtClean="0">
                <a:latin typeface="Book Antiqua" panose="02040602050305030304" pitchFamily="18" charset="0"/>
              </a:rPr>
              <a:t>Q(</a:t>
            </a:r>
            <a:r>
              <a:rPr lang="en-US" sz="2000" dirty="0" err="1" smtClean="0">
                <a:latin typeface="Book Antiqua" panose="02040602050305030304" pitchFamily="18" charset="0"/>
              </a:rPr>
              <a:t>s,a</a:t>
            </a:r>
            <a:r>
              <a:rPr lang="en-US" sz="2000" dirty="0" smtClean="0">
                <a:latin typeface="Book Antiqua" panose="02040602050305030304" pitchFamily="18" charset="0"/>
              </a:rPr>
              <a:t>) </a:t>
            </a:r>
            <a:r>
              <a:rPr lang="en-US" sz="2000" dirty="0">
                <a:latin typeface="Book Antiqua" panose="02040602050305030304" pitchFamily="18" charset="0"/>
              </a:rPr>
              <a:t>contains the value representing the expected cumulative reward from taking action </a:t>
            </a:r>
            <a:r>
              <a:rPr lang="en-US" sz="2000" dirty="0" smtClean="0">
                <a:latin typeface="Book Antiqua" panose="02040602050305030304" pitchFamily="18" charset="0"/>
              </a:rPr>
              <a:t>a </a:t>
            </a:r>
            <a:r>
              <a:rPr lang="en-US" sz="2000" dirty="0">
                <a:latin typeface="Book Antiqua" panose="02040602050305030304" pitchFamily="18" charset="0"/>
              </a:rPr>
              <a:t>in state </a:t>
            </a:r>
            <a:r>
              <a:rPr lang="en-US" sz="2000" dirty="0" smtClean="0">
                <a:latin typeface="Book Antiqua" panose="02040602050305030304" pitchFamily="18" charset="0"/>
              </a:rPr>
              <a:t>s </a:t>
            </a:r>
            <a:r>
              <a:rPr lang="en-US" sz="2000" dirty="0">
                <a:latin typeface="Book Antiqua" panose="02040602050305030304" pitchFamily="18" charset="0"/>
              </a:rPr>
              <a:t>and following the current policy thereafter.</a:t>
            </a:r>
          </a:p>
          <a:p>
            <a:pPr marL="0" indent="0" algn="just">
              <a:lnSpc>
                <a:spcPct val="150000"/>
              </a:lnSpc>
              <a:spcBef>
                <a:spcPts val="0"/>
              </a:spcBef>
              <a:buNone/>
            </a:pPr>
            <a:r>
              <a:rPr lang="en-US" sz="2000" b="1" dirty="0" smtClean="0">
                <a:latin typeface="Book Antiqua" panose="02040602050305030304" pitchFamily="18" charset="0"/>
              </a:rPr>
              <a:t>Example:</a:t>
            </a: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buNone/>
            </a:pPr>
            <a:r>
              <a:rPr lang="en-US" sz="2000" b="1" dirty="0">
                <a:latin typeface="Book Antiqua" panose="02040602050305030304" pitchFamily="18" charset="0"/>
              </a:rPr>
              <a:t>How to Use a Q-Table</a:t>
            </a:r>
          </a:p>
          <a:p>
            <a:pPr algn="just"/>
            <a:r>
              <a:rPr lang="en-US" sz="2000" dirty="0">
                <a:latin typeface="Book Antiqua" panose="02040602050305030304" pitchFamily="18" charset="0"/>
              </a:rPr>
              <a:t>The agent uses the Q-table to decide which action to take in a given state. It typically selects the action with the highest Q-value, balancing exploration and exploitation.</a:t>
            </a: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a:p>
            <a:pPr marL="0" indent="0" algn="just">
              <a:lnSpc>
                <a:spcPct val="150000"/>
              </a:lnSpc>
              <a:spcBef>
                <a:spcPts val="0"/>
              </a:spcBef>
              <a:buNone/>
            </a:pPr>
            <a:endParaRPr lang="en-US" sz="2000" b="1" dirty="0" smtClean="0">
              <a:latin typeface="Book Antiqua" panose="02040602050305030304" pitchFamily="18" charset="0"/>
            </a:endParaRPr>
          </a:p>
          <a:p>
            <a:pPr marL="0" indent="0" algn="just">
              <a:lnSpc>
                <a:spcPct val="150000"/>
              </a:lnSpc>
              <a:spcBef>
                <a:spcPts val="0"/>
              </a:spcBef>
              <a:buNone/>
            </a:pPr>
            <a:endParaRPr lang="en-US" sz="2000" b="1" dirty="0">
              <a:latin typeface="Book Antiqua" panose="02040602050305030304" pitchFamily="18" charset="0"/>
            </a:endParaRPr>
          </a:p>
        </p:txBody>
      </p:sp>
      <p:pic>
        <p:nvPicPr>
          <p:cNvPr id="2" name="Picture 1"/>
          <p:cNvPicPr>
            <a:picLocks noChangeAspect="1"/>
          </p:cNvPicPr>
          <p:nvPr/>
        </p:nvPicPr>
        <p:blipFill>
          <a:blip r:embed="rId2"/>
          <a:stretch>
            <a:fillRect/>
          </a:stretch>
        </p:blipFill>
        <p:spPr>
          <a:xfrm>
            <a:off x="3804805" y="2902951"/>
            <a:ext cx="4914900" cy="2714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nSpc>
                <a:spcPct val="150000"/>
              </a:lnSpc>
              <a:buNone/>
            </a:pPr>
            <a:r>
              <a:rPr lang="en-US" sz="2000" b="1" dirty="0">
                <a:latin typeface="Book Antiqua" panose="02040602050305030304" pitchFamily="18" charset="0"/>
              </a:rPr>
              <a:t>What is the Update Rule?</a:t>
            </a:r>
          </a:p>
          <a:p>
            <a:pPr>
              <a:lnSpc>
                <a:spcPct val="150000"/>
              </a:lnSpc>
            </a:pPr>
            <a:r>
              <a:rPr lang="en-US" sz="2000" dirty="0">
                <a:latin typeface="Book Antiqua" panose="02040602050305030304" pitchFamily="18" charset="0"/>
              </a:rPr>
              <a:t>The </a:t>
            </a:r>
            <a:r>
              <a:rPr lang="en-US" sz="2000" b="1" dirty="0">
                <a:latin typeface="Book Antiqua" panose="02040602050305030304" pitchFamily="18" charset="0"/>
              </a:rPr>
              <a:t>update rule</a:t>
            </a:r>
            <a:r>
              <a:rPr lang="en-US" sz="2000" dirty="0">
                <a:latin typeface="Book Antiqua" panose="02040602050305030304" pitchFamily="18" charset="0"/>
              </a:rPr>
              <a:t> in Q-learning is used to adjust the Q-values in the Q-table after the agent takes an action and observes the outcome.</a:t>
            </a:r>
          </a:p>
          <a:p>
            <a:pPr>
              <a:lnSpc>
                <a:spcPct val="150000"/>
              </a:lnSpc>
            </a:pPr>
            <a:r>
              <a:rPr lang="en-US" sz="2000" dirty="0">
                <a:latin typeface="Book Antiqua" panose="02040602050305030304" pitchFamily="18" charset="0"/>
              </a:rPr>
              <a:t>This rule enables the agent to learn from its experiences and improve its policy over time.</a:t>
            </a:r>
          </a:p>
          <a:p>
            <a:pPr>
              <a:lnSpc>
                <a:spcPct val="150000"/>
              </a:lnSpc>
              <a:spcBef>
                <a:spcPts val="600"/>
              </a:spcBef>
              <a:spcAft>
                <a:spcPts val="600"/>
              </a:spcAft>
            </a:pPr>
            <a:r>
              <a:rPr lang="en-US" sz="2000" b="1" dirty="0" smtClean="0">
                <a:latin typeface="Book Antiqua" panose="02040602050305030304" pitchFamily="18" charset="0"/>
              </a:rPr>
              <a:t>Formula</a:t>
            </a:r>
            <a:endParaRPr lang="en-US" sz="2000" dirty="0">
              <a:latin typeface="Book Antiqua" panose="02040602050305030304" pitchFamily="18" charset="0"/>
            </a:endParaRPr>
          </a:p>
          <a:p>
            <a:pPr marL="0" indent="0">
              <a:lnSpc>
                <a:spcPct val="150000"/>
              </a:lnSpc>
              <a:spcBef>
                <a:spcPts val="600"/>
              </a:spcBef>
              <a:spcAft>
                <a:spcPts val="600"/>
              </a:spcAft>
              <a:buNone/>
            </a:pPr>
            <a:r>
              <a:rPr lang="en-US" sz="2000" b="1" dirty="0" smtClean="0">
                <a:latin typeface="Book Antiqua" panose="02040602050305030304" pitchFamily="18" charset="0"/>
              </a:rPr>
              <a:t>Parameters</a:t>
            </a:r>
            <a:r>
              <a:rPr lang="en-US" sz="2000" b="1" dirty="0">
                <a:latin typeface="Book Antiqua" panose="02040602050305030304" pitchFamily="18" charset="0"/>
              </a:rPr>
              <a:t>:</a:t>
            </a:r>
          </a:p>
          <a:p>
            <a:pPr>
              <a:lnSpc>
                <a:spcPct val="150000"/>
              </a:lnSpc>
              <a:spcBef>
                <a:spcPts val="600"/>
              </a:spcBef>
              <a:spcAft>
                <a:spcPts val="600"/>
              </a:spcAft>
            </a:pPr>
            <a:r>
              <a:rPr lang="en-US" sz="2000" b="1" dirty="0" smtClean="0">
                <a:latin typeface="Book Antiqua" panose="02040602050305030304" pitchFamily="18" charset="0"/>
              </a:rPr>
              <a:t>Q(</a:t>
            </a:r>
            <a:r>
              <a:rPr lang="en-US" sz="2000" b="1" dirty="0" err="1" smtClean="0">
                <a:latin typeface="Book Antiqua" panose="02040602050305030304" pitchFamily="18" charset="0"/>
              </a:rPr>
              <a:t>s,a</a:t>
            </a:r>
            <a:r>
              <a:rPr lang="en-US" sz="2000" b="1" dirty="0">
                <a:latin typeface="Book Antiqua" panose="02040602050305030304" pitchFamily="18" charset="0"/>
              </a:rPr>
              <a:t>)</a:t>
            </a:r>
            <a:r>
              <a:rPr lang="en-US" sz="2000" dirty="0" smtClean="0">
                <a:latin typeface="Book Antiqua" panose="02040602050305030304" pitchFamily="18" charset="0"/>
              </a:rPr>
              <a:t>: </a:t>
            </a:r>
            <a:r>
              <a:rPr lang="en-US" sz="2000" dirty="0">
                <a:latin typeface="Book Antiqua" panose="02040602050305030304" pitchFamily="18" charset="0"/>
              </a:rPr>
              <a:t>Current Q-value for state </a:t>
            </a:r>
            <a:r>
              <a:rPr lang="en-US" sz="2000" dirty="0" smtClean="0">
                <a:latin typeface="Book Antiqua" panose="02040602050305030304" pitchFamily="18" charset="0"/>
              </a:rPr>
              <a:t>s </a:t>
            </a:r>
            <a:r>
              <a:rPr lang="en-US" sz="2000" dirty="0">
                <a:latin typeface="Book Antiqua" panose="02040602050305030304" pitchFamily="18" charset="0"/>
              </a:rPr>
              <a:t>and action a</a:t>
            </a:r>
            <a:r>
              <a:rPr lang="en-US" sz="2000" dirty="0" smtClean="0">
                <a:latin typeface="Book Antiqua" panose="02040602050305030304" pitchFamily="18" charset="0"/>
              </a:rPr>
              <a:t>.</a:t>
            </a:r>
            <a:endParaRPr lang="en-US" sz="2000" dirty="0">
              <a:latin typeface="Book Antiqua" panose="02040602050305030304" pitchFamily="18" charset="0"/>
            </a:endParaRPr>
          </a:p>
          <a:p>
            <a:pPr>
              <a:lnSpc>
                <a:spcPct val="150000"/>
              </a:lnSpc>
              <a:spcBef>
                <a:spcPts val="600"/>
              </a:spcBef>
              <a:spcAft>
                <a:spcPts val="600"/>
              </a:spcAft>
            </a:pPr>
            <a:r>
              <a:rPr lang="el-GR" sz="2000" b="1" dirty="0" smtClean="0">
                <a:latin typeface="Book Antiqua" panose="02040602050305030304" pitchFamily="18" charset="0"/>
              </a:rPr>
              <a:t>α</a:t>
            </a:r>
            <a:r>
              <a:rPr lang="el-GR" sz="2000" dirty="0" smtClean="0">
                <a:latin typeface="Book Antiqua" panose="02040602050305030304" pitchFamily="18" charset="0"/>
              </a:rPr>
              <a:t>: </a:t>
            </a:r>
            <a:r>
              <a:rPr lang="en-US" sz="2000" dirty="0">
                <a:latin typeface="Book Antiqua" panose="02040602050305030304" pitchFamily="18" charset="0"/>
              </a:rPr>
              <a:t>Learning rate (0 &lt; </a:t>
            </a:r>
            <a:r>
              <a:rPr lang="el-GR" sz="2000" dirty="0" smtClean="0">
                <a:latin typeface="Book Antiqua" panose="02040602050305030304" pitchFamily="18" charset="0"/>
              </a:rPr>
              <a:t>α</a:t>
            </a:r>
            <a:r>
              <a:rPr lang="en-US" sz="2000" dirty="0" smtClean="0">
                <a:latin typeface="Book Antiqua" panose="02040602050305030304" pitchFamily="18" charset="0"/>
              </a:rPr>
              <a:t> </a:t>
            </a:r>
            <a:r>
              <a:rPr lang="el-GR" sz="2000" dirty="0" smtClean="0">
                <a:latin typeface="Book Antiqua" panose="02040602050305030304" pitchFamily="18" charset="0"/>
              </a:rPr>
              <a:t>≤ </a:t>
            </a:r>
            <a:r>
              <a:rPr lang="el-GR" sz="2000" dirty="0">
                <a:latin typeface="Book Antiqua" panose="02040602050305030304" pitchFamily="18" charset="0"/>
              </a:rPr>
              <a:t>1).</a:t>
            </a:r>
          </a:p>
          <a:p>
            <a:pPr>
              <a:lnSpc>
                <a:spcPct val="150000"/>
              </a:lnSpc>
              <a:spcBef>
                <a:spcPts val="600"/>
              </a:spcBef>
              <a:spcAft>
                <a:spcPts val="600"/>
              </a:spcAft>
            </a:pPr>
            <a:r>
              <a:rPr lang="en-US" sz="2000" b="1" dirty="0" smtClean="0">
                <a:latin typeface="Book Antiqua" panose="02040602050305030304" pitchFamily="18" charset="0"/>
              </a:rPr>
              <a:t>R</a:t>
            </a:r>
            <a:r>
              <a:rPr lang="en-US" sz="2000" dirty="0" smtClean="0">
                <a:latin typeface="Book Antiqua" panose="02040602050305030304" pitchFamily="18" charset="0"/>
              </a:rPr>
              <a:t>: </a:t>
            </a:r>
            <a:r>
              <a:rPr lang="en-US" sz="2000" dirty="0">
                <a:latin typeface="Book Antiqua" panose="02040602050305030304" pitchFamily="18" charset="0"/>
              </a:rPr>
              <a:t>Reward received after action </a:t>
            </a:r>
            <a:r>
              <a:rPr lang="en-US" sz="2000" dirty="0" smtClean="0">
                <a:latin typeface="Book Antiqua" panose="02040602050305030304" pitchFamily="18" charset="0"/>
              </a:rPr>
              <a:t>a </a:t>
            </a:r>
            <a:r>
              <a:rPr lang="en-US" sz="2000" dirty="0">
                <a:latin typeface="Book Antiqua" panose="02040602050305030304" pitchFamily="18" charset="0"/>
              </a:rPr>
              <a:t>in state </a:t>
            </a:r>
            <a:r>
              <a:rPr lang="en-US" sz="2000" dirty="0" smtClean="0">
                <a:latin typeface="Book Antiqua" panose="02040602050305030304" pitchFamily="18" charset="0"/>
              </a:rPr>
              <a:t>s.</a:t>
            </a:r>
            <a:endParaRPr lang="en-US" sz="2000" dirty="0">
              <a:latin typeface="Book Antiqua" panose="02040602050305030304" pitchFamily="18" charset="0"/>
            </a:endParaRPr>
          </a:p>
          <a:p>
            <a:pPr>
              <a:lnSpc>
                <a:spcPct val="150000"/>
              </a:lnSpc>
              <a:spcBef>
                <a:spcPts val="600"/>
              </a:spcBef>
              <a:spcAft>
                <a:spcPts val="600"/>
              </a:spcAft>
            </a:pPr>
            <a:r>
              <a:rPr lang="el-GR" sz="2000" b="1" dirty="0" smtClean="0">
                <a:latin typeface="Book Antiqua" panose="02040602050305030304" pitchFamily="18" charset="0"/>
              </a:rPr>
              <a:t>γ</a:t>
            </a:r>
            <a:r>
              <a:rPr lang="el-GR" sz="2000" dirty="0" smtClean="0">
                <a:latin typeface="Book Antiqua" panose="02040602050305030304" pitchFamily="18" charset="0"/>
              </a:rPr>
              <a:t>: </a:t>
            </a:r>
            <a:r>
              <a:rPr lang="en-US" sz="2000" dirty="0">
                <a:latin typeface="Book Antiqua" panose="02040602050305030304" pitchFamily="18" charset="0"/>
              </a:rPr>
              <a:t>Discount factor (0 ≤ </a:t>
            </a:r>
            <a:r>
              <a:rPr lang="el-GR" sz="2000" dirty="0" smtClean="0">
                <a:latin typeface="Book Antiqua" panose="02040602050305030304" pitchFamily="18" charset="0"/>
              </a:rPr>
              <a:t>γ </a:t>
            </a:r>
            <a:r>
              <a:rPr lang="el-GR" sz="2000" dirty="0">
                <a:latin typeface="Book Antiqua" panose="02040602050305030304" pitchFamily="18" charset="0"/>
              </a:rPr>
              <a:t>&lt; 1).</a:t>
            </a:r>
          </a:p>
          <a:p>
            <a:pPr>
              <a:lnSpc>
                <a:spcPct val="150000"/>
              </a:lnSpc>
              <a:spcBef>
                <a:spcPts val="600"/>
              </a:spcBef>
              <a:spcAft>
                <a:spcPts val="600"/>
              </a:spcAft>
            </a:pPr>
            <a:r>
              <a:rPr lang="en-US" sz="2000" b="1" dirty="0" smtClean="0">
                <a:latin typeface="Book Antiqua" panose="02040602050305030304" pitchFamily="18" charset="0"/>
              </a:rPr>
              <a:t>s′</a:t>
            </a:r>
            <a:r>
              <a:rPr lang="en-US" sz="2000" dirty="0" smtClean="0">
                <a:latin typeface="Book Antiqua" panose="02040602050305030304" pitchFamily="18" charset="0"/>
              </a:rPr>
              <a:t>: </a:t>
            </a:r>
            <a:r>
              <a:rPr lang="en-US" sz="2000" dirty="0">
                <a:latin typeface="Book Antiqua" panose="02040602050305030304" pitchFamily="18" charset="0"/>
              </a:rPr>
              <a:t>New state resulting from action </a:t>
            </a:r>
            <a:r>
              <a:rPr lang="en-US" sz="2000" dirty="0" smtClean="0">
                <a:latin typeface="Book Antiqua" panose="02040602050305030304" pitchFamily="18" charset="0"/>
              </a:rPr>
              <a:t>a.</a:t>
            </a:r>
            <a:endParaRPr lang="en-US" sz="2000" dirty="0">
              <a:latin typeface="Book Antiqua" panose="02040602050305030304" pitchFamily="18" charset="0"/>
            </a:endParaRPr>
          </a:p>
          <a:p>
            <a:pPr>
              <a:lnSpc>
                <a:spcPct val="150000"/>
              </a:lnSpc>
              <a:spcBef>
                <a:spcPts val="600"/>
              </a:spcBef>
              <a:spcAft>
                <a:spcPts val="600"/>
              </a:spcAft>
            </a:pPr>
            <a:r>
              <a:rPr lang="en-US" sz="2000" b="1" dirty="0" err="1">
                <a:latin typeface="Book Antiqua" panose="02040602050305030304" pitchFamily="18" charset="0"/>
              </a:rPr>
              <a:t>max⁡a′Q</a:t>
            </a:r>
            <a:r>
              <a:rPr lang="en-US" sz="2000" b="1" dirty="0">
                <a:latin typeface="Book Antiqua" panose="02040602050305030304" pitchFamily="18" charset="0"/>
              </a:rPr>
              <a:t>(</a:t>
            </a:r>
            <a:r>
              <a:rPr lang="en-US" sz="2000" b="1" dirty="0" err="1">
                <a:latin typeface="Book Antiqua" panose="02040602050305030304" pitchFamily="18" charset="0"/>
              </a:rPr>
              <a:t>s′,a</a:t>
            </a:r>
            <a:r>
              <a:rPr lang="en-US" sz="2000" b="1" dirty="0" smtClean="0">
                <a:latin typeface="Book Antiqua" panose="02040602050305030304" pitchFamily="18" charset="0"/>
              </a:rPr>
              <a:t>′)</a:t>
            </a:r>
            <a:r>
              <a:rPr lang="en-US" sz="2000" dirty="0" smtClean="0">
                <a:latin typeface="Book Antiqua" panose="02040602050305030304" pitchFamily="18" charset="0"/>
              </a:rPr>
              <a:t>: </a:t>
            </a:r>
            <a:r>
              <a:rPr lang="en-US" sz="2000" dirty="0">
                <a:latin typeface="Book Antiqua" panose="02040602050305030304" pitchFamily="18" charset="0"/>
              </a:rPr>
              <a:t>Maximum Q-value for new state </a:t>
            </a:r>
            <a:r>
              <a:rPr lang="en-US" sz="2000" dirty="0" smtClean="0">
                <a:latin typeface="Book Antiqua" panose="02040602050305030304" pitchFamily="18" charset="0"/>
              </a:rPr>
              <a:t>s′.</a:t>
            </a:r>
            <a:endParaRPr lang="en-US" sz="2000" dirty="0">
              <a:latin typeface="Book Antiqua" panose="02040602050305030304" pitchFamily="18" charset="0"/>
            </a:endParaRPr>
          </a:p>
        </p:txBody>
      </p:sp>
      <p:pic>
        <p:nvPicPr>
          <p:cNvPr id="2" name="Picture 1"/>
          <p:cNvPicPr>
            <a:picLocks noChangeAspect="1"/>
          </p:cNvPicPr>
          <p:nvPr/>
        </p:nvPicPr>
        <p:blipFill>
          <a:blip r:embed="rId2"/>
          <a:stretch>
            <a:fillRect/>
          </a:stretch>
        </p:blipFill>
        <p:spPr>
          <a:xfrm>
            <a:off x="3004560" y="2401167"/>
            <a:ext cx="7439025" cy="781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50000"/>
              </a:lnSpc>
              <a:spcBef>
                <a:spcPts val="600"/>
              </a:spcBef>
              <a:spcAft>
                <a:spcPts val="600"/>
              </a:spcAft>
              <a:buNone/>
            </a:pPr>
            <a:r>
              <a:rPr lang="en-US" sz="2200" b="1" dirty="0">
                <a:latin typeface="Book Antiqua" panose="02040602050305030304" pitchFamily="18" charset="0"/>
              </a:rPr>
              <a:t>Temporal Difference (TD) Learning</a:t>
            </a:r>
          </a:p>
          <a:p>
            <a:pPr marL="0" indent="0" algn="just" fontAlgn="auto">
              <a:lnSpc>
                <a:spcPct val="150000"/>
              </a:lnSpc>
              <a:spcBef>
                <a:spcPts val="600"/>
              </a:spcBef>
              <a:spcAft>
                <a:spcPts val="600"/>
              </a:spcAft>
              <a:buNone/>
            </a:pPr>
            <a:r>
              <a:rPr lang="en-US" altLang="en-US" sz="2200" b="1" dirty="0" smtClean="0">
                <a:latin typeface="Book Antiqua" panose="02040602050305030304" pitchFamily="18" charset="0"/>
              </a:rPr>
              <a:t>Definition</a:t>
            </a:r>
            <a:r>
              <a:rPr lang="en-US" altLang="en-US" sz="2200" b="1" dirty="0">
                <a:latin typeface="Book Antiqua" panose="02040602050305030304" pitchFamily="18" charset="0"/>
              </a:rPr>
              <a:t>: </a:t>
            </a:r>
            <a:r>
              <a:rPr lang="en-US" altLang="en-US" sz="2200" dirty="0">
                <a:latin typeface="Book Antiqua" panose="02040602050305030304" pitchFamily="18" charset="0"/>
              </a:rPr>
              <a:t>A reinforcement learning method that updates value estimates based on the difference between predicted values and actual rewards received</a:t>
            </a:r>
            <a:r>
              <a:rPr lang="en-US" altLang="en-US" sz="2200" dirty="0" smtClean="0">
                <a:latin typeface="Book Antiqua" panose="02040602050305030304" pitchFamily="18" charset="0"/>
              </a:rPr>
              <a:t>.</a:t>
            </a:r>
          </a:p>
          <a:p>
            <a:pPr marL="0" indent="0" algn="just" fontAlgn="auto">
              <a:lnSpc>
                <a:spcPct val="150000"/>
              </a:lnSpc>
              <a:spcBef>
                <a:spcPts val="600"/>
              </a:spcBef>
              <a:spcAft>
                <a:spcPts val="600"/>
              </a:spcAft>
              <a:buNone/>
            </a:pPr>
            <a:r>
              <a:rPr lang="en-US" altLang="en-US" sz="2200" b="1" dirty="0" smtClean="0">
                <a:latin typeface="Book Antiqua" panose="02040602050305030304" pitchFamily="18" charset="0"/>
              </a:rPr>
              <a:t>Combination</a:t>
            </a:r>
            <a:r>
              <a:rPr lang="en-US" altLang="en-US" sz="2200" b="1" dirty="0">
                <a:latin typeface="Book Antiqua" panose="02040602050305030304" pitchFamily="18" charset="0"/>
              </a:rPr>
              <a:t>: </a:t>
            </a:r>
            <a:r>
              <a:rPr lang="en-US" altLang="en-US" sz="2200" dirty="0">
                <a:latin typeface="Book Antiqua" panose="02040602050305030304" pitchFamily="18" charset="0"/>
              </a:rPr>
              <a:t>Merges concepts from dynamic programming and Monte Carlo methods</a:t>
            </a:r>
            <a:r>
              <a:rPr lang="en-US" altLang="en-US" sz="2200" dirty="0" smtClean="0">
                <a:latin typeface="Book Antiqua" panose="02040602050305030304" pitchFamily="18" charset="0"/>
              </a:rPr>
              <a:t>.</a:t>
            </a:r>
          </a:p>
          <a:p>
            <a:pPr marL="0" indent="0" algn="just">
              <a:lnSpc>
                <a:spcPct val="150000"/>
              </a:lnSpc>
              <a:spcBef>
                <a:spcPts val="600"/>
              </a:spcBef>
              <a:spcAft>
                <a:spcPts val="600"/>
              </a:spcAft>
              <a:buNone/>
            </a:pPr>
            <a:r>
              <a:rPr lang="en-US" sz="2200" b="1" dirty="0">
                <a:latin typeface="Book Antiqua" panose="02040602050305030304" pitchFamily="18" charset="0"/>
              </a:rPr>
              <a:t>Key Features</a:t>
            </a:r>
          </a:p>
          <a:p>
            <a:pPr algn="just">
              <a:lnSpc>
                <a:spcPct val="150000"/>
              </a:lnSpc>
              <a:spcBef>
                <a:spcPts val="600"/>
              </a:spcBef>
              <a:spcAft>
                <a:spcPts val="600"/>
              </a:spcAft>
            </a:pPr>
            <a:r>
              <a:rPr lang="en-US" sz="2200" b="1" dirty="0">
                <a:latin typeface="Book Antiqua" panose="02040602050305030304" pitchFamily="18" charset="0"/>
              </a:rPr>
              <a:t>Value Function</a:t>
            </a:r>
            <a:r>
              <a:rPr lang="en-US" sz="2200" dirty="0">
                <a:latin typeface="Book Antiqua" panose="02040602050305030304" pitchFamily="18" charset="0"/>
              </a:rPr>
              <a:t>:</a:t>
            </a:r>
          </a:p>
          <a:p>
            <a:pPr lvl="1" algn="just">
              <a:lnSpc>
                <a:spcPct val="150000"/>
              </a:lnSpc>
              <a:spcBef>
                <a:spcPts val="600"/>
              </a:spcBef>
              <a:spcAft>
                <a:spcPts val="600"/>
              </a:spcAft>
            </a:pPr>
            <a:r>
              <a:rPr lang="en-US" sz="2200" b="1" dirty="0">
                <a:latin typeface="Book Antiqua" panose="02040602050305030304" pitchFamily="18" charset="0"/>
              </a:rPr>
              <a:t>State Value Function </a:t>
            </a:r>
            <a:r>
              <a:rPr lang="en-US" sz="2200" b="1" dirty="0" smtClean="0">
                <a:latin typeface="Book Antiqua" panose="02040602050305030304" pitchFamily="18" charset="0"/>
              </a:rPr>
              <a:t>V(s)</a:t>
            </a:r>
            <a:r>
              <a:rPr lang="en-US" sz="2200" dirty="0" smtClean="0">
                <a:latin typeface="Book Antiqua" panose="02040602050305030304" pitchFamily="18" charset="0"/>
              </a:rPr>
              <a:t>: </a:t>
            </a:r>
            <a:r>
              <a:rPr lang="en-US" sz="2200" dirty="0">
                <a:latin typeface="Book Antiqua" panose="02040602050305030304" pitchFamily="18" charset="0"/>
              </a:rPr>
              <a:t>Estimates expected return from being in state </a:t>
            </a:r>
            <a:r>
              <a:rPr lang="en-US" sz="2200" dirty="0" smtClean="0">
                <a:latin typeface="Book Antiqua" panose="02040602050305030304" pitchFamily="18" charset="0"/>
              </a:rPr>
              <a:t>s.</a:t>
            </a:r>
            <a:endParaRPr lang="en-US" sz="2200" dirty="0">
              <a:latin typeface="Book Antiqua" panose="02040602050305030304" pitchFamily="18" charset="0"/>
            </a:endParaRPr>
          </a:p>
          <a:p>
            <a:pPr lvl="1" algn="just">
              <a:lnSpc>
                <a:spcPct val="150000"/>
              </a:lnSpc>
              <a:spcBef>
                <a:spcPts val="600"/>
              </a:spcBef>
              <a:spcAft>
                <a:spcPts val="600"/>
              </a:spcAft>
            </a:pPr>
            <a:r>
              <a:rPr lang="en-US" sz="2200" b="1" dirty="0">
                <a:latin typeface="Book Antiqua" panose="02040602050305030304" pitchFamily="18" charset="0"/>
              </a:rPr>
              <a:t>Action Value Function </a:t>
            </a:r>
            <a:r>
              <a:rPr lang="en-US" sz="2200" b="1" dirty="0" smtClean="0">
                <a:latin typeface="Book Antiqua" panose="02040602050305030304" pitchFamily="18" charset="0"/>
              </a:rPr>
              <a:t>Q(</a:t>
            </a:r>
            <a:r>
              <a:rPr lang="en-US" sz="2200" b="1" dirty="0" err="1" smtClean="0">
                <a:latin typeface="Book Antiqua" panose="02040602050305030304" pitchFamily="18" charset="0"/>
              </a:rPr>
              <a:t>s,a</a:t>
            </a:r>
            <a:r>
              <a:rPr lang="en-US" sz="2200" b="1" dirty="0" smtClean="0">
                <a:latin typeface="Book Antiqua" panose="02040602050305030304" pitchFamily="18" charset="0"/>
              </a:rPr>
              <a:t>)</a:t>
            </a:r>
            <a:r>
              <a:rPr lang="en-US" sz="2200" dirty="0" smtClean="0">
                <a:latin typeface="Book Antiqua" panose="02040602050305030304" pitchFamily="18" charset="0"/>
              </a:rPr>
              <a:t>: </a:t>
            </a:r>
            <a:r>
              <a:rPr lang="en-US" sz="2200" dirty="0">
                <a:latin typeface="Book Antiqua" panose="02040602050305030304" pitchFamily="18" charset="0"/>
              </a:rPr>
              <a:t>Estimates expected return from taking action </a:t>
            </a:r>
            <a:r>
              <a:rPr lang="en-US" sz="2200" dirty="0" smtClean="0">
                <a:latin typeface="Book Antiqua" panose="02040602050305030304" pitchFamily="18" charset="0"/>
              </a:rPr>
              <a:t>a in </a:t>
            </a:r>
            <a:r>
              <a:rPr lang="en-US" sz="2200" dirty="0">
                <a:latin typeface="Book Antiqua" panose="02040602050305030304" pitchFamily="18" charset="0"/>
              </a:rPr>
              <a:t>state </a:t>
            </a:r>
            <a:r>
              <a:rPr lang="en-US" sz="2200" dirty="0" smtClean="0">
                <a:latin typeface="Book Antiqua" panose="02040602050305030304" pitchFamily="18" charset="0"/>
              </a:rPr>
              <a:t>s.</a:t>
            </a:r>
          </a:p>
          <a:p>
            <a:pPr lvl="1" algn="just">
              <a:lnSpc>
                <a:spcPct val="150000"/>
              </a:lnSpc>
              <a:spcBef>
                <a:spcPts val="600"/>
              </a:spcBef>
              <a:spcAft>
                <a:spcPts val="600"/>
              </a:spcAft>
            </a:pPr>
            <a:endParaRPr lang="en-US" sz="2200" dirty="0">
              <a:latin typeface="Book Antiqua" panose="0204060205030503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a:lnSpc>
                <a:spcPct val="150000"/>
              </a:lnSpc>
            </a:pPr>
            <a:r>
              <a:rPr lang="en-US" sz="2200" b="1" dirty="0" smtClean="0">
                <a:latin typeface="Book Antiqua" panose="02040602050305030304" pitchFamily="18" charset="0"/>
              </a:rPr>
              <a:t>Update </a:t>
            </a:r>
            <a:r>
              <a:rPr lang="en-US" sz="2200" b="1" dirty="0">
                <a:latin typeface="Book Antiqua" panose="02040602050305030304" pitchFamily="18" charset="0"/>
              </a:rPr>
              <a:t>Mechanism</a:t>
            </a:r>
            <a:r>
              <a:rPr lang="en-US" sz="2200" dirty="0">
                <a:latin typeface="Book Antiqua" panose="02040602050305030304" pitchFamily="18" charset="0"/>
              </a:rPr>
              <a:t>:</a:t>
            </a:r>
          </a:p>
          <a:p>
            <a:pPr lvl="1">
              <a:lnSpc>
                <a:spcPct val="150000"/>
              </a:lnSpc>
            </a:pPr>
            <a:r>
              <a:rPr lang="en-US" sz="2200" b="1" dirty="0">
                <a:latin typeface="Book Antiqua" panose="02040602050305030304" pitchFamily="18" charset="0"/>
              </a:rPr>
              <a:t>TD Update Rule</a:t>
            </a:r>
            <a:r>
              <a:rPr lang="en-US" sz="2200" dirty="0">
                <a:latin typeface="Book Antiqua" panose="02040602050305030304" pitchFamily="18" charset="0"/>
              </a:rPr>
              <a:t>: V(s</a:t>
            </a:r>
            <a:r>
              <a:rPr lang="en-US" sz="2200" dirty="0" smtClean="0">
                <a:latin typeface="Book Antiqua" panose="02040602050305030304" pitchFamily="18" charset="0"/>
              </a:rPr>
              <a:t>) ← V(s) + α[ R + </a:t>
            </a:r>
            <a:r>
              <a:rPr lang="en-US" sz="2200" dirty="0" err="1" smtClean="0">
                <a:latin typeface="Book Antiqua" panose="02040602050305030304" pitchFamily="18" charset="0"/>
              </a:rPr>
              <a:t>γV</a:t>
            </a:r>
            <a:r>
              <a:rPr lang="en-US" sz="2200" dirty="0" smtClean="0">
                <a:latin typeface="Book Antiqua" panose="02040602050305030304" pitchFamily="18" charset="0"/>
              </a:rPr>
              <a:t>(s′) − V(s) ]</a:t>
            </a:r>
          </a:p>
          <a:p>
            <a:pPr lvl="2">
              <a:lnSpc>
                <a:spcPct val="150000"/>
              </a:lnSpc>
            </a:pPr>
            <a:r>
              <a:rPr lang="en-US" sz="2200" b="1" dirty="0" smtClean="0">
                <a:latin typeface="Book Antiqua" panose="02040602050305030304" pitchFamily="18" charset="0"/>
              </a:rPr>
              <a:t>R</a:t>
            </a:r>
            <a:r>
              <a:rPr lang="en-US" sz="2200" dirty="0">
                <a:latin typeface="Book Antiqua" panose="02040602050305030304" pitchFamily="18" charset="0"/>
              </a:rPr>
              <a:t>: Reward received after taking an action.</a:t>
            </a:r>
          </a:p>
          <a:p>
            <a:pPr lvl="2">
              <a:lnSpc>
                <a:spcPct val="150000"/>
              </a:lnSpc>
            </a:pPr>
            <a:r>
              <a:rPr lang="en-US" sz="2200" b="1" dirty="0" smtClean="0">
                <a:latin typeface="Book Antiqua" panose="02040602050305030304" pitchFamily="18" charset="0"/>
              </a:rPr>
              <a:t>γ</a:t>
            </a:r>
            <a:r>
              <a:rPr lang="en-US" sz="2200" dirty="0" smtClean="0">
                <a:latin typeface="Book Antiqua" panose="02040602050305030304" pitchFamily="18" charset="0"/>
              </a:rPr>
              <a:t>: </a:t>
            </a:r>
            <a:r>
              <a:rPr lang="en-US" sz="2200" dirty="0">
                <a:latin typeface="Book Antiqua" panose="02040602050305030304" pitchFamily="18" charset="0"/>
              </a:rPr>
              <a:t>Discount factor (0 ≤ </a:t>
            </a:r>
            <a:r>
              <a:rPr lang="en-US" sz="2200" dirty="0" smtClean="0">
                <a:latin typeface="Book Antiqua" panose="02040602050305030304" pitchFamily="18" charset="0"/>
              </a:rPr>
              <a:t>γ </a:t>
            </a:r>
            <a:r>
              <a:rPr lang="en-US" sz="2200" dirty="0">
                <a:latin typeface="Book Antiqua" panose="02040602050305030304" pitchFamily="18" charset="0"/>
              </a:rPr>
              <a:t>&lt; 1) for future rewards.</a:t>
            </a:r>
          </a:p>
          <a:p>
            <a:pPr lvl="2">
              <a:lnSpc>
                <a:spcPct val="150000"/>
              </a:lnSpc>
            </a:pPr>
            <a:r>
              <a:rPr lang="en-US" sz="2200" b="1" dirty="0" smtClean="0">
                <a:latin typeface="Book Antiqua" panose="02040602050305030304" pitchFamily="18" charset="0"/>
              </a:rPr>
              <a:t>s′</a:t>
            </a:r>
            <a:r>
              <a:rPr lang="en-US" sz="2200" dirty="0" smtClean="0">
                <a:latin typeface="Book Antiqua" panose="02040602050305030304" pitchFamily="18" charset="0"/>
              </a:rPr>
              <a:t>: </a:t>
            </a:r>
            <a:r>
              <a:rPr lang="en-US" sz="2200" dirty="0">
                <a:latin typeface="Book Antiqua" panose="02040602050305030304" pitchFamily="18" charset="0"/>
              </a:rPr>
              <a:t>Next state after taking an action.</a:t>
            </a:r>
          </a:p>
          <a:p>
            <a:pPr lvl="2">
              <a:lnSpc>
                <a:spcPct val="150000"/>
              </a:lnSpc>
            </a:pPr>
            <a:r>
              <a:rPr lang="en-US" sz="2200" b="1" dirty="0" smtClean="0">
                <a:latin typeface="Book Antiqua" panose="02040602050305030304" pitchFamily="18" charset="0"/>
              </a:rPr>
              <a:t>α</a:t>
            </a:r>
            <a:r>
              <a:rPr lang="en-US" sz="2200" dirty="0" smtClean="0">
                <a:latin typeface="Book Antiqua" panose="02040602050305030304" pitchFamily="18" charset="0"/>
              </a:rPr>
              <a:t>: </a:t>
            </a:r>
            <a:r>
              <a:rPr lang="en-US" sz="2200" dirty="0">
                <a:latin typeface="Book Antiqua" panose="02040602050305030304" pitchFamily="18" charset="0"/>
              </a:rPr>
              <a:t>Learning rate (0 &lt; </a:t>
            </a:r>
            <a:r>
              <a:rPr lang="en-US" sz="2200" dirty="0" smtClean="0">
                <a:latin typeface="Book Antiqua" panose="02040602050305030304" pitchFamily="18" charset="0"/>
              </a:rPr>
              <a:t>α </a:t>
            </a:r>
            <a:r>
              <a:rPr lang="en-US" sz="2200" dirty="0">
                <a:latin typeface="Book Antiqua" panose="02040602050305030304" pitchFamily="18" charset="0"/>
              </a:rPr>
              <a:t>≤ 1</a:t>
            </a:r>
            <a:r>
              <a:rPr lang="en-US" sz="2200" dirty="0" smtClean="0">
                <a:latin typeface="Book Antiqua" panose="02040602050305030304" pitchFamily="18" charset="0"/>
              </a:rPr>
              <a:t>).</a:t>
            </a:r>
          </a:p>
          <a:p>
            <a:pPr marL="914400" lvl="2" indent="0">
              <a:lnSpc>
                <a:spcPct val="150000"/>
              </a:lnSpc>
              <a:buNone/>
            </a:pPr>
            <a:endParaRPr lang="en-US" sz="2200" dirty="0">
              <a:latin typeface="Book Antiqua" panose="02040602050305030304" pitchFamily="18" charset="0"/>
            </a:endParaRPr>
          </a:p>
          <a:p>
            <a:pPr>
              <a:lnSpc>
                <a:spcPct val="150000"/>
              </a:lnSpc>
            </a:pPr>
            <a:r>
              <a:rPr lang="en-US" sz="2200" b="1" dirty="0">
                <a:latin typeface="Book Antiqua" panose="02040602050305030304" pitchFamily="18" charset="0"/>
              </a:rPr>
              <a:t>Bootstrapping</a:t>
            </a:r>
            <a:r>
              <a:rPr lang="en-US" sz="2200" dirty="0">
                <a:latin typeface="Book Antiqua" panose="02040602050305030304" pitchFamily="18" charset="0"/>
              </a:rPr>
              <a:t>:</a:t>
            </a:r>
          </a:p>
          <a:p>
            <a:pPr lvl="1">
              <a:lnSpc>
                <a:spcPct val="150000"/>
              </a:lnSpc>
            </a:pPr>
            <a:r>
              <a:rPr lang="en-US" sz="2200" dirty="0">
                <a:latin typeface="Book Antiqua" panose="02040602050305030304" pitchFamily="18" charset="0"/>
              </a:rPr>
              <a:t>Updates estimates based on other learned estimates, allowing for efficient learning without waiting for final outcomes.</a:t>
            </a:r>
          </a:p>
          <a:p>
            <a:pPr marL="0" indent="0" algn="just" fontAlgn="auto">
              <a:lnSpc>
                <a:spcPct val="150000"/>
              </a:lnSpc>
              <a:spcBef>
                <a:spcPts val="0"/>
              </a:spcBef>
              <a:buNone/>
            </a:pPr>
            <a:endParaRPr lang="en-US" altLang="en-US" sz="2200"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rmAutofit fontScale="97500" lnSpcReduction="10000"/>
          </a:bodyPr>
          <a:lstStyle/>
          <a:p>
            <a:pPr marL="0" indent="0" algn="just">
              <a:lnSpc>
                <a:spcPct val="150000"/>
              </a:lnSpc>
              <a:spcBef>
                <a:spcPts val="600"/>
              </a:spcBef>
              <a:buNone/>
            </a:pPr>
            <a:r>
              <a:rPr lang="en-US" sz="2200" b="1" dirty="0">
                <a:latin typeface="Book Antiqua" panose="02040602050305030304" pitchFamily="18" charset="0"/>
              </a:rPr>
              <a:t>Advantages</a:t>
            </a:r>
          </a:p>
          <a:p>
            <a:pPr algn="just">
              <a:lnSpc>
                <a:spcPct val="150000"/>
              </a:lnSpc>
              <a:spcBef>
                <a:spcPts val="600"/>
              </a:spcBef>
            </a:pPr>
            <a:r>
              <a:rPr lang="en-US" sz="2200" b="1" dirty="0">
                <a:latin typeface="Book Antiqua" panose="02040602050305030304" pitchFamily="18" charset="0"/>
              </a:rPr>
              <a:t>Efficiency:</a:t>
            </a:r>
            <a:r>
              <a:rPr lang="en-US" sz="2200" dirty="0">
                <a:latin typeface="Book Antiqua" panose="02040602050305030304" pitchFamily="18" charset="0"/>
              </a:rPr>
              <a:t> Updates are made at each step, allowing for quicker learning compared to Monte Carlo methods.</a:t>
            </a:r>
          </a:p>
          <a:p>
            <a:pPr algn="just">
              <a:lnSpc>
                <a:spcPct val="150000"/>
              </a:lnSpc>
              <a:spcBef>
                <a:spcPts val="600"/>
              </a:spcBef>
            </a:pPr>
            <a:r>
              <a:rPr lang="en-US" sz="2200" b="1" dirty="0">
                <a:latin typeface="Book Antiqua" panose="02040602050305030304" pitchFamily="18" charset="0"/>
              </a:rPr>
              <a:t>Online Learning: </a:t>
            </a:r>
            <a:r>
              <a:rPr lang="en-US" sz="2200" dirty="0">
                <a:latin typeface="Book Antiqua" panose="02040602050305030304" pitchFamily="18" charset="0"/>
              </a:rPr>
              <a:t>Effective in environments with delayed rewards, updating values as new information is received.</a:t>
            </a:r>
          </a:p>
          <a:p>
            <a:pPr marL="0" indent="0" algn="just">
              <a:lnSpc>
                <a:spcPct val="150000"/>
              </a:lnSpc>
              <a:spcBef>
                <a:spcPts val="600"/>
              </a:spcBef>
              <a:buNone/>
            </a:pPr>
            <a:r>
              <a:rPr lang="en-US" sz="2200" b="1" dirty="0">
                <a:latin typeface="Book Antiqua" panose="02040602050305030304" pitchFamily="18" charset="0"/>
              </a:rPr>
              <a:t>Applications</a:t>
            </a:r>
          </a:p>
          <a:p>
            <a:pPr marL="0" indent="0" algn="just">
              <a:lnSpc>
                <a:spcPct val="150000"/>
              </a:lnSpc>
              <a:spcBef>
                <a:spcPts val="600"/>
              </a:spcBef>
              <a:buNone/>
            </a:pPr>
            <a:r>
              <a:rPr lang="en-US" sz="2200" dirty="0">
                <a:latin typeface="Book Antiqua" panose="02040602050305030304" pitchFamily="18" charset="0"/>
              </a:rPr>
              <a:t>Commonly used in various reinforcement learning tasks, including:</a:t>
            </a:r>
          </a:p>
          <a:p>
            <a:pPr algn="just">
              <a:lnSpc>
                <a:spcPct val="150000"/>
              </a:lnSpc>
              <a:spcBef>
                <a:spcPts val="600"/>
              </a:spcBef>
            </a:pPr>
            <a:r>
              <a:rPr lang="en-US" sz="2200" dirty="0">
                <a:latin typeface="Book Antiqua" panose="02040602050305030304" pitchFamily="18" charset="0"/>
              </a:rPr>
              <a:t>Game playing (e.g., chess, Go).</a:t>
            </a:r>
          </a:p>
          <a:p>
            <a:pPr algn="just">
              <a:lnSpc>
                <a:spcPct val="150000"/>
              </a:lnSpc>
              <a:spcBef>
                <a:spcPts val="600"/>
              </a:spcBef>
            </a:pPr>
            <a:r>
              <a:rPr lang="en-US" sz="2200" dirty="0">
                <a:latin typeface="Book Antiqua" panose="02040602050305030304" pitchFamily="18" charset="0"/>
              </a:rPr>
              <a:t>Robotics (e.g., navigation, manipulation).</a:t>
            </a:r>
          </a:p>
          <a:p>
            <a:pPr algn="just">
              <a:lnSpc>
                <a:spcPct val="150000"/>
              </a:lnSpc>
              <a:spcBef>
                <a:spcPts val="600"/>
              </a:spcBef>
            </a:pPr>
            <a:r>
              <a:rPr lang="en-US" sz="2200" dirty="0">
                <a:latin typeface="Book Antiqua" panose="02040602050305030304" pitchFamily="18" charset="0"/>
              </a:rPr>
              <a:t>Control problems (e.g., autonomous vehicles</a:t>
            </a:r>
            <a:r>
              <a:rPr lang="en-US" sz="2200" dirty="0" smtClean="0">
                <a:latin typeface="Book Antiqua" panose="02040602050305030304" pitchFamily="18" charset="0"/>
              </a:rPr>
              <a:t>).</a:t>
            </a:r>
          </a:p>
          <a:p>
            <a:pPr marL="0" indent="0" algn="just">
              <a:lnSpc>
                <a:spcPct val="150000"/>
              </a:lnSpc>
              <a:spcBef>
                <a:spcPts val="600"/>
              </a:spcBef>
              <a:buNone/>
            </a:pPr>
            <a:endParaRPr lang="en-US" sz="2200" dirty="0" smtClean="0">
              <a:latin typeface="Book Antiqua" panose="02040602050305030304" pitchFamily="18" charset="0"/>
            </a:endParaRPr>
          </a:p>
          <a:p>
            <a:pPr marL="0" indent="0" algn="just">
              <a:lnSpc>
                <a:spcPct val="150000"/>
              </a:lnSpc>
              <a:spcBef>
                <a:spcPts val="600"/>
              </a:spcBef>
              <a:buNone/>
            </a:pPr>
            <a:r>
              <a:rPr lang="en-US" sz="2200" dirty="0" smtClean="0">
                <a:latin typeface="Book Antiqua" panose="02040602050305030304" pitchFamily="18" charset="0"/>
              </a:rPr>
              <a:t>TD </a:t>
            </a:r>
            <a:r>
              <a:rPr lang="en-US" sz="2200" dirty="0">
                <a:latin typeface="Book Antiqua" panose="02040602050305030304" pitchFamily="18" charset="0"/>
              </a:rPr>
              <a:t>Learning is a foundational technique in reinforcement learning, enabling agents to learn optimal policies through direct interaction with their environments</a:t>
            </a:r>
            <a:r>
              <a:rPr lang="en-US" sz="2200" dirty="0" smtClean="0">
                <a:latin typeface="Book Antiqua" panose="02040602050305030304" pitchFamily="18" charset="0"/>
              </a:rPr>
              <a:t>.</a:t>
            </a:r>
            <a:endParaRPr lang="en-US" sz="2200"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000" cy="6859270"/>
          </a:xfrm>
        </p:spPr>
        <p:txBody>
          <a:bodyPr>
            <a:noAutofit/>
          </a:bodyPr>
          <a:lstStyle/>
          <a:p>
            <a:pPr marL="0" indent="0" algn="ctr">
              <a:buNone/>
            </a:pPr>
            <a:endParaRPr lang="en-US" sz="2200" b="1" dirty="0" smtClean="0">
              <a:latin typeface="Book Antiqua" panose="02040602050305030304" pitchFamily="18" charset="0"/>
            </a:endParaRPr>
          </a:p>
          <a:p>
            <a:pPr marL="0" indent="0" algn="ctr">
              <a:buNone/>
            </a:pPr>
            <a:endParaRPr lang="en-US" sz="2200" b="1" dirty="0">
              <a:latin typeface="Book Antiqua" panose="02040602050305030304" pitchFamily="18" charset="0"/>
            </a:endParaRPr>
          </a:p>
          <a:p>
            <a:pPr marL="0" indent="0" algn="ctr">
              <a:buNone/>
            </a:pPr>
            <a:r>
              <a:rPr lang="en-US" sz="2200" b="1" dirty="0" smtClean="0">
                <a:latin typeface="Book Antiqua" panose="02040602050305030304" pitchFamily="18" charset="0"/>
              </a:rPr>
              <a:t>Chapter </a:t>
            </a:r>
            <a:r>
              <a:rPr lang="en-US" sz="2200" b="1" dirty="0">
                <a:latin typeface="Book Antiqua" panose="02040602050305030304" pitchFamily="18" charset="0"/>
              </a:rPr>
              <a:t>5: Reinforcement Learning</a:t>
            </a:r>
            <a:r>
              <a:rPr lang="en-US" sz="2200" dirty="0">
                <a:latin typeface="Book Antiqua" panose="02040602050305030304" pitchFamily="18" charset="0"/>
              </a:rPr>
              <a:t> </a:t>
            </a:r>
            <a:endParaRPr lang="en-US" sz="2200" dirty="0" smtClean="0">
              <a:latin typeface="Book Antiqua" panose="02040602050305030304" pitchFamily="18" charset="0"/>
            </a:endParaRPr>
          </a:p>
          <a:p>
            <a:endParaRPr lang="en-US" sz="2200" dirty="0">
              <a:latin typeface="Book Antiqua" panose="02040602050305030304" pitchFamily="18" charset="0"/>
            </a:endParaRPr>
          </a:p>
          <a:p>
            <a:r>
              <a:rPr lang="en-US" sz="2200" dirty="0" smtClean="0">
                <a:latin typeface="Book Antiqua" panose="02040602050305030304" pitchFamily="18" charset="0"/>
              </a:rPr>
              <a:t>Introduction </a:t>
            </a:r>
            <a:r>
              <a:rPr lang="en-US" sz="2200" dirty="0">
                <a:latin typeface="Book Antiqua" panose="02040602050305030304" pitchFamily="18" charset="0"/>
              </a:rPr>
              <a:t>to Reinforcement Learning  </a:t>
            </a:r>
            <a:endParaRPr lang="en-US" sz="2200" dirty="0" smtClean="0">
              <a:latin typeface="Book Antiqua" panose="02040602050305030304" pitchFamily="18" charset="0"/>
            </a:endParaRPr>
          </a:p>
          <a:p>
            <a:pPr lvl="1"/>
            <a:r>
              <a:rPr lang="en-US" sz="2200" i="1" dirty="0" smtClean="0">
                <a:latin typeface="Book Antiqua" panose="02040602050305030304" pitchFamily="18" charset="0"/>
              </a:rPr>
              <a:t>Definitions</a:t>
            </a:r>
            <a:r>
              <a:rPr lang="en-US" sz="2200" i="1" dirty="0">
                <a:latin typeface="Book Antiqua" panose="02040602050305030304" pitchFamily="18" charset="0"/>
              </a:rPr>
              <a:t>: Agent, Environment, Action, Reward, and Policy  </a:t>
            </a:r>
            <a:endParaRPr lang="en-US" sz="2200" dirty="0">
              <a:latin typeface="Book Antiqua" panose="02040602050305030304" pitchFamily="18" charset="0"/>
            </a:endParaRPr>
          </a:p>
          <a:p>
            <a:pPr lvl="1"/>
            <a:r>
              <a:rPr lang="en-US" sz="2200" i="1" dirty="0" smtClean="0">
                <a:latin typeface="Book Antiqua" panose="02040602050305030304" pitchFamily="18" charset="0"/>
              </a:rPr>
              <a:t>Exploration </a:t>
            </a:r>
            <a:r>
              <a:rPr lang="en-US" sz="2200" i="1" dirty="0">
                <a:latin typeface="Book Antiqua" panose="02040602050305030304" pitchFamily="18" charset="0"/>
              </a:rPr>
              <a:t>vs. Exploitation  </a:t>
            </a:r>
            <a:endParaRPr lang="en-US" sz="2200" dirty="0">
              <a:latin typeface="Book Antiqua" panose="02040602050305030304" pitchFamily="18" charset="0"/>
            </a:endParaRPr>
          </a:p>
          <a:p>
            <a:r>
              <a:rPr lang="en-US" sz="2200" dirty="0">
                <a:latin typeface="Book Antiqua" panose="02040602050305030304" pitchFamily="18" charset="0"/>
              </a:rPr>
              <a:t>Reinforcement Learning Problem Setup  </a:t>
            </a:r>
          </a:p>
          <a:p>
            <a:pPr lvl="1"/>
            <a:r>
              <a:rPr lang="en-US" sz="2200" i="1" dirty="0" smtClean="0">
                <a:latin typeface="Book Antiqua" panose="02040602050305030304" pitchFamily="18" charset="0"/>
              </a:rPr>
              <a:t>Markov </a:t>
            </a:r>
            <a:r>
              <a:rPr lang="en-US" sz="2200" i="1" dirty="0">
                <a:latin typeface="Book Antiqua" panose="02040602050305030304" pitchFamily="18" charset="0"/>
              </a:rPr>
              <a:t>Decision Processes (MDPs)  </a:t>
            </a:r>
            <a:endParaRPr lang="en-US" sz="2200" dirty="0">
              <a:latin typeface="Book Antiqua" panose="02040602050305030304" pitchFamily="18" charset="0"/>
            </a:endParaRPr>
          </a:p>
          <a:p>
            <a:pPr lvl="1"/>
            <a:r>
              <a:rPr lang="en-US" sz="2200" i="1" dirty="0" smtClean="0">
                <a:latin typeface="Book Antiqua" panose="02040602050305030304" pitchFamily="18" charset="0"/>
              </a:rPr>
              <a:t>Value </a:t>
            </a:r>
            <a:r>
              <a:rPr lang="en-US" sz="2200" i="1" dirty="0">
                <a:latin typeface="Book Antiqua" panose="02040602050305030304" pitchFamily="18" charset="0"/>
              </a:rPr>
              <a:t>Function, Policy Function, and Bellman Equation</a:t>
            </a:r>
            <a:r>
              <a:rPr lang="en-US" sz="2200" dirty="0">
                <a:latin typeface="Book Antiqua" panose="02040602050305030304" pitchFamily="18" charset="0"/>
              </a:rPr>
              <a:t>  </a:t>
            </a:r>
          </a:p>
          <a:p>
            <a:r>
              <a:rPr lang="en-US" sz="2200" dirty="0">
                <a:latin typeface="Book Antiqua" panose="02040602050305030304" pitchFamily="18" charset="0"/>
              </a:rPr>
              <a:t>Q-Learning Algorithm</a:t>
            </a:r>
          </a:p>
          <a:p>
            <a:pPr lvl="1"/>
            <a:r>
              <a:rPr lang="en-US" sz="2200" i="1" dirty="0" smtClean="0">
                <a:latin typeface="Book Antiqua" panose="02040602050305030304" pitchFamily="18" charset="0"/>
              </a:rPr>
              <a:t>Q-Table </a:t>
            </a:r>
            <a:r>
              <a:rPr lang="en-US" sz="2200" i="1" dirty="0">
                <a:latin typeface="Book Antiqua" panose="02040602050305030304" pitchFamily="18" charset="0"/>
              </a:rPr>
              <a:t>and Update Rule  </a:t>
            </a:r>
            <a:endParaRPr lang="en-US" sz="2200" dirty="0">
              <a:latin typeface="Book Antiqua" panose="02040602050305030304" pitchFamily="18" charset="0"/>
            </a:endParaRPr>
          </a:p>
          <a:p>
            <a:pPr lvl="1"/>
            <a:r>
              <a:rPr lang="en-US" sz="2200" i="1" dirty="0" smtClean="0">
                <a:latin typeface="Book Antiqua" panose="02040602050305030304" pitchFamily="18" charset="0"/>
              </a:rPr>
              <a:t>Temporal </a:t>
            </a:r>
            <a:r>
              <a:rPr lang="en-US" sz="2200" i="1" dirty="0">
                <a:latin typeface="Book Antiqua" panose="02040602050305030304" pitchFamily="18" charset="0"/>
              </a:rPr>
              <a:t>Difference Learning </a:t>
            </a:r>
            <a:endParaRPr lang="en-US" sz="2200" dirty="0">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50000"/>
              </a:lnSpc>
              <a:spcBef>
                <a:spcPts val="1200"/>
              </a:spcBef>
              <a:spcAft>
                <a:spcPts val="1200"/>
              </a:spcAft>
              <a:buNone/>
            </a:pPr>
            <a:r>
              <a:rPr lang="en-US" sz="2100" b="1" dirty="0" smtClean="0">
                <a:latin typeface="Book Antiqua" panose="02040602050305030304" pitchFamily="18" charset="0"/>
              </a:rPr>
              <a:t>5.1 Introduction </a:t>
            </a:r>
            <a:r>
              <a:rPr lang="en-US" sz="2100" b="1" dirty="0">
                <a:latin typeface="Book Antiqua" panose="02040602050305030304" pitchFamily="18" charset="0"/>
              </a:rPr>
              <a:t>to Reinforcement Learning</a:t>
            </a:r>
          </a:p>
          <a:p>
            <a:pPr algn="just">
              <a:lnSpc>
                <a:spcPct val="150000"/>
              </a:lnSpc>
              <a:spcBef>
                <a:spcPts val="1200"/>
              </a:spcBef>
              <a:spcAft>
                <a:spcPts val="1200"/>
              </a:spcAft>
            </a:pPr>
            <a:r>
              <a:rPr lang="en-US" sz="2100" dirty="0">
                <a:latin typeface="Book Antiqua" panose="02040602050305030304" pitchFamily="18" charset="0"/>
              </a:rPr>
              <a:t>Reinforcement Learning (RL) is a type of machine learning where an agent learns to make decisions by taking actions in an environment to maximize cumulative reward. </a:t>
            </a:r>
            <a:r>
              <a:rPr lang="en-US" sz="2100" dirty="0" smtClean="0">
                <a:latin typeface="Book Antiqua" panose="02040602050305030304" pitchFamily="18" charset="0"/>
              </a:rPr>
              <a:t>Unlike </a:t>
            </a:r>
            <a:r>
              <a:rPr lang="en-US" sz="2100" dirty="0">
                <a:latin typeface="Book Antiqua" panose="02040602050305030304" pitchFamily="18" charset="0"/>
              </a:rPr>
              <a:t>supervised learning, where the model is trained on labeled data, RL relies on the agent's interactions with the environment and feedback in the form of rewards or penalties.</a:t>
            </a:r>
          </a:p>
          <a:p>
            <a:pPr marL="0" indent="0" algn="just">
              <a:lnSpc>
                <a:spcPct val="150000"/>
              </a:lnSpc>
              <a:spcBef>
                <a:spcPts val="1200"/>
              </a:spcBef>
              <a:spcAft>
                <a:spcPts val="1200"/>
              </a:spcAft>
              <a:buNone/>
            </a:pPr>
            <a:r>
              <a:rPr lang="en-US" sz="2100" b="1" dirty="0" smtClean="0">
                <a:latin typeface="Book Antiqua" panose="02040602050305030304" pitchFamily="18" charset="0"/>
              </a:rPr>
              <a:t>Definitions</a:t>
            </a:r>
            <a:endParaRPr lang="en-US" sz="2100" b="1" dirty="0">
              <a:latin typeface="Book Antiqua" panose="02040602050305030304" pitchFamily="18" charset="0"/>
            </a:endParaRPr>
          </a:p>
          <a:p>
            <a:pPr marL="0" indent="0" algn="just">
              <a:lnSpc>
                <a:spcPct val="150000"/>
              </a:lnSpc>
              <a:spcBef>
                <a:spcPts val="1200"/>
              </a:spcBef>
              <a:spcAft>
                <a:spcPts val="1200"/>
              </a:spcAft>
              <a:buNone/>
            </a:pPr>
            <a:r>
              <a:rPr lang="en-US" sz="2100" b="1" dirty="0" smtClean="0">
                <a:latin typeface="Book Antiqua" panose="02040602050305030304" pitchFamily="18" charset="0"/>
              </a:rPr>
              <a:t>Agent: </a:t>
            </a:r>
            <a:r>
              <a:rPr lang="en-US" sz="2100" dirty="0" smtClean="0">
                <a:latin typeface="Book Antiqua" panose="02040602050305030304" pitchFamily="18" charset="0"/>
              </a:rPr>
              <a:t>An </a:t>
            </a:r>
            <a:r>
              <a:rPr lang="en-US" sz="2100" dirty="0">
                <a:latin typeface="Book Antiqua" panose="02040602050305030304" pitchFamily="18" charset="0"/>
              </a:rPr>
              <a:t>agent is the learner or decision-maker in the RL framework. It interacts with the environment by taking actions and receiving feedback in the form of rewards.</a:t>
            </a:r>
          </a:p>
          <a:p>
            <a:pPr marL="0" indent="0" algn="just">
              <a:lnSpc>
                <a:spcPct val="150000"/>
              </a:lnSpc>
              <a:spcBef>
                <a:spcPts val="1200"/>
              </a:spcBef>
              <a:spcAft>
                <a:spcPts val="1200"/>
              </a:spcAft>
              <a:buNone/>
            </a:pPr>
            <a:r>
              <a:rPr lang="en-US" sz="2100" b="1" dirty="0" smtClean="0">
                <a:latin typeface="Book Antiqua" panose="02040602050305030304" pitchFamily="18" charset="0"/>
              </a:rPr>
              <a:t>Environment: </a:t>
            </a:r>
            <a:r>
              <a:rPr lang="en-US" sz="2100" dirty="0" smtClean="0">
                <a:latin typeface="Book Antiqua" panose="02040602050305030304" pitchFamily="18" charset="0"/>
              </a:rPr>
              <a:t>The </a:t>
            </a:r>
            <a:r>
              <a:rPr lang="en-US" sz="2100" dirty="0">
                <a:latin typeface="Book Antiqua" panose="02040602050305030304" pitchFamily="18" charset="0"/>
              </a:rPr>
              <a:t>environment encompasses everything that the agent interacts with. It defines the context in which the agent operates and responds to the agent's actions</a:t>
            </a:r>
            <a:r>
              <a:rPr lang="en-US" sz="2100" dirty="0" smtClean="0">
                <a:latin typeface="Book Antiqua" panose="02040602050305030304" pitchFamily="18" charset="0"/>
              </a:rPr>
              <a:t>.</a:t>
            </a:r>
            <a:endParaRPr lang="en-US" sz="2100" dirty="0">
              <a:latin typeface="Book Antiqua" panose="020406020503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50000"/>
              </a:lnSpc>
              <a:spcBef>
                <a:spcPts val="600"/>
              </a:spcBef>
              <a:spcAft>
                <a:spcPts val="600"/>
              </a:spcAft>
              <a:buNone/>
            </a:pPr>
            <a:r>
              <a:rPr lang="en-US" sz="2200" b="1" dirty="0" smtClean="0">
                <a:latin typeface="Book Antiqua" panose="02040602050305030304" pitchFamily="18" charset="0"/>
              </a:rPr>
              <a:t>Action: </a:t>
            </a:r>
          </a:p>
          <a:p>
            <a:pPr marL="0" indent="0" algn="just">
              <a:lnSpc>
                <a:spcPct val="150000"/>
              </a:lnSpc>
              <a:spcBef>
                <a:spcPts val="600"/>
              </a:spcBef>
              <a:spcAft>
                <a:spcPts val="600"/>
              </a:spcAft>
              <a:buNone/>
            </a:pPr>
            <a:r>
              <a:rPr lang="en-US" sz="2200" dirty="0" smtClean="0">
                <a:latin typeface="Book Antiqua" panose="02040602050305030304" pitchFamily="18" charset="0"/>
              </a:rPr>
              <a:t>An </a:t>
            </a:r>
            <a:r>
              <a:rPr lang="en-US" sz="2200" dirty="0">
                <a:latin typeface="Book Antiqua" panose="02040602050305030304" pitchFamily="18" charset="0"/>
              </a:rPr>
              <a:t>action is a choice made by the agent that affects the state of the environment. Actions can be discrete (e.g., moving left or right) or continuous (e.g., varying the speed of a robot).</a:t>
            </a:r>
          </a:p>
          <a:p>
            <a:pPr marL="0" indent="0" algn="just">
              <a:lnSpc>
                <a:spcPct val="150000"/>
              </a:lnSpc>
              <a:spcBef>
                <a:spcPts val="600"/>
              </a:spcBef>
              <a:spcAft>
                <a:spcPts val="600"/>
              </a:spcAft>
              <a:buNone/>
            </a:pPr>
            <a:r>
              <a:rPr lang="en-US" sz="2200" b="1" dirty="0" smtClean="0">
                <a:latin typeface="Book Antiqua" panose="02040602050305030304" pitchFamily="18" charset="0"/>
              </a:rPr>
              <a:t>Reward: </a:t>
            </a:r>
          </a:p>
          <a:p>
            <a:pPr marL="0" indent="0" algn="just">
              <a:lnSpc>
                <a:spcPct val="150000"/>
              </a:lnSpc>
              <a:spcBef>
                <a:spcPts val="600"/>
              </a:spcBef>
              <a:spcAft>
                <a:spcPts val="600"/>
              </a:spcAft>
              <a:buNone/>
            </a:pPr>
            <a:r>
              <a:rPr lang="en-US" sz="2200" dirty="0" smtClean="0">
                <a:latin typeface="Book Antiqua" panose="02040602050305030304" pitchFamily="18" charset="0"/>
              </a:rPr>
              <a:t>A </a:t>
            </a:r>
            <a:r>
              <a:rPr lang="en-US" sz="2200" dirty="0">
                <a:latin typeface="Book Antiqua" panose="02040602050305030304" pitchFamily="18" charset="0"/>
              </a:rPr>
              <a:t>reward is a scalar feedback signal received by the agent from the environment after taking an action. It indicates the immediate benefit of the action taken, guiding the agent toward optimal behavior.</a:t>
            </a:r>
          </a:p>
          <a:p>
            <a:pPr marL="0" indent="0" algn="just">
              <a:lnSpc>
                <a:spcPct val="150000"/>
              </a:lnSpc>
              <a:spcBef>
                <a:spcPts val="600"/>
              </a:spcBef>
              <a:spcAft>
                <a:spcPts val="600"/>
              </a:spcAft>
              <a:buNone/>
            </a:pPr>
            <a:r>
              <a:rPr lang="en-US" sz="2200" b="1" dirty="0" smtClean="0">
                <a:latin typeface="Book Antiqua" panose="02040602050305030304" pitchFamily="18" charset="0"/>
              </a:rPr>
              <a:t>Policy: </a:t>
            </a:r>
          </a:p>
          <a:p>
            <a:pPr marL="0" indent="0" algn="just">
              <a:lnSpc>
                <a:spcPct val="150000"/>
              </a:lnSpc>
              <a:spcBef>
                <a:spcPts val="600"/>
              </a:spcBef>
              <a:spcAft>
                <a:spcPts val="600"/>
              </a:spcAft>
              <a:buNone/>
            </a:pPr>
            <a:r>
              <a:rPr lang="en-US" sz="2200" dirty="0" smtClean="0">
                <a:latin typeface="Book Antiqua" panose="02040602050305030304" pitchFamily="18" charset="0"/>
              </a:rPr>
              <a:t>A </a:t>
            </a:r>
            <a:r>
              <a:rPr lang="en-US" sz="2200" dirty="0">
                <a:latin typeface="Book Antiqua" panose="02040602050305030304" pitchFamily="18" charset="0"/>
              </a:rPr>
              <a:t>policy is a strategy that the agent employs to determine its actions based on the current state of the environment. It can be deterministic (a specific action for each state) or stochastic (a probability distribution over 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nSpc>
                <a:spcPct val="150000"/>
              </a:lnSpc>
              <a:spcBef>
                <a:spcPts val="0"/>
              </a:spcBef>
              <a:buNone/>
            </a:pPr>
            <a:r>
              <a:rPr lang="en-US" sz="2200" b="1" dirty="0">
                <a:latin typeface="Book Antiqua" panose="02040602050305030304" pitchFamily="18" charset="0"/>
              </a:rPr>
              <a:t>Exploration vs. Exploitation:</a:t>
            </a:r>
          </a:p>
          <a:p>
            <a:pPr marL="0" indent="0">
              <a:lnSpc>
                <a:spcPct val="150000"/>
              </a:lnSpc>
              <a:spcBef>
                <a:spcPts val="0"/>
              </a:spcBef>
              <a:buNone/>
            </a:pPr>
            <a:r>
              <a:rPr lang="en-US" sz="2200" dirty="0" smtClean="0">
                <a:latin typeface="Book Antiqua" panose="02040602050305030304" pitchFamily="18" charset="0"/>
              </a:rPr>
              <a:t>In </a:t>
            </a:r>
            <a:r>
              <a:rPr lang="en-US" sz="2200" dirty="0">
                <a:latin typeface="Book Antiqua" panose="02040602050305030304" pitchFamily="18" charset="0"/>
              </a:rPr>
              <a:t>Reinforcement Learning, the agent faces a perpetual dilemma: should it stick to what it knows (exploitation) or venture into the unknown (exploration)? This trade-off is crucial for optimal learning and decision-making.</a:t>
            </a:r>
          </a:p>
          <a:p>
            <a:pPr marL="0" indent="0">
              <a:lnSpc>
                <a:spcPct val="150000"/>
              </a:lnSpc>
              <a:spcBef>
                <a:spcPts val="0"/>
              </a:spcBef>
              <a:buNone/>
            </a:pPr>
            <a:r>
              <a:rPr lang="en-US" sz="2200" b="1" dirty="0">
                <a:latin typeface="Book Antiqua" panose="02040602050305030304" pitchFamily="18" charset="0"/>
              </a:rPr>
              <a:t>Exploration</a:t>
            </a:r>
            <a:endParaRPr lang="en-US" sz="2200" dirty="0">
              <a:latin typeface="Book Antiqua" panose="02040602050305030304" pitchFamily="18" charset="0"/>
            </a:endParaRPr>
          </a:p>
          <a:p>
            <a:pPr>
              <a:lnSpc>
                <a:spcPct val="150000"/>
              </a:lnSpc>
              <a:spcBef>
                <a:spcPts val="0"/>
              </a:spcBef>
            </a:pPr>
            <a:r>
              <a:rPr lang="en-US" sz="2200" b="1" dirty="0">
                <a:latin typeface="Book Antiqua" panose="02040602050305030304" pitchFamily="18" charset="0"/>
              </a:rPr>
              <a:t>Definition:</a:t>
            </a:r>
            <a:r>
              <a:rPr lang="en-US" sz="2200" dirty="0">
                <a:latin typeface="Book Antiqua" panose="02040602050305030304" pitchFamily="18" charset="0"/>
              </a:rPr>
              <a:t> Trying new actions or strategies to discover potentially better rewards.</a:t>
            </a:r>
          </a:p>
          <a:p>
            <a:pPr>
              <a:lnSpc>
                <a:spcPct val="150000"/>
              </a:lnSpc>
              <a:spcBef>
                <a:spcPts val="0"/>
              </a:spcBef>
            </a:pPr>
            <a:r>
              <a:rPr lang="en-US" sz="2200" b="1" dirty="0">
                <a:latin typeface="Book Antiqua" panose="02040602050305030304" pitchFamily="18" charset="0"/>
              </a:rPr>
              <a:t>Goal:</a:t>
            </a:r>
            <a:r>
              <a:rPr lang="en-US" sz="2200" dirty="0">
                <a:latin typeface="Book Antiqua" panose="02040602050305030304" pitchFamily="18" charset="0"/>
              </a:rPr>
              <a:t> To expand the agent's knowledge of the environment and identify new opportunities.</a:t>
            </a:r>
          </a:p>
          <a:p>
            <a:pPr>
              <a:lnSpc>
                <a:spcPct val="150000"/>
              </a:lnSpc>
              <a:spcBef>
                <a:spcPts val="0"/>
              </a:spcBef>
            </a:pPr>
            <a:r>
              <a:rPr lang="en-US" sz="2200" b="1" dirty="0">
                <a:latin typeface="Book Antiqua" panose="02040602050305030304" pitchFamily="18" charset="0"/>
              </a:rPr>
              <a:t>Benefits:</a:t>
            </a:r>
            <a:r>
              <a:rPr lang="en-US" sz="2200" dirty="0">
                <a:latin typeface="Book Antiqua" panose="02040602050305030304" pitchFamily="18" charset="0"/>
              </a:rPr>
              <a:t> </a:t>
            </a:r>
          </a:p>
          <a:p>
            <a:pPr lvl="1">
              <a:lnSpc>
                <a:spcPct val="150000"/>
              </a:lnSpc>
              <a:spcBef>
                <a:spcPts val="0"/>
              </a:spcBef>
            </a:pPr>
            <a:r>
              <a:rPr lang="en-US" sz="2200" dirty="0">
                <a:latin typeface="Book Antiqua" panose="02040602050305030304" pitchFamily="18" charset="0"/>
              </a:rPr>
              <a:t>Can lead to the discovery of optimal policies.</a:t>
            </a:r>
          </a:p>
          <a:p>
            <a:pPr lvl="1">
              <a:lnSpc>
                <a:spcPct val="150000"/>
              </a:lnSpc>
              <a:spcBef>
                <a:spcPts val="0"/>
              </a:spcBef>
            </a:pPr>
            <a:r>
              <a:rPr lang="en-US" sz="2200" dirty="0">
                <a:latin typeface="Book Antiqua" panose="02040602050305030304" pitchFamily="18" charset="0"/>
              </a:rPr>
              <a:t>Helps the agent adapt to changing environments.</a:t>
            </a:r>
          </a:p>
          <a:p>
            <a:pPr>
              <a:lnSpc>
                <a:spcPct val="150000"/>
              </a:lnSpc>
              <a:spcBef>
                <a:spcPts val="0"/>
              </a:spcBef>
            </a:pPr>
            <a:r>
              <a:rPr lang="en-US" sz="2200" b="1" dirty="0">
                <a:latin typeface="Book Antiqua" panose="02040602050305030304" pitchFamily="18" charset="0"/>
              </a:rPr>
              <a:t>Drawbacks:</a:t>
            </a:r>
            <a:r>
              <a:rPr lang="en-US" sz="2200" dirty="0">
                <a:latin typeface="Book Antiqua" panose="02040602050305030304" pitchFamily="18" charset="0"/>
              </a:rPr>
              <a:t> </a:t>
            </a:r>
          </a:p>
          <a:p>
            <a:pPr lvl="1">
              <a:lnSpc>
                <a:spcPct val="150000"/>
              </a:lnSpc>
              <a:spcBef>
                <a:spcPts val="0"/>
              </a:spcBef>
            </a:pPr>
            <a:r>
              <a:rPr lang="en-US" sz="2200" dirty="0">
                <a:latin typeface="Book Antiqua" panose="02040602050305030304" pitchFamily="18" charset="0"/>
              </a:rPr>
              <a:t>Can lead to suboptimal performance in the short term.</a:t>
            </a:r>
          </a:p>
          <a:p>
            <a:pPr lvl="1">
              <a:lnSpc>
                <a:spcPct val="150000"/>
              </a:lnSpc>
              <a:spcBef>
                <a:spcPts val="0"/>
              </a:spcBef>
            </a:pPr>
            <a:r>
              <a:rPr lang="en-US" sz="2200" dirty="0">
                <a:latin typeface="Book Antiqua" panose="02040602050305030304" pitchFamily="18" charset="0"/>
              </a:rPr>
              <a:t>Requires more computational resources</a:t>
            </a:r>
            <a:r>
              <a:rPr lang="en-US" sz="2200" dirty="0" smtClean="0">
                <a:latin typeface="Book Antiqua" panose="02040602050305030304" pitchFamily="18" charset="0"/>
              </a:rPr>
              <a:t>.</a:t>
            </a:r>
            <a:endParaRPr lang="en-US" sz="2200" dirty="0">
              <a:latin typeface="Book Antiqua" panose="020406020503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nSpc>
                <a:spcPct val="150000"/>
              </a:lnSpc>
              <a:spcBef>
                <a:spcPts val="0"/>
              </a:spcBef>
              <a:buNone/>
            </a:pPr>
            <a:r>
              <a:rPr lang="en-US" sz="2200" b="1" dirty="0">
                <a:latin typeface="Book Antiqua" panose="02040602050305030304" pitchFamily="18" charset="0"/>
              </a:rPr>
              <a:t>Exploitation</a:t>
            </a:r>
            <a:endParaRPr lang="en-US" sz="2200" dirty="0">
              <a:latin typeface="Book Antiqua" panose="02040602050305030304" pitchFamily="18" charset="0"/>
            </a:endParaRPr>
          </a:p>
          <a:p>
            <a:pPr>
              <a:lnSpc>
                <a:spcPct val="150000"/>
              </a:lnSpc>
              <a:spcBef>
                <a:spcPts val="0"/>
              </a:spcBef>
            </a:pPr>
            <a:r>
              <a:rPr lang="en-US" sz="2200" b="1" dirty="0">
                <a:latin typeface="Book Antiqua" panose="02040602050305030304" pitchFamily="18" charset="0"/>
              </a:rPr>
              <a:t>Definition:</a:t>
            </a:r>
            <a:r>
              <a:rPr lang="en-US" sz="2200" dirty="0">
                <a:latin typeface="Book Antiqua" panose="02040602050305030304" pitchFamily="18" charset="0"/>
              </a:rPr>
              <a:t> Using the current knowledge to maximize immediate rewards.</a:t>
            </a:r>
          </a:p>
          <a:p>
            <a:pPr>
              <a:lnSpc>
                <a:spcPct val="150000"/>
              </a:lnSpc>
              <a:spcBef>
                <a:spcPts val="0"/>
              </a:spcBef>
            </a:pPr>
            <a:r>
              <a:rPr lang="en-US" sz="2200" b="1" dirty="0">
                <a:latin typeface="Book Antiqua" panose="02040602050305030304" pitchFamily="18" charset="0"/>
              </a:rPr>
              <a:t>Goal:</a:t>
            </a:r>
            <a:r>
              <a:rPr lang="en-US" sz="2200" dirty="0">
                <a:latin typeface="Book Antiqua" panose="02040602050305030304" pitchFamily="18" charset="0"/>
              </a:rPr>
              <a:t> To leverage the agent's existing understanding of the environment.</a:t>
            </a:r>
          </a:p>
          <a:p>
            <a:pPr>
              <a:lnSpc>
                <a:spcPct val="150000"/>
              </a:lnSpc>
              <a:spcBef>
                <a:spcPts val="0"/>
              </a:spcBef>
            </a:pPr>
            <a:r>
              <a:rPr lang="en-US" sz="2200" b="1" dirty="0">
                <a:latin typeface="Book Antiqua" panose="02040602050305030304" pitchFamily="18" charset="0"/>
              </a:rPr>
              <a:t>Benefits:</a:t>
            </a:r>
            <a:r>
              <a:rPr lang="en-US" sz="2200" dirty="0">
                <a:latin typeface="Book Antiqua" panose="02040602050305030304" pitchFamily="18" charset="0"/>
              </a:rPr>
              <a:t> </a:t>
            </a:r>
          </a:p>
          <a:p>
            <a:pPr lvl="1">
              <a:lnSpc>
                <a:spcPct val="150000"/>
              </a:lnSpc>
              <a:spcBef>
                <a:spcPts val="0"/>
              </a:spcBef>
            </a:pPr>
            <a:r>
              <a:rPr lang="en-US" sz="2200" dirty="0">
                <a:latin typeface="Book Antiqua" panose="02040602050305030304" pitchFamily="18" charset="0"/>
              </a:rPr>
              <a:t>Can lead to immediate rewards.</a:t>
            </a:r>
          </a:p>
          <a:p>
            <a:pPr lvl="1">
              <a:lnSpc>
                <a:spcPct val="150000"/>
              </a:lnSpc>
              <a:spcBef>
                <a:spcPts val="0"/>
              </a:spcBef>
            </a:pPr>
            <a:r>
              <a:rPr lang="en-US" sz="2200" dirty="0">
                <a:latin typeface="Book Antiqua" panose="02040602050305030304" pitchFamily="18" charset="0"/>
              </a:rPr>
              <a:t>Is computationally efficient.</a:t>
            </a:r>
          </a:p>
          <a:p>
            <a:pPr>
              <a:lnSpc>
                <a:spcPct val="150000"/>
              </a:lnSpc>
              <a:spcBef>
                <a:spcPts val="0"/>
              </a:spcBef>
            </a:pPr>
            <a:r>
              <a:rPr lang="en-US" sz="2200" b="1" dirty="0">
                <a:latin typeface="Book Antiqua" panose="02040602050305030304" pitchFamily="18" charset="0"/>
              </a:rPr>
              <a:t>Drawbacks:</a:t>
            </a:r>
            <a:r>
              <a:rPr lang="en-US" sz="2200" dirty="0">
                <a:latin typeface="Book Antiqua" panose="02040602050305030304" pitchFamily="18" charset="0"/>
              </a:rPr>
              <a:t> </a:t>
            </a:r>
          </a:p>
          <a:p>
            <a:pPr lvl="1">
              <a:lnSpc>
                <a:spcPct val="150000"/>
              </a:lnSpc>
              <a:spcBef>
                <a:spcPts val="0"/>
              </a:spcBef>
            </a:pPr>
            <a:r>
              <a:rPr lang="en-US" sz="2200" dirty="0">
                <a:latin typeface="Book Antiqua" panose="02040602050305030304" pitchFamily="18" charset="0"/>
              </a:rPr>
              <a:t>Can lead to suboptimal performance in the long term.</a:t>
            </a:r>
          </a:p>
          <a:p>
            <a:pPr lvl="1">
              <a:lnSpc>
                <a:spcPct val="150000"/>
              </a:lnSpc>
              <a:spcBef>
                <a:spcPts val="0"/>
              </a:spcBef>
            </a:pPr>
            <a:r>
              <a:rPr lang="en-US" sz="2200" dirty="0">
                <a:latin typeface="Book Antiqua" panose="02040602050305030304" pitchFamily="18" charset="0"/>
              </a:rPr>
              <a:t>Can prevent the agent from discovering better strategies</a:t>
            </a:r>
            <a:r>
              <a:rPr lang="en-US" sz="2200" dirty="0" smtClean="0">
                <a:latin typeface="Book Antiqua" panose="02040602050305030304" pitchFamily="18" charset="0"/>
              </a:rPr>
              <a:t>.</a:t>
            </a:r>
            <a:endParaRPr lang="en-US" sz="2200" dirty="0">
              <a:latin typeface="Book Antiqua" panose="020406020503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rmAutofit fontScale="97500"/>
          </a:bodyPr>
          <a:lstStyle/>
          <a:p>
            <a:pPr marL="0" indent="0" algn="just">
              <a:lnSpc>
                <a:spcPct val="150000"/>
              </a:lnSpc>
              <a:spcBef>
                <a:spcPts val="0"/>
              </a:spcBef>
              <a:buNone/>
            </a:pPr>
            <a:r>
              <a:rPr lang="en-US" sz="2200" b="1" dirty="0">
                <a:latin typeface="Book Antiqua" panose="02040602050305030304" pitchFamily="18" charset="0"/>
              </a:rPr>
              <a:t>Balancing Exploration and Exploitation</a:t>
            </a:r>
            <a:endParaRPr lang="en-US" sz="2200" dirty="0">
              <a:latin typeface="Book Antiqua" panose="02040602050305030304" pitchFamily="18" charset="0"/>
            </a:endParaRPr>
          </a:p>
          <a:p>
            <a:pPr marL="0" indent="0" algn="just">
              <a:lnSpc>
                <a:spcPct val="150000"/>
              </a:lnSpc>
              <a:spcBef>
                <a:spcPts val="0"/>
              </a:spcBef>
              <a:buNone/>
            </a:pPr>
            <a:r>
              <a:rPr lang="en-US" sz="2200" dirty="0">
                <a:latin typeface="Book Antiqua" panose="02040602050305030304" pitchFamily="18" charset="0"/>
              </a:rPr>
              <a:t>The key to successful reinforcement learning is to strike a balance between exploration and exploitation. </a:t>
            </a:r>
            <a:endParaRPr lang="en-US" sz="2200" dirty="0" smtClean="0">
              <a:latin typeface="Book Antiqua" panose="02040602050305030304" pitchFamily="18" charset="0"/>
            </a:endParaRPr>
          </a:p>
          <a:p>
            <a:pPr marL="0" indent="0" algn="just">
              <a:lnSpc>
                <a:spcPct val="150000"/>
              </a:lnSpc>
              <a:spcBef>
                <a:spcPts val="0"/>
              </a:spcBef>
              <a:buNone/>
            </a:pPr>
            <a:r>
              <a:rPr lang="en-US" sz="2200" dirty="0" smtClean="0">
                <a:latin typeface="Book Antiqua" panose="02040602050305030304" pitchFamily="18" charset="0"/>
              </a:rPr>
              <a:t>Various </a:t>
            </a:r>
            <a:r>
              <a:rPr lang="en-US" sz="2200" dirty="0">
                <a:latin typeface="Book Antiqua" panose="02040602050305030304" pitchFamily="18" charset="0"/>
              </a:rPr>
              <a:t>techniques can be employed to achieve this:</a:t>
            </a:r>
          </a:p>
          <a:p>
            <a:pPr algn="just">
              <a:lnSpc>
                <a:spcPct val="150000"/>
              </a:lnSpc>
              <a:spcBef>
                <a:spcPts val="0"/>
              </a:spcBef>
            </a:pPr>
            <a:r>
              <a:rPr lang="en-US" sz="2200" b="1" dirty="0">
                <a:latin typeface="Book Antiqua" panose="02040602050305030304" pitchFamily="18" charset="0"/>
              </a:rPr>
              <a:t>Epsilon-Greedy:</a:t>
            </a:r>
            <a:r>
              <a:rPr lang="en-US" sz="2200" dirty="0">
                <a:latin typeface="Book Antiqua" panose="02040602050305030304" pitchFamily="18" charset="0"/>
              </a:rPr>
              <a:t> </a:t>
            </a:r>
          </a:p>
          <a:p>
            <a:pPr algn="just">
              <a:lnSpc>
                <a:spcPct val="150000"/>
              </a:lnSpc>
              <a:spcBef>
                <a:spcPts val="0"/>
              </a:spcBef>
            </a:pPr>
            <a:r>
              <a:rPr lang="en-US" sz="2200" b="1" dirty="0" smtClean="0">
                <a:latin typeface="Book Antiqua" panose="02040602050305030304" pitchFamily="18" charset="0"/>
              </a:rPr>
              <a:t>Upper </a:t>
            </a:r>
            <a:r>
              <a:rPr lang="en-US" sz="2200" b="1" dirty="0">
                <a:latin typeface="Book Antiqua" panose="02040602050305030304" pitchFamily="18" charset="0"/>
              </a:rPr>
              <a:t>Confidence Bound (UCB):</a:t>
            </a:r>
            <a:r>
              <a:rPr lang="en-US" sz="2200" dirty="0">
                <a:latin typeface="Book Antiqua" panose="02040602050305030304" pitchFamily="18" charset="0"/>
              </a:rPr>
              <a:t> </a:t>
            </a:r>
          </a:p>
          <a:p>
            <a:pPr algn="just">
              <a:lnSpc>
                <a:spcPct val="150000"/>
              </a:lnSpc>
              <a:spcBef>
                <a:spcPts val="0"/>
              </a:spcBef>
            </a:pPr>
            <a:r>
              <a:rPr lang="en-US" sz="2200" b="1" dirty="0" smtClean="0">
                <a:latin typeface="Book Antiqua" panose="02040602050305030304" pitchFamily="18" charset="0"/>
              </a:rPr>
              <a:t>Thompson </a:t>
            </a:r>
            <a:r>
              <a:rPr lang="en-US" sz="2200" b="1" dirty="0">
                <a:latin typeface="Book Antiqua" panose="02040602050305030304" pitchFamily="18" charset="0"/>
              </a:rPr>
              <a:t>Sampling:</a:t>
            </a:r>
            <a:r>
              <a:rPr lang="en-US" sz="2200" dirty="0">
                <a:latin typeface="Book Antiqua" panose="02040602050305030304" pitchFamily="18" charset="0"/>
              </a:rPr>
              <a:t> </a:t>
            </a:r>
          </a:p>
          <a:p>
            <a:pPr algn="just">
              <a:lnSpc>
                <a:spcPct val="150000"/>
              </a:lnSpc>
              <a:spcBef>
                <a:spcPts val="0"/>
              </a:spcBef>
            </a:pPr>
            <a:r>
              <a:rPr lang="en-US" sz="2200" b="1" dirty="0" smtClean="0">
                <a:latin typeface="Book Antiqua" panose="02040602050305030304" pitchFamily="18" charset="0"/>
              </a:rPr>
              <a:t>Contextual </a:t>
            </a:r>
            <a:r>
              <a:rPr lang="en-US" sz="2200" b="1" dirty="0">
                <a:latin typeface="Book Antiqua" panose="02040602050305030304" pitchFamily="18" charset="0"/>
              </a:rPr>
              <a:t>Bandits:</a:t>
            </a:r>
            <a:r>
              <a:rPr lang="en-US" sz="2200" dirty="0">
                <a:latin typeface="Book Antiqua" panose="0204060205030503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50000"/>
              </a:lnSpc>
              <a:spcBef>
                <a:spcPts val="600"/>
              </a:spcBef>
              <a:spcAft>
                <a:spcPts val="600"/>
              </a:spcAft>
              <a:buNone/>
            </a:pPr>
            <a:r>
              <a:rPr lang="en-US" sz="2400" b="1" dirty="0" smtClean="0">
                <a:latin typeface="Book Antiqua" panose="02040602050305030304" pitchFamily="18" charset="0"/>
              </a:rPr>
              <a:t>5.2 Reinforcement </a:t>
            </a:r>
            <a:r>
              <a:rPr lang="en-US" sz="2400" b="1" dirty="0">
                <a:latin typeface="Book Antiqua" panose="02040602050305030304" pitchFamily="18" charset="0"/>
              </a:rPr>
              <a:t>Learning Problem Setup</a:t>
            </a:r>
          </a:p>
          <a:p>
            <a:pPr marL="0" indent="0" algn="just">
              <a:lnSpc>
                <a:spcPct val="150000"/>
              </a:lnSpc>
              <a:spcBef>
                <a:spcPts val="600"/>
              </a:spcBef>
              <a:spcAft>
                <a:spcPts val="600"/>
              </a:spcAft>
              <a:buNone/>
            </a:pPr>
            <a:r>
              <a:rPr lang="en-US" sz="2400" dirty="0">
                <a:latin typeface="Book Antiqua" panose="02040602050305030304" pitchFamily="18" charset="0"/>
              </a:rPr>
              <a:t>The RL problem is typically defined in terms of an agent interacting with an environment over discrete time steps. At each time step:</a:t>
            </a:r>
          </a:p>
          <a:p>
            <a:pPr marL="457200" indent="-457200" algn="just">
              <a:lnSpc>
                <a:spcPct val="150000"/>
              </a:lnSpc>
              <a:spcBef>
                <a:spcPts val="600"/>
              </a:spcBef>
              <a:spcAft>
                <a:spcPts val="600"/>
              </a:spcAft>
              <a:buFont typeface="+mj-lt"/>
              <a:buAutoNum type="arabicPeriod"/>
            </a:pPr>
            <a:r>
              <a:rPr lang="en-US" sz="2400" dirty="0">
                <a:latin typeface="Book Antiqua" panose="02040602050305030304" pitchFamily="18" charset="0"/>
              </a:rPr>
              <a:t>The agent observes the current state of the environment.</a:t>
            </a:r>
          </a:p>
          <a:p>
            <a:pPr marL="457200" indent="-457200" algn="just">
              <a:lnSpc>
                <a:spcPct val="150000"/>
              </a:lnSpc>
              <a:spcBef>
                <a:spcPts val="600"/>
              </a:spcBef>
              <a:spcAft>
                <a:spcPts val="600"/>
              </a:spcAft>
              <a:buFont typeface="+mj-lt"/>
              <a:buAutoNum type="arabicPeriod"/>
            </a:pPr>
            <a:r>
              <a:rPr lang="en-US" sz="2400" dirty="0">
                <a:latin typeface="Book Antiqua" panose="02040602050305030304" pitchFamily="18" charset="0"/>
              </a:rPr>
              <a:t>The agent selects an action based on its policy.</a:t>
            </a:r>
          </a:p>
          <a:p>
            <a:pPr marL="457200" indent="-457200" algn="just">
              <a:lnSpc>
                <a:spcPct val="150000"/>
              </a:lnSpc>
              <a:spcBef>
                <a:spcPts val="600"/>
              </a:spcBef>
              <a:spcAft>
                <a:spcPts val="600"/>
              </a:spcAft>
              <a:buFont typeface="+mj-lt"/>
              <a:buAutoNum type="arabicPeriod"/>
            </a:pPr>
            <a:r>
              <a:rPr lang="en-US" sz="2400" dirty="0">
                <a:latin typeface="Book Antiqua" panose="02040602050305030304" pitchFamily="18" charset="0"/>
              </a:rPr>
              <a:t>The action affects the environment, moving it to a new state.</a:t>
            </a:r>
          </a:p>
          <a:p>
            <a:pPr marL="457200" indent="-457200" algn="just">
              <a:lnSpc>
                <a:spcPct val="150000"/>
              </a:lnSpc>
              <a:spcBef>
                <a:spcPts val="600"/>
              </a:spcBef>
              <a:spcAft>
                <a:spcPts val="600"/>
              </a:spcAft>
              <a:buFont typeface="+mj-lt"/>
              <a:buAutoNum type="arabicPeriod"/>
            </a:pPr>
            <a:r>
              <a:rPr lang="en-US" sz="2400" dirty="0">
                <a:latin typeface="Book Antiqua" panose="02040602050305030304" pitchFamily="18" charset="0"/>
              </a:rPr>
              <a:t>The environment provides a reward to the agent.</a:t>
            </a:r>
          </a:p>
          <a:p>
            <a:pPr marL="0" indent="0" algn="just">
              <a:lnSpc>
                <a:spcPct val="150000"/>
              </a:lnSpc>
              <a:spcBef>
                <a:spcPts val="600"/>
              </a:spcBef>
              <a:spcAft>
                <a:spcPts val="600"/>
              </a:spcAft>
              <a:buNone/>
            </a:pPr>
            <a:r>
              <a:rPr lang="en-US" sz="2400" dirty="0">
                <a:latin typeface="Book Antiqua" panose="02040602050305030304" pitchFamily="18" charset="0"/>
              </a:rPr>
              <a:t>This cycle continues as the agent seeks to maximize its cumulative reward over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635"/>
          </a:xfrm>
        </p:spPr>
        <p:txBody>
          <a:bodyPr>
            <a:noAutofit/>
          </a:bodyPr>
          <a:lstStyle/>
          <a:p>
            <a:pPr marL="0" indent="0" algn="just">
              <a:lnSpc>
                <a:spcPct val="150000"/>
              </a:lnSpc>
              <a:spcBef>
                <a:spcPts val="0"/>
              </a:spcBef>
              <a:buNone/>
            </a:pPr>
            <a:r>
              <a:rPr lang="en-US" sz="2200" b="1" dirty="0">
                <a:latin typeface="Book Antiqua" panose="02040602050305030304" pitchFamily="18" charset="0"/>
              </a:rPr>
              <a:t>Markov Decision Processes (MDPs</a:t>
            </a:r>
            <a:r>
              <a:rPr lang="en-US" sz="2200" b="1" dirty="0" smtClean="0">
                <a:latin typeface="Book Antiqua" panose="02040602050305030304" pitchFamily="18" charset="0"/>
              </a:rPr>
              <a:t>)</a:t>
            </a:r>
          </a:p>
          <a:p>
            <a:pPr marL="0" indent="0" algn="just">
              <a:lnSpc>
                <a:spcPct val="150000"/>
              </a:lnSpc>
              <a:spcBef>
                <a:spcPts val="0"/>
              </a:spcBef>
              <a:buNone/>
            </a:pPr>
            <a:r>
              <a:rPr lang="en-US" sz="2200" dirty="0" smtClean="0">
                <a:latin typeface="Book Antiqua" panose="02040602050305030304" pitchFamily="18" charset="0"/>
              </a:rPr>
              <a:t>MDPs </a:t>
            </a:r>
            <a:r>
              <a:rPr lang="en-US" sz="2200" dirty="0">
                <a:latin typeface="Book Antiqua" panose="02040602050305030304" pitchFamily="18" charset="0"/>
              </a:rPr>
              <a:t>provide a formal framework for modeling decision-making in RL. An MDP is defined </a:t>
            </a:r>
            <a:r>
              <a:rPr lang="en-US" sz="2200" dirty="0" smtClean="0">
                <a:latin typeface="Book Antiqua" panose="02040602050305030304" pitchFamily="18" charset="0"/>
              </a:rPr>
              <a:t>by </a:t>
            </a:r>
            <a:r>
              <a:rPr lang="en-US" sz="2200" dirty="0">
                <a:latin typeface="Book Antiqua" panose="02040602050305030304" pitchFamily="18" charset="0"/>
              </a:rPr>
              <a:t>a tuple </a:t>
            </a:r>
            <a:r>
              <a:rPr lang="en-US" sz="2200" dirty="0" smtClean="0">
                <a:latin typeface="Book Antiqua" panose="02040602050305030304" pitchFamily="18" charset="0"/>
              </a:rPr>
              <a:t>(S,A,P,R,</a:t>
            </a:r>
            <a:r>
              <a:rPr lang="el-GR" sz="2200" dirty="0">
                <a:latin typeface="Book Antiqua" panose="02040602050305030304" pitchFamily="18" charset="0"/>
              </a:rPr>
              <a:t>γ</a:t>
            </a:r>
            <a:r>
              <a:rPr lang="el-GR" sz="2200" dirty="0" smtClean="0">
                <a:latin typeface="Book Antiqua" panose="02040602050305030304" pitchFamily="18" charset="0"/>
              </a:rPr>
              <a:t>)</a:t>
            </a:r>
            <a:r>
              <a:rPr lang="en-US" sz="2200" dirty="0" smtClean="0">
                <a:latin typeface="Book Antiqua" panose="02040602050305030304" pitchFamily="18" charset="0"/>
              </a:rPr>
              <a:t>.</a:t>
            </a:r>
          </a:p>
          <a:p>
            <a:pPr algn="just">
              <a:lnSpc>
                <a:spcPct val="150000"/>
              </a:lnSpc>
              <a:spcBef>
                <a:spcPts val="0"/>
              </a:spcBef>
            </a:pPr>
            <a:r>
              <a:rPr lang="en-US" sz="2200" b="1" dirty="0">
                <a:latin typeface="Book Antiqua" panose="02040602050305030304" pitchFamily="18" charset="0"/>
              </a:rPr>
              <a:t>States (S): </a:t>
            </a:r>
            <a:r>
              <a:rPr lang="en-US" sz="2200" dirty="0">
                <a:latin typeface="Book Antiqua" panose="02040602050305030304" pitchFamily="18" charset="0"/>
              </a:rPr>
              <a:t>A set of all possible states in the environment</a:t>
            </a:r>
            <a:r>
              <a:rPr lang="en-US" sz="2200" dirty="0" smtClean="0">
                <a:latin typeface="Book Antiqua" panose="02040602050305030304" pitchFamily="18" charset="0"/>
              </a:rPr>
              <a:t>.</a:t>
            </a:r>
          </a:p>
          <a:p>
            <a:pPr algn="just">
              <a:lnSpc>
                <a:spcPct val="150000"/>
              </a:lnSpc>
              <a:spcBef>
                <a:spcPts val="0"/>
              </a:spcBef>
            </a:pPr>
            <a:r>
              <a:rPr lang="en-US" sz="2200" b="1" dirty="0" smtClean="0">
                <a:latin typeface="Book Antiqua" panose="02040602050305030304" pitchFamily="18" charset="0"/>
              </a:rPr>
              <a:t>Actions </a:t>
            </a:r>
            <a:r>
              <a:rPr lang="en-US" sz="2200" b="1" dirty="0">
                <a:latin typeface="Book Antiqua" panose="02040602050305030304" pitchFamily="18" charset="0"/>
              </a:rPr>
              <a:t>(A): </a:t>
            </a:r>
            <a:r>
              <a:rPr lang="en-US" sz="2200" dirty="0">
                <a:latin typeface="Book Antiqua" panose="02040602050305030304" pitchFamily="18" charset="0"/>
              </a:rPr>
              <a:t>A set of actions available to the agent</a:t>
            </a:r>
            <a:r>
              <a:rPr lang="en-US" sz="2200" dirty="0" smtClean="0">
                <a:latin typeface="Book Antiqua" panose="02040602050305030304" pitchFamily="18" charset="0"/>
              </a:rPr>
              <a:t>.</a:t>
            </a:r>
          </a:p>
          <a:p>
            <a:pPr algn="just">
              <a:lnSpc>
                <a:spcPct val="150000"/>
              </a:lnSpc>
              <a:spcBef>
                <a:spcPts val="0"/>
              </a:spcBef>
            </a:pPr>
            <a:r>
              <a:rPr lang="en-US" sz="2200" b="1" dirty="0" smtClean="0">
                <a:latin typeface="Book Antiqua" panose="02040602050305030304" pitchFamily="18" charset="0"/>
              </a:rPr>
              <a:t>Transition </a:t>
            </a:r>
            <a:r>
              <a:rPr lang="en-US" sz="2200" b="1" dirty="0">
                <a:latin typeface="Book Antiqua" panose="02040602050305030304" pitchFamily="18" charset="0"/>
              </a:rPr>
              <a:t>Function (P): </a:t>
            </a:r>
            <a:r>
              <a:rPr lang="en-US" sz="2200" dirty="0">
                <a:latin typeface="Book Antiqua" panose="02040602050305030304" pitchFamily="18" charset="0"/>
              </a:rPr>
              <a:t>A probability distribution that describes the likelihood of moving from one state to another given an action</a:t>
            </a:r>
            <a:r>
              <a:rPr lang="en-US" sz="2200" dirty="0" smtClean="0">
                <a:latin typeface="Book Antiqua" panose="02040602050305030304" pitchFamily="18" charset="0"/>
              </a:rPr>
              <a:t>.</a:t>
            </a:r>
          </a:p>
          <a:p>
            <a:pPr algn="just">
              <a:lnSpc>
                <a:spcPct val="150000"/>
              </a:lnSpc>
              <a:spcBef>
                <a:spcPts val="0"/>
              </a:spcBef>
            </a:pPr>
            <a:r>
              <a:rPr lang="en-US" sz="2200" b="1" dirty="0" smtClean="0">
                <a:latin typeface="Book Antiqua" panose="02040602050305030304" pitchFamily="18" charset="0"/>
              </a:rPr>
              <a:t>Reward </a:t>
            </a:r>
            <a:r>
              <a:rPr lang="en-US" sz="2200" b="1" dirty="0">
                <a:latin typeface="Book Antiqua" panose="02040602050305030304" pitchFamily="18" charset="0"/>
              </a:rPr>
              <a:t>Function (R): </a:t>
            </a:r>
            <a:r>
              <a:rPr lang="en-US" sz="2200" dirty="0">
                <a:latin typeface="Book Antiqua" panose="02040602050305030304" pitchFamily="18" charset="0"/>
              </a:rPr>
              <a:t>A function that defines the expected reward received after transitioning from one state to another due to an action</a:t>
            </a:r>
            <a:r>
              <a:rPr lang="en-US" sz="2200" dirty="0" smtClean="0">
                <a:latin typeface="Book Antiqua" panose="02040602050305030304" pitchFamily="18" charset="0"/>
              </a:rPr>
              <a:t>.</a:t>
            </a:r>
          </a:p>
          <a:p>
            <a:pPr algn="just">
              <a:lnSpc>
                <a:spcPct val="150000"/>
              </a:lnSpc>
              <a:spcBef>
                <a:spcPts val="0"/>
              </a:spcBef>
            </a:pPr>
            <a:r>
              <a:rPr lang="en-US" sz="2200" b="1" dirty="0" smtClean="0">
                <a:latin typeface="Book Antiqua" panose="02040602050305030304" pitchFamily="18" charset="0"/>
              </a:rPr>
              <a:t>Discount </a:t>
            </a:r>
            <a:r>
              <a:rPr lang="en-US" sz="2200" b="1" dirty="0">
                <a:latin typeface="Book Antiqua" panose="02040602050305030304" pitchFamily="18" charset="0"/>
              </a:rPr>
              <a:t>Factor (γ): </a:t>
            </a:r>
            <a:r>
              <a:rPr lang="en-US" sz="2200" dirty="0">
                <a:latin typeface="Book Antiqua" panose="02040602050305030304" pitchFamily="18" charset="0"/>
              </a:rPr>
              <a:t>A factor between 0 and 1 that determines the present value of future rewards</a:t>
            </a:r>
            <a:r>
              <a:rPr lang="en-US" sz="2200" dirty="0" smtClean="0">
                <a:latin typeface="Book Antiqua" panose="02040602050305030304" pitchFamily="18" charset="0"/>
              </a:rPr>
              <a:t>.</a:t>
            </a:r>
          </a:p>
          <a:p>
            <a:pPr marL="0" indent="0" algn="just">
              <a:lnSpc>
                <a:spcPct val="150000"/>
              </a:lnSpc>
              <a:spcBef>
                <a:spcPts val="0"/>
              </a:spcBef>
              <a:buNone/>
            </a:pPr>
            <a:r>
              <a:rPr lang="en-US" sz="2200" b="1" dirty="0">
                <a:latin typeface="Book Antiqua" panose="02040602050305030304" pitchFamily="18" charset="0"/>
              </a:rPr>
              <a:t>Markov Property</a:t>
            </a:r>
            <a:r>
              <a:rPr lang="en-US" sz="2200" dirty="0">
                <a:latin typeface="Book Antiqua" panose="02040602050305030304" pitchFamily="18" charset="0"/>
              </a:rPr>
              <a:t>: The future state depends only on the current state and action, not on past states.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1455</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 Light</vt:lpstr>
      <vt:lpstr>Book Antiqua</vt:lpstr>
      <vt:lpstr>Calibri</vt:lpstr>
      <vt:lpstr>Calibri Light</vt:lpstr>
      <vt:lpstr>Office Theme</vt:lpstr>
      <vt:lpstr>Fundamentals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RCBC</dc:creator>
  <cp:lastModifiedBy>RCBC</cp:lastModifiedBy>
  <cp:revision>63</cp:revision>
  <dcterms:created xsi:type="dcterms:W3CDTF">2024-10-17T18:56:00Z</dcterms:created>
  <dcterms:modified xsi:type="dcterms:W3CDTF">2024-12-13T03:45:44Z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6D8159FD41EC4D29908FD77B89BF4A96_13</vt:lpwstr>
  </property>
  <property fmtid="{D5CDD505-2E9C-101B-9397-08002B2CF9AE}" pid="3" name="KSOProductBuildVer">
    <vt:lpwstr>1033-12.2.0.19307</vt:lpwstr>
  </property>
</Properties>
</file>