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54"/>
  </p:notesMasterIdLst>
  <p:handoutMasterIdLst>
    <p:handoutMasterId r:id="rId55"/>
  </p:handoutMasterIdLst>
  <p:sldIdLst>
    <p:sldId id="258" r:id="rId2"/>
    <p:sldId id="260" r:id="rId3"/>
    <p:sldId id="262" r:id="rId4"/>
    <p:sldId id="264" r:id="rId5"/>
    <p:sldId id="265" r:id="rId6"/>
    <p:sldId id="267" r:id="rId7"/>
    <p:sldId id="268" r:id="rId8"/>
    <p:sldId id="266" r:id="rId9"/>
    <p:sldId id="269" r:id="rId10"/>
    <p:sldId id="270" r:id="rId11"/>
    <p:sldId id="321" r:id="rId12"/>
    <p:sldId id="272" r:id="rId13"/>
    <p:sldId id="273" r:id="rId14"/>
    <p:sldId id="276" r:id="rId15"/>
    <p:sldId id="322" r:id="rId16"/>
    <p:sldId id="323" r:id="rId17"/>
    <p:sldId id="324" r:id="rId18"/>
    <p:sldId id="326" r:id="rId19"/>
    <p:sldId id="327" r:id="rId20"/>
    <p:sldId id="328" r:id="rId21"/>
    <p:sldId id="332" r:id="rId22"/>
    <p:sldId id="333" r:id="rId23"/>
    <p:sldId id="334" r:id="rId24"/>
    <p:sldId id="335" r:id="rId25"/>
    <p:sldId id="277" r:id="rId26"/>
    <p:sldId id="339" r:id="rId27"/>
    <p:sldId id="338" r:id="rId28"/>
    <p:sldId id="278" r:id="rId29"/>
    <p:sldId id="279" r:id="rId30"/>
    <p:sldId id="280" r:id="rId31"/>
    <p:sldId id="282" r:id="rId32"/>
    <p:sldId id="283" r:id="rId33"/>
    <p:sldId id="286" r:id="rId34"/>
    <p:sldId id="303" r:id="rId35"/>
    <p:sldId id="287" r:id="rId36"/>
    <p:sldId id="304" r:id="rId37"/>
    <p:sldId id="288" r:id="rId38"/>
    <p:sldId id="305" r:id="rId39"/>
    <p:sldId id="294" r:id="rId40"/>
    <p:sldId id="306" r:id="rId41"/>
    <p:sldId id="297" r:id="rId42"/>
    <p:sldId id="298" r:id="rId43"/>
    <p:sldId id="299" r:id="rId44"/>
    <p:sldId id="300" r:id="rId45"/>
    <p:sldId id="341" r:id="rId46"/>
    <p:sldId id="307" r:id="rId47"/>
    <p:sldId id="308" r:id="rId48"/>
    <p:sldId id="311" r:id="rId49"/>
    <p:sldId id="314" r:id="rId50"/>
    <p:sldId id="315" r:id="rId51"/>
    <p:sldId id="319" r:id="rId52"/>
    <p:sldId id="344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0019"/>
    <a:srgbClr val="080808"/>
    <a:srgbClr val="000000"/>
    <a:srgbClr val="59FFFF"/>
    <a:srgbClr val="5932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13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844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0D805FC-D478-4549-A430-25AD84EA01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B38CCC-421A-4619-94C5-2E3685990E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474AD-084D-4DF2-99EC-C3C81FB7F59C}" type="datetime1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448505-5BC3-40CD-B5E4-2E5219BAD5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517893-EF02-43E8-BDFC-5120B82166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66F785-1725-44B9-B60F-843647607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1713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CF992C-16B4-4F5A-8621-FCE1E3447B5C}" type="datetime1">
              <a:rPr lang="en-US" smtClean="0"/>
              <a:t>11/20/2024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FE8728-65E6-406C-A7AB-EA7B4DB46DD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25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By Abebaw S.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CF334FC-FA34-4B98-8B8D-8C0E461052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0348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F1EB-5336-4DB0-BFCE-0B2B0308D712}" type="datetime1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7B83-D7F4-42ED-8E09-7E32E292F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07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EA65B-D455-4176-9EBE-D4F81608EB36}" type="datetime1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7B83-D7F4-42ED-8E09-7E32E292F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99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02D8-4558-4AE7-B82A-C1F92DC6FCFD}" type="datetime1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7B83-D7F4-42ED-8E09-7E32E292F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64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F5B1-D3D4-4F6F-AE74-B6FEB2A99436}" type="datetime1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7B83-D7F4-42ED-8E09-7E32E292F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87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6957F-0A67-4600-AA7C-A6278314C074}" type="datetime1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7B83-D7F4-42ED-8E09-7E32E292F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37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EC40-224D-49B0-B127-0F201319BCF6}" type="datetime1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7B83-D7F4-42ED-8E09-7E32E292F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2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A5F5-11A6-468F-9535-E2B1E4538E13}" type="datetime1">
              <a:rPr lang="en-US" smtClean="0"/>
              <a:t>11/20/2024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7B83-D7F4-42ED-8E09-7E32E292F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29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86B28-86FA-4E75-8D49-D4DF742249F2}" type="datetime1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7B83-D7F4-42ED-8E09-7E32E292F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7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FE861-AA90-45CF-82D8-87BB7747F70D}" type="datetime1">
              <a:rPr lang="en-US" smtClean="0"/>
              <a:t>11/20/2024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7B83-D7F4-42ED-8E09-7E32E292F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00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3B51-4DCD-4C09-9573-7D97BF8CC0B4}" type="datetime1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7B83-D7F4-42ED-8E09-7E32E292F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85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AF8C-6E31-4251-AF86-D16CA927AB48}" type="datetime1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7B83-D7F4-42ED-8E09-7E32E292F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75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f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CDB35-9552-48F0-BD71-58F1DAE55D67}" type="datetime1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27B83-D7F4-42ED-8E09-7E32E292F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485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BE0D17E-6B6E-4088-9F21-BC66CBD56D86}"/>
              </a:ext>
            </a:extLst>
          </p:cNvPr>
          <p:cNvSpPr/>
          <p:nvPr/>
        </p:nvSpPr>
        <p:spPr>
          <a:xfrm>
            <a:off x="628650" y="595745"/>
            <a:ext cx="7886700" cy="5527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endParaRPr lang="en-US" sz="3200" dirty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endParaRPr lang="en-US" sz="3200" dirty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endParaRPr lang="en-US" sz="3200" dirty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endParaRPr lang="en-US" sz="3200" dirty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Institute of Technology </a:t>
            </a:r>
          </a:p>
          <a:p>
            <a:pPr algn="ctr"/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School of Computing</a:t>
            </a:r>
          </a:p>
          <a:p>
            <a:pPr algn="ctr"/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Department of Software Engineering</a:t>
            </a:r>
          </a:p>
          <a:p>
            <a:pPr algn="ctr"/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Fundamentals of Cloud computing</a:t>
            </a:r>
          </a:p>
          <a:p>
            <a:pPr algn="ctr"/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“</a:t>
            </a:r>
            <a:r>
              <a:rPr lang="en-US" sz="3200" dirty="0">
                <a:solidFill>
                  <a:srgbClr val="FF0000"/>
                </a:solidFill>
              </a:rPr>
              <a:t>Evolution of Cloud Computing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”</a:t>
            </a:r>
          </a:p>
          <a:p>
            <a:pPr algn="ctr"/>
            <a:endParaRPr lang="en-US" sz="3200" dirty="0">
              <a:solidFill>
                <a:schemeClr val="accent4">
                  <a:lumMod val="75000"/>
                </a:schemeClr>
              </a:solidFill>
            </a:endParaRPr>
          </a:p>
          <a:p>
            <a:pPr algn="r"/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By Abebaw S.</a:t>
            </a:r>
            <a:br>
              <a:rPr lang="en-US" sz="3200" dirty="0">
                <a:solidFill>
                  <a:schemeClr val="accent4">
                    <a:lumMod val="75000"/>
                  </a:schemeClr>
                </a:solidFill>
              </a:rPr>
            </a:br>
            <a:endParaRPr lang="en-US" sz="3200" dirty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endParaRPr lang="en-US" sz="32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17706F-649E-462D-BF67-860AD3C1D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533" y="734291"/>
            <a:ext cx="2790825" cy="1638300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F5E6652B-889B-4384-A444-02A9E74DA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DA7E-CDD3-416C-8E15-AE5F0E24A724}" type="datetime1">
              <a:rPr lang="en-US" smtClean="0"/>
              <a:t>11/20/2024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2E4467C-F35A-4E68-B2AE-834F64FF2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7B83-D7F4-42ED-8E09-7E32E292F5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173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8935FA6-97EF-4C12-9BB7-D2EE73B94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487" y="2915444"/>
            <a:ext cx="2105025" cy="21717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950CF7F-267D-4970-9B7B-59D7E19C0608}"/>
              </a:ext>
            </a:extLst>
          </p:cNvPr>
          <p:cNvSpPr/>
          <p:nvPr/>
        </p:nvSpPr>
        <p:spPr>
          <a:xfrm>
            <a:off x="346364" y="1413164"/>
            <a:ext cx="8201891" cy="5347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>
            <a:normAutofit/>
          </a:bodyPr>
          <a:lstStyle/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700" dirty="0">
                <a:solidFill>
                  <a:schemeClr val="accent4">
                    <a:lumMod val="75000"/>
                  </a:schemeClr>
                </a:solidFill>
              </a:rPr>
              <a:t>Web 2.0 </a:t>
            </a:r>
            <a:r>
              <a:rPr lang="en-US" sz="2700" dirty="0">
                <a:solidFill>
                  <a:schemeClr val="tx1"/>
                </a:solidFill>
              </a:rPr>
              <a:t>refers to the second generation of the World Wide Web</a:t>
            </a:r>
          </a:p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700" dirty="0">
                <a:solidFill>
                  <a:schemeClr val="tx1"/>
                </a:solidFill>
              </a:rPr>
              <a:t>It is the interface through which the cloud computing services interact with the clients.</a:t>
            </a:r>
          </a:p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700" dirty="0">
                <a:solidFill>
                  <a:schemeClr val="tx1"/>
                </a:solidFill>
              </a:rPr>
              <a:t>It characterized by a shift from static web pages to more </a:t>
            </a:r>
            <a:r>
              <a:rPr lang="en-US" sz="2700" dirty="0">
                <a:solidFill>
                  <a:schemeClr val="accent4">
                    <a:lumMod val="75000"/>
                  </a:schemeClr>
                </a:solidFill>
              </a:rPr>
              <a:t>dynamic</a:t>
            </a:r>
            <a:r>
              <a:rPr lang="en-US" sz="2700" dirty="0">
                <a:solidFill>
                  <a:schemeClr val="tx1"/>
                </a:solidFill>
              </a:rPr>
              <a:t> and </a:t>
            </a:r>
            <a:r>
              <a:rPr lang="en-US" sz="2700" dirty="0">
                <a:solidFill>
                  <a:schemeClr val="accent4">
                    <a:lumMod val="75000"/>
                  </a:schemeClr>
                </a:solidFill>
              </a:rPr>
              <a:t>interactive experiences</a:t>
            </a:r>
            <a:r>
              <a:rPr lang="en-US" sz="2700" dirty="0">
                <a:solidFill>
                  <a:schemeClr val="tx1"/>
                </a:solidFill>
              </a:rPr>
              <a:t>. </a:t>
            </a:r>
          </a:p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700" dirty="0">
                <a:solidFill>
                  <a:schemeClr val="tx1"/>
                </a:solidFill>
              </a:rPr>
              <a:t>It increases flexibility among web pages. </a:t>
            </a:r>
          </a:p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700" dirty="0">
                <a:solidFill>
                  <a:schemeClr val="tx1"/>
                </a:solidFill>
              </a:rPr>
              <a:t>Popular examples of web 2.0 include </a:t>
            </a:r>
            <a:r>
              <a:rPr lang="en-US" sz="2700" dirty="0">
                <a:solidFill>
                  <a:schemeClr val="accent4">
                    <a:lumMod val="75000"/>
                  </a:schemeClr>
                </a:solidFill>
              </a:rPr>
              <a:t>Google Maps</a:t>
            </a:r>
            <a:r>
              <a:rPr lang="en-US" sz="2700" dirty="0">
                <a:solidFill>
                  <a:schemeClr val="tx1"/>
                </a:solidFill>
              </a:rPr>
              <a:t>, </a:t>
            </a:r>
            <a:r>
              <a:rPr lang="en-US" sz="2700" dirty="0">
                <a:solidFill>
                  <a:srgbClr val="002060"/>
                </a:solidFill>
              </a:rPr>
              <a:t>Facebook</a:t>
            </a:r>
            <a:r>
              <a:rPr lang="en-US" sz="2700" dirty="0">
                <a:solidFill>
                  <a:schemeClr val="tx1"/>
                </a:solidFill>
              </a:rPr>
              <a:t>, </a:t>
            </a:r>
            <a:r>
              <a:rPr lang="en-US" sz="2700" dirty="0">
                <a:solidFill>
                  <a:srgbClr val="002060"/>
                </a:solidFill>
              </a:rPr>
              <a:t>Twitter</a:t>
            </a:r>
            <a:r>
              <a:rPr lang="en-US" sz="2700" dirty="0">
                <a:solidFill>
                  <a:schemeClr val="tx1"/>
                </a:solidFill>
              </a:rPr>
              <a:t>, etc.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887A23-F3A2-403B-8997-0E29B0EDAEB6}"/>
              </a:ext>
            </a:extLst>
          </p:cNvPr>
          <p:cNvSpPr/>
          <p:nvPr/>
        </p:nvSpPr>
        <p:spPr>
          <a:xfrm>
            <a:off x="346364" y="96983"/>
            <a:ext cx="8201891" cy="11445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000" b="1" dirty="0">
                <a:solidFill>
                  <a:schemeClr val="accent4">
                    <a:lumMod val="75000"/>
                  </a:schemeClr>
                </a:solidFill>
              </a:rPr>
              <a:t>Web 2.0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794594-69C6-4907-BB6A-0E5ED6459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BFFFE-9E8E-4189-B508-CFD4D1179EF0}" type="datetime1">
              <a:rPr lang="en-US" smtClean="0"/>
              <a:t>11/20/2024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1050C5-E5BC-42BB-B0F1-707C3386F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7B83-D7F4-42ED-8E09-7E32E292F51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83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8935FA6-97EF-4C12-9BB7-D2EE73B94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487" y="2915444"/>
            <a:ext cx="2105025" cy="21717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950CF7F-267D-4970-9B7B-59D7E19C0608}"/>
              </a:ext>
            </a:extLst>
          </p:cNvPr>
          <p:cNvSpPr/>
          <p:nvPr/>
        </p:nvSpPr>
        <p:spPr>
          <a:xfrm>
            <a:off x="346364" y="1371600"/>
            <a:ext cx="8201891" cy="5389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>
            <a:normAutofit/>
          </a:bodyPr>
          <a:lstStyle/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700" dirty="0">
                <a:solidFill>
                  <a:schemeClr val="tx1"/>
                </a:solidFill>
              </a:rPr>
              <a:t>It acts as a reference model for cloud computing</a:t>
            </a:r>
          </a:p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700" dirty="0">
                <a:solidFill>
                  <a:schemeClr val="tx1"/>
                </a:solidFill>
              </a:rPr>
              <a:t>It supports </a:t>
            </a:r>
            <a:r>
              <a:rPr lang="en-US" sz="2700" dirty="0">
                <a:solidFill>
                  <a:srgbClr val="002060"/>
                </a:solidFill>
              </a:rPr>
              <a:t>low-cost,</a:t>
            </a:r>
            <a:r>
              <a:rPr lang="en-US" sz="2700" dirty="0">
                <a:solidFill>
                  <a:schemeClr val="tx1"/>
                </a:solidFill>
              </a:rPr>
              <a:t> </a:t>
            </a:r>
            <a:r>
              <a:rPr lang="en-US" sz="2700" dirty="0">
                <a:solidFill>
                  <a:srgbClr val="002060"/>
                </a:solidFill>
              </a:rPr>
              <a:t>flexible</a:t>
            </a:r>
            <a:r>
              <a:rPr lang="en-US" sz="2700" dirty="0">
                <a:solidFill>
                  <a:schemeClr val="tx1"/>
                </a:solidFill>
              </a:rPr>
              <a:t>, and </a:t>
            </a:r>
            <a:r>
              <a:rPr lang="en-US" sz="2700" dirty="0">
                <a:solidFill>
                  <a:srgbClr val="002060"/>
                </a:solidFill>
              </a:rPr>
              <a:t>evolvable</a:t>
            </a:r>
            <a:r>
              <a:rPr lang="en-US" sz="2700" dirty="0">
                <a:solidFill>
                  <a:schemeClr val="tx1"/>
                </a:solidFill>
              </a:rPr>
              <a:t> applications.</a:t>
            </a:r>
          </a:p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700" dirty="0">
                <a:solidFill>
                  <a:schemeClr val="tx1"/>
                </a:solidFill>
              </a:rPr>
              <a:t>Two important concepts were introduced in this computing model.</a:t>
            </a:r>
          </a:p>
          <a:p>
            <a:pPr marL="914400" lvl="1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sz="2700" dirty="0">
                <a:solidFill>
                  <a:srgbClr val="002060"/>
                </a:solidFill>
              </a:rPr>
              <a:t>QoS: </a:t>
            </a:r>
            <a:r>
              <a:rPr lang="en-US" sz="2700" dirty="0">
                <a:solidFill>
                  <a:schemeClr val="tx1"/>
                </a:solidFill>
              </a:rPr>
              <a:t>include Service Level Agreement (SLA) </a:t>
            </a:r>
          </a:p>
          <a:p>
            <a:pPr marL="914400" lvl="1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sz="2700" dirty="0">
                <a:solidFill>
                  <a:srgbClr val="002060"/>
                </a:solidFill>
              </a:rPr>
              <a:t>Software as a Service (SaaS)</a:t>
            </a:r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887A23-F3A2-403B-8997-0E29B0EDAEB6}"/>
              </a:ext>
            </a:extLst>
          </p:cNvPr>
          <p:cNvSpPr/>
          <p:nvPr/>
        </p:nvSpPr>
        <p:spPr>
          <a:xfrm>
            <a:off x="346364" y="96983"/>
            <a:ext cx="8201891" cy="11445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000" b="1" dirty="0">
                <a:solidFill>
                  <a:schemeClr val="accent4">
                    <a:lumMod val="75000"/>
                  </a:schemeClr>
                </a:solidFill>
              </a:rPr>
              <a:t>Service orientation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794594-69C6-4907-BB6A-0E5ED6459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4CDE4-9192-43A1-9715-3C9528DAE6C5}" type="datetime1">
              <a:rPr lang="en-US" smtClean="0"/>
              <a:t>11/20/2024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1050C5-E5BC-42BB-B0F1-707C3386F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7B83-D7F4-42ED-8E09-7E32E292F51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72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8935FA6-97EF-4C12-9BB7-D2EE73B94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487" y="2915444"/>
            <a:ext cx="2105025" cy="21717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950CF7F-267D-4970-9B7B-59D7E19C0608}"/>
              </a:ext>
            </a:extLst>
          </p:cNvPr>
          <p:cNvSpPr/>
          <p:nvPr/>
        </p:nvSpPr>
        <p:spPr>
          <a:xfrm>
            <a:off x="346364" y="1371600"/>
            <a:ext cx="8201891" cy="5389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>
            <a:normAutofit/>
          </a:bodyPr>
          <a:lstStyle/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700" dirty="0">
                <a:solidFill>
                  <a:srgbClr val="002060"/>
                </a:solidFill>
              </a:rPr>
              <a:t>Utility computing </a:t>
            </a:r>
            <a:r>
              <a:rPr lang="en-US" sz="2700" dirty="0">
                <a:solidFill>
                  <a:schemeClr val="tx1"/>
                </a:solidFill>
              </a:rPr>
              <a:t>is a service model that delivers computing resources over the internet. </a:t>
            </a:r>
          </a:p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700" dirty="0">
                <a:solidFill>
                  <a:schemeClr val="tx1"/>
                </a:solidFill>
              </a:rPr>
              <a:t>The resources include processing power, storage, and applications as a metered service.</a:t>
            </a:r>
          </a:p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700" dirty="0">
                <a:solidFill>
                  <a:schemeClr val="tx1"/>
                </a:solidFill>
              </a:rPr>
              <a:t>Resources are provisioned on a </a:t>
            </a:r>
            <a:r>
              <a:rPr lang="en-US" sz="2700" dirty="0">
                <a:solidFill>
                  <a:schemeClr val="accent4">
                    <a:lumMod val="75000"/>
                  </a:schemeClr>
                </a:solidFill>
              </a:rPr>
              <a:t>pay-per-use basis</a:t>
            </a:r>
          </a:p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700" dirty="0">
                <a:solidFill>
                  <a:schemeClr val="tx1"/>
                </a:solidFill>
              </a:rPr>
              <a:t>It allows users to access and pay for only the resources they consume.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887A23-F3A2-403B-8997-0E29B0EDAEB6}"/>
              </a:ext>
            </a:extLst>
          </p:cNvPr>
          <p:cNvSpPr/>
          <p:nvPr/>
        </p:nvSpPr>
        <p:spPr>
          <a:xfrm>
            <a:off x="346364" y="96983"/>
            <a:ext cx="8201891" cy="11445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000" b="1" dirty="0">
                <a:solidFill>
                  <a:schemeClr val="accent4">
                    <a:lumMod val="75000"/>
                  </a:schemeClr>
                </a:solidFill>
              </a:rPr>
              <a:t>Utility Computing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9131D6-9CF5-43E6-BD85-57B43DABB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573D-1E56-407D-8843-586B0C51A1D7}" type="datetime1">
              <a:rPr lang="en-US" smtClean="0"/>
              <a:t>11/20/2024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DA8563-C561-40A4-A94A-F810AF4CD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7B83-D7F4-42ED-8E09-7E32E292F51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35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8935FA6-97EF-4C12-9BB7-D2EE73B94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487" y="2915444"/>
            <a:ext cx="2105025" cy="21717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950CF7F-267D-4970-9B7B-59D7E19C0608}"/>
              </a:ext>
            </a:extLst>
          </p:cNvPr>
          <p:cNvSpPr/>
          <p:nvPr/>
        </p:nvSpPr>
        <p:spPr>
          <a:xfrm>
            <a:off x="346364" y="1371600"/>
            <a:ext cx="8201891" cy="5389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>
            <a:normAutofit/>
          </a:bodyPr>
          <a:lstStyle/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700" dirty="0">
                <a:solidFill>
                  <a:srgbClr val="002060"/>
                </a:solidFill>
              </a:rPr>
              <a:t>Cloud Computing </a:t>
            </a:r>
            <a:r>
              <a:rPr lang="en-US" sz="2700" dirty="0">
                <a:solidFill>
                  <a:schemeClr val="tx1"/>
                </a:solidFill>
              </a:rPr>
              <a:t>means storing and accessing the data and programs on remote servers that are hosted on the internet.</a:t>
            </a:r>
          </a:p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700" dirty="0">
                <a:solidFill>
                  <a:schemeClr val="tx1"/>
                </a:solidFill>
              </a:rPr>
              <a:t>It also referred to as </a:t>
            </a:r>
            <a:r>
              <a:rPr lang="en-US" sz="2700" dirty="0">
                <a:solidFill>
                  <a:srgbClr val="002060"/>
                </a:solidFill>
              </a:rPr>
              <a:t>Internet-based computing</a:t>
            </a:r>
          </a:p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700" dirty="0">
                <a:solidFill>
                  <a:schemeClr val="tx1"/>
                </a:solidFill>
              </a:rPr>
              <a:t>The data that is stored can be </a:t>
            </a:r>
            <a:r>
              <a:rPr lang="en-US" sz="2700" dirty="0">
                <a:solidFill>
                  <a:srgbClr val="002060"/>
                </a:solidFill>
              </a:rPr>
              <a:t>files,</a:t>
            </a:r>
            <a:r>
              <a:rPr lang="en-US" sz="2700" dirty="0">
                <a:solidFill>
                  <a:schemeClr val="tx1"/>
                </a:solidFill>
              </a:rPr>
              <a:t> </a:t>
            </a:r>
            <a:r>
              <a:rPr lang="en-US" sz="2700" dirty="0">
                <a:solidFill>
                  <a:srgbClr val="002060"/>
                </a:solidFill>
              </a:rPr>
              <a:t>images,</a:t>
            </a:r>
            <a:r>
              <a:rPr lang="en-US" sz="2700" dirty="0">
                <a:solidFill>
                  <a:schemeClr val="tx1"/>
                </a:solidFill>
              </a:rPr>
              <a:t> </a:t>
            </a:r>
            <a:r>
              <a:rPr lang="en-US" sz="2700" dirty="0">
                <a:solidFill>
                  <a:srgbClr val="002060"/>
                </a:solidFill>
              </a:rPr>
              <a:t>documents,</a:t>
            </a:r>
            <a:r>
              <a:rPr lang="en-US" sz="2700" dirty="0">
                <a:solidFill>
                  <a:schemeClr val="tx1"/>
                </a:solidFill>
              </a:rPr>
              <a:t> or </a:t>
            </a:r>
            <a:r>
              <a:rPr lang="en-US" sz="2700" dirty="0">
                <a:solidFill>
                  <a:srgbClr val="002060"/>
                </a:solidFill>
              </a:rPr>
              <a:t>any other storable document</a:t>
            </a:r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887A23-F3A2-403B-8997-0E29B0EDAEB6}"/>
              </a:ext>
            </a:extLst>
          </p:cNvPr>
          <p:cNvSpPr/>
          <p:nvPr/>
        </p:nvSpPr>
        <p:spPr>
          <a:xfrm>
            <a:off x="346364" y="96983"/>
            <a:ext cx="8201891" cy="11445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000" b="1" dirty="0">
                <a:solidFill>
                  <a:schemeClr val="accent4">
                    <a:lumMod val="75000"/>
                  </a:schemeClr>
                </a:solidFill>
              </a:rPr>
              <a:t>Cloud Computing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A74289-05FF-45A0-A187-EB1D5A2DE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5C9F6-A971-4297-9E57-67ABCF425B36}" type="datetime1">
              <a:rPr lang="en-US" smtClean="0"/>
              <a:t>11/20/2024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AA7C1D-2AA1-41C3-B7DF-AFFB9F573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7B83-D7F4-42ED-8E09-7E32E292F51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27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8935FA6-97EF-4C12-9BB7-D2EE73B94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487" y="2915444"/>
            <a:ext cx="2105025" cy="21717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950CF7F-267D-4970-9B7B-59D7E19C0608}"/>
              </a:ext>
            </a:extLst>
          </p:cNvPr>
          <p:cNvSpPr/>
          <p:nvPr/>
        </p:nvSpPr>
        <p:spPr>
          <a:xfrm>
            <a:off x="346364" y="1551709"/>
            <a:ext cx="8201891" cy="52093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>
            <a:normAutofit/>
          </a:bodyPr>
          <a:lstStyle/>
          <a:p>
            <a:pPr algn="just">
              <a:buClr>
                <a:srgbClr val="002060"/>
              </a:buClr>
              <a:buSzPct val="70000"/>
            </a:pPr>
            <a:r>
              <a:rPr lang="en-US" sz="2700" b="1" dirty="0">
                <a:solidFill>
                  <a:srgbClr val="FF0000"/>
                </a:solidFill>
              </a:rPr>
              <a:t>Disadvantages</a:t>
            </a:r>
          </a:p>
          <a:p>
            <a:pPr marL="914400" lvl="1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sz="2700" dirty="0">
                <a:solidFill>
                  <a:schemeClr val="tx1"/>
                </a:solidFill>
              </a:rPr>
              <a:t>Cost Saving</a:t>
            </a:r>
          </a:p>
          <a:p>
            <a:pPr marL="914400" lvl="1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sz="2700" dirty="0">
                <a:solidFill>
                  <a:schemeClr val="tx1"/>
                </a:solidFill>
              </a:rPr>
              <a:t>Data Redundancy and Replication</a:t>
            </a:r>
          </a:p>
          <a:p>
            <a:pPr marL="914400" lvl="1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sz="2700" dirty="0">
                <a:solidFill>
                  <a:schemeClr val="tx1"/>
                </a:solidFill>
              </a:rPr>
              <a:t>Flexibility</a:t>
            </a:r>
          </a:p>
          <a:p>
            <a:pPr marL="914400" lvl="1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sz="2700" dirty="0">
                <a:solidFill>
                  <a:schemeClr val="tx1"/>
                </a:solidFill>
              </a:rPr>
              <a:t>Reliability</a:t>
            </a:r>
          </a:p>
          <a:p>
            <a:pPr marL="914400" lvl="1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sz="2700" dirty="0">
                <a:solidFill>
                  <a:schemeClr val="tx1"/>
                </a:solidFill>
              </a:rPr>
              <a:t>High Accessibility</a:t>
            </a:r>
          </a:p>
          <a:p>
            <a:pPr marL="914400" lvl="1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sz="2700" dirty="0">
                <a:solidFill>
                  <a:schemeClr val="tx1"/>
                </a:solidFill>
              </a:rPr>
              <a:t>Scalable</a:t>
            </a:r>
          </a:p>
          <a:p>
            <a:pPr algn="just">
              <a:buClr>
                <a:srgbClr val="002060"/>
              </a:buClr>
              <a:buSzPct val="70000"/>
            </a:pPr>
            <a:r>
              <a:rPr lang="en-US" sz="2700" b="1" dirty="0">
                <a:solidFill>
                  <a:srgbClr val="FF0000"/>
                </a:solidFill>
              </a:rPr>
              <a:t>Disadvantages</a:t>
            </a:r>
          </a:p>
          <a:p>
            <a:pPr marL="914400" lvl="1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sz="2700" dirty="0">
                <a:solidFill>
                  <a:schemeClr val="tx1"/>
                </a:solidFill>
              </a:rPr>
              <a:t>Internet Dependency</a:t>
            </a:r>
          </a:p>
          <a:p>
            <a:pPr marL="914400" lvl="1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sz="2700" dirty="0">
                <a:solidFill>
                  <a:schemeClr val="tx1"/>
                </a:solidFill>
              </a:rPr>
              <a:t>Issues in Security and Privacy</a:t>
            </a:r>
          </a:p>
          <a:p>
            <a:pPr marL="914400" lvl="1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sz="2700" dirty="0">
                <a:solidFill>
                  <a:schemeClr val="tx1"/>
                </a:solidFill>
              </a:rPr>
              <a:t>Data Breaches</a:t>
            </a:r>
          </a:p>
          <a:p>
            <a:pPr marL="914400" lvl="1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sz="2700" dirty="0">
                <a:solidFill>
                  <a:schemeClr val="tx1"/>
                </a:solidFill>
              </a:rPr>
              <a:t>Limitations on Control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887A23-F3A2-403B-8997-0E29B0EDAEB6}"/>
              </a:ext>
            </a:extLst>
          </p:cNvPr>
          <p:cNvSpPr/>
          <p:nvPr/>
        </p:nvSpPr>
        <p:spPr>
          <a:xfrm>
            <a:off x="346364" y="96983"/>
            <a:ext cx="8201891" cy="132556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000" b="1" dirty="0">
                <a:solidFill>
                  <a:schemeClr val="accent4">
                    <a:lumMod val="75000"/>
                  </a:schemeClr>
                </a:solidFill>
              </a:rPr>
              <a:t>Cont’d …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8E93A0-4A11-48EE-82AF-C790A2448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33299-D30D-409C-9CC7-167EB876FF38}" type="datetime1">
              <a:rPr lang="en-US" smtClean="0"/>
              <a:t>11/20/2024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E29495-C5C7-4317-A163-E3E66C593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7B83-D7F4-42ED-8E09-7E32E292F51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37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8935FA6-97EF-4C12-9BB7-D2EE73B94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487" y="2915444"/>
            <a:ext cx="2105025" cy="21717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950CF7F-267D-4970-9B7B-59D7E19C0608}"/>
              </a:ext>
            </a:extLst>
          </p:cNvPr>
          <p:cNvSpPr/>
          <p:nvPr/>
        </p:nvSpPr>
        <p:spPr>
          <a:xfrm>
            <a:off x="346364" y="1551709"/>
            <a:ext cx="8201891" cy="52093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>
            <a:normAutofit/>
          </a:bodyPr>
          <a:lstStyle/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</a:rPr>
              <a:t>Distributed computing is a system in which 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processing</a:t>
            </a:r>
            <a:r>
              <a:rPr lang="en-US" sz="2800" dirty="0">
                <a:solidFill>
                  <a:schemeClr val="tx1"/>
                </a:solidFill>
              </a:rPr>
              <a:t> and 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data storage </a:t>
            </a:r>
            <a:r>
              <a:rPr lang="en-US" sz="2800" dirty="0">
                <a:solidFill>
                  <a:schemeClr val="tx1"/>
                </a:solidFill>
              </a:rPr>
              <a:t>are spread across multiple devices or systems</a:t>
            </a:r>
          </a:p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700" dirty="0">
                <a:solidFill>
                  <a:schemeClr val="tx1"/>
                </a:solidFill>
              </a:rPr>
              <a:t>Distributed computing systems can be classified into various models based on their </a:t>
            </a:r>
            <a:r>
              <a:rPr lang="en-US" sz="2700" dirty="0">
                <a:solidFill>
                  <a:schemeClr val="accent4">
                    <a:lumMod val="75000"/>
                  </a:schemeClr>
                </a:solidFill>
              </a:rPr>
              <a:t>architecture</a:t>
            </a:r>
            <a:r>
              <a:rPr lang="en-US" sz="2700" dirty="0">
                <a:solidFill>
                  <a:schemeClr val="tx1"/>
                </a:solidFill>
              </a:rPr>
              <a:t>, </a:t>
            </a:r>
            <a:r>
              <a:rPr lang="en-US" sz="2700" dirty="0">
                <a:solidFill>
                  <a:schemeClr val="accent4">
                    <a:lumMod val="75000"/>
                  </a:schemeClr>
                </a:solidFill>
              </a:rPr>
              <a:t>communication methods</a:t>
            </a:r>
            <a:r>
              <a:rPr lang="en-US" sz="2700" dirty="0">
                <a:solidFill>
                  <a:schemeClr val="tx1"/>
                </a:solidFill>
              </a:rPr>
              <a:t>, and </a:t>
            </a:r>
            <a:r>
              <a:rPr lang="en-US" sz="2700" dirty="0">
                <a:solidFill>
                  <a:schemeClr val="accent4">
                    <a:lumMod val="75000"/>
                  </a:schemeClr>
                </a:solidFill>
              </a:rPr>
              <a:t>the way they manage resources.</a:t>
            </a:r>
          </a:p>
          <a:p>
            <a:pPr marL="971550" lvl="1" indent="-514350" algn="just">
              <a:buClr>
                <a:srgbClr val="002060"/>
              </a:buClr>
              <a:buSzPct val="70000"/>
              <a:buFont typeface="+mj-lt"/>
              <a:buAutoNum type="arabicPeriod"/>
            </a:pPr>
            <a:r>
              <a:rPr lang="en-US" sz="2700" dirty="0">
                <a:solidFill>
                  <a:srgbClr val="FF0000"/>
                </a:solidFill>
              </a:rPr>
              <a:t>Physical Model</a:t>
            </a:r>
          </a:p>
          <a:p>
            <a:pPr marL="971550" lvl="1" indent="-514350" algn="just">
              <a:buClr>
                <a:srgbClr val="002060"/>
              </a:buClr>
              <a:buSzPct val="70000"/>
              <a:buFont typeface="+mj-lt"/>
              <a:buAutoNum type="arabicPeriod"/>
            </a:pPr>
            <a:r>
              <a:rPr lang="en-US" sz="2700" dirty="0">
                <a:solidFill>
                  <a:srgbClr val="FF0000"/>
                </a:solidFill>
              </a:rPr>
              <a:t>Architectural Model</a:t>
            </a:r>
          </a:p>
          <a:p>
            <a:pPr marL="971550" lvl="1" indent="-514350" algn="just">
              <a:buClr>
                <a:srgbClr val="002060"/>
              </a:buClr>
              <a:buSzPct val="70000"/>
              <a:buFont typeface="+mj-lt"/>
              <a:buAutoNum type="arabicPeriod"/>
            </a:pPr>
            <a:r>
              <a:rPr lang="en-US" sz="2700" dirty="0">
                <a:solidFill>
                  <a:srgbClr val="FF0000"/>
                </a:solidFill>
              </a:rPr>
              <a:t>Fundamental 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887A23-F3A2-403B-8997-0E29B0EDAEB6}"/>
              </a:ext>
            </a:extLst>
          </p:cNvPr>
          <p:cNvSpPr/>
          <p:nvPr/>
        </p:nvSpPr>
        <p:spPr>
          <a:xfrm>
            <a:off x="346364" y="96983"/>
            <a:ext cx="8201891" cy="132556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400" b="1" dirty="0">
                <a:solidFill>
                  <a:schemeClr val="accent4">
                    <a:lumMod val="75000"/>
                  </a:schemeClr>
                </a:solidFill>
              </a:rPr>
              <a:t>System Models for Distributed Computing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8E93A0-4A11-48EE-82AF-C790A2448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15D2D-3CBA-4D48-96A8-A815A5D8D7F8}" type="datetime1">
              <a:rPr lang="en-US" smtClean="0"/>
              <a:t>11/20/2024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E29495-C5C7-4317-A163-E3E66C593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7B83-D7F4-42ED-8E09-7E32E292F51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161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8935FA6-97EF-4C12-9BB7-D2EE73B94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487" y="2915444"/>
            <a:ext cx="2105025" cy="21717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950CF7F-267D-4970-9B7B-59D7E19C0608}"/>
              </a:ext>
            </a:extLst>
          </p:cNvPr>
          <p:cNvSpPr/>
          <p:nvPr/>
        </p:nvSpPr>
        <p:spPr>
          <a:xfrm>
            <a:off x="346364" y="1551709"/>
            <a:ext cx="8201891" cy="52093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>
            <a:normAutofit/>
          </a:bodyPr>
          <a:lstStyle/>
          <a:p>
            <a:pPr algn="just">
              <a:buClr>
                <a:srgbClr val="002060"/>
              </a:buClr>
              <a:buSzPct val="70000"/>
            </a:pPr>
            <a:r>
              <a:rPr lang="en-US" sz="2700" b="1" dirty="0">
                <a:solidFill>
                  <a:srgbClr val="FF0000"/>
                </a:solidFill>
              </a:rPr>
              <a:t>1. Physical Model</a:t>
            </a:r>
          </a:p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700" dirty="0">
                <a:solidFill>
                  <a:schemeClr val="tx1"/>
                </a:solidFill>
              </a:rPr>
              <a:t>It represents the HW elements of a distributed system.</a:t>
            </a:r>
          </a:p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700" dirty="0">
                <a:solidFill>
                  <a:schemeClr val="tx1"/>
                </a:solidFill>
              </a:rPr>
              <a:t>Mainly consists of the following components: </a:t>
            </a:r>
          </a:p>
          <a:p>
            <a:pPr marL="914400" lvl="1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700" dirty="0">
                <a:solidFill>
                  <a:schemeClr val="tx1"/>
                </a:solidFill>
              </a:rPr>
              <a:t>Nodes</a:t>
            </a:r>
          </a:p>
          <a:p>
            <a:pPr marL="914400" lvl="1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700" dirty="0">
                <a:solidFill>
                  <a:schemeClr val="tx1"/>
                </a:solidFill>
              </a:rPr>
              <a:t>Links</a:t>
            </a:r>
          </a:p>
          <a:p>
            <a:pPr marL="914400" lvl="1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700" dirty="0">
                <a:solidFill>
                  <a:schemeClr val="tx1"/>
                </a:solidFill>
              </a:rPr>
              <a:t>Middleware</a:t>
            </a:r>
          </a:p>
          <a:p>
            <a:pPr marL="914400" lvl="1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700" dirty="0">
                <a:solidFill>
                  <a:schemeClr val="tx1"/>
                </a:solidFill>
              </a:rPr>
              <a:t>Network Topology</a:t>
            </a:r>
          </a:p>
          <a:p>
            <a:pPr marL="914400" lvl="1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700" dirty="0">
                <a:solidFill>
                  <a:schemeClr val="tx1"/>
                </a:solidFill>
              </a:rPr>
              <a:t>Communication Protocols</a:t>
            </a:r>
          </a:p>
          <a:p>
            <a:pPr algn="just">
              <a:buClr>
                <a:srgbClr val="002060"/>
              </a:buClr>
              <a:buSzPct val="70000"/>
            </a:pPr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887A23-F3A2-403B-8997-0E29B0EDAEB6}"/>
              </a:ext>
            </a:extLst>
          </p:cNvPr>
          <p:cNvSpPr/>
          <p:nvPr/>
        </p:nvSpPr>
        <p:spPr>
          <a:xfrm>
            <a:off x="346364" y="96983"/>
            <a:ext cx="8201891" cy="132556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b="1" dirty="0">
                <a:solidFill>
                  <a:schemeClr val="accent4">
                    <a:lumMod val="75000"/>
                  </a:schemeClr>
                </a:solidFill>
              </a:rPr>
              <a:t>Cont’d …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8E93A0-4A11-48EE-82AF-C790A2448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9B90-798B-4B05-A318-73324E119061}" type="datetime1">
              <a:rPr lang="en-US" smtClean="0"/>
              <a:t>11/20/2024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E29495-C5C7-4317-A163-E3E66C593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7B83-D7F4-42ED-8E09-7E32E292F51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67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8935FA6-97EF-4C12-9BB7-D2EE73B94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487" y="2915444"/>
            <a:ext cx="2105025" cy="21717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950CF7F-267D-4970-9B7B-59D7E19C0608}"/>
              </a:ext>
            </a:extLst>
          </p:cNvPr>
          <p:cNvSpPr/>
          <p:nvPr/>
        </p:nvSpPr>
        <p:spPr>
          <a:xfrm>
            <a:off x="346364" y="1551709"/>
            <a:ext cx="8201891" cy="52093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>
            <a:normAutofit/>
          </a:bodyPr>
          <a:lstStyle/>
          <a:p>
            <a:pPr algn="just">
              <a:buClr>
                <a:srgbClr val="002060"/>
              </a:buClr>
              <a:buSzPct val="70000"/>
            </a:pPr>
            <a:r>
              <a:rPr lang="en-US" sz="2700" b="1" dirty="0">
                <a:solidFill>
                  <a:srgbClr val="FF0000"/>
                </a:solidFill>
              </a:rPr>
              <a:t>Nodes</a:t>
            </a:r>
          </a:p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700" dirty="0">
                <a:solidFill>
                  <a:schemeClr val="tx1"/>
                </a:solidFill>
              </a:rPr>
              <a:t>Nodes are the end devices that can process data, execute tasks, and communicate with the other nodes.</a:t>
            </a:r>
          </a:p>
          <a:p>
            <a:pPr algn="just">
              <a:buClr>
                <a:srgbClr val="002060"/>
              </a:buClr>
              <a:buSzPct val="70000"/>
            </a:pPr>
            <a:r>
              <a:rPr lang="en-US" sz="2700" b="1" dirty="0">
                <a:solidFill>
                  <a:srgbClr val="FF0000"/>
                </a:solidFill>
              </a:rPr>
              <a:t>Links</a:t>
            </a:r>
          </a:p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700" dirty="0">
                <a:solidFill>
                  <a:schemeClr val="tx1"/>
                </a:solidFill>
              </a:rPr>
              <a:t> The communication channels between different nodes and intermediate devices.</a:t>
            </a:r>
          </a:p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</a:rPr>
              <a:t>The following connection types can be implemented:</a:t>
            </a:r>
          </a:p>
          <a:p>
            <a:pPr marL="914400" lvl="1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700" dirty="0">
                <a:solidFill>
                  <a:srgbClr val="FF0000"/>
                </a:solidFill>
              </a:rPr>
              <a:t>Point-to-point</a:t>
            </a:r>
            <a:r>
              <a:rPr lang="en-US" sz="2700" dirty="0">
                <a:solidFill>
                  <a:schemeClr val="tx1"/>
                </a:solidFill>
              </a:rPr>
              <a:t> </a:t>
            </a:r>
          </a:p>
          <a:p>
            <a:pPr marL="914400" lvl="1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FF0000"/>
                </a:solidFill>
              </a:rPr>
              <a:t>Broadcast links</a:t>
            </a:r>
            <a:endParaRPr lang="en-US" sz="2700" dirty="0">
              <a:solidFill>
                <a:schemeClr val="tx1"/>
              </a:solidFill>
            </a:endParaRPr>
          </a:p>
          <a:p>
            <a:pPr marL="914400" lvl="1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FF0000"/>
                </a:solidFill>
              </a:rPr>
              <a:t>Multi-Access links</a:t>
            </a:r>
            <a:endParaRPr lang="en-US" sz="2700" dirty="0">
              <a:solidFill>
                <a:schemeClr val="tx1"/>
              </a:solidFill>
            </a:endParaRPr>
          </a:p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endParaRPr lang="en-US" sz="2700" dirty="0">
              <a:solidFill>
                <a:schemeClr val="tx1"/>
              </a:solidFill>
            </a:endParaRPr>
          </a:p>
          <a:p>
            <a:pPr algn="just">
              <a:buClr>
                <a:srgbClr val="002060"/>
              </a:buClr>
              <a:buSzPct val="70000"/>
            </a:pPr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887A23-F3A2-403B-8997-0E29B0EDAEB6}"/>
              </a:ext>
            </a:extLst>
          </p:cNvPr>
          <p:cNvSpPr/>
          <p:nvPr/>
        </p:nvSpPr>
        <p:spPr>
          <a:xfrm>
            <a:off x="346364" y="96983"/>
            <a:ext cx="8201891" cy="132556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b="1" dirty="0">
                <a:solidFill>
                  <a:schemeClr val="accent4">
                    <a:lumMod val="75000"/>
                  </a:schemeClr>
                </a:solidFill>
              </a:rPr>
              <a:t>Cont’d …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8E93A0-4A11-48EE-82AF-C790A2448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9E579-73A6-4FBA-8AF8-88E8D601462E}" type="datetime1">
              <a:rPr lang="en-US" smtClean="0"/>
              <a:t>11/20/2024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E29495-C5C7-4317-A163-E3E66C593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7B83-D7F4-42ED-8E09-7E32E292F51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55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8935FA6-97EF-4C12-9BB7-D2EE73B94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487" y="2915444"/>
            <a:ext cx="2105025" cy="21717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950CF7F-267D-4970-9B7B-59D7E19C0608}"/>
              </a:ext>
            </a:extLst>
          </p:cNvPr>
          <p:cNvSpPr/>
          <p:nvPr/>
        </p:nvSpPr>
        <p:spPr>
          <a:xfrm>
            <a:off x="346364" y="1551709"/>
            <a:ext cx="8201891" cy="52093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>
            <a:normAutofit/>
          </a:bodyPr>
          <a:lstStyle/>
          <a:p>
            <a:pPr algn="just">
              <a:buClr>
                <a:srgbClr val="002060"/>
              </a:buClr>
              <a:buSzPct val="70000"/>
            </a:pPr>
            <a:r>
              <a:rPr lang="en-US" sz="2700" b="1" dirty="0">
                <a:solidFill>
                  <a:srgbClr val="FF0000"/>
                </a:solidFill>
              </a:rPr>
              <a:t>Middleware</a:t>
            </a:r>
          </a:p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700" dirty="0">
                <a:solidFill>
                  <a:schemeClr val="tx1"/>
                </a:solidFill>
              </a:rPr>
              <a:t>This is a software installed and executed on the nodes.</a:t>
            </a:r>
          </a:p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700" dirty="0">
                <a:solidFill>
                  <a:schemeClr val="tx1"/>
                </a:solidFill>
              </a:rPr>
              <a:t>Middleware enables decentralized control </a:t>
            </a:r>
          </a:p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700" dirty="0">
                <a:solidFill>
                  <a:schemeClr val="tx1"/>
                </a:solidFill>
              </a:rPr>
              <a:t>It manages tasks such as communication between nodes, resource management, fault tolerance, node synchronization, and security to block unauthorized access.</a:t>
            </a:r>
          </a:p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700" dirty="0">
                <a:solidFill>
                  <a:schemeClr val="tx1"/>
                </a:solidFill>
              </a:rPr>
              <a:t>Examples: RPC, JDBC, ODBC etc.</a:t>
            </a:r>
          </a:p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endParaRPr lang="en-US" sz="2700" dirty="0">
              <a:solidFill>
                <a:schemeClr val="tx1"/>
              </a:solidFill>
            </a:endParaRPr>
          </a:p>
          <a:p>
            <a:pPr algn="just">
              <a:buClr>
                <a:srgbClr val="002060"/>
              </a:buClr>
              <a:buSzPct val="70000"/>
            </a:pPr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887A23-F3A2-403B-8997-0E29B0EDAEB6}"/>
              </a:ext>
            </a:extLst>
          </p:cNvPr>
          <p:cNvSpPr/>
          <p:nvPr/>
        </p:nvSpPr>
        <p:spPr>
          <a:xfrm>
            <a:off x="346364" y="96983"/>
            <a:ext cx="8201891" cy="132556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b="1" dirty="0">
                <a:solidFill>
                  <a:schemeClr val="accent4">
                    <a:lumMod val="75000"/>
                  </a:schemeClr>
                </a:solidFill>
              </a:rPr>
              <a:t>Cont’d …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8E93A0-4A11-48EE-82AF-C790A2448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9E0F-A385-4DB7-979D-7A3774548FBE}" type="datetime1">
              <a:rPr lang="en-US" smtClean="0"/>
              <a:t>11/20/2024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E29495-C5C7-4317-A163-E3E66C593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7B83-D7F4-42ED-8E09-7E32E292F51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3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8935FA6-97EF-4C12-9BB7-D2EE73B94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487" y="2915444"/>
            <a:ext cx="2105025" cy="21717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950CF7F-267D-4970-9B7B-59D7E19C0608}"/>
              </a:ext>
            </a:extLst>
          </p:cNvPr>
          <p:cNvSpPr/>
          <p:nvPr/>
        </p:nvSpPr>
        <p:spPr>
          <a:xfrm>
            <a:off x="346364" y="1080655"/>
            <a:ext cx="8201891" cy="56803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>
            <a:normAutofit/>
          </a:bodyPr>
          <a:lstStyle/>
          <a:p>
            <a:pPr algn="just">
              <a:buClr>
                <a:srgbClr val="002060"/>
              </a:buClr>
              <a:buSzPct val="70000"/>
            </a:pPr>
            <a:r>
              <a:rPr lang="en-US" sz="2700" b="1" dirty="0">
                <a:solidFill>
                  <a:srgbClr val="FF0000"/>
                </a:solidFill>
              </a:rPr>
              <a:t>Network Topology</a:t>
            </a:r>
          </a:p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700" dirty="0">
                <a:solidFill>
                  <a:schemeClr val="tx1"/>
                </a:solidFill>
              </a:rPr>
              <a:t>It defines the arrangement of nodes and links in the distributed computing system. </a:t>
            </a:r>
          </a:p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700" dirty="0">
                <a:solidFill>
                  <a:schemeClr val="tx1"/>
                </a:solidFill>
              </a:rPr>
              <a:t>The most common network topologies used are bus, star, mesh, ring, and hybrid.</a:t>
            </a:r>
          </a:p>
          <a:p>
            <a:pPr algn="just">
              <a:buClr>
                <a:srgbClr val="002060"/>
              </a:buClr>
              <a:buSzPct val="70000"/>
            </a:pPr>
            <a:r>
              <a:rPr lang="en-US" sz="2700" b="1" dirty="0">
                <a:solidFill>
                  <a:srgbClr val="FF0000"/>
                </a:solidFill>
              </a:rPr>
              <a:t>Communication Protocols</a:t>
            </a:r>
          </a:p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700" dirty="0">
                <a:solidFill>
                  <a:schemeClr val="tx1"/>
                </a:solidFill>
              </a:rPr>
              <a:t>Are the set rules and procedures for transmitting data from one node to others.</a:t>
            </a:r>
          </a:p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700" dirty="0">
                <a:solidFill>
                  <a:schemeClr val="tx1"/>
                </a:solidFill>
              </a:rPr>
              <a:t>Examples of these protocols include TCP, UDP, HTTPS, MQTT etc.</a:t>
            </a:r>
          </a:p>
          <a:p>
            <a:pPr algn="just">
              <a:buClr>
                <a:srgbClr val="002060"/>
              </a:buClr>
              <a:buSzPct val="70000"/>
            </a:pPr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887A23-F3A2-403B-8997-0E29B0EDAEB6}"/>
              </a:ext>
            </a:extLst>
          </p:cNvPr>
          <p:cNvSpPr/>
          <p:nvPr/>
        </p:nvSpPr>
        <p:spPr>
          <a:xfrm>
            <a:off x="346364" y="136524"/>
            <a:ext cx="8201891" cy="78437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b="1" dirty="0">
                <a:solidFill>
                  <a:schemeClr val="accent4">
                    <a:lumMod val="75000"/>
                  </a:schemeClr>
                </a:solidFill>
              </a:rPr>
              <a:t>Cont’d …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8E93A0-4A11-48EE-82AF-C790A2448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76359-3EDA-48E2-B52C-64DB7D64991C}" type="datetime1">
              <a:rPr lang="en-US" smtClean="0"/>
              <a:t>11/20/2024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E29495-C5C7-4317-A163-E3E66C593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7B83-D7F4-42ED-8E09-7E32E292F51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43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01CE7-AE61-41E2-8B52-23EBF5BF4481}"/>
              </a:ext>
            </a:extLst>
          </p:cNvPr>
          <p:cNvSpPr>
            <a:spLocks noGrp="1"/>
          </p:cNvSpPr>
          <p:nvPr>
            <p:ph type="title"/>
          </p:nvPr>
        </p:nvSpPr>
        <p:spPr>
          <a:scene3d>
            <a:camera prst="orthographicFront"/>
            <a:lightRig rig="threePt" dir="t"/>
          </a:scene3d>
          <a:sp3d contourW="12700">
            <a:contourClr>
              <a:srgbClr val="FF0000"/>
            </a:contourClr>
          </a:sp3d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8A773-D5F5-4650-9C7D-3E40841F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50CF7F-267D-4970-9B7B-59D7E19C0608}"/>
              </a:ext>
            </a:extLst>
          </p:cNvPr>
          <p:cNvSpPr/>
          <p:nvPr/>
        </p:nvSpPr>
        <p:spPr>
          <a:xfrm>
            <a:off x="374073" y="1825624"/>
            <a:ext cx="8548253" cy="5032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>
            <a:normAutofit/>
          </a:bodyPr>
          <a:lstStyle/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700" dirty="0">
                <a:solidFill>
                  <a:srgbClr val="080808"/>
                </a:solidFill>
              </a:rPr>
              <a:t>Introduction</a:t>
            </a:r>
          </a:p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700" dirty="0">
                <a:solidFill>
                  <a:srgbClr val="080808"/>
                </a:solidFill>
              </a:rPr>
              <a:t>System Models for</a:t>
            </a:r>
          </a:p>
          <a:p>
            <a:pPr marL="914400" lvl="1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sz="2700" dirty="0">
                <a:solidFill>
                  <a:srgbClr val="080808"/>
                </a:solidFill>
              </a:rPr>
              <a:t>Distributed Computing</a:t>
            </a:r>
          </a:p>
          <a:p>
            <a:pPr marL="914400" lvl="1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sz="2700" dirty="0">
                <a:solidFill>
                  <a:srgbClr val="080808"/>
                </a:solidFill>
              </a:rPr>
              <a:t>Cloud Computing </a:t>
            </a:r>
          </a:p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700" dirty="0">
                <a:solidFill>
                  <a:srgbClr val="080808"/>
                </a:solidFill>
              </a:rPr>
              <a:t>  NIST Cloud Computing Reference Architecture -IaaS</a:t>
            </a:r>
          </a:p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700" dirty="0">
                <a:solidFill>
                  <a:srgbClr val="080808"/>
                </a:solidFill>
              </a:rPr>
              <a:t>On-demand provisioning</a:t>
            </a:r>
          </a:p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700" dirty="0">
                <a:solidFill>
                  <a:srgbClr val="080808"/>
                </a:solidFill>
              </a:rPr>
              <a:t>Elasticity in cloud</a:t>
            </a:r>
          </a:p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700" dirty="0">
                <a:solidFill>
                  <a:srgbClr val="080808"/>
                </a:solidFill>
              </a:rPr>
              <a:t>Public, Private and Hybrid clouds</a:t>
            </a:r>
          </a:p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endParaRPr lang="en-US" sz="2700" dirty="0">
              <a:solidFill>
                <a:srgbClr val="080808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887A23-F3A2-403B-8997-0E29B0EDAEB6}"/>
              </a:ext>
            </a:extLst>
          </p:cNvPr>
          <p:cNvSpPr/>
          <p:nvPr/>
        </p:nvSpPr>
        <p:spPr>
          <a:xfrm>
            <a:off x="374072" y="365127"/>
            <a:ext cx="8548253" cy="13255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000" b="1" dirty="0">
                <a:solidFill>
                  <a:schemeClr val="accent4">
                    <a:lumMod val="75000"/>
                  </a:schemeClr>
                </a:solidFill>
              </a:rPr>
              <a:t>Outline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BBF6F-2250-44AF-AB96-18FEB1A3E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1AC95-E151-43BD-A272-5AE5174CF960}" type="datetime1">
              <a:rPr lang="en-US" smtClean="0">
                <a:solidFill>
                  <a:schemeClr val="tx1"/>
                </a:solidFill>
              </a:rPr>
              <a:t>11/20/2024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E424F0-35D9-40C3-A6B1-B8F93DC60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7B83-D7F4-42ED-8E09-7E32E292F51B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350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8935FA6-97EF-4C12-9BB7-D2EE73B94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487" y="2915444"/>
            <a:ext cx="2105025" cy="21717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950CF7F-267D-4970-9B7B-59D7E19C0608}"/>
              </a:ext>
            </a:extLst>
          </p:cNvPr>
          <p:cNvSpPr/>
          <p:nvPr/>
        </p:nvSpPr>
        <p:spPr>
          <a:xfrm>
            <a:off x="346364" y="1468582"/>
            <a:ext cx="8589818" cy="52924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>
            <a:normAutofit/>
          </a:bodyPr>
          <a:lstStyle/>
          <a:p>
            <a:pPr algn="just">
              <a:buClr>
                <a:srgbClr val="002060"/>
              </a:buClr>
              <a:buSzPct val="70000"/>
            </a:pPr>
            <a:r>
              <a:rPr lang="en-US" sz="2700" b="1" dirty="0">
                <a:solidFill>
                  <a:srgbClr val="FF0000"/>
                </a:solidFill>
              </a:rPr>
              <a:t>2. Architectural Model</a:t>
            </a:r>
            <a:endParaRPr lang="en-US" sz="2800" dirty="0"/>
          </a:p>
          <a:p>
            <a:pPr marL="457200" indent="-457200" algn="just">
              <a:buClr>
                <a:srgbClr val="0070C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</a:rPr>
              <a:t>It defines the overall design and organization of components, </a:t>
            </a:r>
          </a:p>
          <a:p>
            <a:pPr marL="457200" indent="-457200" algn="just">
              <a:buClr>
                <a:srgbClr val="0070C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</a:rPr>
              <a:t>overview of how development, deployment, and operations will occur.</a:t>
            </a:r>
          </a:p>
          <a:p>
            <a:pPr marL="457200" indent="-457200" algn="just">
              <a:buClr>
                <a:srgbClr val="0070C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</a:rPr>
              <a:t>The main elements of the architectural model are:</a:t>
            </a:r>
          </a:p>
          <a:p>
            <a:pPr marL="914400" lvl="1" indent="-457200" algn="just">
              <a:buClr>
                <a:srgbClr val="0070C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</a:rPr>
              <a:t>Client-Server model</a:t>
            </a:r>
          </a:p>
          <a:p>
            <a:pPr marL="914400" lvl="1" indent="-457200" algn="just">
              <a:buClr>
                <a:srgbClr val="0070C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</a:rPr>
              <a:t>Peer-to-peer model</a:t>
            </a:r>
          </a:p>
          <a:p>
            <a:pPr marL="914400" lvl="1" indent="-457200" algn="just">
              <a:buClr>
                <a:srgbClr val="0070C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</a:rPr>
              <a:t>Layered model</a:t>
            </a:r>
          </a:p>
          <a:p>
            <a:pPr marL="914400" lvl="1" indent="-457200" algn="just">
              <a:buClr>
                <a:srgbClr val="0070C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</a:rPr>
              <a:t>Micro-services model</a:t>
            </a:r>
          </a:p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887A23-F3A2-403B-8997-0E29B0EDAEB6}"/>
              </a:ext>
            </a:extLst>
          </p:cNvPr>
          <p:cNvSpPr/>
          <p:nvPr/>
        </p:nvSpPr>
        <p:spPr>
          <a:xfrm>
            <a:off x="346364" y="290945"/>
            <a:ext cx="8589818" cy="105294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b="1" dirty="0">
                <a:solidFill>
                  <a:schemeClr val="accent4">
                    <a:lumMod val="75000"/>
                  </a:schemeClr>
                </a:solidFill>
              </a:rPr>
              <a:t>Cont’d …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8E93A0-4A11-48EE-82AF-C790A2448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36443-5BF3-41D0-B6E5-212829E551BC}" type="datetime1">
              <a:rPr lang="en-US" smtClean="0"/>
              <a:t>11/20/2024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E29495-C5C7-4317-A163-E3E66C593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7B83-D7F4-42ED-8E09-7E32E292F51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00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8935FA6-97EF-4C12-9BB7-D2EE73B94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487" y="2915444"/>
            <a:ext cx="2105025" cy="21717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950CF7F-267D-4970-9B7B-59D7E19C0608}"/>
              </a:ext>
            </a:extLst>
          </p:cNvPr>
          <p:cNvSpPr/>
          <p:nvPr/>
        </p:nvSpPr>
        <p:spPr>
          <a:xfrm>
            <a:off x="346364" y="1429041"/>
            <a:ext cx="8589818" cy="52924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>
            <a:normAutofit/>
          </a:bodyPr>
          <a:lstStyle/>
          <a:p>
            <a:pPr algn="just">
              <a:buClr>
                <a:srgbClr val="002060"/>
              </a:buClr>
              <a:buSzPct val="70000"/>
            </a:pPr>
            <a:r>
              <a:rPr lang="en-US" sz="2800" b="1" dirty="0">
                <a:solidFill>
                  <a:srgbClr val="FF0000"/>
                </a:solidFill>
              </a:rPr>
              <a:t>Layered model</a:t>
            </a:r>
          </a:p>
          <a:p>
            <a:pPr marL="914400" lvl="1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</a:rPr>
              <a:t>It organizes the system into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multiple layers</a:t>
            </a:r>
            <a:r>
              <a:rPr lang="en-US" sz="2800" dirty="0">
                <a:solidFill>
                  <a:schemeClr val="tx1"/>
                </a:solidFill>
              </a:rPr>
              <a:t>, with each layer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providing a specific service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  <a:p>
            <a:pPr marL="914400" lvl="1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</a:rPr>
              <a:t>Each layer interacts with adjacent layers through defined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protocols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  <a:p>
            <a:pPr algn="just">
              <a:buClr>
                <a:srgbClr val="002060"/>
              </a:buClr>
              <a:buSzPct val="70000"/>
            </a:pPr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887A23-F3A2-403B-8997-0E29B0EDAEB6}"/>
              </a:ext>
            </a:extLst>
          </p:cNvPr>
          <p:cNvSpPr/>
          <p:nvPr/>
        </p:nvSpPr>
        <p:spPr>
          <a:xfrm>
            <a:off x="346364" y="290945"/>
            <a:ext cx="8589818" cy="105294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b="1" dirty="0">
                <a:solidFill>
                  <a:schemeClr val="accent4">
                    <a:lumMod val="75000"/>
                  </a:schemeClr>
                </a:solidFill>
              </a:rPr>
              <a:t>Cont’d …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8E93A0-4A11-48EE-82AF-C790A2448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0F7AC-96DE-4465-9426-B8FAAF88A8DE}" type="datetime1">
              <a:rPr lang="en-US" smtClean="0"/>
              <a:t>11/20/2024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E29495-C5C7-4317-A163-E3E66C593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7B83-D7F4-42ED-8E09-7E32E292F51B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618A83-6152-4171-8E05-1E80D7D195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110" y="3214255"/>
            <a:ext cx="4655126" cy="321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736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BD624D-2086-4577-8CD8-0C031E0D4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8935FA6-97EF-4C12-9BB7-D2EE73B9413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7" y="2915444"/>
            <a:ext cx="2105025" cy="2171700"/>
          </a:xfr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EF1D8CE-5000-471F-8288-50C16F26CD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8E93A0-4A11-48EE-82AF-C790A24485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4577" y="6392822"/>
            <a:ext cx="2057400" cy="365125"/>
          </a:xfrm>
        </p:spPr>
        <p:txBody>
          <a:bodyPr/>
          <a:lstStyle/>
          <a:p>
            <a:fld id="{A1759EBC-8403-4CFF-9B59-7D9195B21622}" type="datetime1">
              <a:rPr lang="en-US" smtClean="0"/>
              <a:t>11/20/2024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E29495-C5C7-4317-A163-E3E66C593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60140" y="6565965"/>
            <a:ext cx="2057400" cy="138108"/>
          </a:xfrm>
        </p:spPr>
        <p:txBody>
          <a:bodyPr/>
          <a:lstStyle/>
          <a:p>
            <a:fld id="{3D027B83-D7F4-42ED-8E09-7E32E292F51B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50CF7F-267D-4970-9B7B-59D7E19C0608}"/>
              </a:ext>
            </a:extLst>
          </p:cNvPr>
          <p:cNvSpPr/>
          <p:nvPr/>
        </p:nvSpPr>
        <p:spPr>
          <a:xfrm>
            <a:off x="0" y="803564"/>
            <a:ext cx="9144000" cy="55892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>
            <a:normAutofit/>
          </a:bodyPr>
          <a:lstStyle/>
          <a:p>
            <a:pPr algn="just">
              <a:buClr>
                <a:srgbClr val="002060"/>
              </a:buClr>
              <a:buSzPct val="70000"/>
            </a:pPr>
            <a:r>
              <a:rPr lang="en-US" sz="2800" b="1" dirty="0">
                <a:solidFill>
                  <a:srgbClr val="FF0000"/>
                </a:solidFill>
              </a:rPr>
              <a:t>Micro-services model</a:t>
            </a:r>
          </a:p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887A23-F3A2-403B-8997-0E29B0EDAEB6}"/>
              </a:ext>
            </a:extLst>
          </p:cNvPr>
          <p:cNvSpPr/>
          <p:nvPr/>
        </p:nvSpPr>
        <p:spPr>
          <a:xfrm>
            <a:off x="0" y="56140"/>
            <a:ext cx="9144000" cy="7474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b="1" dirty="0">
                <a:solidFill>
                  <a:schemeClr val="accent4">
                    <a:lumMod val="75000"/>
                  </a:schemeClr>
                </a:solidFill>
              </a:rPr>
              <a:t>Cont’d 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09F71F-6F30-48AC-B3D9-EF8FF796A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755" y="976708"/>
            <a:ext cx="4921826" cy="5362856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7FC11C6-6064-47A8-B0B7-D7B4DC212532}"/>
              </a:ext>
            </a:extLst>
          </p:cNvPr>
          <p:cNvSpPr/>
          <p:nvPr/>
        </p:nvSpPr>
        <p:spPr>
          <a:xfrm>
            <a:off x="110837" y="1260765"/>
            <a:ext cx="4000500" cy="1795424"/>
          </a:xfrm>
          <a:prstGeom prst="roundRect">
            <a:avLst>
              <a:gd name="adj" fmla="val 12849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>
              <a:buSzPct val="50000"/>
            </a:pPr>
            <a:r>
              <a:rPr lang="en-US" sz="2600" dirty="0"/>
              <a:t>A complex application is divided into </a:t>
            </a:r>
            <a:r>
              <a:rPr lang="en-US" sz="2600" dirty="0">
                <a:solidFill>
                  <a:schemeClr val="accent4">
                    <a:lumMod val="75000"/>
                  </a:schemeClr>
                </a:solidFill>
              </a:rPr>
              <a:t>independent tasks</a:t>
            </a:r>
            <a:r>
              <a:rPr lang="en-US" sz="2600" dirty="0"/>
              <a:t> that run on </a:t>
            </a:r>
            <a:r>
              <a:rPr lang="en-US" sz="2600" dirty="0">
                <a:solidFill>
                  <a:schemeClr val="accent4">
                    <a:lumMod val="75000"/>
                  </a:schemeClr>
                </a:solidFill>
              </a:rPr>
              <a:t>different servers. </a:t>
            </a:r>
          </a:p>
          <a:p>
            <a:pPr marL="342900" indent="-342900" algn="just">
              <a:buSzPct val="50000"/>
              <a:buFont typeface="Wingdings" panose="05000000000000000000" pitchFamily="2" charset="2"/>
              <a:buChar char="q"/>
            </a:pPr>
            <a:endParaRPr lang="en-US" sz="26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12BBA02-A2CF-4AE6-B073-B99CB8353E51}"/>
              </a:ext>
            </a:extLst>
          </p:cNvPr>
          <p:cNvSpPr/>
          <p:nvPr/>
        </p:nvSpPr>
        <p:spPr>
          <a:xfrm>
            <a:off x="70357" y="2835130"/>
            <a:ext cx="4040980" cy="1795425"/>
          </a:xfrm>
          <a:prstGeom prst="roundRect">
            <a:avLst>
              <a:gd name="adj" fmla="val 12849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>
              <a:buSzPct val="50000"/>
            </a:pPr>
            <a:r>
              <a:rPr lang="en-US" sz="2800" dirty="0"/>
              <a:t>Each service 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performs one function</a:t>
            </a:r>
            <a:r>
              <a:rPr lang="en-US" sz="2800" dirty="0"/>
              <a:t> and focuses on a 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specific business capability</a:t>
            </a:r>
            <a:r>
              <a:rPr lang="en-US" sz="2800" dirty="0"/>
              <a:t>.</a:t>
            </a:r>
            <a:endParaRPr lang="en-US" sz="26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E5E6BE0-6D83-4214-8EB3-87D1052620F8}"/>
              </a:ext>
            </a:extLst>
          </p:cNvPr>
          <p:cNvSpPr/>
          <p:nvPr/>
        </p:nvSpPr>
        <p:spPr>
          <a:xfrm>
            <a:off x="35180" y="4630557"/>
            <a:ext cx="4040980" cy="1423879"/>
          </a:xfrm>
          <a:prstGeom prst="roundRect">
            <a:avLst>
              <a:gd name="adj" fmla="val 12849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>
              <a:buSzPct val="50000"/>
            </a:pPr>
            <a:r>
              <a:rPr lang="en-US" sz="2800" dirty="0"/>
              <a:t>This makes the system easier to 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maintain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scale</a:t>
            </a:r>
            <a:r>
              <a:rPr lang="en-US" sz="2800" dirty="0"/>
              <a:t>, and 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understand</a:t>
            </a:r>
            <a:r>
              <a:rPr lang="en-US" sz="2800" dirty="0"/>
              <a:t>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886918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BD624D-2086-4577-8CD8-0C031E0D4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8935FA6-97EF-4C12-9BB7-D2EE73B9413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7" y="2915444"/>
            <a:ext cx="2105025" cy="2171700"/>
          </a:xfr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EF1D8CE-5000-471F-8288-50C16F26CD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8E93A0-4A11-48EE-82AF-C790A2448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A30AF-6557-48A6-9A13-3E10C1CF4FEE}" type="datetime1">
              <a:rPr lang="en-US" smtClean="0">
                <a:solidFill>
                  <a:schemeClr val="tx1"/>
                </a:solidFill>
              </a:rPr>
              <a:t>11/20/2024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E29495-C5C7-4317-A163-E3E66C593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7B83-D7F4-42ED-8E09-7E32E292F51B}" type="slidenum">
              <a:rPr lang="en-US" smtClean="0"/>
              <a:t>23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50CF7F-267D-4970-9B7B-59D7E19C0608}"/>
              </a:ext>
            </a:extLst>
          </p:cNvPr>
          <p:cNvSpPr/>
          <p:nvPr/>
        </p:nvSpPr>
        <p:spPr>
          <a:xfrm>
            <a:off x="0" y="803565"/>
            <a:ext cx="8908473" cy="53733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>
            <a:normAutofit/>
          </a:bodyPr>
          <a:lstStyle/>
          <a:p>
            <a:pPr algn="just">
              <a:buClr>
                <a:srgbClr val="002060"/>
              </a:buClr>
              <a:buSzPct val="70000"/>
            </a:pPr>
            <a:r>
              <a:rPr lang="en-US" sz="2700" b="1" dirty="0">
                <a:solidFill>
                  <a:srgbClr val="FF0000"/>
                </a:solidFill>
              </a:rPr>
              <a:t>3. Fundamental Model</a:t>
            </a:r>
          </a:p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700" dirty="0">
                <a:solidFill>
                  <a:schemeClr val="tx1"/>
                </a:solidFill>
              </a:rPr>
              <a:t>It represents the essential components that are required to understand a distributed system’s behavior.</a:t>
            </a:r>
          </a:p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700" dirty="0">
                <a:solidFill>
                  <a:schemeClr val="tx1"/>
                </a:solidFill>
              </a:rPr>
              <a:t>There are three types of fundamental models</a:t>
            </a:r>
          </a:p>
          <a:p>
            <a:pPr marL="914400" lvl="1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700" dirty="0">
                <a:solidFill>
                  <a:schemeClr val="tx1"/>
                </a:solidFill>
              </a:rPr>
              <a:t>Interaction </a:t>
            </a:r>
          </a:p>
          <a:p>
            <a:pPr marL="914400" lvl="1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700" dirty="0">
                <a:solidFill>
                  <a:schemeClr val="tx1"/>
                </a:solidFill>
              </a:rPr>
              <a:t> Fault </a:t>
            </a:r>
          </a:p>
          <a:p>
            <a:pPr marL="914400" lvl="1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700" dirty="0">
                <a:solidFill>
                  <a:schemeClr val="tx1"/>
                </a:solidFill>
              </a:rPr>
              <a:t>Security</a:t>
            </a:r>
          </a:p>
          <a:p>
            <a:pPr algn="just">
              <a:buClr>
                <a:srgbClr val="002060"/>
              </a:buClr>
              <a:buSzPct val="70000"/>
            </a:pPr>
            <a:endParaRPr lang="en-US" sz="2700" dirty="0">
              <a:solidFill>
                <a:schemeClr val="tx1"/>
              </a:solidFill>
            </a:endParaRPr>
          </a:p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endParaRPr lang="en-US" sz="2700" dirty="0">
              <a:solidFill>
                <a:schemeClr val="tx1"/>
              </a:solidFill>
            </a:endParaRPr>
          </a:p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endParaRPr lang="en-US" sz="2700" dirty="0">
              <a:solidFill>
                <a:schemeClr val="tx1"/>
              </a:solidFill>
            </a:endParaRPr>
          </a:p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endParaRPr lang="en-US" sz="2700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887A23-F3A2-403B-8997-0E29B0EDAEB6}"/>
              </a:ext>
            </a:extLst>
          </p:cNvPr>
          <p:cNvSpPr/>
          <p:nvPr/>
        </p:nvSpPr>
        <p:spPr>
          <a:xfrm>
            <a:off x="0" y="56140"/>
            <a:ext cx="8908473" cy="7474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b="1" dirty="0">
                <a:solidFill>
                  <a:schemeClr val="accent4">
                    <a:lumMod val="75000"/>
                  </a:schemeClr>
                </a:solidFill>
              </a:rPr>
              <a:t>Cont’d …</a:t>
            </a:r>
          </a:p>
        </p:txBody>
      </p:sp>
    </p:spTree>
    <p:extLst>
      <p:ext uri="{BB962C8B-B14F-4D97-AF65-F5344CB8AC3E}">
        <p14:creationId xmlns:p14="http://schemas.microsoft.com/office/powerpoint/2010/main" val="15924707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BD624D-2086-4577-8CD8-0C031E0D4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8935FA6-97EF-4C12-9BB7-D2EE73B9413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7" y="2915444"/>
            <a:ext cx="2105025" cy="2171700"/>
          </a:xfr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EF1D8CE-5000-471F-8288-50C16F26CD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8E93A0-4A11-48EE-82AF-C790A24485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349984AB-04F7-4D35-BD9B-1EE00EFDABE1}" type="datetime1">
              <a:rPr lang="en-US" smtClean="0"/>
              <a:t>11/20/2024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E29495-C5C7-4317-A163-E3E66C593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3D027B83-D7F4-42ED-8E09-7E32E292F51B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50CF7F-267D-4970-9B7B-59D7E19C0608}"/>
              </a:ext>
            </a:extLst>
          </p:cNvPr>
          <p:cNvSpPr/>
          <p:nvPr/>
        </p:nvSpPr>
        <p:spPr>
          <a:xfrm>
            <a:off x="0" y="803565"/>
            <a:ext cx="8908473" cy="53733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>
            <a:normAutofit/>
          </a:bodyPr>
          <a:lstStyle/>
          <a:p>
            <a:pPr algn="just">
              <a:buClr>
                <a:srgbClr val="002060"/>
              </a:buClr>
              <a:buSzPct val="70000"/>
            </a:pPr>
            <a:r>
              <a:rPr lang="en-US" sz="2700" b="1" dirty="0">
                <a:solidFill>
                  <a:srgbClr val="FF0000"/>
                </a:solidFill>
              </a:rPr>
              <a:t>Interaction Model</a:t>
            </a:r>
          </a:p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700" dirty="0">
                <a:solidFill>
                  <a:schemeClr val="tx1"/>
                </a:solidFill>
              </a:rPr>
              <a:t>It handles time (i.e. for process execution, message delivery, clock drifts, etc.) </a:t>
            </a:r>
          </a:p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700" dirty="0">
                <a:solidFill>
                  <a:schemeClr val="tx1"/>
                </a:solidFill>
              </a:rPr>
              <a:t>They are of two types: </a:t>
            </a:r>
          </a:p>
          <a:p>
            <a:pPr marL="1028700" lvl="1" indent="-571500" algn="just">
              <a:buClr>
                <a:srgbClr val="002060"/>
              </a:buClr>
              <a:buSzPct val="70000"/>
              <a:buFont typeface="+mj-lt"/>
              <a:buAutoNum type="romanLcPeriod"/>
            </a:pPr>
            <a:r>
              <a:rPr lang="en-US" sz="2700" dirty="0">
                <a:solidFill>
                  <a:schemeClr val="tx1"/>
                </a:solidFill>
              </a:rPr>
              <a:t>Synchronous distributed system </a:t>
            </a:r>
          </a:p>
          <a:p>
            <a:pPr marL="1028700" lvl="1" indent="-571500" algn="just">
              <a:buClr>
                <a:srgbClr val="002060"/>
              </a:buClr>
              <a:buSzPct val="70000"/>
              <a:buFont typeface="+mj-lt"/>
              <a:buAutoNum type="romanLcPeriod"/>
            </a:pPr>
            <a:r>
              <a:rPr lang="en-US" sz="2700" dirty="0">
                <a:solidFill>
                  <a:schemeClr val="tx1"/>
                </a:solidFill>
              </a:rPr>
              <a:t> Asynchronous distributed system</a:t>
            </a:r>
          </a:p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endParaRPr lang="en-US" sz="2700" dirty="0">
              <a:solidFill>
                <a:schemeClr val="tx1"/>
              </a:solidFill>
            </a:endParaRPr>
          </a:p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endParaRPr lang="en-US" sz="2700" dirty="0">
              <a:solidFill>
                <a:schemeClr val="tx1"/>
              </a:solidFill>
            </a:endParaRPr>
          </a:p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endParaRPr lang="en-US" sz="2700" dirty="0">
              <a:solidFill>
                <a:schemeClr val="tx1"/>
              </a:solidFill>
            </a:endParaRPr>
          </a:p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endParaRPr lang="en-US" sz="2700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887A23-F3A2-403B-8997-0E29B0EDAEB6}"/>
              </a:ext>
            </a:extLst>
          </p:cNvPr>
          <p:cNvSpPr/>
          <p:nvPr/>
        </p:nvSpPr>
        <p:spPr>
          <a:xfrm>
            <a:off x="-1" y="56140"/>
            <a:ext cx="8908473" cy="7474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b="1" dirty="0">
                <a:solidFill>
                  <a:schemeClr val="accent4">
                    <a:lumMod val="75000"/>
                  </a:schemeClr>
                </a:solidFill>
              </a:rPr>
              <a:t>Cont’d …</a:t>
            </a:r>
          </a:p>
        </p:txBody>
      </p:sp>
    </p:spTree>
    <p:extLst>
      <p:ext uri="{BB962C8B-B14F-4D97-AF65-F5344CB8AC3E}">
        <p14:creationId xmlns:p14="http://schemas.microsoft.com/office/powerpoint/2010/main" val="5764089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8935FA6-97EF-4C12-9BB7-D2EE73B94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487" y="2915444"/>
            <a:ext cx="2105025" cy="21717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950CF7F-267D-4970-9B7B-59D7E19C0608}"/>
              </a:ext>
            </a:extLst>
          </p:cNvPr>
          <p:cNvSpPr/>
          <p:nvPr/>
        </p:nvSpPr>
        <p:spPr>
          <a:xfrm>
            <a:off x="346365" y="1551709"/>
            <a:ext cx="8298872" cy="52093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>
            <a:normAutofit/>
          </a:bodyPr>
          <a:lstStyle/>
          <a:p>
            <a:pPr algn="just">
              <a:buClr>
                <a:srgbClr val="002060"/>
              </a:buClr>
              <a:buSzPct val="70000"/>
            </a:pPr>
            <a:r>
              <a:rPr lang="en-US" sz="2600" b="1" dirty="0">
                <a:solidFill>
                  <a:srgbClr val="FF0000"/>
                </a:solidFill>
              </a:rPr>
              <a:t>Fault Model:</a:t>
            </a:r>
            <a:r>
              <a:rPr lang="en-US" sz="2600" b="1" dirty="0">
                <a:solidFill>
                  <a:schemeClr val="tx1"/>
                </a:solidFill>
              </a:rPr>
              <a:t> </a:t>
            </a:r>
          </a:p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600" dirty="0">
                <a:solidFill>
                  <a:schemeClr val="tx1"/>
                </a:solidFill>
              </a:rPr>
              <a:t>It addresses the </a:t>
            </a:r>
            <a:r>
              <a:rPr lang="en-US" sz="2600" dirty="0">
                <a:solidFill>
                  <a:srgbClr val="FF0000"/>
                </a:solidFill>
              </a:rPr>
              <a:t>faults</a:t>
            </a:r>
            <a:r>
              <a:rPr lang="en-US" sz="2600" dirty="0">
                <a:solidFill>
                  <a:schemeClr val="tx1"/>
                </a:solidFill>
              </a:rPr>
              <a:t> and </a:t>
            </a:r>
            <a:r>
              <a:rPr lang="en-US" sz="2600" dirty="0">
                <a:solidFill>
                  <a:srgbClr val="FF0000"/>
                </a:solidFill>
              </a:rPr>
              <a:t>failures</a:t>
            </a:r>
            <a:r>
              <a:rPr lang="en-US" sz="2600" dirty="0">
                <a:solidFill>
                  <a:schemeClr val="tx1"/>
                </a:solidFill>
              </a:rPr>
              <a:t> that occur.</a:t>
            </a:r>
          </a:p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600" dirty="0">
                <a:solidFill>
                  <a:schemeClr val="tx1"/>
                </a:solidFill>
              </a:rPr>
              <a:t>Failures can occur both in processes and communication channels. </a:t>
            </a:r>
          </a:p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600" dirty="0">
                <a:solidFill>
                  <a:schemeClr val="tx1"/>
                </a:solidFill>
              </a:rPr>
              <a:t>Fault tolerance mechanisms are implemented by: </a:t>
            </a:r>
          </a:p>
          <a:p>
            <a:pPr marL="914400" lvl="1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600" dirty="0">
                <a:solidFill>
                  <a:srgbClr val="0070C0"/>
                </a:solidFill>
              </a:rPr>
              <a:t>Replication </a:t>
            </a:r>
          </a:p>
          <a:p>
            <a:pPr marL="914400" lvl="1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600" dirty="0">
                <a:solidFill>
                  <a:srgbClr val="0070C0"/>
                </a:solidFill>
              </a:rPr>
              <a:t>Error detection </a:t>
            </a:r>
          </a:p>
          <a:p>
            <a:pPr marL="914400" lvl="1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600" dirty="0">
                <a:solidFill>
                  <a:srgbClr val="0070C0"/>
                </a:solidFill>
              </a:rPr>
              <a:t>Recovery methods.</a:t>
            </a:r>
          </a:p>
          <a:p>
            <a:pPr algn="just">
              <a:buClr>
                <a:srgbClr val="002060"/>
              </a:buClr>
              <a:buSzPct val="70000"/>
            </a:pPr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887A23-F3A2-403B-8997-0E29B0EDAEB6}"/>
              </a:ext>
            </a:extLst>
          </p:cNvPr>
          <p:cNvSpPr/>
          <p:nvPr/>
        </p:nvSpPr>
        <p:spPr>
          <a:xfrm>
            <a:off x="346364" y="96983"/>
            <a:ext cx="8298873" cy="132556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accent4">
                    <a:lumMod val="75000"/>
                  </a:schemeClr>
                </a:solidFill>
              </a:rPr>
              <a:t>Cont’d . . 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F7964F-0C46-4D2A-B507-046E8470A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9350422A-64D5-49D4-9738-D61F4B385BB0}" type="datetime1">
              <a:rPr lang="en-US" smtClean="0"/>
              <a:t>11/20/2024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12A003-893F-43EC-8510-53B3B85DA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3D027B83-D7F4-42ED-8E09-7E32E292F51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953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8935FA6-97EF-4C12-9BB7-D2EE73B94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487" y="2915444"/>
            <a:ext cx="2105025" cy="21717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950CF7F-267D-4970-9B7B-59D7E19C0608}"/>
              </a:ext>
            </a:extLst>
          </p:cNvPr>
          <p:cNvSpPr/>
          <p:nvPr/>
        </p:nvSpPr>
        <p:spPr>
          <a:xfrm>
            <a:off x="369742" y="872836"/>
            <a:ext cx="8298872" cy="58881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>
            <a:normAutofit/>
          </a:bodyPr>
          <a:lstStyle/>
          <a:p>
            <a:pPr algn="just">
              <a:buClr>
                <a:srgbClr val="002060"/>
              </a:buClr>
              <a:buSzPct val="70000"/>
            </a:pPr>
            <a:r>
              <a:rPr lang="en-US" sz="2600" b="1" dirty="0">
                <a:solidFill>
                  <a:srgbClr val="FF0000"/>
                </a:solidFill>
              </a:rPr>
              <a:t>Security Model</a:t>
            </a:r>
            <a:endParaRPr lang="en-US" sz="2600" b="1" dirty="0">
              <a:solidFill>
                <a:schemeClr val="tx1"/>
              </a:solidFill>
            </a:endParaRPr>
          </a:p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</a:rPr>
              <a:t>It define the security needs, threats, vulnerabilities, and methods to protect the system and its resources.</a:t>
            </a:r>
          </a:p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887A23-F3A2-403B-8997-0E29B0EDAEB6}"/>
              </a:ext>
            </a:extLst>
          </p:cNvPr>
          <p:cNvSpPr/>
          <p:nvPr/>
        </p:nvSpPr>
        <p:spPr>
          <a:xfrm>
            <a:off x="346364" y="96983"/>
            <a:ext cx="8298873" cy="6650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accent4">
                    <a:lumMod val="75000"/>
                  </a:schemeClr>
                </a:solidFill>
              </a:rPr>
              <a:t>Cont’d . . 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F7964F-0C46-4D2A-B507-046E8470A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B4D9FD72-7BF6-429F-901E-415202740B6C}" type="datetime1">
              <a:rPr lang="en-US" smtClean="0"/>
              <a:t>11/20/2024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12A003-893F-43EC-8510-53B3B85DA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3D027B83-D7F4-42ED-8E09-7E32E292F51B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EA2225-A463-4401-BA6B-88C81A4DD8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9" y="2915444"/>
            <a:ext cx="7781059" cy="344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786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8935FA6-97EF-4C12-9BB7-D2EE73B94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487" y="2915444"/>
            <a:ext cx="2105025" cy="21717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950CF7F-267D-4970-9B7B-59D7E19C0608}"/>
              </a:ext>
            </a:extLst>
          </p:cNvPr>
          <p:cNvSpPr/>
          <p:nvPr/>
        </p:nvSpPr>
        <p:spPr>
          <a:xfrm>
            <a:off x="346364" y="1551709"/>
            <a:ext cx="8562109" cy="52093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>
            <a:normAutofit/>
          </a:bodyPr>
          <a:lstStyle/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700" dirty="0">
                <a:solidFill>
                  <a:schemeClr val="tx1"/>
                </a:solidFill>
              </a:rPr>
              <a:t>NIST stands for </a:t>
            </a:r>
            <a:r>
              <a:rPr lang="en-US" sz="2700" dirty="0">
                <a:solidFill>
                  <a:srgbClr val="002060"/>
                </a:solidFill>
              </a:rPr>
              <a:t>National Institute of Standards and Technology</a:t>
            </a:r>
          </a:p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700" dirty="0">
                <a:solidFill>
                  <a:schemeClr val="tx1"/>
                </a:solidFill>
              </a:rPr>
              <a:t>It provides a </a:t>
            </a:r>
            <a:r>
              <a:rPr lang="en-US" sz="2700" dirty="0">
                <a:solidFill>
                  <a:srgbClr val="002060"/>
                </a:solidFill>
              </a:rPr>
              <a:t>structured framework </a:t>
            </a:r>
            <a:r>
              <a:rPr lang="en-US" sz="2700" dirty="0">
                <a:solidFill>
                  <a:schemeClr val="tx1"/>
                </a:solidFill>
              </a:rPr>
              <a:t>that defines the basic building blocks of cloud computing</a:t>
            </a:r>
          </a:p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700" dirty="0">
                <a:solidFill>
                  <a:schemeClr val="tx1"/>
                </a:solidFill>
              </a:rPr>
              <a:t>It serves as a reference point for </a:t>
            </a:r>
            <a:r>
              <a:rPr lang="en-US" sz="2700" dirty="0">
                <a:solidFill>
                  <a:srgbClr val="002060"/>
                </a:solidFill>
              </a:rPr>
              <a:t>designing</a:t>
            </a:r>
            <a:r>
              <a:rPr lang="en-US" sz="2700" dirty="0">
                <a:solidFill>
                  <a:schemeClr val="tx1"/>
                </a:solidFill>
              </a:rPr>
              <a:t>, </a:t>
            </a:r>
            <a:r>
              <a:rPr lang="en-US" sz="2700" dirty="0">
                <a:solidFill>
                  <a:srgbClr val="002060"/>
                </a:solidFill>
              </a:rPr>
              <a:t>deploying</a:t>
            </a:r>
            <a:r>
              <a:rPr lang="en-US" sz="2700" dirty="0">
                <a:solidFill>
                  <a:schemeClr val="tx1"/>
                </a:solidFill>
              </a:rPr>
              <a:t>, and </a:t>
            </a:r>
            <a:r>
              <a:rPr lang="en-US" sz="2700" dirty="0">
                <a:solidFill>
                  <a:srgbClr val="002060"/>
                </a:solidFill>
              </a:rPr>
              <a:t>managing </a:t>
            </a:r>
            <a:r>
              <a:rPr lang="en-US" sz="2700" dirty="0">
                <a:solidFill>
                  <a:schemeClr val="tx1"/>
                </a:solidFill>
              </a:rPr>
              <a:t>cloud-based systems.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887A23-F3A2-403B-8997-0E29B0EDAEB6}"/>
              </a:ext>
            </a:extLst>
          </p:cNvPr>
          <p:cNvSpPr/>
          <p:nvPr/>
        </p:nvSpPr>
        <p:spPr>
          <a:xfrm>
            <a:off x="346364" y="96983"/>
            <a:ext cx="8562109" cy="132556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accent4">
                    <a:lumMod val="75000"/>
                  </a:schemeClr>
                </a:solidFill>
              </a:rPr>
              <a:t>NIST Cloud Computing Reference Architecture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F7964F-0C46-4D2A-B507-046E8470A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2C301-EA00-408A-8EA1-54319D3A337C}" type="datetime1">
              <a:rPr lang="en-US" smtClean="0"/>
              <a:t>11/20/2024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12A003-893F-43EC-8510-53B3B85DA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7B83-D7F4-42ED-8E09-7E32E292F51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918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8935FA6-97EF-4C12-9BB7-D2EE73B94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487" y="2915444"/>
            <a:ext cx="2105025" cy="21717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950CF7F-267D-4970-9B7B-59D7E19C0608}"/>
              </a:ext>
            </a:extLst>
          </p:cNvPr>
          <p:cNvSpPr/>
          <p:nvPr/>
        </p:nvSpPr>
        <p:spPr>
          <a:xfrm>
            <a:off x="346365" y="1551709"/>
            <a:ext cx="8340436" cy="52093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>
            <a:normAutofit/>
          </a:bodyPr>
          <a:lstStyle/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700" dirty="0">
                <a:solidFill>
                  <a:schemeClr val="tx1"/>
                </a:solidFill>
              </a:rPr>
              <a:t>NIST cloud computing reference architecture defines five major actors: </a:t>
            </a:r>
          </a:p>
          <a:p>
            <a:pPr marL="914400" lvl="1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sz="2700" dirty="0">
                <a:solidFill>
                  <a:schemeClr val="tx1"/>
                </a:solidFill>
              </a:rPr>
              <a:t>Cloud consumer </a:t>
            </a:r>
          </a:p>
          <a:p>
            <a:pPr marL="914400" lvl="1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sz="2700" dirty="0">
                <a:solidFill>
                  <a:schemeClr val="tx1"/>
                </a:solidFill>
              </a:rPr>
              <a:t>Cloud provider</a:t>
            </a:r>
          </a:p>
          <a:p>
            <a:pPr marL="914400" lvl="1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sz="2700" dirty="0">
                <a:solidFill>
                  <a:schemeClr val="tx1"/>
                </a:solidFill>
              </a:rPr>
              <a:t>Cloud carrier</a:t>
            </a:r>
          </a:p>
          <a:p>
            <a:pPr marL="914400" lvl="1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sz="2700" dirty="0">
                <a:solidFill>
                  <a:schemeClr val="tx1"/>
                </a:solidFill>
              </a:rPr>
              <a:t>Cloud auditor and </a:t>
            </a:r>
          </a:p>
          <a:p>
            <a:pPr marL="914400" lvl="1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sz="2700" dirty="0">
                <a:solidFill>
                  <a:schemeClr val="tx1"/>
                </a:solidFill>
              </a:rPr>
              <a:t>Cloud broker.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887A23-F3A2-403B-8997-0E29B0EDAEB6}"/>
              </a:ext>
            </a:extLst>
          </p:cNvPr>
          <p:cNvSpPr/>
          <p:nvPr/>
        </p:nvSpPr>
        <p:spPr>
          <a:xfrm>
            <a:off x="346365" y="277093"/>
            <a:ext cx="8340437" cy="11445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accent4">
                    <a:lumMod val="75000"/>
                  </a:schemeClr>
                </a:solidFill>
              </a:rPr>
              <a:t>Cont’d…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109C57-6F68-4BC8-8CAF-45268DBAC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D082D-0E0D-42D0-83E0-717CCF8921A3}" type="datetime1">
              <a:rPr lang="en-US" smtClean="0"/>
              <a:t>11/20/2024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EBD485-4F54-40AD-9E3A-D136C9092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7B83-D7F4-42ED-8E09-7E32E292F51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644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8935FA6-97EF-4C12-9BB7-D2EE73B94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487" y="2915444"/>
            <a:ext cx="2105025" cy="21717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950CF7F-267D-4970-9B7B-59D7E19C0608}"/>
              </a:ext>
            </a:extLst>
          </p:cNvPr>
          <p:cNvSpPr/>
          <p:nvPr/>
        </p:nvSpPr>
        <p:spPr>
          <a:xfrm>
            <a:off x="346364" y="1551709"/>
            <a:ext cx="8146471" cy="52093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>
            <a:normAutofit/>
          </a:bodyPr>
          <a:lstStyle/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700" dirty="0">
                <a:solidFill>
                  <a:srgbClr val="002060"/>
                </a:solidFill>
              </a:rPr>
              <a:t>A cloud consumer </a:t>
            </a:r>
            <a:r>
              <a:rPr lang="en-US" sz="2700" dirty="0">
                <a:solidFill>
                  <a:schemeClr val="tx1"/>
                </a:solidFill>
              </a:rPr>
              <a:t>is an individual or organization that uses services provided by cloud providers.</a:t>
            </a:r>
          </a:p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700" dirty="0">
                <a:solidFill>
                  <a:schemeClr val="tx1"/>
                </a:solidFill>
              </a:rPr>
              <a:t>They need </a:t>
            </a:r>
            <a:r>
              <a:rPr lang="en-US" sz="2700" dirty="0">
                <a:solidFill>
                  <a:srgbClr val="002060"/>
                </a:solidFill>
              </a:rPr>
              <a:t>SLAs</a:t>
            </a:r>
            <a:r>
              <a:rPr lang="en-US" sz="2700" dirty="0">
                <a:solidFill>
                  <a:schemeClr val="tx1"/>
                </a:solidFill>
              </a:rPr>
              <a:t> to specify the technical performance.</a:t>
            </a:r>
          </a:p>
          <a:p>
            <a:pPr algn="just">
              <a:buClr>
                <a:srgbClr val="002060"/>
              </a:buClr>
              <a:buSzPct val="70000"/>
            </a:pPr>
            <a:endParaRPr lang="en-US" sz="2700" dirty="0">
              <a:solidFill>
                <a:schemeClr val="tx1"/>
              </a:solidFill>
            </a:endParaRPr>
          </a:p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887A23-F3A2-403B-8997-0E29B0EDAEB6}"/>
              </a:ext>
            </a:extLst>
          </p:cNvPr>
          <p:cNvSpPr/>
          <p:nvPr/>
        </p:nvSpPr>
        <p:spPr>
          <a:xfrm>
            <a:off x="346366" y="277093"/>
            <a:ext cx="8146470" cy="11445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accent4">
                    <a:lumMod val="75000"/>
                  </a:schemeClr>
                </a:solidFill>
              </a:rPr>
              <a:t>Cloud Consumer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9A1BAD-5E11-455F-AC0F-7A0BA1E0F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7CA1-12A4-4D79-80AE-18B6C75039CB}" type="datetime1">
              <a:rPr lang="en-US" smtClean="0"/>
              <a:t>11/20/2024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B7B14D-151A-4BF5-AAED-79BC3003A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7B83-D7F4-42ED-8E09-7E32E292F51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94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01CE7-AE61-41E2-8B52-23EBF5BF4481}"/>
              </a:ext>
            </a:extLst>
          </p:cNvPr>
          <p:cNvSpPr>
            <a:spLocks noGrp="1"/>
          </p:cNvSpPr>
          <p:nvPr>
            <p:ph type="title"/>
          </p:nvPr>
        </p:nvSpPr>
        <p:spPr>
          <a:scene3d>
            <a:camera prst="orthographicFront"/>
            <a:lightRig rig="threePt" dir="t"/>
          </a:scene3d>
          <a:sp3d contourW="12700">
            <a:contourClr>
              <a:srgbClr val="FF0000"/>
            </a:contourClr>
          </a:sp3d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8A773-D5F5-4650-9C7D-3E40841F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50CF7F-267D-4970-9B7B-59D7E19C0608}"/>
              </a:ext>
            </a:extLst>
          </p:cNvPr>
          <p:cNvSpPr/>
          <p:nvPr/>
        </p:nvSpPr>
        <p:spPr>
          <a:xfrm>
            <a:off x="374073" y="1825624"/>
            <a:ext cx="8631381" cy="4895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>
            <a:normAutofit/>
          </a:bodyPr>
          <a:lstStyle/>
          <a:p>
            <a:pPr algn="just">
              <a:buClr>
                <a:srgbClr val="002060"/>
              </a:buClr>
              <a:buSzPct val="70000"/>
            </a:pPr>
            <a:r>
              <a:rPr lang="en-US" sz="2700" dirty="0">
                <a:solidFill>
                  <a:srgbClr val="FF0000"/>
                </a:solidFill>
              </a:rPr>
              <a:t>What is Cloud?</a:t>
            </a:r>
          </a:p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700" dirty="0">
                <a:solidFill>
                  <a:srgbClr val="080808"/>
                </a:solidFill>
              </a:rPr>
              <a:t>The term Cloud refers to a </a:t>
            </a:r>
            <a:r>
              <a:rPr lang="en-US" sz="2700" dirty="0">
                <a:solidFill>
                  <a:srgbClr val="002060"/>
                </a:solidFill>
              </a:rPr>
              <a:t>Network</a:t>
            </a:r>
            <a:r>
              <a:rPr lang="en-US" sz="2700" dirty="0">
                <a:solidFill>
                  <a:srgbClr val="080808"/>
                </a:solidFill>
              </a:rPr>
              <a:t> or </a:t>
            </a:r>
            <a:r>
              <a:rPr lang="en-US" sz="2700" dirty="0">
                <a:solidFill>
                  <a:srgbClr val="002060"/>
                </a:solidFill>
              </a:rPr>
              <a:t>Internet</a:t>
            </a:r>
            <a:r>
              <a:rPr lang="en-US" sz="2700" dirty="0">
                <a:solidFill>
                  <a:srgbClr val="080808"/>
                </a:solidFill>
              </a:rPr>
              <a:t>. </a:t>
            </a:r>
          </a:p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700" dirty="0">
                <a:solidFill>
                  <a:srgbClr val="080808"/>
                </a:solidFill>
              </a:rPr>
              <a:t>In other words, Cloud is something, which is </a:t>
            </a:r>
            <a:r>
              <a:rPr lang="en-US" sz="2700" dirty="0">
                <a:solidFill>
                  <a:srgbClr val="002060"/>
                </a:solidFill>
              </a:rPr>
              <a:t>present at remote location.</a:t>
            </a:r>
          </a:p>
          <a:p>
            <a:pPr algn="just">
              <a:buClr>
                <a:srgbClr val="002060"/>
              </a:buClr>
            </a:pPr>
            <a:r>
              <a:rPr lang="en-US" sz="2700" dirty="0">
                <a:solidFill>
                  <a:srgbClr val="FF0000"/>
                </a:solidFill>
              </a:rPr>
              <a:t>What is Cloud Computing?</a:t>
            </a:r>
          </a:p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700" dirty="0">
                <a:solidFill>
                  <a:srgbClr val="080808"/>
                </a:solidFill>
              </a:rPr>
              <a:t>It refers to </a:t>
            </a:r>
            <a:r>
              <a:rPr lang="en-US" sz="2700" dirty="0">
                <a:solidFill>
                  <a:srgbClr val="002060"/>
                </a:solidFill>
              </a:rPr>
              <a:t>manipulating, configuring</a:t>
            </a:r>
            <a:r>
              <a:rPr lang="en-US" sz="2700" dirty="0">
                <a:solidFill>
                  <a:srgbClr val="FF0000"/>
                </a:solidFill>
              </a:rPr>
              <a:t>, </a:t>
            </a:r>
            <a:r>
              <a:rPr lang="en-US" sz="2700" dirty="0">
                <a:solidFill>
                  <a:srgbClr val="080808"/>
                </a:solidFill>
              </a:rPr>
              <a:t>and </a:t>
            </a:r>
            <a:r>
              <a:rPr lang="en-US" sz="2700" dirty="0">
                <a:solidFill>
                  <a:srgbClr val="002060"/>
                </a:solidFill>
              </a:rPr>
              <a:t>accessing </a:t>
            </a:r>
            <a:r>
              <a:rPr lang="en-US" sz="2700" dirty="0">
                <a:solidFill>
                  <a:srgbClr val="080808"/>
                </a:solidFill>
              </a:rPr>
              <a:t>the hardware and software resources remotely</a:t>
            </a:r>
          </a:p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700" dirty="0">
                <a:solidFill>
                  <a:srgbClr val="080808"/>
                </a:solidFill>
              </a:rPr>
              <a:t> It offers online </a:t>
            </a:r>
            <a:r>
              <a:rPr lang="en-US" sz="2700" dirty="0">
                <a:solidFill>
                  <a:srgbClr val="002060"/>
                </a:solidFill>
              </a:rPr>
              <a:t>data storage, infrastructure,</a:t>
            </a:r>
            <a:r>
              <a:rPr lang="en-US" sz="2700" dirty="0">
                <a:solidFill>
                  <a:srgbClr val="080808"/>
                </a:solidFill>
              </a:rPr>
              <a:t> and </a:t>
            </a:r>
            <a:r>
              <a:rPr lang="en-US" sz="2700" dirty="0">
                <a:solidFill>
                  <a:srgbClr val="002060"/>
                </a:solidFill>
              </a:rPr>
              <a:t>application</a:t>
            </a:r>
          </a:p>
          <a:p>
            <a:pPr algn="just">
              <a:buClr>
                <a:srgbClr val="002060"/>
              </a:buClr>
              <a:buSzPct val="70000"/>
            </a:pPr>
            <a:endParaRPr lang="en-US" sz="2700" dirty="0">
              <a:solidFill>
                <a:srgbClr val="080808"/>
              </a:solidFill>
            </a:endParaRPr>
          </a:p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endParaRPr lang="en-US" sz="2700" dirty="0">
              <a:solidFill>
                <a:srgbClr val="080808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887A23-F3A2-403B-8997-0E29B0EDAEB6}"/>
              </a:ext>
            </a:extLst>
          </p:cNvPr>
          <p:cNvSpPr/>
          <p:nvPr/>
        </p:nvSpPr>
        <p:spPr>
          <a:xfrm>
            <a:off x="374072" y="365127"/>
            <a:ext cx="8631381" cy="13255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000" b="1" dirty="0">
                <a:solidFill>
                  <a:schemeClr val="accent4">
                    <a:lumMod val="75000"/>
                  </a:schemeClr>
                </a:solidFill>
              </a:rPr>
              <a:t>Introduction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4189E-B263-4D0D-8B08-79C2E7FC4D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15641"/>
            <a:ext cx="2057400" cy="365125"/>
          </a:xfrm>
        </p:spPr>
        <p:txBody>
          <a:bodyPr/>
          <a:lstStyle/>
          <a:p>
            <a:fld id="{F15207BC-F068-4C30-A332-7110816F9F68}" type="datetime1">
              <a:rPr lang="en-US" smtClean="0">
                <a:solidFill>
                  <a:schemeClr val="tx1"/>
                </a:solidFill>
              </a:rPr>
              <a:t>11/20/2024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96884D-BF12-4164-B8E5-B08F02BB1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73982" y="6232889"/>
            <a:ext cx="2057400" cy="365125"/>
          </a:xfrm>
        </p:spPr>
        <p:txBody>
          <a:bodyPr/>
          <a:lstStyle/>
          <a:p>
            <a:fld id="{3D027B83-D7F4-42ED-8E09-7E32E292F51B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4685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8935FA6-97EF-4C12-9BB7-D2EE73B94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487" y="2915444"/>
            <a:ext cx="2105025" cy="21717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950CF7F-267D-4970-9B7B-59D7E19C0608}"/>
              </a:ext>
            </a:extLst>
          </p:cNvPr>
          <p:cNvSpPr/>
          <p:nvPr/>
        </p:nvSpPr>
        <p:spPr>
          <a:xfrm>
            <a:off x="346365" y="1551709"/>
            <a:ext cx="8146471" cy="52093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>
            <a:normAutofit/>
          </a:bodyPr>
          <a:lstStyle/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700" dirty="0">
                <a:solidFill>
                  <a:schemeClr val="tx1"/>
                </a:solidFill>
              </a:rPr>
              <a:t>A cloud provider is an entity responsible for offering cloud services to users</a:t>
            </a:r>
          </a:p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700" dirty="0">
                <a:solidFill>
                  <a:schemeClr val="tx1"/>
                </a:solidFill>
              </a:rPr>
              <a:t>It manages the </a:t>
            </a:r>
            <a:r>
              <a:rPr lang="en-US" sz="2700" dirty="0">
                <a:solidFill>
                  <a:srgbClr val="002060"/>
                </a:solidFill>
              </a:rPr>
              <a:t>infrastructure</a:t>
            </a:r>
            <a:r>
              <a:rPr lang="en-US" sz="2700" dirty="0">
                <a:solidFill>
                  <a:schemeClr val="tx1"/>
                </a:solidFill>
              </a:rPr>
              <a:t>, </a:t>
            </a:r>
            <a:r>
              <a:rPr lang="en-US" sz="2700" dirty="0">
                <a:solidFill>
                  <a:srgbClr val="002060"/>
                </a:solidFill>
              </a:rPr>
              <a:t>platforms</a:t>
            </a:r>
            <a:r>
              <a:rPr lang="en-US" sz="2700" dirty="0">
                <a:solidFill>
                  <a:schemeClr val="tx1"/>
                </a:solidFill>
              </a:rPr>
              <a:t>, or </a:t>
            </a:r>
            <a:r>
              <a:rPr lang="en-US" sz="2700" dirty="0">
                <a:solidFill>
                  <a:srgbClr val="002060"/>
                </a:solidFill>
              </a:rPr>
              <a:t>software </a:t>
            </a:r>
            <a:r>
              <a:rPr lang="en-US" sz="2700" dirty="0">
                <a:solidFill>
                  <a:schemeClr val="tx1"/>
                </a:solidFill>
              </a:rPr>
              <a:t>that consumers use. </a:t>
            </a:r>
          </a:p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700" dirty="0">
                <a:solidFill>
                  <a:srgbClr val="FF0000"/>
                </a:solidFill>
              </a:rPr>
              <a:t>Example: </a:t>
            </a:r>
            <a:r>
              <a:rPr lang="en-US" sz="2700" dirty="0">
                <a:solidFill>
                  <a:schemeClr val="tx1"/>
                </a:solidFill>
              </a:rPr>
              <a:t>Amazon Web Services (AWS), Microsoft Azure, or Google Cloud Platform (GCP)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887A23-F3A2-403B-8997-0E29B0EDAEB6}"/>
              </a:ext>
            </a:extLst>
          </p:cNvPr>
          <p:cNvSpPr/>
          <p:nvPr/>
        </p:nvSpPr>
        <p:spPr>
          <a:xfrm>
            <a:off x="346365" y="277093"/>
            <a:ext cx="8146471" cy="11445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accent4">
                    <a:lumMod val="75000"/>
                  </a:schemeClr>
                </a:solidFill>
              </a:rPr>
              <a:t>Cloud Provider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C51078-631B-41E9-BB10-F2C98C6C4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F1CA4-7508-4213-8E5F-D30A9065469D}" type="datetime1">
              <a:rPr lang="en-US" smtClean="0"/>
              <a:t>11/20/2024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DBFDB6-6D5A-4963-9E0D-14BA75937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7B83-D7F4-42ED-8E09-7E32E292F51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547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8935FA6-97EF-4C12-9BB7-D2EE73B94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487" y="2915444"/>
            <a:ext cx="2105025" cy="21717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950CF7F-267D-4970-9B7B-59D7E19C0608}"/>
              </a:ext>
            </a:extLst>
          </p:cNvPr>
          <p:cNvSpPr/>
          <p:nvPr/>
        </p:nvSpPr>
        <p:spPr>
          <a:xfrm>
            <a:off x="346365" y="1551709"/>
            <a:ext cx="8146471" cy="52093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>
            <a:normAutofit/>
          </a:bodyPr>
          <a:lstStyle/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887A23-F3A2-403B-8997-0E29B0EDAEB6}"/>
              </a:ext>
            </a:extLst>
          </p:cNvPr>
          <p:cNvSpPr/>
          <p:nvPr/>
        </p:nvSpPr>
        <p:spPr>
          <a:xfrm>
            <a:off x="346365" y="277093"/>
            <a:ext cx="8146471" cy="11445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accent4">
                    <a:lumMod val="75000"/>
                  </a:schemeClr>
                </a:solidFill>
              </a:rPr>
              <a:t>Major activities of cloud provider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7C2F61-ED51-4C1E-A9FE-36DAD3EE70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688768"/>
            <a:ext cx="7910945" cy="489213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F5A3BB-B1D1-4A0B-BAFE-42A43FB6F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E9D32-6547-42B7-A6D8-FEB0F25EC7DE}" type="datetime1">
              <a:rPr lang="en-US" smtClean="0"/>
              <a:t>11/20/2024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27C17-AA8D-4463-AF59-628CB6E4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7B83-D7F4-42ED-8E09-7E32E292F51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226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8935FA6-97EF-4C12-9BB7-D2EE73B94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487" y="2915444"/>
            <a:ext cx="2105025" cy="21717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950CF7F-267D-4970-9B7B-59D7E19C0608}"/>
              </a:ext>
            </a:extLst>
          </p:cNvPr>
          <p:cNvSpPr/>
          <p:nvPr/>
        </p:nvSpPr>
        <p:spPr>
          <a:xfrm>
            <a:off x="346365" y="1551709"/>
            <a:ext cx="8146471" cy="52093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>
            <a:normAutofit/>
          </a:bodyPr>
          <a:lstStyle/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700" dirty="0">
                <a:solidFill>
                  <a:schemeClr val="accent4">
                    <a:lumMod val="75000"/>
                  </a:schemeClr>
                </a:solidFill>
              </a:rPr>
              <a:t>Service deployment </a:t>
            </a:r>
            <a:r>
              <a:rPr lang="en-US" sz="2700" dirty="0">
                <a:solidFill>
                  <a:schemeClr val="tx1"/>
                </a:solidFill>
              </a:rPr>
              <a:t>refers to the process of making an application or service available for use in a cloud environment.</a:t>
            </a:r>
          </a:p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700" dirty="0">
                <a:solidFill>
                  <a:schemeClr val="tx1"/>
                </a:solidFill>
              </a:rPr>
              <a:t>There are various ways cloud services can be deployed. </a:t>
            </a:r>
          </a:p>
          <a:p>
            <a:pPr marL="914400" lvl="1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sz="2700" dirty="0">
                <a:solidFill>
                  <a:srgbClr val="002060"/>
                </a:solidFill>
              </a:rPr>
              <a:t>Private Cloud</a:t>
            </a:r>
          </a:p>
          <a:p>
            <a:pPr marL="914400" lvl="1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sz="2700" dirty="0">
                <a:solidFill>
                  <a:srgbClr val="002060"/>
                </a:solidFill>
              </a:rPr>
              <a:t>Public Cloud</a:t>
            </a:r>
          </a:p>
          <a:p>
            <a:pPr marL="914400" lvl="1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sz="2700" dirty="0">
                <a:solidFill>
                  <a:srgbClr val="002060"/>
                </a:solidFill>
              </a:rPr>
              <a:t>Hybrid Cloud </a:t>
            </a:r>
          </a:p>
          <a:p>
            <a:pPr marL="914400" lvl="1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sz="2700" dirty="0">
                <a:solidFill>
                  <a:srgbClr val="002060"/>
                </a:solidFill>
              </a:rPr>
              <a:t>Community Cloud	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887A23-F3A2-403B-8997-0E29B0EDAEB6}"/>
              </a:ext>
            </a:extLst>
          </p:cNvPr>
          <p:cNvSpPr/>
          <p:nvPr/>
        </p:nvSpPr>
        <p:spPr>
          <a:xfrm>
            <a:off x="346365" y="277093"/>
            <a:ext cx="8146471" cy="11445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buClr>
                <a:srgbClr val="002060"/>
              </a:buClr>
              <a:buSzPct val="70000"/>
            </a:pPr>
            <a:r>
              <a:rPr lang="en-US" sz="3200" b="1" dirty="0">
                <a:solidFill>
                  <a:schemeClr val="accent4">
                    <a:lumMod val="75000"/>
                  </a:schemeClr>
                </a:solidFill>
              </a:rPr>
              <a:t>Service deployment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01BB4F-ADE1-43F2-9037-A339B33E5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61BD8-BFD7-4AD1-9EEE-11CF9A1A7CCA}" type="datetime1">
              <a:rPr lang="en-US" smtClean="0"/>
              <a:t>11/20/2024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B3296E-A155-43B8-B0C2-ED51250AA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7B83-D7F4-42ED-8E09-7E32E292F51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860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8935FA6-97EF-4C12-9BB7-D2EE73B94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487" y="2915444"/>
            <a:ext cx="2105025" cy="21717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950CF7F-267D-4970-9B7B-59D7E19C0608}"/>
              </a:ext>
            </a:extLst>
          </p:cNvPr>
          <p:cNvSpPr/>
          <p:nvPr/>
        </p:nvSpPr>
        <p:spPr>
          <a:xfrm>
            <a:off x="346365" y="1052945"/>
            <a:ext cx="8271162" cy="570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>
            <a:normAutofit/>
          </a:bodyPr>
          <a:lstStyle/>
          <a:p>
            <a:pPr algn="just">
              <a:buClr>
                <a:srgbClr val="002060"/>
              </a:buClr>
              <a:buSzPct val="70000"/>
            </a:pP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Private cloud</a:t>
            </a:r>
            <a:endParaRPr lang="en-US" sz="2700" dirty="0">
              <a:solidFill>
                <a:schemeClr val="tx1"/>
              </a:solidFill>
            </a:endParaRPr>
          </a:p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700" dirty="0">
                <a:solidFill>
                  <a:schemeClr val="tx1"/>
                </a:solidFill>
              </a:rPr>
              <a:t>Allows systems and services to be accessible within an organization</a:t>
            </a:r>
          </a:p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700" dirty="0">
                <a:solidFill>
                  <a:schemeClr val="tx1"/>
                </a:solidFill>
              </a:rPr>
              <a:t>It operated only within a single organization. </a:t>
            </a:r>
          </a:p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700" dirty="0">
                <a:solidFill>
                  <a:schemeClr val="tx1"/>
                </a:solidFill>
              </a:rPr>
              <a:t>It may be managed internally by the organization itself or by third-party. </a:t>
            </a:r>
          </a:p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700" b="1" dirty="0">
                <a:solidFill>
                  <a:srgbClr val="FF0000"/>
                </a:solidFill>
              </a:rPr>
              <a:t>Benefits</a:t>
            </a:r>
            <a:r>
              <a:rPr lang="en-US" sz="2700" dirty="0">
                <a:solidFill>
                  <a:schemeClr val="tx1"/>
                </a:solidFill>
              </a:rPr>
              <a:t> </a:t>
            </a:r>
          </a:p>
          <a:p>
            <a:pPr marL="914400" lvl="1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sz="2700" dirty="0">
                <a:solidFill>
                  <a:srgbClr val="002060"/>
                </a:solidFill>
              </a:rPr>
              <a:t>Higher security and privacy</a:t>
            </a:r>
          </a:p>
          <a:p>
            <a:pPr marL="914400" lvl="1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sz="2700" dirty="0">
                <a:solidFill>
                  <a:srgbClr val="002060"/>
                </a:solidFill>
              </a:rPr>
              <a:t>Energy Efficiency</a:t>
            </a:r>
          </a:p>
          <a:p>
            <a:pPr marL="914400" lvl="1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sz="2700" dirty="0">
                <a:solidFill>
                  <a:srgbClr val="002060"/>
                </a:solidFill>
              </a:rPr>
              <a:t> Improve reliability</a:t>
            </a:r>
          </a:p>
          <a:p>
            <a:pPr marL="914400" lvl="1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sz="2700" dirty="0">
                <a:solidFill>
                  <a:srgbClr val="002060"/>
                </a:solidFill>
              </a:rPr>
              <a:t>More control on its resources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887A23-F3A2-403B-8997-0E29B0EDAEB6}"/>
              </a:ext>
            </a:extLst>
          </p:cNvPr>
          <p:cNvSpPr/>
          <p:nvPr/>
        </p:nvSpPr>
        <p:spPr>
          <a:xfrm>
            <a:off x="408710" y="0"/>
            <a:ext cx="8208817" cy="92237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buClr>
                <a:srgbClr val="002060"/>
              </a:buClr>
              <a:buSzPct val="70000"/>
            </a:pPr>
            <a:r>
              <a:rPr lang="en-US" sz="3200" b="1" dirty="0">
                <a:solidFill>
                  <a:schemeClr val="accent4">
                    <a:lumMod val="75000"/>
                  </a:schemeClr>
                </a:solidFill>
              </a:rPr>
              <a:t>Cont’d…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7D2C2A-2058-4305-8455-A67188BA2C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727" y="3216352"/>
            <a:ext cx="3290454" cy="3226012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E421F9-931D-4AF9-8C07-F466F6065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D4E4-5E87-4DA8-9547-2A2CACC23A3D}" type="datetime1">
              <a:rPr lang="en-US" smtClean="0"/>
              <a:t>11/20/2024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1AA0D-C105-44AA-8F69-F86DF4F8A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7B83-D7F4-42ED-8E09-7E32E292F51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10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8935FA6-97EF-4C12-9BB7-D2EE73B94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487" y="2915444"/>
            <a:ext cx="2105025" cy="21717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950CF7F-267D-4970-9B7B-59D7E19C0608}"/>
              </a:ext>
            </a:extLst>
          </p:cNvPr>
          <p:cNvSpPr/>
          <p:nvPr/>
        </p:nvSpPr>
        <p:spPr>
          <a:xfrm>
            <a:off x="290944" y="1116339"/>
            <a:ext cx="8506692" cy="5563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>
            <a:normAutofit/>
          </a:bodyPr>
          <a:lstStyle/>
          <a:p>
            <a:pPr algn="just">
              <a:buClr>
                <a:srgbClr val="002060"/>
              </a:buClr>
              <a:buSzPct val="70000"/>
            </a:pPr>
            <a:r>
              <a:rPr lang="en-US" sz="2700" b="1" dirty="0">
                <a:solidFill>
                  <a:srgbClr val="FF0000"/>
                </a:solidFill>
              </a:rPr>
              <a:t>Disadvantages of private cloud</a:t>
            </a:r>
          </a:p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700" dirty="0">
                <a:solidFill>
                  <a:schemeClr val="accent4">
                    <a:lumMod val="75000"/>
                  </a:schemeClr>
                </a:solidFill>
              </a:rPr>
              <a:t>Restricted area of operation</a:t>
            </a:r>
          </a:p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700" dirty="0">
                <a:solidFill>
                  <a:schemeClr val="accent4">
                    <a:lumMod val="75000"/>
                  </a:schemeClr>
                </a:solidFill>
              </a:rPr>
              <a:t>High priced</a:t>
            </a:r>
          </a:p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700" dirty="0">
                <a:solidFill>
                  <a:schemeClr val="accent4">
                    <a:lumMod val="75000"/>
                  </a:schemeClr>
                </a:solidFill>
              </a:rPr>
              <a:t>Limited Scalability </a:t>
            </a:r>
          </a:p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Additional Skills</a:t>
            </a:r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887A23-F3A2-403B-8997-0E29B0EDAEB6}"/>
              </a:ext>
            </a:extLst>
          </p:cNvPr>
          <p:cNvSpPr/>
          <p:nvPr/>
        </p:nvSpPr>
        <p:spPr>
          <a:xfrm>
            <a:off x="290945" y="0"/>
            <a:ext cx="8506691" cy="92237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accent4">
                    <a:lumMod val="75000"/>
                  </a:schemeClr>
                </a:solidFill>
              </a:rPr>
              <a:t>Cont’d …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B06698-0468-4981-B3B6-6914FAA81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76F2-9E4C-431C-A82D-0BB8E2282A9B}" type="datetime1">
              <a:rPr lang="en-US" smtClean="0"/>
              <a:t>11/20/2024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2819A7-0905-40AD-A361-CCAA04B39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7B83-D7F4-42ED-8E09-7E32E292F51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769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8935FA6-97EF-4C12-9BB7-D2EE73B94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487" y="2915444"/>
            <a:ext cx="2105025" cy="21717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950CF7F-267D-4970-9B7B-59D7E19C0608}"/>
              </a:ext>
            </a:extLst>
          </p:cNvPr>
          <p:cNvSpPr/>
          <p:nvPr/>
        </p:nvSpPr>
        <p:spPr>
          <a:xfrm>
            <a:off x="346365" y="1052945"/>
            <a:ext cx="8631380" cy="570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>
            <a:normAutofit/>
          </a:bodyPr>
          <a:lstStyle/>
          <a:p>
            <a:pPr algn="just">
              <a:buClr>
                <a:srgbClr val="002060"/>
              </a:buClr>
              <a:buSzPct val="70000"/>
            </a:pP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Public cloud</a:t>
            </a:r>
            <a:endParaRPr lang="en-US" sz="2700" dirty="0">
              <a:solidFill>
                <a:schemeClr val="tx1"/>
              </a:solidFill>
            </a:endParaRPr>
          </a:p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700" dirty="0">
                <a:solidFill>
                  <a:schemeClr val="tx1"/>
                </a:solidFill>
              </a:rPr>
              <a:t>It allows systems and services to be easily accessible to general public.  </a:t>
            </a:r>
          </a:p>
          <a:p>
            <a:pPr algn="just">
              <a:buClr>
                <a:srgbClr val="002060"/>
              </a:buClr>
              <a:buSzPct val="70000"/>
            </a:pPr>
            <a:r>
              <a:rPr lang="en-US" sz="2700" b="1" dirty="0">
                <a:solidFill>
                  <a:srgbClr val="FF0000"/>
                </a:solidFill>
              </a:rPr>
              <a:t>Benefits</a:t>
            </a:r>
          </a:p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rgbClr val="002060"/>
                </a:solidFill>
              </a:rPr>
              <a:t>High Scalability</a:t>
            </a:r>
          </a:p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rgbClr val="002060"/>
                </a:solidFill>
              </a:rPr>
              <a:t>Utility Style Costing</a:t>
            </a:r>
          </a:p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rgbClr val="002060"/>
                </a:solidFill>
              </a:rPr>
              <a:t>Cost Effective</a:t>
            </a:r>
          </a:p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rgbClr val="002060"/>
                </a:solidFill>
              </a:rPr>
              <a:t>Reliability</a:t>
            </a:r>
          </a:p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rgbClr val="002060"/>
                </a:solidFill>
              </a:rPr>
              <a:t>Flexibility</a:t>
            </a:r>
          </a:p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rgbClr val="002060"/>
                </a:solidFill>
              </a:rPr>
              <a:t>Location Independent</a:t>
            </a:r>
          </a:p>
          <a:p>
            <a:pPr algn="just">
              <a:buClr>
                <a:srgbClr val="002060"/>
              </a:buClr>
              <a:buSzPct val="70000"/>
            </a:pPr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887A23-F3A2-403B-8997-0E29B0EDAEB6}"/>
              </a:ext>
            </a:extLst>
          </p:cNvPr>
          <p:cNvSpPr/>
          <p:nvPr/>
        </p:nvSpPr>
        <p:spPr>
          <a:xfrm>
            <a:off x="408710" y="0"/>
            <a:ext cx="8569035" cy="92237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buClr>
                <a:srgbClr val="002060"/>
              </a:buClr>
              <a:buSzPct val="70000"/>
            </a:pPr>
            <a:r>
              <a:rPr lang="en-US" sz="3200" b="1" dirty="0">
                <a:solidFill>
                  <a:schemeClr val="accent4">
                    <a:lumMod val="75000"/>
                  </a:schemeClr>
                </a:solidFill>
              </a:rPr>
              <a:t>Cont’d…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D494B9-BED7-4554-A43A-AF99B23074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884218"/>
            <a:ext cx="4987633" cy="4502728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00497B-A428-4906-BDC0-039C87785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107BD-9947-4753-8433-F97E4DB446BB}" type="datetime1">
              <a:rPr lang="en-US" smtClean="0"/>
              <a:t>11/20/2024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11670C-3348-48DD-AD6F-8BDFD5959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7B83-D7F4-42ED-8E09-7E32E292F51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335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8935FA6-97EF-4C12-9BB7-D2EE73B94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487" y="2915444"/>
            <a:ext cx="2105025" cy="21717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950CF7F-267D-4970-9B7B-59D7E19C0608}"/>
              </a:ext>
            </a:extLst>
          </p:cNvPr>
          <p:cNvSpPr/>
          <p:nvPr/>
        </p:nvSpPr>
        <p:spPr>
          <a:xfrm>
            <a:off x="346365" y="1052945"/>
            <a:ext cx="8631380" cy="570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>
            <a:normAutofit/>
          </a:bodyPr>
          <a:lstStyle/>
          <a:p>
            <a:pPr algn="just">
              <a:buClr>
                <a:srgbClr val="002060"/>
              </a:buClr>
              <a:buSzPct val="70000"/>
            </a:pPr>
            <a:r>
              <a:rPr lang="en-US" sz="2600" b="1" dirty="0">
                <a:solidFill>
                  <a:srgbClr val="FF0000"/>
                </a:solidFill>
              </a:rPr>
              <a:t>Disadvantages of Public Cloud</a:t>
            </a:r>
          </a:p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600" b="1" dirty="0">
                <a:solidFill>
                  <a:schemeClr val="accent4">
                    <a:lumMod val="75000"/>
                  </a:schemeClr>
                </a:solidFill>
              </a:rPr>
              <a:t>Low Security </a:t>
            </a:r>
          </a:p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600" b="1" dirty="0">
                <a:solidFill>
                  <a:schemeClr val="accent4">
                    <a:lumMod val="75000"/>
                  </a:schemeClr>
                </a:solidFill>
              </a:rPr>
              <a:t>Less Customizable</a:t>
            </a:r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887A23-F3A2-403B-8997-0E29B0EDAEB6}"/>
              </a:ext>
            </a:extLst>
          </p:cNvPr>
          <p:cNvSpPr/>
          <p:nvPr/>
        </p:nvSpPr>
        <p:spPr>
          <a:xfrm>
            <a:off x="408710" y="0"/>
            <a:ext cx="8569035" cy="92237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accent4">
                    <a:lumMod val="75000"/>
                  </a:schemeClr>
                </a:solidFill>
              </a:rPr>
              <a:t>Cont’d …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E7286A-3013-439C-8E73-D10AD2941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63B3-6769-4F01-BED5-1392A8C08453}" type="datetime1">
              <a:rPr lang="en-US" smtClean="0"/>
              <a:t>11/20/2024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C314D5-7EF0-4230-A038-8F5ED684B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7B83-D7F4-42ED-8E09-7E32E292F51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692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8935FA6-97EF-4C12-9BB7-D2EE73B94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487" y="2915444"/>
            <a:ext cx="2105025" cy="21717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950CF7F-267D-4970-9B7B-59D7E19C0608}"/>
              </a:ext>
            </a:extLst>
          </p:cNvPr>
          <p:cNvSpPr/>
          <p:nvPr/>
        </p:nvSpPr>
        <p:spPr>
          <a:xfrm>
            <a:off x="346365" y="1052945"/>
            <a:ext cx="8631380" cy="570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>
            <a:normAutofit/>
          </a:bodyPr>
          <a:lstStyle/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700" dirty="0">
                <a:solidFill>
                  <a:schemeClr val="tx1"/>
                </a:solidFill>
              </a:rPr>
              <a:t>It is a mixture of public and private cloud. </a:t>
            </a:r>
          </a:p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700" dirty="0">
                <a:solidFill>
                  <a:schemeClr val="tx1"/>
                </a:solidFill>
              </a:rPr>
              <a:t>Non-critical activities are performed using public cloud</a:t>
            </a:r>
          </a:p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700" dirty="0">
                <a:solidFill>
                  <a:schemeClr val="tx1"/>
                </a:solidFill>
              </a:rPr>
              <a:t>Critical activities are performed using private cloud. </a:t>
            </a:r>
          </a:p>
          <a:p>
            <a:pPr algn="just">
              <a:buClr>
                <a:srgbClr val="002060"/>
              </a:buClr>
              <a:buSzPct val="70000"/>
            </a:pPr>
            <a:r>
              <a:rPr lang="en-US" sz="2700" b="1" dirty="0">
                <a:solidFill>
                  <a:srgbClr val="FF0000"/>
                </a:solidFill>
              </a:rPr>
              <a:t>Benefits</a:t>
            </a:r>
          </a:p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rgbClr val="002060"/>
                </a:solidFill>
              </a:rPr>
              <a:t>Scalability</a:t>
            </a:r>
          </a:p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rgbClr val="002060"/>
                </a:solidFill>
              </a:rPr>
              <a:t>Security </a:t>
            </a:r>
          </a:p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rgbClr val="002060"/>
                </a:solidFill>
              </a:rPr>
              <a:t>Flexibility</a:t>
            </a:r>
          </a:p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rgbClr val="002060"/>
                </a:solidFill>
              </a:rPr>
              <a:t>Cost Efficiency</a:t>
            </a:r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887A23-F3A2-403B-8997-0E29B0EDAEB6}"/>
              </a:ext>
            </a:extLst>
          </p:cNvPr>
          <p:cNvSpPr/>
          <p:nvPr/>
        </p:nvSpPr>
        <p:spPr>
          <a:xfrm>
            <a:off x="408710" y="0"/>
            <a:ext cx="8569035" cy="92237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buClr>
                <a:srgbClr val="002060"/>
              </a:buClr>
              <a:buSzPct val="70000"/>
            </a:pPr>
            <a:r>
              <a:rPr lang="en-US" sz="3200" b="1" dirty="0">
                <a:solidFill>
                  <a:schemeClr val="accent4">
                    <a:lumMod val="75000"/>
                  </a:schemeClr>
                </a:solidFill>
              </a:rPr>
              <a:t>Hybrid Cloud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7234A2-B5DF-4DED-9472-7682D1E50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929" y="2915444"/>
            <a:ext cx="5735706" cy="3457647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334C97-D5C5-4B5A-A262-3F5EFFCC0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157CD-461E-4986-9876-C9FE40F9D1C5}" type="datetime1">
              <a:rPr lang="en-US" smtClean="0"/>
              <a:t>11/20/2024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58C26-E198-461F-B091-15E34DECD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7B83-D7F4-42ED-8E09-7E32E292F51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115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8935FA6-97EF-4C12-9BB7-D2EE73B94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487" y="2915444"/>
            <a:ext cx="2105025" cy="21717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950CF7F-267D-4970-9B7B-59D7E19C0608}"/>
              </a:ext>
            </a:extLst>
          </p:cNvPr>
          <p:cNvSpPr/>
          <p:nvPr/>
        </p:nvSpPr>
        <p:spPr>
          <a:xfrm>
            <a:off x="346365" y="1052945"/>
            <a:ext cx="8631380" cy="570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>
            <a:normAutofit/>
          </a:bodyPr>
          <a:lstStyle/>
          <a:p>
            <a:pPr algn="just">
              <a:buClr>
                <a:srgbClr val="002060"/>
              </a:buClr>
              <a:buSzPct val="70000"/>
            </a:pPr>
            <a:r>
              <a:rPr lang="en-US" sz="2600" dirty="0">
                <a:solidFill>
                  <a:srgbClr val="FF0000"/>
                </a:solidFill>
              </a:rPr>
              <a:t>Disadvantages of Hybrid Cloud</a:t>
            </a:r>
          </a:p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600" dirty="0">
                <a:solidFill>
                  <a:schemeClr val="accent4">
                    <a:lumMod val="75000"/>
                  </a:schemeClr>
                </a:solidFill>
              </a:rPr>
              <a:t>Complex</a:t>
            </a:r>
          </a:p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600" dirty="0">
                <a:solidFill>
                  <a:schemeClr val="accent4">
                    <a:lumMod val="75000"/>
                  </a:schemeClr>
                </a:solidFill>
              </a:rPr>
              <a:t>Security Compliance</a:t>
            </a:r>
          </a:p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600" dirty="0">
                <a:solidFill>
                  <a:schemeClr val="accent4">
                    <a:lumMod val="75000"/>
                  </a:schemeClr>
                </a:solidFill>
              </a:rPr>
              <a:t>Infrastructure Dependency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887A23-F3A2-403B-8997-0E29B0EDAEB6}"/>
              </a:ext>
            </a:extLst>
          </p:cNvPr>
          <p:cNvSpPr/>
          <p:nvPr/>
        </p:nvSpPr>
        <p:spPr>
          <a:xfrm>
            <a:off x="408710" y="0"/>
            <a:ext cx="8569035" cy="92237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accent4">
                    <a:lumMod val="75000"/>
                  </a:schemeClr>
                </a:solidFill>
              </a:rPr>
              <a:t>Cont’d …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7A7B21-C732-4A14-BD7D-DC758A3AF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74611-A1A4-4A7F-916C-3E2484909546}" type="datetime1">
              <a:rPr lang="en-US" smtClean="0"/>
              <a:t>11/20/2024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A4FCB9-119A-4866-93B5-4F91E98DD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7B83-D7F4-42ED-8E09-7E32E292F51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3403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8935FA6-97EF-4C12-9BB7-D2EE73B94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487" y="2915444"/>
            <a:ext cx="2105025" cy="21717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950CF7F-267D-4970-9B7B-59D7E19C0608}"/>
              </a:ext>
            </a:extLst>
          </p:cNvPr>
          <p:cNvSpPr/>
          <p:nvPr/>
        </p:nvSpPr>
        <p:spPr>
          <a:xfrm>
            <a:off x="346365" y="1052945"/>
            <a:ext cx="8659090" cy="570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>
            <a:normAutofit/>
          </a:bodyPr>
          <a:lstStyle/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700" dirty="0">
                <a:solidFill>
                  <a:schemeClr val="tx1"/>
                </a:solidFill>
              </a:rPr>
              <a:t> It allows system and services to be accessible by group of organizations</a:t>
            </a:r>
          </a:p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700" dirty="0">
                <a:solidFill>
                  <a:schemeClr val="tx1"/>
                </a:solidFill>
              </a:rPr>
              <a:t>It shares the infrastructure between several organizations from a specific community</a:t>
            </a:r>
          </a:p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700" dirty="0">
                <a:solidFill>
                  <a:schemeClr val="tx1"/>
                </a:solidFill>
              </a:rPr>
              <a:t>It may be managed internally by organizations or by the third-party.</a:t>
            </a:r>
            <a:r>
              <a:rPr lang="en-US" sz="2700" b="1" dirty="0">
                <a:solidFill>
                  <a:schemeClr val="tx1"/>
                </a:solidFill>
              </a:rPr>
              <a:t> </a:t>
            </a:r>
          </a:p>
          <a:p>
            <a:pPr algn="just">
              <a:buClr>
                <a:srgbClr val="002060"/>
              </a:buClr>
              <a:buSzPct val="70000"/>
            </a:pPr>
            <a:r>
              <a:rPr lang="en-US" sz="2700" b="1" dirty="0">
                <a:solidFill>
                  <a:srgbClr val="FF0000"/>
                </a:solidFill>
              </a:rPr>
              <a:t>Benefits</a:t>
            </a:r>
          </a:p>
          <a:p>
            <a:pPr marL="914400" lvl="1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sz="2700" dirty="0">
                <a:solidFill>
                  <a:schemeClr val="tx1"/>
                </a:solidFill>
              </a:rPr>
              <a:t>Cost Effective</a:t>
            </a:r>
          </a:p>
          <a:p>
            <a:pPr marL="914400" lvl="1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sz="2700" dirty="0">
                <a:solidFill>
                  <a:schemeClr val="tx1"/>
                </a:solidFill>
              </a:rPr>
              <a:t>Sharing </a:t>
            </a:r>
          </a:p>
          <a:p>
            <a:pPr lvl="1" algn="just">
              <a:buClr>
                <a:srgbClr val="002060"/>
              </a:buClr>
              <a:buSzPct val="70000"/>
            </a:pPr>
            <a:r>
              <a:rPr lang="en-US" sz="2700" dirty="0">
                <a:solidFill>
                  <a:schemeClr val="tx1"/>
                </a:solidFill>
              </a:rPr>
              <a:t>  Among Organizations</a:t>
            </a:r>
          </a:p>
          <a:p>
            <a:pPr marL="914400" lvl="1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sz="2700" dirty="0">
                <a:solidFill>
                  <a:schemeClr val="tx1"/>
                </a:solidFill>
              </a:rPr>
              <a:t>Security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887A23-F3A2-403B-8997-0E29B0EDAEB6}"/>
              </a:ext>
            </a:extLst>
          </p:cNvPr>
          <p:cNvSpPr/>
          <p:nvPr/>
        </p:nvSpPr>
        <p:spPr>
          <a:xfrm>
            <a:off x="408710" y="96982"/>
            <a:ext cx="8569035" cy="82539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accent4">
                    <a:lumMod val="75000"/>
                  </a:schemeClr>
                </a:solidFill>
              </a:rPr>
              <a:t>Community Cloud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1A6DFE-C3BF-4D35-AD18-490CA5382C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473" y="3228109"/>
            <a:ext cx="4461161" cy="3338946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8F58DA-BD30-46EE-9C4F-067B38A22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8EF69-28A7-4792-9014-84A0D312D70E}" type="datetime1">
              <a:rPr lang="en-US" smtClean="0"/>
              <a:t>11/20/2024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F698C2-5B8F-4B2E-A30F-9E3AF5142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7B83-D7F4-42ED-8E09-7E32E292F51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20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8935FA6-97EF-4C12-9BB7-D2EE73B94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487" y="2915444"/>
            <a:ext cx="2105025" cy="21717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950CF7F-267D-4970-9B7B-59D7E19C0608}"/>
              </a:ext>
            </a:extLst>
          </p:cNvPr>
          <p:cNvSpPr/>
          <p:nvPr/>
        </p:nvSpPr>
        <p:spPr>
          <a:xfrm>
            <a:off x="166255" y="1551710"/>
            <a:ext cx="8797635" cy="52093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>
            <a:normAutofit/>
          </a:bodyPr>
          <a:lstStyle/>
          <a:p>
            <a:pPr algn="just">
              <a:buClr>
                <a:srgbClr val="002060"/>
              </a:buClr>
            </a:pPr>
            <a:endParaRPr lang="en-US" sz="2700" dirty="0">
              <a:solidFill>
                <a:srgbClr val="080808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887A23-F3A2-403B-8997-0E29B0EDAEB6}"/>
              </a:ext>
            </a:extLst>
          </p:cNvPr>
          <p:cNvSpPr/>
          <p:nvPr/>
        </p:nvSpPr>
        <p:spPr>
          <a:xfrm>
            <a:off x="180110" y="96983"/>
            <a:ext cx="8783780" cy="13255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000" b="1" dirty="0">
                <a:solidFill>
                  <a:schemeClr val="accent4">
                    <a:lumMod val="75000"/>
                  </a:schemeClr>
                </a:solidFill>
              </a:rPr>
              <a:t>Cont’d . . 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E48238-A347-44C0-93AB-FAA2AD78F1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55" y="1680897"/>
            <a:ext cx="8492836" cy="4955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45E4E6-3DAA-4C5D-99A7-08ED25780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6C65F-9A89-4ECF-B568-2AB686266756}" type="datetime1">
              <a:rPr lang="en-US" smtClean="0"/>
              <a:t>11/20/2024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2655F7-9B8B-4CBC-8960-490760DBF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7B83-D7F4-42ED-8E09-7E32E292F51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006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8935FA6-97EF-4C12-9BB7-D2EE73B94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487" y="2915444"/>
            <a:ext cx="2105025" cy="21717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950CF7F-267D-4970-9B7B-59D7E19C0608}"/>
              </a:ext>
            </a:extLst>
          </p:cNvPr>
          <p:cNvSpPr/>
          <p:nvPr/>
        </p:nvSpPr>
        <p:spPr>
          <a:xfrm>
            <a:off x="346365" y="1052945"/>
            <a:ext cx="8659090" cy="570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>
            <a:normAutofit/>
          </a:bodyPr>
          <a:lstStyle/>
          <a:p>
            <a:pPr algn="just">
              <a:buClr>
                <a:srgbClr val="002060"/>
              </a:buClr>
              <a:buSzPct val="70000"/>
            </a:pPr>
            <a:r>
              <a:rPr lang="en-US" sz="2800" dirty="0">
                <a:solidFill>
                  <a:srgbClr val="FF0000"/>
                </a:solidFill>
              </a:rPr>
              <a:t>Disadvantages of Community Cloud</a:t>
            </a:r>
          </a:p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700" dirty="0">
                <a:solidFill>
                  <a:schemeClr val="accent4">
                    <a:lumMod val="75000"/>
                  </a:schemeClr>
                </a:solidFill>
              </a:rPr>
              <a:t>Relatively high cost</a:t>
            </a:r>
            <a:endParaRPr lang="en-US" sz="2700" dirty="0">
              <a:solidFill>
                <a:schemeClr val="tx1"/>
              </a:solidFill>
            </a:endParaRPr>
          </a:p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700" dirty="0">
                <a:solidFill>
                  <a:schemeClr val="tx1"/>
                </a:solidFill>
              </a:rPr>
              <a:t> </a:t>
            </a:r>
            <a:r>
              <a:rPr lang="en-US" sz="2700" dirty="0">
                <a:solidFill>
                  <a:schemeClr val="accent4">
                    <a:lumMod val="75000"/>
                  </a:schemeClr>
                </a:solidFill>
              </a:rPr>
              <a:t>Rarity</a:t>
            </a:r>
            <a:endParaRPr lang="en-US" sz="2700" dirty="0">
              <a:solidFill>
                <a:schemeClr val="tx1"/>
              </a:solidFill>
            </a:endParaRPr>
          </a:p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700" dirty="0">
                <a:solidFill>
                  <a:schemeClr val="accent4">
                    <a:lumMod val="75000"/>
                  </a:schemeClr>
                </a:solidFill>
              </a:rPr>
              <a:t>Limited bandwidth and storage</a:t>
            </a:r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887A23-F3A2-403B-8997-0E29B0EDAEB6}"/>
              </a:ext>
            </a:extLst>
          </p:cNvPr>
          <p:cNvSpPr/>
          <p:nvPr/>
        </p:nvSpPr>
        <p:spPr>
          <a:xfrm>
            <a:off x="408710" y="96982"/>
            <a:ext cx="8569035" cy="82539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accent4">
                    <a:lumMod val="75000"/>
                  </a:schemeClr>
                </a:solidFill>
              </a:rPr>
              <a:t>Cont’d …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A46749-9FAA-46C4-8559-25E19250E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C59B-AD53-453D-87B1-29BB5A89B678}" type="datetime1">
              <a:rPr lang="en-US" smtClean="0"/>
              <a:t>11/20/2024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B25503-C1BE-4273-8348-F868CF42E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7B83-D7F4-42ED-8E09-7E32E292F51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564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8935FA6-97EF-4C12-9BB7-D2EE73B94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487" y="2915444"/>
            <a:ext cx="2105025" cy="21717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950CF7F-267D-4970-9B7B-59D7E19C0608}"/>
              </a:ext>
            </a:extLst>
          </p:cNvPr>
          <p:cNvSpPr/>
          <p:nvPr/>
        </p:nvSpPr>
        <p:spPr>
          <a:xfrm>
            <a:off x="346365" y="1052945"/>
            <a:ext cx="8659090" cy="570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>
            <a:normAutofit/>
          </a:bodyPr>
          <a:lstStyle/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700" dirty="0">
                <a:solidFill>
                  <a:schemeClr val="tx1"/>
                </a:solidFill>
              </a:rPr>
              <a:t>It refers to activities in </a:t>
            </a:r>
            <a:r>
              <a:rPr lang="en-US" sz="2700" dirty="0">
                <a:solidFill>
                  <a:schemeClr val="accent4">
                    <a:lumMod val="75000"/>
                  </a:schemeClr>
                </a:solidFill>
              </a:rPr>
              <a:t>arrangement</a:t>
            </a:r>
            <a:r>
              <a:rPr lang="en-US" sz="2700" dirty="0">
                <a:solidFill>
                  <a:schemeClr val="tx1"/>
                </a:solidFill>
              </a:rPr>
              <a:t>, </a:t>
            </a:r>
            <a:r>
              <a:rPr lang="en-US" sz="2700" dirty="0">
                <a:solidFill>
                  <a:schemeClr val="accent4">
                    <a:lumMod val="75000"/>
                  </a:schemeClr>
                </a:solidFill>
              </a:rPr>
              <a:t>coordination</a:t>
            </a:r>
            <a:r>
              <a:rPr lang="en-US" sz="2700" dirty="0">
                <a:solidFill>
                  <a:schemeClr val="tx1"/>
                </a:solidFill>
              </a:rPr>
              <a:t> and </a:t>
            </a:r>
            <a:r>
              <a:rPr lang="en-US" sz="2700" dirty="0">
                <a:solidFill>
                  <a:schemeClr val="accent4">
                    <a:lumMod val="75000"/>
                  </a:schemeClr>
                </a:solidFill>
              </a:rPr>
              <a:t>management of computing </a:t>
            </a:r>
            <a:r>
              <a:rPr lang="en-US" sz="2700" dirty="0">
                <a:solidFill>
                  <a:schemeClr val="tx1"/>
                </a:solidFill>
              </a:rPr>
              <a:t>resources</a:t>
            </a:r>
            <a:endParaRPr lang="en-US" sz="2700" dirty="0">
              <a:solidFill>
                <a:schemeClr val="accent4">
                  <a:lumMod val="75000"/>
                </a:schemeClr>
              </a:solidFill>
            </a:endParaRPr>
          </a:p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700" dirty="0">
                <a:solidFill>
                  <a:schemeClr val="tx1"/>
                </a:solidFill>
              </a:rPr>
              <a:t>Three Layer </a:t>
            </a:r>
          </a:p>
          <a:p>
            <a:pPr marL="914400" lvl="1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sz="2700" dirty="0">
                <a:solidFill>
                  <a:schemeClr val="accent4">
                    <a:lumMod val="75000"/>
                  </a:schemeClr>
                </a:solidFill>
              </a:rPr>
              <a:t>Service Layer</a:t>
            </a:r>
          </a:p>
          <a:p>
            <a:pPr marL="914400" lvl="1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sz="2700" dirty="0">
                <a:solidFill>
                  <a:schemeClr val="accent4">
                    <a:lumMod val="75000"/>
                  </a:schemeClr>
                </a:solidFill>
              </a:rPr>
              <a:t>Resource Abstraction and Control Layer</a:t>
            </a:r>
          </a:p>
          <a:p>
            <a:pPr marL="914400" lvl="1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sz="2700" dirty="0">
                <a:solidFill>
                  <a:schemeClr val="accent4">
                    <a:lumMod val="75000"/>
                  </a:schemeClr>
                </a:solidFill>
              </a:rPr>
              <a:t>Physical Resource Layer </a:t>
            </a:r>
          </a:p>
          <a:p>
            <a:pPr algn="just">
              <a:buClr>
                <a:srgbClr val="002060"/>
              </a:buClr>
              <a:buSzPct val="70000"/>
            </a:pPr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887A23-F3A2-403B-8997-0E29B0EDAEB6}"/>
              </a:ext>
            </a:extLst>
          </p:cNvPr>
          <p:cNvSpPr/>
          <p:nvPr/>
        </p:nvSpPr>
        <p:spPr>
          <a:xfrm>
            <a:off x="408710" y="96982"/>
            <a:ext cx="8569035" cy="82539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accent4">
                    <a:lumMod val="75000"/>
                  </a:schemeClr>
                </a:solidFill>
              </a:rPr>
              <a:t>Service Orchestration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CA6941-7F5B-4E43-898C-396C54C89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CD6DE-67E1-4B42-82CE-394F90B30707}" type="datetime1">
              <a:rPr lang="en-US" smtClean="0"/>
              <a:t>11/20/2024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DCB0CD-4FF6-4450-9D9B-6FE4A5641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7B83-D7F4-42ED-8E09-7E32E292F51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0394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8935FA6-97EF-4C12-9BB7-D2EE73B94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487" y="2915444"/>
            <a:ext cx="2105025" cy="21717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950CF7F-267D-4970-9B7B-59D7E19C0608}"/>
              </a:ext>
            </a:extLst>
          </p:cNvPr>
          <p:cNvSpPr/>
          <p:nvPr/>
        </p:nvSpPr>
        <p:spPr>
          <a:xfrm>
            <a:off x="346365" y="1052945"/>
            <a:ext cx="8409708" cy="570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>
            <a:normAutofit/>
          </a:bodyPr>
          <a:lstStyle/>
          <a:p>
            <a:pPr algn="just">
              <a:buClr>
                <a:srgbClr val="002060"/>
              </a:buClr>
              <a:buSzPct val="70000"/>
            </a:pPr>
            <a:r>
              <a:rPr lang="en-US" sz="2700" dirty="0">
                <a:solidFill>
                  <a:schemeClr val="accent4">
                    <a:lumMod val="75000"/>
                  </a:schemeClr>
                </a:solidFill>
              </a:rPr>
              <a:t>Service Layer </a:t>
            </a:r>
            <a:endParaRPr lang="en-US" sz="2700" dirty="0">
              <a:solidFill>
                <a:schemeClr val="tx1"/>
              </a:solidFill>
            </a:endParaRPr>
          </a:p>
          <a:p>
            <a:pPr marL="914400" lvl="1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sz="2800" dirty="0"/>
              <a:t>This is where individual services reside ( i.e. </a:t>
            </a:r>
            <a:r>
              <a:rPr lang="en-US" sz="2700" dirty="0">
                <a:solidFill>
                  <a:schemeClr val="tx1"/>
                </a:solidFill>
              </a:rPr>
              <a:t>SaaS, PaaS, IaaS )</a:t>
            </a:r>
          </a:p>
          <a:p>
            <a:pPr algn="just">
              <a:buClr>
                <a:srgbClr val="002060"/>
              </a:buClr>
              <a:buSzPct val="70000"/>
            </a:pPr>
            <a:r>
              <a:rPr lang="en-US" sz="2700" dirty="0">
                <a:solidFill>
                  <a:schemeClr val="accent4">
                    <a:lumMod val="75000"/>
                  </a:schemeClr>
                </a:solidFill>
              </a:rPr>
              <a:t>Resource abstraction and Control</a:t>
            </a:r>
          </a:p>
          <a:p>
            <a:pPr marL="914400" lvl="1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sz="2700" dirty="0">
                <a:solidFill>
                  <a:schemeClr val="tx1"/>
                </a:solidFill>
              </a:rPr>
              <a:t>It involves creating virtual representations of physical computing resources.</a:t>
            </a:r>
          </a:p>
          <a:p>
            <a:pPr algn="just">
              <a:buClr>
                <a:srgbClr val="002060"/>
              </a:buClr>
              <a:buSzPct val="70000"/>
            </a:pPr>
            <a:r>
              <a:rPr lang="en-US" sz="2700" dirty="0">
                <a:solidFill>
                  <a:schemeClr val="accent4">
                    <a:lumMod val="75000"/>
                  </a:schemeClr>
                </a:solidFill>
              </a:rPr>
              <a:t>Physical Resource Layer </a:t>
            </a:r>
          </a:p>
          <a:p>
            <a:pPr marL="914400" lvl="1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sz="2800" dirty="0"/>
              <a:t>It involves the management and coordination of physical resources in a computing environment.</a:t>
            </a:r>
          </a:p>
          <a:p>
            <a:pPr lvl="1" algn="just">
              <a:buClr>
                <a:srgbClr val="002060"/>
              </a:buClr>
              <a:buSzPct val="70000"/>
            </a:pPr>
            <a:endParaRPr lang="en-US" sz="2700" dirty="0">
              <a:solidFill>
                <a:schemeClr val="tx1"/>
              </a:solidFill>
            </a:endParaRPr>
          </a:p>
          <a:p>
            <a:pPr algn="just">
              <a:buClr>
                <a:srgbClr val="002060"/>
              </a:buClr>
              <a:buSzPct val="70000"/>
            </a:pPr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887A23-F3A2-403B-8997-0E29B0EDAEB6}"/>
              </a:ext>
            </a:extLst>
          </p:cNvPr>
          <p:cNvSpPr/>
          <p:nvPr/>
        </p:nvSpPr>
        <p:spPr>
          <a:xfrm>
            <a:off x="408710" y="96982"/>
            <a:ext cx="8347363" cy="82539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accent4">
                    <a:lumMod val="75000"/>
                  </a:schemeClr>
                </a:solidFill>
              </a:rPr>
              <a:t>Cont’d…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DD3187-B4A0-4DDF-814D-67EB18D9D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7E98-E663-46EE-8498-0AF15545FA7F}" type="datetime1">
              <a:rPr lang="en-US" smtClean="0"/>
              <a:t>11/20/2024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67A978-B29B-46BD-A6C2-98B6C9704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7B83-D7F4-42ED-8E09-7E32E292F51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770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8935FA6-97EF-4C12-9BB7-D2EE73B94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487" y="2915444"/>
            <a:ext cx="2105025" cy="21717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950CF7F-267D-4970-9B7B-59D7E19C0608}"/>
              </a:ext>
            </a:extLst>
          </p:cNvPr>
          <p:cNvSpPr/>
          <p:nvPr/>
        </p:nvSpPr>
        <p:spPr>
          <a:xfrm>
            <a:off x="346365" y="1052945"/>
            <a:ext cx="8229599" cy="570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>
            <a:normAutofit/>
          </a:bodyPr>
          <a:lstStyle/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800" dirty="0"/>
              <a:t>It refers to the processes and tools used to manage and optimize cloud services throughout their lifecycle. </a:t>
            </a:r>
          </a:p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700" b="1" dirty="0">
                <a:solidFill>
                  <a:srgbClr val="FF0000"/>
                </a:solidFill>
              </a:rPr>
              <a:t>Example: </a:t>
            </a:r>
            <a:r>
              <a:rPr lang="en-US" sz="2700" dirty="0">
                <a:solidFill>
                  <a:schemeClr val="tx1"/>
                </a:solidFill>
              </a:rPr>
              <a:t>Configuring and deploying cloud services according to the requirements of the cloud consumers.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887A23-F3A2-403B-8997-0E29B0EDAEB6}"/>
              </a:ext>
            </a:extLst>
          </p:cNvPr>
          <p:cNvSpPr/>
          <p:nvPr/>
        </p:nvSpPr>
        <p:spPr>
          <a:xfrm>
            <a:off x="408711" y="96982"/>
            <a:ext cx="8167254" cy="82539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accent4">
                    <a:lumMod val="75000"/>
                  </a:schemeClr>
                </a:solidFill>
              </a:rPr>
              <a:t>Cloud Service Management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BE79F3-DF1C-4CC0-BE37-921D8B904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0045-7502-4226-92B4-5C9F0864162B}" type="datetime1">
              <a:rPr lang="en-US" smtClean="0"/>
              <a:t>11/20/2024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5D5A44-AA29-4AFA-AE62-F51DB9081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7B83-D7F4-42ED-8E09-7E32E292F51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2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8935FA6-97EF-4C12-9BB7-D2EE73B94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487" y="2915444"/>
            <a:ext cx="2105025" cy="21717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950CF7F-267D-4970-9B7B-59D7E19C0608}"/>
              </a:ext>
            </a:extLst>
          </p:cNvPr>
          <p:cNvSpPr/>
          <p:nvPr/>
        </p:nvSpPr>
        <p:spPr>
          <a:xfrm>
            <a:off x="346365" y="914400"/>
            <a:ext cx="8645235" cy="58466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>
            <a:normAutofit/>
          </a:bodyPr>
          <a:lstStyle/>
          <a:p>
            <a:pPr algn="just">
              <a:buClr>
                <a:srgbClr val="002060"/>
              </a:buClr>
              <a:buSzPct val="70000"/>
            </a:pPr>
            <a:endParaRPr lang="en-US" sz="2700" dirty="0">
              <a:solidFill>
                <a:schemeClr val="tx1"/>
              </a:solidFill>
            </a:endParaRPr>
          </a:p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endParaRPr lang="en-US" sz="2700" dirty="0">
              <a:solidFill>
                <a:schemeClr val="tx1"/>
              </a:solidFill>
            </a:endParaRPr>
          </a:p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endParaRPr lang="en-US" sz="2700" dirty="0">
              <a:solidFill>
                <a:schemeClr val="tx1"/>
              </a:solidFill>
            </a:endParaRPr>
          </a:p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endParaRPr lang="en-US" sz="2700" dirty="0">
              <a:solidFill>
                <a:schemeClr val="tx1"/>
              </a:solidFill>
            </a:endParaRPr>
          </a:p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endParaRPr lang="en-US" sz="2700" dirty="0">
              <a:solidFill>
                <a:schemeClr val="tx1"/>
              </a:solidFill>
            </a:endParaRPr>
          </a:p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endParaRPr lang="en-US" sz="2700" dirty="0">
              <a:solidFill>
                <a:schemeClr val="tx1"/>
              </a:solidFill>
            </a:endParaRPr>
          </a:p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endParaRPr lang="en-US" sz="2700" dirty="0">
              <a:solidFill>
                <a:schemeClr val="tx1"/>
              </a:solidFill>
            </a:endParaRPr>
          </a:p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endParaRPr lang="en-US" sz="2700" dirty="0">
              <a:solidFill>
                <a:schemeClr val="tx1"/>
              </a:solidFill>
            </a:endParaRPr>
          </a:p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endParaRPr lang="en-US" sz="2700" dirty="0">
              <a:solidFill>
                <a:schemeClr val="tx1"/>
              </a:solidFill>
            </a:endParaRPr>
          </a:p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endParaRPr lang="en-US" sz="2700" dirty="0">
              <a:solidFill>
                <a:schemeClr val="tx1"/>
              </a:solidFill>
            </a:endParaRPr>
          </a:p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endParaRPr lang="en-US" sz="2700" dirty="0">
              <a:solidFill>
                <a:schemeClr val="tx1"/>
              </a:solidFill>
            </a:endParaRPr>
          </a:p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endParaRPr lang="en-US" sz="2700" dirty="0">
              <a:solidFill>
                <a:schemeClr val="tx1"/>
              </a:solidFill>
            </a:endParaRPr>
          </a:p>
          <a:p>
            <a:pPr algn="ctr">
              <a:buClr>
                <a:srgbClr val="002060"/>
              </a:buClr>
              <a:buSzPct val="70000"/>
            </a:pPr>
            <a:endParaRPr lang="en-US" sz="2000" dirty="0">
              <a:solidFill>
                <a:schemeClr val="tx1"/>
              </a:solidFill>
              <a:ea typeface="Verdana" panose="020B0604030504040204" pitchFamily="34" charset="0"/>
            </a:endParaRPr>
          </a:p>
          <a:p>
            <a:pPr algn="ctr">
              <a:buClr>
                <a:srgbClr val="002060"/>
              </a:buClr>
              <a:buSzPct val="70000"/>
            </a:pPr>
            <a:r>
              <a:rPr lang="en-US" sz="2400" dirty="0">
                <a:solidFill>
                  <a:schemeClr val="tx1"/>
                </a:solidFill>
                <a:ea typeface="Verdana" panose="020B0604030504040204" pitchFamily="34" charset="0"/>
              </a:rPr>
              <a:t>Fig: Cloud provider – Cloud service management</a:t>
            </a:r>
          </a:p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887A23-F3A2-403B-8997-0E29B0EDAEB6}"/>
              </a:ext>
            </a:extLst>
          </p:cNvPr>
          <p:cNvSpPr/>
          <p:nvPr/>
        </p:nvSpPr>
        <p:spPr>
          <a:xfrm>
            <a:off x="346365" y="41564"/>
            <a:ext cx="8582889" cy="8174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accent4">
                    <a:lumMod val="75000"/>
                  </a:schemeClr>
                </a:solidFill>
              </a:rPr>
              <a:t>Cont’d 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3664A3-FD38-4F26-9C4D-0606BCB1D6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73" y="1052945"/>
            <a:ext cx="8271161" cy="5153892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62732-864D-49C5-94F2-98B3D8B6F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CD900-DDC3-4F2A-B9E0-1428EA27113B}" type="datetime1">
              <a:rPr lang="en-US" smtClean="0"/>
              <a:t>11/20/2024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4A70DF-7039-4007-852C-AF526343A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7B83-D7F4-42ED-8E09-7E32E292F51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73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8935FA6-97EF-4C12-9BB7-D2EE73B94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487" y="2915444"/>
            <a:ext cx="2105025" cy="21717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950CF7F-267D-4970-9B7B-59D7E19C0608}"/>
              </a:ext>
            </a:extLst>
          </p:cNvPr>
          <p:cNvSpPr/>
          <p:nvPr/>
        </p:nvSpPr>
        <p:spPr>
          <a:xfrm>
            <a:off x="346366" y="1163782"/>
            <a:ext cx="8229600" cy="5597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>
            <a:normAutofit/>
          </a:bodyPr>
          <a:lstStyle/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700" dirty="0">
                <a:solidFill>
                  <a:schemeClr val="tx1"/>
                </a:solidFill>
                <a:ea typeface="Verdana" panose="020B0604030504040204" pitchFamily="34" charset="0"/>
              </a:rPr>
              <a:t>A cloud broker acts as an intermediary between cloud service providers and cloud consumers. </a:t>
            </a:r>
          </a:p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700" dirty="0">
                <a:solidFill>
                  <a:schemeClr val="tx1"/>
                </a:solidFill>
                <a:ea typeface="Verdana" panose="020B0604030504040204" pitchFamily="34" charset="0"/>
              </a:rPr>
              <a:t>They manage and optimize the </a:t>
            </a:r>
            <a:r>
              <a:rPr lang="en-US" sz="2700" dirty="0">
                <a:solidFill>
                  <a:schemeClr val="accent4">
                    <a:lumMod val="75000"/>
                  </a:schemeClr>
                </a:solidFill>
                <a:ea typeface="Verdana" panose="020B0604030504040204" pitchFamily="34" charset="0"/>
              </a:rPr>
              <a:t>use</a:t>
            </a:r>
            <a:r>
              <a:rPr lang="en-US" sz="2700" dirty="0">
                <a:solidFill>
                  <a:schemeClr val="tx1"/>
                </a:solidFill>
                <a:ea typeface="Verdana" panose="020B0604030504040204" pitchFamily="34" charset="0"/>
              </a:rPr>
              <a:t>, </a:t>
            </a:r>
            <a:r>
              <a:rPr lang="en-US" sz="2700" dirty="0">
                <a:solidFill>
                  <a:schemeClr val="accent4">
                    <a:lumMod val="75000"/>
                  </a:schemeClr>
                </a:solidFill>
                <a:ea typeface="Verdana" panose="020B0604030504040204" pitchFamily="34" charset="0"/>
              </a:rPr>
              <a:t>performance</a:t>
            </a:r>
            <a:r>
              <a:rPr lang="en-US" sz="2700" dirty="0">
                <a:solidFill>
                  <a:schemeClr val="tx1"/>
                </a:solidFill>
                <a:ea typeface="Verdana" panose="020B0604030504040204" pitchFamily="34" charset="0"/>
              </a:rPr>
              <a:t>, and </a:t>
            </a:r>
            <a:r>
              <a:rPr lang="en-US" sz="2700" dirty="0">
                <a:solidFill>
                  <a:schemeClr val="accent4">
                    <a:lumMod val="75000"/>
                  </a:schemeClr>
                </a:solidFill>
                <a:ea typeface="Verdana" panose="020B0604030504040204" pitchFamily="34" charset="0"/>
              </a:rPr>
              <a:t>delivery of cloud services</a:t>
            </a:r>
            <a:r>
              <a:rPr lang="en-US" sz="2700" dirty="0">
                <a:solidFill>
                  <a:schemeClr val="tx1"/>
                </a:solidFill>
                <a:ea typeface="Verdana" panose="020B0604030504040204" pitchFamily="34" charset="0"/>
              </a:rPr>
              <a:t>.</a:t>
            </a:r>
          </a:p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700" dirty="0">
                <a:solidFill>
                  <a:srgbClr val="FF0000"/>
                </a:solidFill>
                <a:ea typeface="Verdana" panose="020B0604030504040204" pitchFamily="34" charset="0"/>
              </a:rPr>
              <a:t>Categories of Cloud Broker Services </a:t>
            </a:r>
          </a:p>
          <a:p>
            <a:pPr marL="914400" lvl="1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sz="2700" dirty="0">
                <a:solidFill>
                  <a:schemeClr val="accent4">
                    <a:lumMod val="75000"/>
                  </a:schemeClr>
                </a:solidFill>
                <a:ea typeface="Verdana" panose="020B0604030504040204" pitchFamily="34" charset="0"/>
              </a:rPr>
              <a:t>Service Intermediation</a:t>
            </a:r>
          </a:p>
          <a:p>
            <a:pPr marL="914400" lvl="1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sz="2700" dirty="0">
                <a:solidFill>
                  <a:schemeClr val="accent4">
                    <a:lumMod val="75000"/>
                  </a:schemeClr>
                </a:solidFill>
                <a:ea typeface="Verdana" panose="020B0604030504040204" pitchFamily="34" charset="0"/>
              </a:rPr>
              <a:t>Service Aggregation</a:t>
            </a:r>
          </a:p>
          <a:p>
            <a:pPr marL="914400" lvl="1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sz="2700" dirty="0">
                <a:solidFill>
                  <a:schemeClr val="accent4">
                    <a:lumMod val="75000"/>
                  </a:schemeClr>
                </a:solidFill>
                <a:ea typeface="Verdana" panose="020B0604030504040204" pitchFamily="34" charset="0"/>
              </a:rPr>
              <a:t>Service Arbitrage</a:t>
            </a:r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887A23-F3A2-403B-8997-0E29B0EDAEB6}"/>
              </a:ext>
            </a:extLst>
          </p:cNvPr>
          <p:cNvSpPr/>
          <p:nvPr/>
        </p:nvSpPr>
        <p:spPr>
          <a:xfrm>
            <a:off x="408711" y="96981"/>
            <a:ext cx="8167254" cy="942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accent4">
                    <a:lumMod val="75000"/>
                  </a:schemeClr>
                </a:solidFill>
                <a:ea typeface="Verdana" panose="020B0604030504040204" pitchFamily="34" charset="0"/>
              </a:rPr>
              <a:t>Cloud Broker</a:t>
            </a:r>
            <a:endParaRPr lang="en-US" sz="3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DE51E9-ACC0-4F21-B2E4-6CC84F3D6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CF18-8223-4D14-8450-4B64897BE2D9}" type="datetime1">
              <a:rPr lang="en-US" smtClean="0"/>
              <a:t>11/20/2024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780CBD-C707-4DD3-B62C-A65EACCD9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7B83-D7F4-42ED-8E09-7E32E292F51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99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8935FA6-97EF-4C12-9BB7-D2EE73B94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487" y="2915444"/>
            <a:ext cx="2105025" cy="21717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950CF7F-267D-4970-9B7B-59D7E19C0608}"/>
              </a:ext>
            </a:extLst>
          </p:cNvPr>
          <p:cNvSpPr/>
          <p:nvPr/>
        </p:nvSpPr>
        <p:spPr>
          <a:xfrm>
            <a:off x="346366" y="1163782"/>
            <a:ext cx="8229600" cy="5597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>
            <a:normAutofit/>
          </a:bodyPr>
          <a:lstStyle/>
          <a:p>
            <a:pPr marL="457200" indent="-457200">
              <a:buSzPct val="70000"/>
              <a:buFont typeface="Wingdings" panose="05000000000000000000" pitchFamily="2" charset="2"/>
              <a:buChar char="q"/>
            </a:pPr>
            <a:r>
              <a:rPr lang="en-US" sz="2700" b="1" dirty="0">
                <a:solidFill>
                  <a:schemeClr val="tx1"/>
                </a:solidFill>
                <a:ea typeface="Verdana" panose="020B0604030504040204" pitchFamily="34" charset="0"/>
              </a:rPr>
              <a:t> </a:t>
            </a:r>
            <a:r>
              <a:rPr lang="en-US" sz="2700" dirty="0">
                <a:solidFill>
                  <a:schemeClr val="tx1"/>
                </a:solidFill>
                <a:ea typeface="Verdana" panose="020B0604030504040204" pitchFamily="34" charset="0"/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There are three types of cloud service models:</a:t>
            </a:r>
          </a:p>
          <a:p>
            <a:pPr marL="914400" lvl="1" indent="-457200">
              <a:buSzPct val="7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Infrastructure as a Service (IaaS)</a:t>
            </a:r>
          </a:p>
          <a:p>
            <a:pPr marL="914400" lvl="1" indent="-457200">
              <a:buSzPct val="7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Platform as a Service (PaaS)</a:t>
            </a:r>
          </a:p>
          <a:p>
            <a:pPr marL="914400" lvl="1" indent="-457200">
              <a:buSzPct val="7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Software as a Service (SaaS)</a:t>
            </a:r>
          </a:p>
          <a:p>
            <a:pPr>
              <a:buSzPct val="70000"/>
            </a:pP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887A23-F3A2-403B-8997-0E29B0EDAEB6}"/>
              </a:ext>
            </a:extLst>
          </p:cNvPr>
          <p:cNvSpPr/>
          <p:nvPr/>
        </p:nvSpPr>
        <p:spPr>
          <a:xfrm>
            <a:off x="408711" y="96981"/>
            <a:ext cx="8167254" cy="9421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accent4">
                    <a:lumMod val="75000"/>
                  </a:schemeClr>
                </a:solidFill>
              </a:rPr>
              <a:t>Cloud service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98F418-BEC7-43B3-AB52-4FFF70ADA1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13" y="3037242"/>
            <a:ext cx="7673650" cy="346054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A52A4-C169-4310-8BBA-1D0CD1424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4213-CF28-439E-94F2-37A435B392B5}" type="datetime1">
              <a:rPr lang="en-US" smtClean="0"/>
              <a:t>11/20/2024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548DA7-C4E1-4E42-8F0D-1CB4A968B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7B83-D7F4-42ED-8E09-7E32E292F51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501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8935FA6-97EF-4C12-9BB7-D2EE73B94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487" y="2915444"/>
            <a:ext cx="2105025" cy="21717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950CF7F-267D-4970-9B7B-59D7E19C0608}"/>
              </a:ext>
            </a:extLst>
          </p:cNvPr>
          <p:cNvSpPr/>
          <p:nvPr/>
        </p:nvSpPr>
        <p:spPr>
          <a:xfrm>
            <a:off x="346366" y="789710"/>
            <a:ext cx="8229600" cy="59713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>
            <a:normAutofit/>
          </a:bodyPr>
          <a:lstStyle/>
          <a:p>
            <a:pPr marL="457200" indent="-457200" algn="just">
              <a:buSzPct val="70000"/>
              <a:buFont typeface="Wingdings" panose="05000000000000000000" pitchFamily="2" charset="2"/>
              <a:buChar char="q"/>
            </a:pPr>
            <a:r>
              <a:rPr lang="en-US" sz="2600" dirty="0">
                <a:solidFill>
                  <a:schemeClr val="tx1"/>
                </a:solidFill>
              </a:rPr>
              <a:t>It is a provides virtualized computing resources over the internet.</a:t>
            </a:r>
          </a:p>
          <a:p>
            <a:pPr marL="457200" indent="-457200" algn="just">
              <a:buSzPct val="70000"/>
              <a:buFont typeface="Wingdings" panose="05000000000000000000" pitchFamily="2" charset="2"/>
              <a:buChar char="q"/>
            </a:pPr>
            <a:r>
              <a:rPr lang="en-US" sz="2600" dirty="0">
                <a:solidFill>
                  <a:schemeClr val="tx1"/>
                </a:solidFill>
                <a:ea typeface="Verdana" panose="020B0604030504040204" pitchFamily="34" charset="0"/>
              </a:rPr>
              <a:t>Also known as Hardware as a Service (HaaS)</a:t>
            </a:r>
          </a:p>
          <a:p>
            <a:pPr marL="457200" indent="-457200" algn="just">
              <a:buSzPct val="70000"/>
              <a:buFont typeface="Wingdings" panose="05000000000000000000" pitchFamily="2" charset="2"/>
              <a:buChar char="q"/>
            </a:pPr>
            <a:r>
              <a:rPr lang="en-US" sz="2600" dirty="0">
                <a:solidFill>
                  <a:schemeClr val="tx1"/>
                </a:solidFill>
              </a:rPr>
              <a:t>It Provides the fundamental resources such as: networking equipment, devices, database, and web servers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887A23-F3A2-403B-8997-0E29B0EDAEB6}"/>
              </a:ext>
            </a:extLst>
          </p:cNvPr>
          <p:cNvSpPr/>
          <p:nvPr/>
        </p:nvSpPr>
        <p:spPr>
          <a:xfrm>
            <a:off x="348096" y="57441"/>
            <a:ext cx="8227870" cy="69272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>
              <a:buSzPct val="70000"/>
            </a:pP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IaaS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F8BA6F-5AA8-4681-81D7-5374796D60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746" y="2915444"/>
            <a:ext cx="6303818" cy="3660554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0D93E-266D-48DA-8633-AA2A5743E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350B-B770-4695-A1A1-9C075F71E09E}" type="datetime1">
              <a:rPr lang="en-US" smtClean="0"/>
              <a:t>11/20/2024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78B2D60-CCC4-432D-ACAD-0FA258D62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7B83-D7F4-42ED-8E09-7E32E292F51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2908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8935FA6-97EF-4C12-9BB7-D2EE73B94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487" y="2915444"/>
            <a:ext cx="2105025" cy="21717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950CF7F-267D-4970-9B7B-59D7E19C0608}"/>
              </a:ext>
            </a:extLst>
          </p:cNvPr>
          <p:cNvSpPr/>
          <p:nvPr/>
        </p:nvSpPr>
        <p:spPr>
          <a:xfrm>
            <a:off x="457199" y="886693"/>
            <a:ext cx="8229600" cy="59713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>
            <a:noAutofit/>
          </a:bodyPr>
          <a:lstStyle/>
          <a:p>
            <a:pPr algn="just">
              <a:buSzPct val="70000"/>
            </a:pPr>
            <a:r>
              <a:rPr lang="en-US" sz="2600" dirty="0">
                <a:solidFill>
                  <a:srgbClr val="FF0000"/>
                </a:solidFill>
              </a:rPr>
              <a:t>Advantages:</a:t>
            </a:r>
          </a:p>
          <a:p>
            <a:pPr marL="914400" lvl="1" indent="-457200" algn="just">
              <a:buSzPct val="70000"/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accent4">
                    <a:lumMod val="75000"/>
                  </a:schemeClr>
                </a:solidFill>
              </a:rPr>
              <a:t>Cost-Effective </a:t>
            </a:r>
          </a:p>
          <a:p>
            <a:pPr marL="914400" lvl="1" indent="-457200" algn="just">
              <a:buSzPct val="70000"/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accent4">
                    <a:lumMod val="75000"/>
                  </a:schemeClr>
                </a:solidFill>
              </a:rPr>
              <a:t>Security</a:t>
            </a:r>
          </a:p>
          <a:p>
            <a:pPr marL="914400" lvl="1" indent="-457200" algn="just">
              <a:buSzPct val="70000"/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accent4">
                    <a:lumMod val="75000"/>
                  </a:schemeClr>
                </a:solidFill>
              </a:rPr>
              <a:t>Maintenance</a:t>
            </a:r>
          </a:p>
          <a:p>
            <a:pPr algn="just">
              <a:buSzPct val="70000"/>
            </a:pPr>
            <a:r>
              <a:rPr lang="en-US" sz="2600" dirty="0">
                <a:solidFill>
                  <a:srgbClr val="FF0000"/>
                </a:solidFill>
              </a:rPr>
              <a:t>Disadvantages:</a:t>
            </a:r>
          </a:p>
          <a:p>
            <a:pPr marL="914400" lvl="1" indent="-457200" algn="just">
              <a:buSzPct val="70000"/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accent4">
                    <a:lumMod val="75000"/>
                  </a:schemeClr>
                </a:solidFill>
              </a:rPr>
              <a:t>Limited control over infrastructure </a:t>
            </a:r>
          </a:p>
          <a:p>
            <a:pPr marL="914400" lvl="1" indent="-457200" algn="just">
              <a:buSzPct val="70000"/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accent4">
                    <a:lumMod val="75000"/>
                  </a:schemeClr>
                </a:solidFill>
              </a:rPr>
              <a:t>Security concerns</a:t>
            </a:r>
          </a:p>
          <a:p>
            <a:pPr marL="914400" lvl="1" indent="-457200" algn="just">
              <a:buSzPct val="70000"/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accent4">
                    <a:lumMod val="75000"/>
                  </a:schemeClr>
                </a:solidFill>
              </a:rPr>
              <a:t>Limited access</a:t>
            </a:r>
            <a:endParaRPr lang="en-US" sz="2600" dirty="0">
              <a:solidFill>
                <a:schemeClr val="tx1"/>
              </a:solidFill>
            </a:endParaRPr>
          </a:p>
          <a:p>
            <a:pPr lvl="1" algn="just">
              <a:buSzPct val="70000"/>
            </a:pPr>
            <a:endParaRPr lang="en-US" sz="2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887A23-F3A2-403B-8997-0E29B0EDAEB6}"/>
              </a:ext>
            </a:extLst>
          </p:cNvPr>
          <p:cNvSpPr/>
          <p:nvPr/>
        </p:nvSpPr>
        <p:spPr>
          <a:xfrm>
            <a:off x="408711" y="96982"/>
            <a:ext cx="8278088" cy="69272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>
              <a:buSzPct val="70000"/>
            </a:pP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Cont’d…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8BB1C4-298A-4A3A-9250-24875D4F6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A0225-096E-49FF-8027-CED71B0605B6}" type="datetime1">
              <a:rPr lang="en-US" smtClean="0"/>
              <a:t>11/20/2024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AAA948-CFB7-45D0-837D-83B7E30CF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7B83-D7F4-42ED-8E09-7E32E292F51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044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8935FA6-97EF-4C12-9BB7-D2EE73B94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487" y="2915444"/>
            <a:ext cx="2105025" cy="21717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950CF7F-267D-4970-9B7B-59D7E19C0608}"/>
              </a:ext>
            </a:extLst>
          </p:cNvPr>
          <p:cNvSpPr/>
          <p:nvPr/>
        </p:nvSpPr>
        <p:spPr>
          <a:xfrm>
            <a:off x="408710" y="789709"/>
            <a:ext cx="8541325" cy="5931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>
            <a:noAutofit/>
          </a:bodyPr>
          <a:lstStyle/>
          <a:p>
            <a:pPr marL="457200" indent="-457200" algn="just">
              <a:buSzPct val="70000"/>
              <a:buFont typeface="Wingdings" panose="05000000000000000000" pitchFamily="2" charset="2"/>
              <a:buChar char="q"/>
            </a:pPr>
            <a:r>
              <a:rPr lang="en-US" sz="2600" dirty="0">
                <a:solidFill>
                  <a:schemeClr val="tx1"/>
                </a:solidFill>
              </a:rPr>
              <a:t>PaaS offers the runtime environment for applications. </a:t>
            </a:r>
          </a:p>
          <a:p>
            <a:pPr marL="457200" indent="-457200" algn="just">
              <a:buSzPct val="70000"/>
              <a:buFont typeface="Wingdings" panose="05000000000000000000" pitchFamily="2" charset="2"/>
              <a:buChar char="q"/>
            </a:pPr>
            <a:r>
              <a:rPr lang="en-US" sz="2600" dirty="0">
                <a:solidFill>
                  <a:schemeClr val="tx1"/>
                </a:solidFill>
              </a:rPr>
              <a:t>Offers deployment tools required to develop applications. </a:t>
            </a:r>
          </a:p>
          <a:p>
            <a:pPr marL="457200" indent="-457200" algn="just">
              <a:buSzPct val="70000"/>
              <a:buFont typeface="Wingdings" panose="05000000000000000000" pitchFamily="2" charset="2"/>
              <a:buChar char="q"/>
            </a:pPr>
            <a:r>
              <a:rPr lang="en-US" sz="2600" dirty="0">
                <a:solidFill>
                  <a:schemeClr val="tx1"/>
                </a:solidFill>
              </a:rPr>
              <a:t>PaaS has a feature of point-and-click tools that enables non-developers </a:t>
            </a:r>
            <a:r>
              <a:rPr lang="en-US" sz="2700" dirty="0">
                <a:solidFill>
                  <a:schemeClr val="tx1"/>
                </a:solidFill>
              </a:rPr>
              <a:t>to create web applications.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887A23-F3A2-403B-8997-0E29B0EDAEB6}"/>
              </a:ext>
            </a:extLst>
          </p:cNvPr>
          <p:cNvSpPr/>
          <p:nvPr/>
        </p:nvSpPr>
        <p:spPr>
          <a:xfrm>
            <a:off x="408711" y="136523"/>
            <a:ext cx="8541324" cy="5289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>
              <a:buSzPct val="70000"/>
            </a:pPr>
            <a:r>
              <a:rPr lang="en-US" sz="3600" b="1" dirty="0">
                <a:solidFill>
                  <a:schemeClr val="accent4">
                    <a:lumMod val="75000"/>
                  </a:schemeClr>
                </a:solidFill>
              </a:rPr>
              <a:t>PaaS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8351E0-2CDF-4257-BAAA-18810FAD4B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896106F2-EE7A-4479-BADE-0A8DDD389FA5}" type="datetime1">
              <a:rPr lang="en-US" smtClean="0">
                <a:solidFill>
                  <a:schemeClr val="tx1"/>
                </a:solidFill>
              </a:rPr>
              <a:t>11/20/2024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1CD566-C18A-40DA-B4BF-4F01E0C44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3D027B83-D7F4-42ED-8E09-7E32E292F51B}" type="slidenum">
              <a:rPr lang="en-US" smtClean="0"/>
              <a:t>49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01782-C747-45D9-A228-9F5BB5567A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420" y="2523980"/>
            <a:ext cx="5544324" cy="401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560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8935FA6-97EF-4C12-9BB7-D2EE73B94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487" y="2915444"/>
            <a:ext cx="2105025" cy="21717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950CF7F-267D-4970-9B7B-59D7E19C0608}"/>
              </a:ext>
            </a:extLst>
          </p:cNvPr>
          <p:cNvSpPr/>
          <p:nvPr/>
        </p:nvSpPr>
        <p:spPr>
          <a:xfrm>
            <a:off x="346364" y="1551710"/>
            <a:ext cx="8201891" cy="52093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>
            <a:normAutofit/>
          </a:bodyPr>
          <a:lstStyle/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700" dirty="0">
                <a:solidFill>
                  <a:srgbClr val="080808"/>
                </a:solidFill>
              </a:rPr>
              <a:t>It consists of several separate systems that are all presented to users as a </a:t>
            </a:r>
            <a:r>
              <a:rPr lang="en-US" sz="2700" dirty="0">
                <a:solidFill>
                  <a:srgbClr val="002060"/>
                </a:solidFill>
              </a:rPr>
              <a:t>single entity.</a:t>
            </a:r>
          </a:p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700" b="1" dirty="0">
                <a:solidFill>
                  <a:schemeClr val="tx1"/>
                </a:solidFill>
              </a:rPr>
              <a:t>Purpose</a:t>
            </a:r>
            <a:endParaRPr lang="en-US" sz="2700" b="1" dirty="0">
              <a:solidFill>
                <a:srgbClr val="002060"/>
              </a:solidFill>
            </a:endParaRPr>
          </a:p>
          <a:p>
            <a:pPr marL="914400" lvl="1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sz="2700" dirty="0">
                <a:solidFill>
                  <a:srgbClr val="002060"/>
                </a:solidFill>
              </a:rPr>
              <a:t>Share resources and use them effectively and efficiently</a:t>
            </a:r>
          </a:p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700" b="1" dirty="0">
                <a:solidFill>
                  <a:srgbClr val="FF0000"/>
                </a:solidFill>
              </a:rPr>
              <a:t>Problem</a:t>
            </a:r>
          </a:p>
          <a:p>
            <a:pPr marL="914400" lvl="1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sz="2700" dirty="0">
                <a:solidFill>
                  <a:srgbClr val="002060"/>
                </a:solidFill>
              </a:rPr>
              <a:t>All the systems required to be present at the same geographical location. </a:t>
            </a:r>
          </a:p>
          <a:p>
            <a:pPr marL="457200" indent="-457200" algn="just">
              <a:buClr>
                <a:srgbClr val="002060"/>
              </a:buClr>
              <a:buFont typeface="Wingdings" panose="05000000000000000000" pitchFamily="2" charset="2"/>
              <a:buChar char="q"/>
            </a:pPr>
            <a:endParaRPr lang="en-US" sz="2700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887A23-F3A2-403B-8997-0E29B0EDAEB6}"/>
              </a:ext>
            </a:extLst>
          </p:cNvPr>
          <p:cNvSpPr/>
          <p:nvPr/>
        </p:nvSpPr>
        <p:spPr>
          <a:xfrm>
            <a:off x="346364" y="96983"/>
            <a:ext cx="8201891" cy="13255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000" b="1" dirty="0">
                <a:solidFill>
                  <a:schemeClr val="accent4">
                    <a:lumMod val="75000"/>
                  </a:schemeClr>
                </a:solidFill>
              </a:rPr>
              <a:t>Distributed System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6AC6E-A95E-49AC-9416-4BAE6C262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4EF4-4C9E-41D5-8A73-A871A75D5140}" type="datetime1">
              <a:rPr lang="en-US" smtClean="0"/>
              <a:t>11/20/2024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701BC5-C834-43BC-B789-8CC25395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7B83-D7F4-42ED-8E09-7E32E292F51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481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8935FA6-97EF-4C12-9BB7-D2EE73B94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487" y="2915444"/>
            <a:ext cx="2105025" cy="21717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950CF7F-267D-4970-9B7B-59D7E19C0608}"/>
              </a:ext>
            </a:extLst>
          </p:cNvPr>
          <p:cNvSpPr/>
          <p:nvPr/>
        </p:nvSpPr>
        <p:spPr>
          <a:xfrm>
            <a:off x="457199" y="886694"/>
            <a:ext cx="8229600" cy="5874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>
            <a:noAutofit/>
          </a:bodyPr>
          <a:lstStyle/>
          <a:p>
            <a:pPr algn="just">
              <a:buSzPct val="70000"/>
            </a:pPr>
            <a:r>
              <a:rPr lang="en-US" sz="2700" b="1" dirty="0">
                <a:solidFill>
                  <a:schemeClr val="tx1"/>
                </a:solidFill>
              </a:rPr>
              <a:t>Advantages </a:t>
            </a:r>
          </a:p>
          <a:p>
            <a:pPr marL="914400" lvl="1" indent="-457200" algn="just">
              <a:buSzPct val="70000"/>
              <a:buFont typeface="Wingdings" panose="05000000000000000000" pitchFamily="2" charset="2"/>
              <a:buChar char="§"/>
            </a:pPr>
            <a:r>
              <a:rPr lang="en-US" sz="2700" dirty="0">
                <a:solidFill>
                  <a:schemeClr val="accent4">
                    <a:lumMod val="75000"/>
                  </a:schemeClr>
                </a:solidFill>
              </a:rPr>
              <a:t>Scalability</a:t>
            </a:r>
            <a:endParaRPr lang="en-US" sz="2700" dirty="0">
              <a:solidFill>
                <a:schemeClr val="tx1"/>
              </a:solidFill>
            </a:endParaRPr>
          </a:p>
          <a:p>
            <a:pPr marL="914400" lvl="1" indent="-457200" algn="just">
              <a:buSzPct val="70000"/>
              <a:buFont typeface="Wingdings" panose="05000000000000000000" pitchFamily="2" charset="2"/>
              <a:buChar char="§"/>
            </a:pPr>
            <a:r>
              <a:rPr lang="en-US" sz="2700" dirty="0">
                <a:solidFill>
                  <a:schemeClr val="accent4">
                    <a:lumMod val="75000"/>
                  </a:schemeClr>
                </a:solidFill>
              </a:rPr>
              <a:t>Prebuilt Business Plan</a:t>
            </a:r>
          </a:p>
          <a:p>
            <a:pPr marL="914400" lvl="1" indent="-457200" algn="just">
              <a:buSzPct val="70000"/>
              <a:buFont typeface="Wingdings" panose="05000000000000000000" pitchFamily="2" charset="2"/>
              <a:buChar char="§"/>
            </a:pPr>
            <a:r>
              <a:rPr lang="en-US" sz="2700" dirty="0">
                <a:solidFill>
                  <a:schemeClr val="accent4">
                    <a:lumMod val="75000"/>
                  </a:schemeClr>
                </a:solidFill>
              </a:rPr>
              <a:t>Low Cost</a:t>
            </a:r>
          </a:p>
          <a:p>
            <a:pPr marL="914400" lvl="1" indent="-457200" algn="just">
              <a:buSzPct val="70000"/>
              <a:buFont typeface="Wingdings" panose="05000000000000000000" pitchFamily="2" charset="2"/>
              <a:buChar char="§"/>
            </a:pPr>
            <a:r>
              <a:rPr lang="en-US" sz="2700" dirty="0">
                <a:solidFill>
                  <a:schemeClr val="accent4">
                    <a:lumMod val="75000"/>
                  </a:schemeClr>
                </a:solidFill>
              </a:rPr>
              <a:t>Instant Community</a:t>
            </a:r>
          </a:p>
          <a:p>
            <a:pPr marL="914400" lvl="1" indent="-457200" algn="just">
              <a:buSzPct val="70000"/>
              <a:buFont typeface="Wingdings" panose="05000000000000000000" pitchFamily="2" charset="2"/>
              <a:buChar char="§"/>
            </a:pPr>
            <a:r>
              <a:rPr lang="en-US" sz="2700" dirty="0">
                <a:solidFill>
                  <a:schemeClr val="accent4">
                    <a:lumMod val="75000"/>
                  </a:schemeClr>
                </a:solidFill>
              </a:rPr>
              <a:t>Simple &amp; easy to use</a:t>
            </a:r>
          </a:p>
          <a:p>
            <a:pPr algn="just">
              <a:buSzPct val="70000"/>
            </a:pPr>
            <a:r>
              <a:rPr lang="en-US" sz="2700" dirty="0">
                <a:solidFill>
                  <a:schemeClr val="tx1"/>
                </a:solidFill>
              </a:rPr>
              <a:t>Disadvantages of PaaS :</a:t>
            </a:r>
          </a:p>
          <a:p>
            <a:pPr marL="914400" lvl="1" indent="-457200" algn="just">
              <a:buSzPct val="70000"/>
              <a:buFont typeface="Wingdings" panose="05000000000000000000" pitchFamily="2" charset="2"/>
              <a:buChar char="§"/>
            </a:pPr>
            <a:r>
              <a:rPr lang="en-US" sz="2700" dirty="0">
                <a:solidFill>
                  <a:schemeClr val="accent4">
                    <a:lumMod val="75000"/>
                  </a:schemeClr>
                </a:solidFill>
              </a:rPr>
              <a:t>Vendor Migration problem</a:t>
            </a:r>
            <a:endParaRPr lang="en-US" sz="2700" dirty="0">
              <a:solidFill>
                <a:schemeClr val="tx1"/>
              </a:solidFill>
            </a:endParaRPr>
          </a:p>
          <a:p>
            <a:pPr marL="914400" lvl="1" indent="-457200" algn="just">
              <a:buSzPct val="70000"/>
              <a:buFont typeface="Wingdings" panose="05000000000000000000" pitchFamily="2" charset="2"/>
              <a:buChar char="§"/>
            </a:pPr>
            <a:r>
              <a:rPr lang="en-US" sz="2700" dirty="0">
                <a:solidFill>
                  <a:schemeClr val="accent4">
                    <a:lumMod val="75000"/>
                  </a:schemeClr>
                </a:solidFill>
              </a:rPr>
              <a:t>Data-Privacy</a:t>
            </a:r>
          </a:p>
          <a:p>
            <a:pPr marL="914400" lvl="1" indent="-457200" algn="just">
              <a:buSzPct val="70000"/>
              <a:buFont typeface="Wingdings" panose="05000000000000000000" pitchFamily="2" charset="2"/>
              <a:buChar char="§"/>
            </a:pPr>
            <a:r>
              <a:rPr lang="en-US" sz="2700" dirty="0">
                <a:solidFill>
                  <a:schemeClr val="accent3">
                    <a:lumMod val="75000"/>
                  </a:schemeClr>
                </a:solidFill>
              </a:rPr>
              <a:t>Mix-up Complexity</a:t>
            </a:r>
            <a:endParaRPr lang="en-US" sz="2700" dirty="0">
              <a:solidFill>
                <a:schemeClr val="accent4">
                  <a:lumMod val="75000"/>
                </a:schemeClr>
              </a:solidFill>
            </a:endParaRPr>
          </a:p>
          <a:p>
            <a:pPr lvl="1" algn="just">
              <a:buSzPct val="70000"/>
            </a:pPr>
            <a:endParaRPr lang="en-US" sz="2700" dirty="0">
              <a:solidFill>
                <a:schemeClr val="accent4">
                  <a:lumMod val="75000"/>
                </a:schemeClr>
              </a:solidFill>
            </a:endParaRPr>
          </a:p>
          <a:p>
            <a:pPr lvl="1" algn="just">
              <a:buSzPct val="70000"/>
            </a:pPr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887A23-F3A2-403B-8997-0E29B0EDAEB6}"/>
              </a:ext>
            </a:extLst>
          </p:cNvPr>
          <p:cNvSpPr/>
          <p:nvPr/>
        </p:nvSpPr>
        <p:spPr>
          <a:xfrm>
            <a:off x="408711" y="96982"/>
            <a:ext cx="8278088" cy="69272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>
              <a:buSzPct val="70000"/>
            </a:pPr>
            <a:r>
              <a:rPr lang="en-US" sz="3600" b="1" dirty="0">
                <a:solidFill>
                  <a:schemeClr val="accent4">
                    <a:lumMod val="75000"/>
                  </a:schemeClr>
                </a:solidFill>
              </a:rPr>
              <a:t>Cont’d…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8351E0-2CDF-4257-BAAA-18810FAD4B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B559EFA2-9D74-4429-BDF4-4D861F7D0B7E}" type="datetime1">
              <a:rPr lang="en-US" smtClean="0">
                <a:solidFill>
                  <a:schemeClr val="tx1"/>
                </a:solidFill>
              </a:rPr>
              <a:t>11/20/2024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1CD566-C18A-40DA-B4BF-4F01E0C44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3D027B83-D7F4-42ED-8E09-7E32E292F51B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987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8935FA6-97EF-4C12-9BB7-D2EE73B94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487" y="2915444"/>
            <a:ext cx="2105025" cy="21717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950CF7F-267D-4970-9B7B-59D7E19C0608}"/>
              </a:ext>
            </a:extLst>
          </p:cNvPr>
          <p:cNvSpPr/>
          <p:nvPr/>
        </p:nvSpPr>
        <p:spPr>
          <a:xfrm>
            <a:off x="408711" y="886694"/>
            <a:ext cx="8278088" cy="5874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>
            <a:noAutofit/>
          </a:bodyPr>
          <a:lstStyle/>
          <a:p>
            <a:pPr marL="457200" indent="-457200" algn="just">
              <a:buSzPct val="70000"/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</a:rPr>
              <a:t>SaaS model delivers software applications to end users as a service. </a:t>
            </a:r>
          </a:p>
          <a:p>
            <a:pPr marL="457200" indent="-457200" algn="just">
              <a:buSzPct val="70000"/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</a:rPr>
              <a:t>This software is hosted online and accessible through the Internet. </a:t>
            </a:r>
          </a:p>
          <a:p>
            <a:pPr marL="457200" indent="-457200" algn="just">
              <a:buSzPct val="70000"/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</a:rPr>
              <a:t>Here are some examples of SaaS applications:</a:t>
            </a:r>
          </a:p>
          <a:p>
            <a:pPr marL="914400" lvl="1" indent="-457200" algn="just">
              <a:buSzPct val="70000"/>
              <a:buFont typeface="Wingdings" panose="05000000000000000000" pitchFamily="2" charset="2"/>
              <a:buChar char="§"/>
            </a:pPr>
            <a:r>
              <a:rPr lang="en-US" sz="2700" dirty="0">
                <a:solidFill>
                  <a:schemeClr val="accent4">
                    <a:lumMod val="75000"/>
                  </a:schemeClr>
                </a:solidFill>
              </a:rPr>
              <a:t>Billing and invoicing system</a:t>
            </a:r>
          </a:p>
          <a:p>
            <a:pPr marL="914400" lvl="1" indent="-457200" algn="just">
              <a:buSzPct val="70000"/>
              <a:buFont typeface="Wingdings" panose="05000000000000000000" pitchFamily="2" charset="2"/>
              <a:buChar char="§"/>
            </a:pPr>
            <a:r>
              <a:rPr lang="en-US" sz="2700" dirty="0">
                <a:solidFill>
                  <a:schemeClr val="accent4">
                    <a:lumMod val="75000"/>
                  </a:schemeClr>
                </a:solidFill>
              </a:rPr>
              <a:t>Customer Relationship Management </a:t>
            </a:r>
          </a:p>
          <a:p>
            <a:pPr marL="914400" lvl="1" indent="-457200" algn="just">
              <a:buSzPct val="70000"/>
              <a:buFont typeface="Wingdings" panose="05000000000000000000" pitchFamily="2" charset="2"/>
              <a:buChar char="§"/>
            </a:pPr>
            <a:r>
              <a:rPr lang="en-US" sz="2700" dirty="0">
                <a:solidFill>
                  <a:schemeClr val="accent4">
                    <a:lumMod val="75000"/>
                  </a:schemeClr>
                </a:solidFill>
              </a:rPr>
              <a:t>Help desk applications</a:t>
            </a:r>
          </a:p>
          <a:p>
            <a:pPr marL="914400" lvl="1" indent="-457200" algn="just">
              <a:buSzPct val="70000"/>
              <a:buFont typeface="Wingdings" panose="05000000000000000000" pitchFamily="2" charset="2"/>
              <a:buChar char="§"/>
            </a:pPr>
            <a:r>
              <a:rPr lang="en-US" sz="2700" dirty="0">
                <a:solidFill>
                  <a:schemeClr val="accent4">
                    <a:lumMod val="75000"/>
                  </a:schemeClr>
                </a:solidFill>
              </a:rPr>
              <a:t>Human Resource  solutions etc.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887A23-F3A2-403B-8997-0E29B0EDAEB6}"/>
              </a:ext>
            </a:extLst>
          </p:cNvPr>
          <p:cNvSpPr/>
          <p:nvPr/>
        </p:nvSpPr>
        <p:spPr>
          <a:xfrm>
            <a:off x="408711" y="96982"/>
            <a:ext cx="8278088" cy="69272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>
              <a:buSzPct val="70000"/>
            </a:pPr>
            <a:r>
              <a:rPr lang="en-US" sz="3600" b="1" dirty="0">
                <a:solidFill>
                  <a:schemeClr val="accent4">
                    <a:lumMod val="75000"/>
                  </a:schemeClr>
                </a:solidFill>
              </a:rPr>
              <a:t>SaaS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8351E0-2CDF-4257-BAAA-18810FAD4B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B71A0845-463C-43F2-A2AD-2DCA1A7D8BE5}" type="datetime1">
              <a:rPr lang="en-US" smtClean="0">
                <a:solidFill>
                  <a:schemeClr val="tx1"/>
                </a:solidFill>
              </a:rPr>
              <a:t>11/20/2024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1CD566-C18A-40DA-B4BF-4F01E0C44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3D027B83-D7F4-42ED-8E09-7E32E292F51B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8629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8351E0-2CDF-4257-BAAA-18810FAD4B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F5EB89DD-8ECF-4EF0-9BF6-30E497A83A7F}" type="datetime1">
              <a:rPr lang="en-US" smtClean="0">
                <a:solidFill>
                  <a:schemeClr val="tx1"/>
                </a:solidFill>
              </a:rPr>
              <a:t>11/20/2024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1CD566-C18A-40DA-B4BF-4F01E0C44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3D027B83-D7F4-42ED-8E09-7E32E292F51B}" type="slidenum">
              <a:rPr lang="en-US" smtClean="0"/>
              <a:t>52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FB1433-F3DF-47E2-96CF-2D684DE2B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4509"/>
            <a:ext cx="7886700" cy="459970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endParaRPr lang="en-US" sz="5000" b="1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sz="5000" b="1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5000" b="1" dirty="0">
                <a:solidFill>
                  <a:schemeClr val="accent4">
                    <a:lumMod val="75000"/>
                  </a:schemeClr>
                </a:solidFill>
              </a:rPr>
              <a:t>Thank you! </a:t>
            </a:r>
          </a:p>
        </p:txBody>
      </p:sp>
    </p:spTree>
    <p:extLst>
      <p:ext uri="{BB962C8B-B14F-4D97-AF65-F5344CB8AC3E}">
        <p14:creationId xmlns:p14="http://schemas.microsoft.com/office/powerpoint/2010/main" val="258463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8935FA6-97EF-4C12-9BB7-D2EE73B94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487" y="2915444"/>
            <a:ext cx="2105025" cy="21717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950CF7F-267D-4970-9B7B-59D7E19C0608}"/>
              </a:ext>
            </a:extLst>
          </p:cNvPr>
          <p:cNvSpPr/>
          <p:nvPr/>
        </p:nvSpPr>
        <p:spPr>
          <a:xfrm>
            <a:off x="346364" y="1551710"/>
            <a:ext cx="8201891" cy="52093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>
            <a:normAutofit/>
          </a:bodyPr>
          <a:lstStyle/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700" dirty="0">
                <a:solidFill>
                  <a:srgbClr val="080808"/>
                </a:solidFill>
              </a:rPr>
              <a:t>Originally introduced in 1951.</a:t>
            </a:r>
          </a:p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700" dirty="0">
                <a:solidFill>
                  <a:srgbClr val="080808"/>
                </a:solidFill>
              </a:rPr>
              <a:t>Are highly reliable and powerful computing devices</a:t>
            </a:r>
          </a:p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700" dirty="0">
                <a:solidFill>
                  <a:srgbClr val="080808"/>
                </a:solidFill>
              </a:rPr>
              <a:t> These systems have </a:t>
            </a:r>
            <a:r>
              <a:rPr lang="en-US" sz="2700" dirty="0">
                <a:solidFill>
                  <a:srgbClr val="002060"/>
                </a:solidFill>
              </a:rPr>
              <a:t>almost no downtime </a:t>
            </a:r>
            <a:r>
              <a:rPr lang="en-US" sz="2700" dirty="0">
                <a:solidFill>
                  <a:srgbClr val="080808"/>
                </a:solidFill>
              </a:rPr>
              <a:t>with </a:t>
            </a:r>
            <a:r>
              <a:rPr lang="en-US" sz="2700" dirty="0">
                <a:solidFill>
                  <a:srgbClr val="002060"/>
                </a:solidFill>
              </a:rPr>
              <a:t>high fault tolerance.</a:t>
            </a:r>
          </a:p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700" dirty="0">
                <a:solidFill>
                  <a:schemeClr val="tx1"/>
                </a:solidFill>
              </a:rPr>
              <a:t>After distributed computing, these increased the processing capabilities of the system.</a:t>
            </a:r>
          </a:p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700" dirty="0">
                <a:solidFill>
                  <a:srgbClr val="FF0000"/>
                </a:solidFill>
              </a:rPr>
              <a:t>Problem:  </a:t>
            </a:r>
            <a:r>
              <a:rPr lang="en-US" sz="2700" dirty="0">
                <a:solidFill>
                  <a:srgbClr val="002060"/>
                </a:solidFill>
              </a:rPr>
              <a:t>Very expensive</a:t>
            </a:r>
            <a:r>
              <a:rPr lang="en-US" sz="2700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887A23-F3A2-403B-8997-0E29B0EDAEB6}"/>
              </a:ext>
            </a:extLst>
          </p:cNvPr>
          <p:cNvSpPr/>
          <p:nvPr/>
        </p:nvSpPr>
        <p:spPr>
          <a:xfrm>
            <a:off x="346364" y="96983"/>
            <a:ext cx="8201891" cy="13255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000" b="1" dirty="0">
                <a:solidFill>
                  <a:schemeClr val="accent4">
                    <a:lumMod val="75000"/>
                  </a:schemeClr>
                </a:solidFill>
              </a:rPr>
              <a:t>Mainframe Computing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154D0F-DF9F-40A5-AE16-F3B543591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AB84-23EE-48CA-87B3-E1AE54E1056F}" type="datetime1">
              <a:rPr lang="en-US" smtClean="0"/>
              <a:t>11/20/2024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12CD3F-FBAA-4907-A52F-127D82C85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7B83-D7F4-42ED-8E09-7E32E292F51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204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8935FA6-97EF-4C12-9BB7-D2EE73B94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487" y="2915444"/>
            <a:ext cx="2105025" cy="21717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950CF7F-267D-4970-9B7B-59D7E19C0608}"/>
              </a:ext>
            </a:extLst>
          </p:cNvPr>
          <p:cNvSpPr/>
          <p:nvPr/>
        </p:nvSpPr>
        <p:spPr>
          <a:xfrm>
            <a:off x="346364" y="1551710"/>
            <a:ext cx="8201891" cy="52093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>
            <a:normAutofit/>
          </a:bodyPr>
          <a:lstStyle/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700" dirty="0">
                <a:solidFill>
                  <a:schemeClr val="tx1"/>
                </a:solidFill>
              </a:rPr>
              <a:t>An alternative to mainframe technology to reduce the cost</a:t>
            </a:r>
            <a:r>
              <a:rPr lang="en-US" sz="2700" dirty="0">
                <a:solidFill>
                  <a:srgbClr val="002060"/>
                </a:solidFill>
              </a:rPr>
              <a:t>.</a:t>
            </a:r>
          </a:p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700" dirty="0">
                <a:solidFill>
                  <a:schemeClr val="tx1"/>
                </a:solidFill>
              </a:rPr>
              <a:t>Each machine in the cluster was connected to each other by a network with </a:t>
            </a:r>
            <a:r>
              <a:rPr lang="en-US" sz="2700" dirty="0">
                <a:solidFill>
                  <a:srgbClr val="002060"/>
                </a:solidFill>
              </a:rPr>
              <a:t>high bandwidth.</a:t>
            </a:r>
          </a:p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700" dirty="0">
                <a:solidFill>
                  <a:schemeClr val="tx1"/>
                </a:solidFill>
              </a:rPr>
              <a:t>These were </a:t>
            </a:r>
            <a:r>
              <a:rPr lang="en-US" sz="2700" dirty="0">
                <a:solidFill>
                  <a:srgbClr val="002060"/>
                </a:solidFill>
              </a:rPr>
              <a:t>equally capable of high computations</a:t>
            </a:r>
          </a:p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700" dirty="0">
                <a:solidFill>
                  <a:schemeClr val="tx1"/>
                </a:solidFill>
              </a:rPr>
              <a:t>New nodes could easily be added to the cluster if it was required.</a:t>
            </a:r>
          </a:p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700" dirty="0">
                <a:solidFill>
                  <a:srgbClr val="002060"/>
                </a:solidFill>
              </a:rPr>
              <a:t>Geographical restrictions remained a challenge</a:t>
            </a:r>
            <a:r>
              <a:rPr lang="en-US" sz="2700" dirty="0">
                <a:solidFill>
                  <a:schemeClr val="tx1"/>
                </a:solidFill>
              </a:rPr>
              <a:t>, even if the cost issue was somewhat resolved.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887A23-F3A2-403B-8997-0E29B0EDAEB6}"/>
              </a:ext>
            </a:extLst>
          </p:cNvPr>
          <p:cNvSpPr/>
          <p:nvPr/>
        </p:nvSpPr>
        <p:spPr>
          <a:xfrm>
            <a:off x="346364" y="96983"/>
            <a:ext cx="8201891" cy="13255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000" b="1" dirty="0">
                <a:solidFill>
                  <a:schemeClr val="accent4">
                    <a:lumMod val="75000"/>
                  </a:schemeClr>
                </a:solidFill>
              </a:rPr>
              <a:t>Cluster Computing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954233-4A0D-4F7B-A844-602A1B9B0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A3E7-1315-4594-9B7B-7B098F4F4447}" type="datetime1">
              <a:rPr lang="en-US" smtClean="0"/>
              <a:t>11/20/2024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459FC9-9099-4E5E-8120-DF8145F05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7B83-D7F4-42ED-8E09-7E32E292F51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76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8935FA6-97EF-4C12-9BB7-D2EE73B94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487" y="2915444"/>
            <a:ext cx="2105025" cy="21717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950CF7F-267D-4970-9B7B-59D7E19C0608}"/>
              </a:ext>
            </a:extLst>
          </p:cNvPr>
          <p:cNvSpPr/>
          <p:nvPr/>
        </p:nvSpPr>
        <p:spPr>
          <a:xfrm>
            <a:off x="346364" y="1371600"/>
            <a:ext cx="8201891" cy="5389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>
            <a:normAutofit/>
          </a:bodyPr>
          <a:lstStyle/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700" dirty="0">
                <a:solidFill>
                  <a:schemeClr val="tx1"/>
                </a:solidFill>
              </a:rPr>
              <a:t>To solve geographical restriction, the concept of </a:t>
            </a:r>
            <a:r>
              <a:rPr lang="en-US" sz="2700" dirty="0">
                <a:solidFill>
                  <a:srgbClr val="002060"/>
                </a:solidFill>
              </a:rPr>
              <a:t>grid computing</a:t>
            </a:r>
            <a:r>
              <a:rPr lang="en-US" sz="2700" dirty="0">
                <a:solidFill>
                  <a:schemeClr val="tx1"/>
                </a:solidFill>
              </a:rPr>
              <a:t> was introduced.</a:t>
            </a:r>
          </a:p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700" dirty="0">
                <a:solidFill>
                  <a:schemeClr val="tx1"/>
                </a:solidFill>
              </a:rPr>
              <a:t>It  was first introduced in the </a:t>
            </a:r>
            <a:r>
              <a:rPr lang="en-US" sz="2700" dirty="0">
                <a:solidFill>
                  <a:srgbClr val="002060"/>
                </a:solidFill>
              </a:rPr>
              <a:t>1990s</a:t>
            </a:r>
          </a:p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700" dirty="0">
                <a:solidFill>
                  <a:schemeClr val="tx1"/>
                </a:solidFill>
              </a:rPr>
              <a:t>Systems were placed at </a:t>
            </a:r>
            <a:r>
              <a:rPr lang="en-US" sz="2700" dirty="0">
                <a:solidFill>
                  <a:srgbClr val="002060"/>
                </a:solidFill>
              </a:rPr>
              <a:t>entirely different geographical locations</a:t>
            </a:r>
            <a:r>
              <a:rPr lang="en-US" sz="2700" dirty="0">
                <a:solidFill>
                  <a:schemeClr val="tx1"/>
                </a:solidFill>
              </a:rPr>
              <a:t> and these all were connected via the </a:t>
            </a:r>
            <a:r>
              <a:rPr lang="en-US" sz="2700" dirty="0">
                <a:solidFill>
                  <a:srgbClr val="002060"/>
                </a:solidFill>
              </a:rPr>
              <a:t>internet</a:t>
            </a:r>
            <a:r>
              <a:rPr lang="en-US" sz="2700" dirty="0">
                <a:solidFill>
                  <a:schemeClr val="tx1"/>
                </a:solidFill>
              </a:rPr>
              <a:t>.</a:t>
            </a:r>
          </a:p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700" b="1" dirty="0">
                <a:solidFill>
                  <a:srgbClr val="FF0000"/>
                </a:solidFill>
              </a:rPr>
              <a:t>Problem:</a:t>
            </a:r>
            <a:r>
              <a:rPr lang="en-US" sz="2700" dirty="0">
                <a:solidFill>
                  <a:schemeClr val="tx1"/>
                </a:solidFill>
              </a:rPr>
              <a:t> </a:t>
            </a:r>
            <a:r>
              <a:rPr lang="en-US" sz="2700" dirty="0">
                <a:solidFill>
                  <a:srgbClr val="002060"/>
                </a:solidFill>
              </a:rPr>
              <a:t>Limited availability of high bandwidth connectivity,</a:t>
            </a:r>
            <a:r>
              <a:rPr lang="en-US" sz="2700" dirty="0">
                <a:solidFill>
                  <a:schemeClr val="tx1"/>
                </a:solidFill>
              </a:rPr>
              <a:t> along with other network-related problems.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887A23-F3A2-403B-8997-0E29B0EDAEB6}"/>
              </a:ext>
            </a:extLst>
          </p:cNvPr>
          <p:cNvSpPr/>
          <p:nvPr/>
        </p:nvSpPr>
        <p:spPr>
          <a:xfrm>
            <a:off x="346364" y="96983"/>
            <a:ext cx="8201891" cy="11445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000" b="1" dirty="0">
                <a:solidFill>
                  <a:schemeClr val="accent4">
                    <a:lumMod val="75000"/>
                  </a:schemeClr>
                </a:solidFill>
              </a:rPr>
              <a:t>Grid Computing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DA0D52-5DB6-4C85-AAED-BCDFA28F3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1E7C4-7D9D-4DE0-B05B-A645479AEA81}" type="datetime1">
              <a:rPr lang="en-US" smtClean="0"/>
              <a:t>11/20/2024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04C63C-D9BA-4F7B-9EE3-EFA1F37B0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7B83-D7F4-42ED-8E09-7E32E292F51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49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8935FA6-97EF-4C12-9BB7-D2EE73B94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487" y="2915444"/>
            <a:ext cx="2105025" cy="21717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950CF7F-267D-4970-9B7B-59D7E19C0608}"/>
              </a:ext>
            </a:extLst>
          </p:cNvPr>
          <p:cNvSpPr/>
          <p:nvPr/>
        </p:nvSpPr>
        <p:spPr>
          <a:xfrm>
            <a:off x="346364" y="1427018"/>
            <a:ext cx="8201891" cy="533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>
            <a:normAutofit/>
          </a:bodyPr>
          <a:lstStyle/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rgbClr val="002060"/>
                </a:solidFill>
              </a:rPr>
              <a:t>Virtualization</a:t>
            </a:r>
            <a:r>
              <a:rPr lang="en-US" sz="2800" b="1" dirty="0">
                <a:solidFill>
                  <a:schemeClr val="accent1"/>
                </a:solidFill>
              </a:rPr>
              <a:t> </a:t>
            </a:r>
            <a:r>
              <a:rPr lang="en-US" sz="2700" dirty="0">
                <a:solidFill>
                  <a:schemeClr val="tx1"/>
                </a:solidFill>
              </a:rPr>
              <a:t>refers to the process of creating a virtual layer over the hardware.</a:t>
            </a:r>
          </a:p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700" dirty="0">
                <a:solidFill>
                  <a:schemeClr val="tx1"/>
                </a:solidFill>
              </a:rPr>
              <a:t> It allows the user to run multiple instances simultaneously on the hardware</a:t>
            </a:r>
          </a:p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700" dirty="0">
                <a:solidFill>
                  <a:schemeClr val="tx1"/>
                </a:solidFill>
              </a:rPr>
              <a:t>It is a key technology used in cloud computing</a:t>
            </a:r>
          </a:p>
          <a:p>
            <a:pPr marL="457200" indent="-457200" algn="just">
              <a:buClr>
                <a:srgbClr val="002060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700" dirty="0">
                <a:solidFill>
                  <a:schemeClr val="tx1"/>
                </a:solidFill>
              </a:rPr>
              <a:t>It is the base for major cloud computing services such as </a:t>
            </a:r>
            <a:r>
              <a:rPr lang="en-US" sz="2700" dirty="0">
                <a:solidFill>
                  <a:srgbClr val="002060"/>
                </a:solidFill>
              </a:rPr>
              <a:t>Amazon EC2</a:t>
            </a:r>
            <a:r>
              <a:rPr lang="en-US" sz="2700" dirty="0">
                <a:solidFill>
                  <a:schemeClr val="tx1"/>
                </a:solidFill>
              </a:rPr>
              <a:t>, </a:t>
            </a:r>
            <a:r>
              <a:rPr lang="en-US" sz="2700" dirty="0" err="1">
                <a:solidFill>
                  <a:srgbClr val="002060"/>
                </a:solidFill>
              </a:rPr>
              <a:t>Vmware</a:t>
            </a:r>
            <a:r>
              <a:rPr lang="en-US" sz="2700" dirty="0">
                <a:solidFill>
                  <a:srgbClr val="002060"/>
                </a:solidFill>
              </a:rPr>
              <a:t>, </a:t>
            </a:r>
            <a:r>
              <a:rPr lang="en-US" sz="2700" dirty="0" err="1">
                <a:solidFill>
                  <a:srgbClr val="002060"/>
                </a:solidFill>
              </a:rPr>
              <a:t>vCloud</a:t>
            </a:r>
            <a:r>
              <a:rPr lang="en-US" sz="2700" dirty="0">
                <a:solidFill>
                  <a:schemeClr val="tx1"/>
                </a:solidFill>
              </a:rPr>
              <a:t> etc.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887A23-F3A2-403B-8997-0E29B0EDAEB6}"/>
              </a:ext>
            </a:extLst>
          </p:cNvPr>
          <p:cNvSpPr/>
          <p:nvPr/>
        </p:nvSpPr>
        <p:spPr>
          <a:xfrm>
            <a:off x="346364" y="96983"/>
            <a:ext cx="8201891" cy="11445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000" b="1" dirty="0">
                <a:solidFill>
                  <a:schemeClr val="accent4">
                    <a:lumMod val="75000"/>
                  </a:schemeClr>
                </a:solidFill>
              </a:rPr>
              <a:t>Virtualization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D996E9-1434-486A-871D-C9E7D182F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30B8D-BBA7-4D87-A17C-8F567D310B60}" type="datetime1">
              <a:rPr lang="en-US" smtClean="0"/>
              <a:t>11/20/2024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6F5905-9E28-429B-B4AF-ACC2DA575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7B83-D7F4-42ED-8E09-7E32E292F51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50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Custom 2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3368</TotalTime>
  <Words>1993</Words>
  <Application>Microsoft Office PowerPoint</Application>
  <PresentationFormat>On-screen Show (4:3)</PresentationFormat>
  <Paragraphs>445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Times New Roman</vt:lpstr>
      <vt:lpstr>Verdana</vt:lpstr>
      <vt:lpstr>Wingdings</vt:lpstr>
      <vt:lpstr>Office Theme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Abebaw</dc:creator>
  <cp:lastModifiedBy>Abebaw</cp:lastModifiedBy>
  <cp:revision>215</cp:revision>
  <dcterms:created xsi:type="dcterms:W3CDTF">2024-10-16T07:47:26Z</dcterms:created>
  <dcterms:modified xsi:type="dcterms:W3CDTF">2024-11-20T11:07:42Z</dcterms:modified>
</cp:coreProperties>
</file>