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346" r:id="rId3"/>
    <p:sldId id="395" r:id="rId4"/>
    <p:sldId id="347" r:id="rId5"/>
    <p:sldId id="348" r:id="rId6"/>
    <p:sldId id="350" r:id="rId7"/>
    <p:sldId id="349" r:id="rId8"/>
    <p:sldId id="351" r:id="rId9"/>
    <p:sldId id="352" r:id="rId10"/>
    <p:sldId id="333" r:id="rId11"/>
    <p:sldId id="353" r:id="rId12"/>
    <p:sldId id="355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45" r:id="rId21"/>
    <p:sldId id="362" r:id="rId22"/>
    <p:sldId id="363" r:id="rId23"/>
    <p:sldId id="365" r:id="rId24"/>
    <p:sldId id="364" r:id="rId25"/>
    <p:sldId id="366" r:id="rId26"/>
    <p:sldId id="367" r:id="rId27"/>
    <p:sldId id="368" r:id="rId28"/>
    <p:sldId id="371" r:id="rId29"/>
    <p:sldId id="369" r:id="rId30"/>
    <p:sldId id="372" r:id="rId31"/>
    <p:sldId id="376" r:id="rId32"/>
    <p:sldId id="379" r:id="rId33"/>
    <p:sldId id="378" r:id="rId34"/>
    <p:sldId id="377" r:id="rId35"/>
    <p:sldId id="373" r:id="rId36"/>
    <p:sldId id="374" r:id="rId37"/>
    <p:sldId id="375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93" r:id="rId48"/>
    <p:sldId id="389" r:id="rId49"/>
    <p:sldId id="390" r:id="rId50"/>
    <p:sldId id="391" r:id="rId51"/>
    <p:sldId id="392" r:id="rId52"/>
    <p:sldId id="394" r:id="rId53"/>
    <p:sldId id="396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796B-E956-42FE-9890-59A3977441E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B840B-F64C-40A6-A0A0-859237A4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066-D613-4E10-94F9-48E50C87738B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4B6-5744-4042-9B90-4A4ACA868FC9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A539-EC19-46EE-9964-10FA2431CF8F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6522-33A0-4375-B19B-2799E50E9234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B51-2B79-471D-9F82-0E9894415341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B9C-8DF6-473E-AAC1-531159E630CC}" type="datetime1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7A7F-7253-4CD5-B4ED-51BCAC8A8CA5}" type="datetime1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96AB-E63F-4A74-9CB7-2241606F20E8}" type="datetime1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C870-1CA3-4244-81CE-900AF7EAFBF2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3512-A391-4BC2-829A-0BCB6D36297B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8B4-9554-4A56-A8A6-46F8FE31C561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958E62-B0A0-4964-A747-28459981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US" sz="27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Software Engineering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Cloud computing</a:t>
            </a:r>
          </a:p>
          <a:p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“Chapter 3 :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programming-Paradigms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5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Abebaw S.</a:t>
            </a:r>
            <a:b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7C37C-D1DA-4E74-9AD0-4F039FDC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40" y="132735"/>
            <a:ext cx="2093119" cy="12287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5B4E-4721-4AAC-82AE-74CCE645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F113-47B5-47DC-BE81-6127E6B149BF}" type="datetime1">
              <a:rPr lang="en-US" smtClean="0"/>
              <a:t>12/23/2024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E78F-06D0-48D4-B6E3-5F755796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1171-F202-4FEB-8833-E6E1E4F7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9641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MapReduce Works?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0E57-828D-489B-93F3-C7744A591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414"/>
            <a:ext cx="9144000" cy="60615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D678-7E1C-4E5E-B579-B1F0F947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8D97-7792-46F2-A135-A52AE76A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5A71D-CEA0-44D1-BD5C-5DD3553A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32937"/>
            <a:ext cx="8161389" cy="54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5910"/>
            <a:ext cx="9144000" cy="6032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Splitting: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 have a large text file containing a collection of documents, and your goal is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count the occurrences of each word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MapReduce framework first splits this input file into smaller chunks called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splits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your file is 1GB and you're using a cluster with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nodes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might split it into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100MB chunks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split is then assigned to a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for processing.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5910"/>
            <a:ext cx="9144000" cy="6032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Splitting: Word Count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File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is a sample document. It contains some words."</a:t>
            </a:r>
          </a:p>
          <a:p>
            <a:pPr marL="914400" lvl="2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 will count the occurrences of each word."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Splits:</a:t>
            </a:r>
          </a:p>
          <a:p>
            <a:pPr lvl="2" algn="just">
              <a:buBlip>
                <a:blip r:embed="rId2"/>
              </a:buBlip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1: "This is a sample document. It contains some words."</a:t>
            </a:r>
          </a:p>
          <a:p>
            <a:pPr lvl="2" algn="just">
              <a:buBlip>
                <a:blip r:embed="rId2"/>
              </a:buBlip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2: "We will count the occurrences of each word."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3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5910"/>
            <a:ext cx="9144000" cy="6032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Function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 an input split and applies the user-defined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each element (typically a line) in the split.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function generates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key typically representing the item of interest and the value containing some related information.</a:t>
            </a:r>
          </a:p>
          <a:p>
            <a:pPr marL="514350" lvl="0" indent="-514350" algn="just">
              <a:buFont typeface="+mj-lt"/>
              <a:buAutoNum type="arabicPeriod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keys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output generated by the map phase (key, value) pairs.</a:t>
            </a:r>
          </a:p>
          <a:p>
            <a:pPr lvl="0" algn="just">
              <a:buFontTx/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the final result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are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the next phase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5910"/>
            <a:ext cx="9144000" cy="6032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 Word Count Example </a:t>
            </a:r>
          </a:p>
          <a:p>
            <a:pPr marL="0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741B0-5B7E-48A0-8ED0-6E3A8B2CF12F}"/>
              </a:ext>
            </a:extLst>
          </p:cNvPr>
          <p:cNvSpPr/>
          <p:nvPr/>
        </p:nvSpPr>
        <p:spPr>
          <a:xfrm>
            <a:off x="510664" y="1297859"/>
            <a:ext cx="8397363" cy="44245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1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"This is a sample document. It contains some words."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Function Output: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("is",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("sample",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("document",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("It",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("contains",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("some", 1)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("words", 1)</a:t>
            </a:r>
          </a:p>
        </p:txBody>
      </p:sp>
    </p:spTree>
    <p:extLst>
      <p:ext uri="{BB962C8B-B14F-4D97-AF65-F5344CB8AC3E}">
        <p14:creationId xmlns:p14="http://schemas.microsoft.com/office/powerpoint/2010/main" val="2406518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5910"/>
            <a:ext cx="9144000" cy="6032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 Word Count Example </a:t>
            </a:r>
          </a:p>
          <a:p>
            <a:pPr marL="0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741B0-5B7E-48A0-8ED0-6E3A8B2CF12F}"/>
              </a:ext>
            </a:extLst>
          </p:cNvPr>
          <p:cNvSpPr/>
          <p:nvPr/>
        </p:nvSpPr>
        <p:spPr>
          <a:xfrm>
            <a:off x="510664" y="1297858"/>
            <a:ext cx="8397363" cy="43507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2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will count the occurrences of each word."</a:t>
            </a:r>
          </a:p>
          <a:p>
            <a:pPr algn="just"/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Function Output: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("We",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("will",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("count",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("the",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("occurrences",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("of",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("each", 1)</a:t>
            </a:r>
          </a:p>
          <a:p>
            <a:pPr algn="just"/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("word", 1)</a:t>
            </a:r>
          </a:p>
        </p:txBody>
      </p:sp>
    </p:spTree>
    <p:extLst>
      <p:ext uri="{BB962C8B-B14F-4D97-AF65-F5344CB8AC3E}">
        <p14:creationId xmlns:p14="http://schemas.microsoft.com/office/powerpoint/2010/main" val="337503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25910"/>
            <a:ext cx="9144000" cy="60320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Shuffling and Sorting: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MapReduce framework collects all the key-value pairs produced by the map function and rearranges them, grouping pairs with the same key together.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each group, the values are then sorted. This ensures that all values associated with a particular key are sent to the same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"reduce"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Shuffling and Sorting: Word Count Example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see the Shuffled and Sorted Output in the next slide</a:t>
            </a:r>
          </a:p>
          <a:p>
            <a:pPr marL="457200" lvl="1" indent="0" algn="just">
              <a:buNone/>
            </a:pP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8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38173"/>
            <a:ext cx="9144000" cy="62198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EC1F5-F011-4CDF-AE5E-851EBB74E1CD}"/>
              </a:ext>
            </a:extLst>
          </p:cNvPr>
          <p:cNvSpPr/>
          <p:nvPr/>
        </p:nvSpPr>
        <p:spPr>
          <a:xfrm>
            <a:off x="294967" y="719853"/>
            <a:ext cx="4129549" cy="5499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("contains",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("count",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("document",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("each",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("is",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("It",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("occurrences", [1])</a:t>
            </a: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D336D-86FE-4446-ABC7-3667EEF38E13}"/>
              </a:ext>
            </a:extLst>
          </p:cNvPr>
          <p:cNvSpPr/>
          <p:nvPr/>
        </p:nvSpPr>
        <p:spPr>
          <a:xfrm>
            <a:off x="4572000" y="719853"/>
            <a:ext cx="4572000" cy="5499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("of",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("sample",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("some",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("will", [1])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("word", [2]) // "word" has two occurrences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("words", [1])</a:t>
            </a:r>
          </a:p>
        </p:txBody>
      </p:sp>
    </p:spTree>
    <p:extLst>
      <p:ext uri="{BB962C8B-B14F-4D97-AF65-F5344CB8AC3E}">
        <p14:creationId xmlns:p14="http://schemas.microsoft.com/office/powerpoint/2010/main" val="380385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8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9854"/>
            <a:ext cx="9144000" cy="61381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Reducing: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reduce task receives a group of key-value pairs with the same key.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applies the user-defined "reduce" function to this group, combining the values to produce a final output.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Reducing: Word Count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6266E-0775-40E1-B9A1-043C76638641}"/>
              </a:ext>
            </a:extLst>
          </p:cNvPr>
          <p:cNvSpPr/>
          <p:nvPr/>
        </p:nvSpPr>
        <p:spPr>
          <a:xfrm>
            <a:off x="835128" y="3259394"/>
            <a:ext cx="6347337" cy="17805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2" algn="just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to Reducer: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("word", [1, 1])</a:t>
            </a:r>
          </a:p>
          <a:p>
            <a:pPr lvl="2" algn="just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Function Output: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("word", 2)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FD0E-4700-48AA-9EFD-3C0AFFBA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1985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. . 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E202-5B9B-4812-8038-CA8AA9C8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9854"/>
            <a:ext cx="9144000" cy="61381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outputs from all the reduce tasks are collected and written to the output destination, which could be a file or a database.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Word Count Example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736B-6611-4B60-B933-D52EA710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1990-8522-4AD9-A31F-DBB62B0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D6266E-0775-40E1-B9A1-043C76638641}"/>
              </a:ext>
            </a:extLst>
          </p:cNvPr>
          <p:cNvSpPr/>
          <p:nvPr/>
        </p:nvSpPr>
        <p:spPr>
          <a:xfrm>
            <a:off x="505133" y="3003089"/>
            <a:ext cx="8343899" cy="3353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File: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("This", 1)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("a", 1)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("contains", 1)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("count", 1)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... other words and counts ...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("word",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/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("words", 1) </a:t>
            </a:r>
          </a:p>
        </p:txBody>
      </p:sp>
    </p:spTree>
    <p:extLst>
      <p:ext uri="{BB962C8B-B14F-4D97-AF65-F5344CB8AC3E}">
        <p14:creationId xmlns:p14="http://schemas.microsoft.com/office/powerpoint/2010/main" val="94753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2A26-1B4C-4639-A514-8223B013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11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19BD-3718-46EE-841C-02910146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664"/>
            <a:ext cx="9144000" cy="60468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vs Distributed computing</a:t>
            </a:r>
          </a:p>
          <a:p>
            <a:pPr algn="just">
              <a:buBlip>
                <a:blip r:embed="rId2"/>
              </a:buBlip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MapReduce, Twister and Iterative MapReduce </a:t>
            </a:r>
          </a:p>
          <a:p>
            <a:pPr algn="just">
              <a:buBlip>
                <a:blip r:embed="rId2"/>
              </a:buBlip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Hadoop Library from Apache</a:t>
            </a:r>
          </a:p>
          <a:p>
            <a:pPr algn="just">
              <a:buBlip>
                <a:blip r:embed="rId2"/>
              </a:buBlip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Applications </a:t>
            </a:r>
          </a:p>
          <a:p>
            <a:pPr algn="just">
              <a:buBlip>
                <a:blip r:embed="rId2"/>
              </a:buBlip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Support  </a:t>
            </a:r>
          </a:p>
          <a:p>
            <a:pPr lvl="1" algn="just">
              <a:buBlip>
                <a:blip r:embed="rId2"/>
              </a:buBlip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App Engine, </a:t>
            </a:r>
          </a:p>
          <a:p>
            <a:pPr lvl="1" algn="just">
              <a:buBlip>
                <a:blip r:embed="rId2"/>
              </a:buBlip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AWS </a:t>
            </a:r>
          </a:p>
          <a:p>
            <a:pPr algn="just">
              <a:buBlip>
                <a:blip r:embed="rId2"/>
              </a:buBlip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Software Environments </a:t>
            </a:r>
          </a:p>
          <a:p>
            <a:pPr lvl="1" algn="just">
              <a:buBlip>
                <a:blip r:embed="rId2"/>
              </a:buBlip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Eucalyptus</a:t>
            </a:r>
          </a:p>
          <a:p>
            <a:pPr lvl="1" algn="just">
              <a:buBlip>
                <a:blip r:embed="rId2"/>
              </a:buBlip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nebula</a:t>
            </a:r>
          </a:p>
          <a:p>
            <a:pPr lvl="1" algn="just">
              <a:buBlip>
                <a:blip r:embed="rId2"/>
              </a:buBlip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0B8-D3FC-4A33-9BBE-DEA9C089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05877-BB8E-40E5-BB58-FCDE29E4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8271-1F7B-4F98-A1D8-40DCCFB3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495B0-9923-41BC-A368-2D75C73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F24DB-6F21-4BCE-B55E-C2815BFF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E0EA4-29EF-40A5-B5D6-B2BFA0894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9143999" cy="62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computational technique that involves repeatedly applying the MapReduce programming model to solve problems that require multiple iterations.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algorithms in fields like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clustering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iterative computations.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 extends the basic MapReduce model to handle these iterative algorithms efficiently.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in Iterative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MapReduce implementations like Apache Hadoop, while successful for single-step computations, encounter several inefficiencies.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I/O Costs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 heavily on disk I/O for storing intermediate data after each iteration.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frequent disk access significantly impacts performance.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Initialization Overhead: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like Hadoop recreate map and reduce tasks for every iteration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considerable overhead during task initialization and data loading.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1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Font typeface="+mj-lt"/>
              <a:buAutoNum type="alphaLcParenR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Communication Mechanisms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MapReduce often relies on file-based communication between map and reduce stages.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less efficient than in-memory data transfer methods, as it involves the additional overhead of serialization, deserialization, and disk access.</a:t>
            </a:r>
          </a:p>
          <a:p>
            <a:pPr marL="457200" indent="-457200" algn="just">
              <a:buFont typeface="+mj-lt"/>
              <a:buAutoNum type="alphaLcParenR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Support for Static and Variable Data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data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remains constant across iterations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data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updated in each iteration.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lack of distinction leads to inefficiencies, as static data is repeatedly loaded and processed even though it remains unchanged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Font typeface="+mj-lt"/>
              <a:buAutoNum type="alphaLcParenR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 Algorithms with Complex Communication Patterns: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MapReduce is highly effective in applications with simple data flow patterns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algorithms that need more complex communication structures, like those involving all-to-all communication, can be difficult.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 tackles these limitations by extending the MapReduce model with features designed for iterative processing.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Iterative MapReduce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is loaded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values are set for any variables that will be updated iteratively.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series of MapReduce jobs are executed in a loop.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takes the output of the previous iteration as input and produces a new set of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Iterative MapReduce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Check: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each iteration, a convergence check is performed to determine whether the algorithm has reached a solution.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check could involve comparing the current output to the previous output or evaluating some other convergence criterion.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iterations continue until the convergence criterion is met or a maximum number of iterations is reached.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output is then produced.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35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7743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2624"/>
            <a:ext cx="9143998" cy="60653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aims to partition a set of data points into k clusters.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Here's how it can be implemented using Iterative MapReduce: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select k data points as initial cluster centers.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 points into the distributed file system.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</a:t>
            </a:r>
          </a:p>
          <a:p>
            <a:pPr marL="457200" lvl="1" indent="0" algn="just">
              <a:buNone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</a:p>
          <a:p>
            <a:pPr lvl="2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to each cluster center. </a:t>
            </a:r>
          </a:p>
          <a:p>
            <a:pPr lvl="2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the data point to the cluster with the nearest center. </a:t>
            </a:r>
          </a:p>
          <a:p>
            <a:pPr lvl="2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key-value pairs where the key represents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ID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value corresponds to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point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4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9143999" cy="9108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cluster ID, calculate the mean of all data points assigned to that cluster.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cluster center to be the new mean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Check: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the new cluster centers and the previous cluster centers.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distance is below a threshold, the algorithm has converged.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2 and 3 until convergence or a maximum number of iterations is reached.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cluster centers define the k clusters.</a:t>
            </a:r>
          </a:p>
          <a:p>
            <a:pPr marL="914400" lvl="2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enhanced MapReduce runtime designed specifically for iterative computations.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several features that improve the performance of iterative algorithms.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Distinguishes between static and variable date 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data: unchanged throughout iterations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data updated in each iteration).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efficient data handling.</a:t>
            </a:r>
          </a:p>
          <a:p>
            <a:pPr marL="514350" indent="-514350" algn="just">
              <a:buFont typeface="+mj-lt"/>
              <a:buAutoNum type="alphaU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Long-Running Map/Reduce Tasks: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Eliminating the overhead of repeatedly loading static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C02D-50DB-4886-BE4F-4ADFD5AE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85"/>
            <a:ext cx="9143999" cy="7188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Vs Distributed Computing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39E9-BC81-4DA6-8E86-C578E60A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52167"/>
            <a:ext cx="9143998" cy="60725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Parallel Computing ?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is a type of computing which multiple processors working together in one system to solve parts of a problem simultaneously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uses shared memory.</a:t>
            </a:r>
          </a:p>
          <a:p>
            <a:pPr marL="0" lvl="0" indent="0" algn="just">
              <a:buNone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Distributed computing?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in which multiple independent systems (computers) connected via a network to work together.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systems has its own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29007-6D5B-4351-8387-21BA56CE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A7C29-4F1C-4C54-8029-6EA9C20B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3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MapReduce: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 algn="just">
              <a:buFont typeface="+mj-lt"/>
              <a:buAutoNum type="alphaUcPeriod" startAt="3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Operation: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combine phase to aggregate the outputs of reduce tasks, and to determine whether to proceed with iteration or not.</a:t>
            </a:r>
          </a:p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Iterative MapReduce: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handle massive datasets by distributing computations across a cluster of machines.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recover from failures of individual machines without losing progress.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a wide range of iterative algorithms in various domains.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30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software framework written in Java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used to implements the MapReduce programming model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is processing vast amounts of data in a distributed computing environment.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two fundamental layers: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 Engine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on top of HDFS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manages the data flow and control flow of MapReduce jobs over distributed computing systems.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HDFS has a master/slave architecture consisting of a single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master and a number of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slaves (workers).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manages the MapReduce job over a cluster and is responsible for monitoring jobs and assigning tasks to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3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manages the execution of the map and/or reduce tasks on a single computation node in the cluster.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has a number of simultaneous execution slots, each executing either a map or a reduce task.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as the number of simultaneous threads supported by CPUs of the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with N CPUs, each supporting M threads, has M * N simultaneous execution slots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9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A964D9-2B03-4A7C-B0E9-2CF584134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1091381"/>
            <a:ext cx="8775290" cy="526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12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data block is processed by one map task running on a single slot.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there is a one-to-one correspondence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map tasks in a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TaskTracker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data blocks in the respective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distributed file system inspired by GFS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organizes files and stores their data on a distributed computing system.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divides files into fixed-size blocks, typically 64MB, and replicates them on multiple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fault tolerance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12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applications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applications involves strategically distributing the workload and data across multiple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units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improve performance and efficiency.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considers the application's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availability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programming models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Pleasingly parallel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portions of an image can be processed independently.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Divide the image into smaller blocks.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Assign each block to a separate processing unit.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69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applications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 algn="just">
              <a:buFont typeface="+mj-lt"/>
              <a:buAutoNum type="alphaUcPeriod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 Interactions: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Loosely synchronous: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periodic communication between units to exchange data on particle positions and interactions.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simulation space into subdomains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each subdomain to a processing unit, ensuring neighboring units can exchange boundary data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lphaUcPeriod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Data Analysis: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processing massive datasets, often using the MapReduce paradigm.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Split the dataset into smaller chunks.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 MapReduce, the framework handles the mapping of map and reduce tasks to processing units based on data locality.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3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F579-E574-4A13-B97A-46DC886F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53"/>
            <a:ext cx="9143999" cy="9141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EF09-548D-4786-A4D6-D19AEC09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148"/>
            <a:ext cx="9144000" cy="59288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Locality: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computations close to their data to minimize data transfer time.</a:t>
            </a:r>
          </a:p>
          <a:p>
            <a:pPr algn="just">
              <a:buBlip>
                <a:blip r:embed="rId2"/>
              </a:buBlip>
            </a:pP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 tasks evenly to avoid bottlenecks.</a:t>
            </a:r>
          </a:p>
          <a:p>
            <a:pPr algn="just">
              <a:buBlip>
                <a:blip r:embed="rId2"/>
              </a:buBlip>
            </a:pP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Optimization: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communication overhead by aligning mapping with communication patterns.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300-873C-4881-8816-504BE88E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B9314-CF92-4929-9704-20A84E2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9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Support of Google App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App Engine (GAE) is a platform for building and deploying web applications.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GAE provides a complete development environment with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runtime environment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an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console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use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GAE offers a data storage service (Datastore) based on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Google's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store structured data and perform queries.</a:t>
            </a:r>
          </a:p>
          <a:p>
            <a:pPr algn="just">
              <a:buBlip>
                <a:blip r:embed="rId2"/>
              </a:buBlip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Memcache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in-memory caching for improved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36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offered by  GAE are: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Authenticate users via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Accounts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Manipulation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image manipulation tasks.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 Tasks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Developers can schedule background tasks and periodic jobs using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jobs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fetch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applications to retrieve data from external websites.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Applications can use GAE's mail service to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email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A1D8-52C8-416D-9E68-8F8E6009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4495799" cy="64954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3592-E88B-48AC-9DE0-299B197F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78733"/>
            <a:ext cx="4498182" cy="6179266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processors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cores in a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machine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access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memory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happens via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is limited;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affects the entire system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by adding more processors to a single machine.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Multi-core processors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computing.</a:t>
            </a:r>
          </a:p>
          <a:p>
            <a:pPr algn="just">
              <a:buBlip>
                <a:blip r:embed="rId2"/>
              </a:buBlip>
            </a:pPr>
            <a:endParaRPr lang="en-US" sz="2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D23BA-B5F3-42C6-802E-EEEC2524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4310" y="0"/>
            <a:ext cx="4629746" cy="678733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endParaRPr lang="en-US" sz="27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F8FBB-B021-4942-A7D1-25A643D4E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204" y="664138"/>
            <a:ext cx="4629746" cy="617926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Multiple-independent computers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over a network.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computer has its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private memory.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happens through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over a network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is more complex and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handle individual machine failures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by adding more computers (nodes) to the system.</a:t>
            </a:r>
          </a:p>
          <a:p>
            <a:pPr algn="just">
              <a:buBlip>
                <a:blip r:embed="rId2"/>
              </a:buBlip>
            </a:pP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computing, Hadoop, distributed databases.</a:t>
            </a: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FADEA-A3BF-4F3D-99DD-C03D84B0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B9C-8DF6-473E-AAC1-531159E630CC}" type="datetime1">
              <a:rPr lang="en-US" smtClean="0"/>
              <a:t>12/23/2024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ED4E74-4009-4C10-BE36-73BFCB2D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4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robust programming support to help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applications.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provides a comprehensive set of tools and resources, empowering developers to build diverse applications.</a:t>
            </a:r>
          </a:p>
          <a:p>
            <a:pPr marL="457200" lvl="1" indent="0" algn="just">
              <a:buNone/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(SDKs)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SDKs:</a:t>
            </a:r>
          </a:p>
          <a:p>
            <a:pPr lvl="1" algn="just">
              <a:buBlip>
                <a:blip r:embed="rId2"/>
              </a:buBlip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provides SDKs for a variety of PLs, such as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more.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SDKs offer convenient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simplifying interactions with AWS services.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SDKs abstract the complexities of making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API calls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developers to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application logic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0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AWS CLI allows developers to manage and interact with AWS services directly from their command line.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provides a text-based interface for performing a wide range of tasks, including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launching EC2 instances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S3 buckets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other AWS services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Management Console: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AWS Management Console offers a web-based visual interface for managing AWS resources and services.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console provides a user-friendly way to monitor and control various aspects of AWS, including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 instances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storage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IAM users and permissions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much more.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3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Code (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Tools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supports Infrastructure as Code (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tools such as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CloudFormation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tools enable developers to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their infrastructure using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promoting automation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IaC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simplifies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provisioning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 startAt="4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Models</a:t>
            </a:r>
          </a:p>
          <a:p>
            <a:pPr marL="1428750" lvl="2" indent="-514350" algn="just">
              <a:buFont typeface="+mj-lt"/>
              <a:buAutoNum type="alphaU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MapReduce:</a:t>
            </a:r>
          </a:p>
          <a:p>
            <a:pPr lvl="3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supports the MapReduce programming model through its Elastic MapReduce (EMR) service.</a:t>
            </a:r>
          </a:p>
          <a:p>
            <a:pPr lvl="3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EMR allows users to process vast amounts of data using a managed Hadoop cluster.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79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languages, including Hive, Pig, Cascading, Java, Ruby, Perl, Python, PHP, R, and C++, are supported for EMR programming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 Computing: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serverless computing, allowing developers to run code without provisioning or managing servers.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 can be triggered by various events, such as changes in S3 buckets or API requests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Service APIs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EC2: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APIs for managing EC2 instances, including launching, terminating, and monitoring instances.</a:t>
            </a:r>
          </a:p>
          <a:p>
            <a:pPr marL="457200" lvl="1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8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S3: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APIs for storing and retrieving objects in S3 buckets, managing access control, and performing other S3 operations.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SimpleDB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a simple query language for interacting with </a:t>
            </a:r>
            <a:r>
              <a:rPr lang="en-US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SimpleDB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data storage and retrieval.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SQS: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APIs for sending, receiving, and managing messages in SQS queues.</a:t>
            </a:r>
          </a:p>
          <a:p>
            <a:pPr marL="514350" indent="-514350" algn="just">
              <a:buFont typeface="+mj-lt"/>
              <a:buAutoNum type="arabicPeriod" startAt="7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Support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provides comprehensive documentation, including tutorials, guides, and API references.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also offers various support channels, including online forums, developer communities, and paid support options.</a:t>
            </a:r>
          </a:p>
          <a:p>
            <a:pPr lvl="1" algn="just">
              <a:buBlip>
                <a:blip r:embed="rId2"/>
              </a:buBlip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9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Software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software environments are specialized software that provide the foundation for building and managing cloud computing infrastructures.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allow organizations to create private, public, or hybrid clouds, enabling them to offer various cloud services, such as IaaS, PaaS, or SaaS.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session will explain the three popular open-source cloud software environments: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Eucalyptus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52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 is designed primarily to support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 clouds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 on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VMs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Eucalyptus Systems, originating from a research project at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Santa Barbara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 to provide services compatible with Amazon’s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 cloud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Storage Service(S3)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services like Walrus, a block storage system similar to Amazon S3.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build private clouds that interact with end-users through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can also interact with other private or public clouds.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3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just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 is designed primarily to support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 clouds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 on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VMs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Eucalyptus Systems, originating from a research project at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Santa Barbara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 to provide services compatible with Amazon’s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 cloud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Storage Service(S3)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offers services like Walrus, a block storage system similar to Amazon S3.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build private clouds that interact with end-users through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can also interact with other private or public clouds.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09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-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,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CLC -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Cloud,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-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D4729-35E3-4575-AF3A-6294DA7E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0" y="1430594"/>
            <a:ext cx="7689440" cy="492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2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Eucalyptus's image management system allows users to: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their own root file systems.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register images, linking them with specific kernel and RAM disk images.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images in Walrus, retrieving them from any availability zone.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users to create and deploy specialized virtual appliances.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Eucalyptus is available in both commercial and open-source versions.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3940-4105-42C5-B5D7-DE64B02A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4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42A6-C7CC-45A1-A748-80923DD6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422"/>
            <a:ext cx="9144000" cy="5777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is a programming model for processing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manner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this by abstracting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complexities of data distribution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from the developer.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consists of two main functions:</a:t>
            </a:r>
          </a:p>
          <a:p>
            <a:pPr marL="1028700" lvl="1" indent="-571500" algn="just">
              <a:buFont typeface="+mj-lt"/>
              <a:buAutoNum type="romanU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input data and produces intermediate key-value pairs.</a:t>
            </a:r>
          </a:p>
          <a:p>
            <a:pPr marL="1028700" lvl="1" indent="-571500" algn="just">
              <a:buFont typeface="+mj-lt"/>
              <a:buAutoNum type="romanU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Groups the intermediate key-value pairs by key and applies a function to produce the final output.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F2FC-F74A-45DD-85F2-832E989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25478-FACC-413D-AB10-2530B7E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52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versatile open-source toolkit that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 existing infrastructure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IaaS cloud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cloud-like interfaces.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428D4-B508-4DD4-93AD-FAD91D75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3" y="1878976"/>
            <a:ext cx="779253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0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Fig. in the previous slide shows the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flexible and modular architecture for integrating diverse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infrastructure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 technologies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the entire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lifecycle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dynamic network setup for groups of VMs and storage management.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strength is its ability to support hybrid cloud models.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OpenNebula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interface with external clouds (like Amazon EC2 and Eucalyptus) via cloud drivers.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64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A2FD-89B1-47E8-B160-22D9A14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403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2F97-5512-4075-B1CE-BD5B8109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646"/>
            <a:ext cx="9144000" cy="58810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is a collaborative project introduced by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Rackspace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July 2010.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for building massively scalable and secure open-source cloud infrastructure. 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compute and storage through OpenStack Compute and OpenStack Storage solutions.</a:t>
            </a:r>
          </a:p>
          <a:p>
            <a:pPr lvl="1" algn="just">
              <a:buBlip>
                <a:blip r:embed="rId2">
                  <a:extLst/>
                </a:blip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Compute: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large groups of virtual private servers.</a:t>
            </a:r>
          </a:p>
          <a:p>
            <a:pPr lvl="1" algn="just">
              <a:buBlip>
                <a:blip r:embed="rId2">
                  <a:extLst/>
                </a:blip>
              </a:buBlip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 Storage: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redundant and scalable object storage using clusters of commodity servers.</a:t>
            </a:r>
          </a:p>
          <a:p>
            <a:pPr marL="0" indent="0" algn="just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A4E4-8C7C-49B5-906A-A73DA58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CE6D-02ED-489D-A4F1-22ABEF65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633C1-C621-445F-A197-5A68DFDC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8936-BA9B-4EC1-9897-37C38C39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27D83-4349-4A9E-A840-73A0E249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784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3940-4105-42C5-B5D7-DE64B02A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4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42A6-C7CC-45A1-A748-80923DD6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422"/>
            <a:ext cx="9144000" cy="5777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flow in a MapReduce job typically involves the following stages: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Splitting: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 is divided into smaller chunks called "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splits."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Map function is applied to each split in parallel by multiple map tasks.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Shuffling and Sorting: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key-value pairs generated by the map tasks are grouped by key and sorted.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Reduce function is applied to each grouped set of values for a given key by multiple reduce tasks.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the reduce tasks is written to the output destination</a:t>
            </a:r>
            <a:endParaRPr lang="en-US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F2FC-F74A-45DD-85F2-832E989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25478-FACC-413D-AB10-2530B7E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1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3940-4105-42C5-B5D7-DE64B02A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4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42A6-C7CC-45A1-A748-80923DD6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0422"/>
            <a:ext cx="9144000" cy="57775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Count Example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text file containing words.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map task counts the occurrences of each word in its assigned data split, emitting pairs like (word, count). For example, if a split contains "apple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banana," the map output would be: (apple, 2), (banana, 1).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MapReduce framework groups intermediate pairs with the same key (word) together.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tasks receive groups like (apple, [2, 1, 1...]) and sum the counts for each word, producing the final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(apple, 4).</a:t>
            </a:r>
          </a:p>
          <a:p>
            <a:pPr marL="0" indent="0" algn="just">
              <a:buNone/>
            </a:pP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F2FC-F74A-45DD-85F2-832E989A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25478-FACC-413D-AB10-2530B7E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0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927-7C82-49DC-BD0E-33AA071D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"/>
            <a:ext cx="9144000" cy="1028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MapReduce?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1902-8D5D-44A1-B02D-F7F945E8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388"/>
            <a:ext cx="9144000" cy="58218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designed to handle datasets that are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large to be processed on a single machine.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dividing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machines.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scalability and can process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petabytes of data using thousands of nodes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distributed systems like those found in cloud environments,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failures are common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is naturally fault-tolerant, as it has the ability to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re-run failed tasks on other available nodes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0B92-1E81-4432-8231-DF2DA6E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A39BE-6A94-488D-BDB7-36EB8927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927-7C82-49DC-BD0E-33AA071D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"/>
            <a:ext cx="9144000" cy="10285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1902-8D5D-44A1-B02D-F7F945E8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2388"/>
            <a:ext cx="9144000" cy="58218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Programming Model: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provides a high-level abstraction that hides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complexities of distributed computing from developers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only focuses on defining the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without having to handle the complexities of data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scheduling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10B92-1E81-4432-8231-DF2DA6E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12/23/2024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A39BE-6A94-488D-BDB7-36EB8927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4622</TotalTime>
  <Words>3888</Words>
  <Application>Microsoft Office PowerPoint</Application>
  <PresentationFormat>On-screen Show (4:3)</PresentationFormat>
  <Paragraphs>498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Outline </vt:lpstr>
      <vt:lpstr>Parallel Vs Distributed Computing</vt:lpstr>
      <vt:lpstr>PowerPoint Presentation</vt:lpstr>
      <vt:lpstr>MapReduce</vt:lpstr>
      <vt:lpstr>MapReduce Data Flow</vt:lpstr>
      <vt:lpstr>Cont’d …</vt:lpstr>
      <vt:lpstr>Why MapReduce?</vt:lpstr>
      <vt:lpstr>Cont’d…</vt:lpstr>
      <vt:lpstr>How MapReduce Works? With examples</vt:lpstr>
      <vt:lpstr>With examples . . .</vt:lpstr>
      <vt:lpstr>With examples . . .</vt:lpstr>
      <vt:lpstr>With examples . . .</vt:lpstr>
      <vt:lpstr>With examples . . .</vt:lpstr>
      <vt:lpstr>With examples . . .</vt:lpstr>
      <vt:lpstr>With examples . . .</vt:lpstr>
      <vt:lpstr>With examples . . .</vt:lpstr>
      <vt:lpstr>With examples . . .</vt:lpstr>
      <vt:lpstr>With examples . . .</vt:lpstr>
      <vt:lpstr>PowerPoint Presentation</vt:lpstr>
      <vt:lpstr>Iterative MapReduce</vt:lpstr>
      <vt:lpstr>Motivation in Iterative MapReduce</vt:lpstr>
      <vt:lpstr>Cont’d…</vt:lpstr>
      <vt:lpstr>Cont’d…</vt:lpstr>
      <vt:lpstr>Steps in Iterative MapReduce</vt:lpstr>
      <vt:lpstr>Steps in Iterative MapReduce</vt:lpstr>
      <vt:lpstr>Iterative MapReduce: K-Means Clustering </vt:lpstr>
      <vt:lpstr>Cont’d …</vt:lpstr>
      <vt:lpstr>Iterative MapReduce: Twister</vt:lpstr>
      <vt:lpstr>Iterative MapReduce: Twister</vt:lpstr>
      <vt:lpstr>Hadoop Library</vt:lpstr>
      <vt:lpstr>Hadoop Library</vt:lpstr>
      <vt:lpstr>Hadoop Library</vt:lpstr>
      <vt:lpstr>Hadoop Library</vt:lpstr>
      <vt:lpstr>Mapping applications</vt:lpstr>
      <vt:lpstr>Mapping applications</vt:lpstr>
      <vt:lpstr>Cont’d…</vt:lpstr>
      <vt:lpstr>Programming Support of Google App Engine</vt:lpstr>
      <vt:lpstr>Cont’d…</vt:lpstr>
      <vt:lpstr>Cont’d…</vt:lpstr>
      <vt:lpstr>Cont’d…</vt:lpstr>
      <vt:lpstr>Cont’d…</vt:lpstr>
      <vt:lpstr>Cont’d…</vt:lpstr>
      <vt:lpstr>Cont’d…</vt:lpstr>
      <vt:lpstr>Cloud Software Environments </vt:lpstr>
      <vt:lpstr>Eucalyptus</vt:lpstr>
      <vt:lpstr>Cont’d…</vt:lpstr>
      <vt:lpstr>Cont’d…</vt:lpstr>
      <vt:lpstr>Cont’d…</vt:lpstr>
      <vt:lpstr>OpenNebula</vt:lpstr>
      <vt:lpstr>Cont’d…</vt:lpstr>
      <vt:lpstr>OpenStack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Abebaw</dc:creator>
  <cp:lastModifiedBy>Abebaw</cp:lastModifiedBy>
  <cp:revision>307</cp:revision>
  <dcterms:created xsi:type="dcterms:W3CDTF">2024-11-17T09:32:08Z</dcterms:created>
  <dcterms:modified xsi:type="dcterms:W3CDTF">2024-12-23T11:17:49Z</dcterms:modified>
</cp:coreProperties>
</file>