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1"/>
  </p:sldMasterIdLst>
  <p:notesMasterIdLst>
    <p:notesMasterId r:id="rId77"/>
  </p:notesMasterIdLst>
  <p:handoutMasterIdLst>
    <p:handoutMasterId r:id="rId78"/>
  </p:handoutMasterIdLst>
  <p:sldIdLst>
    <p:sldId id="258" r:id="rId2"/>
    <p:sldId id="260" r:id="rId3"/>
    <p:sldId id="262" r:id="rId4"/>
    <p:sldId id="263" r:id="rId5"/>
    <p:sldId id="264" r:id="rId6"/>
    <p:sldId id="265" r:id="rId7"/>
    <p:sldId id="267" r:id="rId8"/>
    <p:sldId id="268" r:id="rId9"/>
    <p:sldId id="266" r:id="rId10"/>
    <p:sldId id="269" r:id="rId11"/>
    <p:sldId id="270" r:id="rId12"/>
    <p:sldId id="321" r:id="rId13"/>
    <p:sldId id="272" r:id="rId14"/>
    <p:sldId id="273" r:id="rId15"/>
    <p:sldId id="276" r:id="rId16"/>
    <p:sldId id="322" r:id="rId17"/>
    <p:sldId id="323" r:id="rId18"/>
    <p:sldId id="324" r:id="rId19"/>
    <p:sldId id="325" r:id="rId20"/>
    <p:sldId id="326" r:id="rId21"/>
    <p:sldId id="327" r:id="rId22"/>
    <p:sldId id="328" r:id="rId23"/>
    <p:sldId id="329" r:id="rId24"/>
    <p:sldId id="332" r:id="rId25"/>
    <p:sldId id="333" r:id="rId26"/>
    <p:sldId id="334" r:id="rId27"/>
    <p:sldId id="335" r:id="rId28"/>
    <p:sldId id="336" r:id="rId29"/>
    <p:sldId id="337" r:id="rId30"/>
    <p:sldId id="277" r:id="rId31"/>
    <p:sldId id="339" r:id="rId32"/>
    <p:sldId id="340" r:id="rId33"/>
    <p:sldId id="338" r:id="rId34"/>
    <p:sldId id="278" r:id="rId35"/>
    <p:sldId id="279" r:id="rId36"/>
    <p:sldId id="281" r:id="rId37"/>
    <p:sldId id="280" r:id="rId38"/>
    <p:sldId id="282" r:id="rId39"/>
    <p:sldId id="283" r:id="rId40"/>
    <p:sldId id="286" r:id="rId41"/>
    <p:sldId id="289" r:id="rId42"/>
    <p:sldId id="303" r:id="rId43"/>
    <p:sldId id="287" r:id="rId44"/>
    <p:sldId id="291" r:id="rId45"/>
    <p:sldId id="292" r:id="rId46"/>
    <p:sldId id="304" r:id="rId47"/>
    <p:sldId id="288" r:id="rId48"/>
    <p:sldId id="293" r:id="rId49"/>
    <p:sldId id="305" r:id="rId50"/>
    <p:sldId id="294" r:id="rId51"/>
    <p:sldId id="296" r:id="rId52"/>
    <p:sldId id="306" r:id="rId53"/>
    <p:sldId id="297" r:id="rId54"/>
    <p:sldId id="298" r:id="rId55"/>
    <p:sldId id="299" r:id="rId56"/>
    <p:sldId id="300" r:id="rId57"/>
    <p:sldId id="301" r:id="rId58"/>
    <p:sldId id="302" r:id="rId59"/>
    <p:sldId id="341" r:id="rId60"/>
    <p:sldId id="307" r:id="rId61"/>
    <p:sldId id="308" r:id="rId62"/>
    <p:sldId id="309" r:id="rId63"/>
    <p:sldId id="311" r:id="rId64"/>
    <p:sldId id="312" r:id="rId65"/>
    <p:sldId id="313" r:id="rId66"/>
    <p:sldId id="314" r:id="rId67"/>
    <p:sldId id="315" r:id="rId68"/>
    <p:sldId id="316" r:id="rId69"/>
    <p:sldId id="317" r:id="rId70"/>
    <p:sldId id="318" r:id="rId71"/>
    <p:sldId id="319" r:id="rId72"/>
    <p:sldId id="320" r:id="rId73"/>
    <p:sldId id="342" r:id="rId74"/>
    <p:sldId id="343" r:id="rId75"/>
    <p:sldId id="344"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019"/>
    <a:srgbClr val="080808"/>
    <a:srgbClr val="000000"/>
    <a:srgbClr val="59FFFF"/>
    <a:srgbClr val="5932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1356" y="66"/>
      </p:cViewPr>
      <p:guideLst/>
    </p:cSldViewPr>
  </p:slideViewPr>
  <p:notesTextViewPr>
    <p:cViewPr>
      <p:scale>
        <a:sx n="1" d="1"/>
        <a:sy n="1" d="1"/>
      </p:scale>
      <p:origin x="0" y="0"/>
    </p:cViewPr>
  </p:notesTextViewPr>
  <p:notesViewPr>
    <p:cSldViewPr snapToGrid="0">
      <p:cViewPr varScale="1">
        <p:scale>
          <a:sx n="53" d="100"/>
          <a:sy n="53" d="100"/>
        </p:scale>
        <p:origin x="2844"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D805FC-D478-4549-A430-25AD84EA01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DB38CCC-421A-4619-94C5-2E3685990E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A474AD-084D-4DF2-99EC-C3C81FB7F59C}" type="datetime1">
              <a:rPr lang="en-US" smtClean="0"/>
              <a:t>10/28/2024</a:t>
            </a:fld>
            <a:endParaRPr lang="en-US"/>
          </a:p>
        </p:txBody>
      </p:sp>
      <p:sp>
        <p:nvSpPr>
          <p:cNvPr id="4" name="Footer Placeholder 3">
            <a:extLst>
              <a:ext uri="{FF2B5EF4-FFF2-40B4-BE49-F238E27FC236}">
                <a16:creationId xmlns:a16="http://schemas.microsoft.com/office/drawing/2014/main" id="{B9448505-5BC3-40CD-B5E4-2E5219BAD5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F517893-EF02-43E8-BDFC-5120B82166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66F785-1725-44B9-B60F-843647607B28}" type="slidenum">
              <a:rPr lang="en-US" smtClean="0"/>
              <a:t>‹#›</a:t>
            </a:fld>
            <a:endParaRPr lang="en-US"/>
          </a:p>
        </p:txBody>
      </p:sp>
    </p:spTree>
    <p:extLst>
      <p:ext uri="{BB962C8B-B14F-4D97-AF65-F5344CB8AC3E}">
        <p14:creationId xmlns:p14="http://schemas.microsoft.com/office/powerpoint/2010/main" val="131801713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F992C-16B4-4F5A-8621-FCE1E3447B5C}" type="datetime1">
              <a:rPr lang="en-US" smtClean="0"/>
              <a:t>10/28/2024</a:t>
            </a:fld>
            <a:endParaRPr lang="en-US"/>
          </a:p>
        </p:txBody>
      </p:sp>
      <p:sp>
        <p:nvSpPr>
          <p:cNvPr id="8" name="Footer Placeholder 7">
            <a:extLst>
              <a:ext uri="{FF2B5EF4-FFF2-40B4-BE49-F238E27FC236}">
                <a16:creationId xmlns:a16="http://schemas.microsoft.com/office/drawing/2014/main" id="{0AFE8728-65E6-406C-A7AB-EA7B4DB46DD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2500">
                <a:latin typeface="Times New Roman" panose="02020603050405020304" pitchFamily="18" charset="0"/>
                <a:cs typeface="Times New Roman" panose="02020603050405020304" pitchFamily="18" charset="0"/>
              </a:defRPr>
            </a:lvl1pPr>
          </a:lstStyle>
          <a:p>
            <a:r>
              <a:rPr lang="en-US" dirty="0"/>
              <a:t>By Abebaw S.</a:t>
            </a:r>
          </a:p>
        </p:txBody>
      </p:sp>
      <p:sp>
        <p:nvSpPr>
          <p:cNvPr id="4" name="Slide Image Placeholder 3">
            <a:extLst>
              <a:ext uri="{FF2B5EF4-FFF2-40B4-BE49-F238E27FC236}">
                <a16:creationId xmlns:a16="http://schemas.microsoft.com/office/drawing/2014/main" id="{2CF334FC-FA34-4B98-8B8D-8C0E4610529E}"/>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99460348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79F1EB-5336-4DB0-BFCE-0B2B0308D712}"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2645207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AEA65B-D455-4176-9EBE-D4F81608EB36}"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344999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9902D8-4558-4AE7-B82A-C1F92DC6FCFD}"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40996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63F5B1-D3D4-4F6F-AE74-B6FEB2A99436}"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320838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36957F-0A67-4600-AA7C-A6278314C074}" type="datetime1">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427113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5BEC40-224D-49B0-B127-0F201319BCF6}" type="datetime1">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23856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16A5F5-11A6-468F-9535-E2B1E4538E13}" type="datetime1">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424522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386B28-86FA-4E75-8D49-D4DF742249F2}" type="datetime1">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1505870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FE861-AA90-45CF-82D8-87BB7747F70D}" type="datetime1">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974700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CD3B51-4DCD-4C09-9573-7D97BF8CC0B4}" type="datetime1">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3789185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0E0AF8C-6E31-4251-AF86-D16CA927AB48}" type="datetime1">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27B83-D7F4-42ED-8E09-7E32E292F51B}" type="slidenum">
              <a:rPr lang="en-US" smtClean="0"/>
              <a:t>‹#›</a:t>
            </a:fld>
            <a:endParaRPr lang="en-US"/>
          </a:p>
        </p:txBody>
      </p:sp>
    </p:spTree>
    <p:extLst>
      <p:ext uri="{BB962C8B-B14F-4D97-AF65-F5344CB8AC3E}">
        <p14:creationId xmlns:p14="http://schemas.microsoft.com/office/powerpoint/2010/main" val="124157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0CDB35-9552-48F0-BD71-58F1DAE55D67}" type="datetime1">
              <a:rPr lang="en-US" smtClean="0"/>
              <a:t>10/28/2024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27B83-D7F4-42ED-8E09-7E32E292F51B}" type="slidenum">
              <a:rPr lang="en-US" smtClean="0"/>
              <a:t>‹#›</a:t>
            </a:fld>
            <a:endParaRPr lang="en-US"/>
          </a:p>
        </p:txBody>
      </p:sp>
    </p:spTree>
    <p:extLst>
      <p:ext uri="{BB962C8B-B14F-4D97-AF65-F5344CB8AC3E}">
        <p14:creationId xmlns:p14="http://schemas.microsoft.com/office/powerpoint/2010/main" val="103448525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BE0D17E-6B6E-4088-9F21-BC66CBD56D86}"/>
              </a:ext>
            </a:extLst>
          </p:cNvPr>
          <p:cNvSpPr/>
          <p:nvPr/>
        </p:nvSpPr>
        <p:spPr>
          <a:xfrm>
            <a:off x="628650" y="595745"/>
            <a:ext cx="7886700" cy="55279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3200" dirty="0">
              <a:solidFill>
                <a:schemeClr val="accent4">
                  <a:lumMod val="75000"/>
                </a:schemeClr>
              </a:solidFill>
            </a:endParaRPr>
          </a:p>
          <a:p>
            <a:pPr algn="ctr"/>
            <a:endParaRPr lang="en-US" sz="3200" dirty="0">
              <a:solidFill>
                <a:schemeClr val="accent4">
                  <a:lumMod val="75000"/>
                </a:schemeClr>
              </a:solidFill>
            </a:endParaRPr>
          </a:p>
          <a:p>
            <a:pPr algn="ctr"/>
            <a:endParaRPr lang="en-US" sz="3200" dirty="0">
              <a:solidFill>
                <a:schemeClr val="accent4">
                  <a:lumMod val="75000"/>
                </a:schemeClr>
              </a:solidFill>
            </a:endParaRPr>
          </a:p>
          <a:p>
            <a:pPr algn="ctr"/>
            <a:endParaRPr lang="en-US" sz="3200" dirty="0">
              <a:solidFill>
                <a:schemeClr val="accent4">
                  <a:lumMod val="75000"/>
                </a:schemeClr>
              </a:solidFill>
            </a:endParaRPr>
          </a:p>
          <a:p>
            <a:pPr algn="ctr"/>
            <a:endParaRPr lang="en-US" sz="3200" dirty="0">
              <a:solidFill>
                <a:schemeClr val="accent4">
                  <a:lumMod val="75000"/>
                </a:schemeClr>
              </a:solidFill>
            </a:endParaRPr>
          </a:p>
          <a:p>
            <a:pPr algn="ctr"/>
            <a:r>
              <a:rPr lang="en-US" sz="3200" dirty="0">
                <a:solidFill>
                  <a:schemeClr val="accent4">
                    <a:lumMod val="75000"/>
                  </a:schemeClr>
                </a:solidFill>
              </a:rPr>
              <a:t>Institute of Technology </a:t>
            </a:r>
          </a:p>
          <a:p>
            <a:pPr algn="ctr"/>
            <a:r>
              <a:rPr lang="en-US" sz="3200" dirty="0">
                <a:solidFill>
                  <a:schemeClr val="accent4">
                    <a:lumMod val="75000"/>
                  </a:schemeClr>
                </a:solidFill>
              </a:rPr>
              <a:t>School of Computing</a:t>
            </a:r>
          </a:p>
          <a:p>
            <a:pPr algn="ctr"/>
            <a:r>
              <a:rPr lang="en-US" sz="3200" dirty="0">
                <a:solidFill>
                  <a:schemeClr val="accent4">
                    <a:lumMod val="75000"/>
                  </a:schemeClr>
                </a:solidFill>
              </a:rPr>
              <a:t>Department of Software Engineering</a:t>
            </a:r>
          </a:p>
          <a:p>
            <a:pPr algn="ctr"/>
            <a:r>
              <a:rPr lang="en-US" sz="3200" dirty="0">
                <a:solidFill>
                  <a:schemeClr val="accent4">
                    <a:lumMod val="75000"/>
                  </a:schemeClr>
                </a:solidFill>
              </a:rPr>
              <a:t>Fundamentals of Cloud computing</a:t>
            </a:r>
          </a:p>
          <a:p>
            <a:pPr algn="ctr"/>
            <a:r>
              <a:rPr lang="en-US" sz="3200" dirty="0">
                <a:solidFill>
                  <a:schemeClr val="accent4">
                    <a:lumMod val="75000"/>
                  </a:schemeClr>
                </a:solidFill>
              </a:rPr>
              <a:t>“</a:t>
            </a:r>
            <a:r>
              <a:rPr lang="en-US" sz="3200" dirty="0">
                <a:solidFill>
                  <a:srgbClr val="FF0000"/>
                </a:solidFill>
              </a:rPr>
              <a:t>Evolution of Cloud Computing</a:t>
            </a:r>
            <a:r>
              <a:rPr lang="en-US" sz="3200" dirty="0">
                <a:solidFill>
                  <a:schemeClr val="accent4">
                    <a:lumMod val="75000"/>
                  </a:schemeClr>
                </a:solidFill>
              </a:rPr>
              <a:t>”</a:t>
            </a:r>
          </a:p>
          <a:p>
            <a:pPr algn="ctr"/>
            <a:endParaRPr lang="en-US" sz="3200" dirty="0">
              <a:solidFill>
                <a:schemeClr val="accent4">
                  <a:lumMod val="75000"/>
                </a:schemeClr>
              </a:solidFill>
            </a:endParaRPr>
          </a:p>
          <a:p>
            <a:pPr algn="r"/>
            <a:r>
              <a:rPr lang="en-US" sz="3200" dirty="0">
                <a:solidFill>
                  <a:schemeClr val="accent4">
                    <a:lumMod val="75000"/>
                  </a:schemeClr>
                </a:solidFill>
              </a:rPr>
              <a:t>By Abebaw S.</a:t>
            </a:r>
            <a:br>
              <a:rPr lang="en-US" sz="3200" dirty="0">
                <a:solidFill>
                  <a:schemeClr val="accent4">
                    <a:lumMod val="75000"/>
                  </a:schemeClr>
                </a:solidFill>
              </a:rPr>
            </a:br>
            <a:endParaRPr lang="en-US" sz="3200" dirty="0">
              <a:solidFill>
                <a:schemeClr val="accent4">
                  <a:lumMod val="75000"/>
                </a:schemeClr>
              </a:solidFill>
            </a:endParaRPr>
          </a:p>
          <a:p>
            <a:pPr algn="ctr"/>
            <a:endParaRPr lang="en-US" sz="3200" dirty="0">
              <a:solidFill>
                <a:schemeClr val="accent4">
                  <a:lumMod val="75000"/>
                </a:schemeClr>
              </a:solidFill>
            </a:endParaRPr>
          </a:p>
        </p:txBody>
      </p:sp>
      <p:pic>
        <p:nvPicPr>
          <p:cNvPr id="8" name="Picture 7">
            <a:extLst>
              <a:ext uri="{FF2B5EF4-FFF2-40B4-BE49-F238E27FC236}">
                <a16:creationId xmlns:a16="http://schemas.microsoft.com/office/drawing/2014/main" id="{6417706F-649E-462D-BF67-860AD3C1D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533" y="734291"/>
            <a:ext cx="2790825" cy="1638300"/>
          </a:xfrm>
          <a:prstGeom prst="rect">
            <a:avLst/>
          </a:prstGeom>
        </p:spPr>
      </p:pic>
      <p:sp>
        <p:nvSpPr>
          <p:cNvPr id="9" name="Date Placeholder 8">
            <a:extLst>
              <a:ext uri="{FF2B5EF4-FFF2-40B4-BE49-F238E27FC236}">
                <a16:creationId xmlns:a16="http://schemas.microsoft.com/office/drawing/2014/main" id="{F5E6652B-889B-4384-A444-02A9E74DAE97}"/>
              </a:ext>
            </a:extLst>
          </p:cNvPr>
          <p:cNvSpPr>
            <a:spLocks noGrp="1"/>
          </p:cNvSpPr>
          <p:nvPr>
            <p:ph type="dt" sz="half" idx="10"/>
          </p:nvPr>
        </p:nvSpPr>
        <p:spPr/>
        <p:txBody>
          <a:bodyPr/>
          <a:lstStyle/>
          <a:p>
            <a:fld id="{8B8CDA7E-CDD3-416C-8E15-AE5F0E24A724}" type="datetime1">
              <a:rPr lang="en-US" smtClean="0"/>
              <a:t>10/28/2024</a:t>
            </a:fld>
            <a:endParaRPr lang="en-US"/>
          </a:p>
        </p:txBody>
      </p:sp>
      <p:sp>
        <p:nvSpPr>
          <p:cNvPr id="10" name="Slide Number Placeholder 9">
            <a:extLst>
              <a:ext uri="{FF2B5EF4-FFF2-40B4-BE49-F238E27FC236}">
                <a16:creationId xmlns:a16="http://schemas.microsoft.com/office/drawing/2014/main" id="{B2E4467C-F35A-4E68-B2AE-834F64FF2EEF}"/>
              </a:ext>
            </a:extLst>
          </p:cNvPr>
          <p:cNvSpPr>
            <a:spLocks noGrp="1"/>
          </p:cNvSpPr>
          <p:nvPr>
            <p:ph type="sldNum" sz="quarter" idx="12"/>
          </p:nvPr>
        </p:nvSpPr>
        <p:spPr/>
        <p:txBody>
          <a:bodyPr/>
          <a:lstStyle/>
          <a:p>
            <a:fld id="{3D027B83-D7F4-42ED-8E09-7E32E292F51B}" type="slidenum">
              <a:rPr lang="en-US" smtClean="0"/>
              <a:t>1</a:t>
            </a:fld>
            <a:endParaRPr lang="en-US"/>
          </a:p>
        </p:txBody>
      </p:sp>
    </p:spTree>
    <p:extLst>
      <p:ext uri="{BB962C8B-B14F-4D97-AF65-F5344CB8AC3E}">
        <p14:creationId xmlns:p14="http://schemas.microsoft.com/office/powerpoint/2010/main" val="1676173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427018"/>
            <a:ext cx="8201891" cy="5334000"/>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800" b="1" dirty="0">
                <a:solidFill>
                  <a:srgbClr val="002060"/>
                </a:solidFill>
              </a:rPr>
              <a:t>Virtualization</a:t>
            </a:r>
            <a:r>
              <a:rPr lang="en-US" sz="2800" b="1" dirty="0">
                <a:solidFill>
                  <a:schemeClr val="accent1"/>
                </a:solidFill>
              </a:rPr>
              <a:t> </a:t>
            </a:r>
            <a:r>
              <a:rPr lang="en-US" sz="2700" dirty="0">
                <a:solidFill>
                  <a:schemeClr val="tx1"/>
                </a:solidFill>
              </a:rPr>
              <a:t>refers to the process of creating a virtual layer over the hardware.</a:t>
            </a:r>
          </a:p>
          <a:p>
            <a:pPr marL="457200" indent="-457200" algn="just">
              <a:buClr>
                <a:srgbClr val="002060"/>
              </a:buClr>
              <a:buSzPct val="70000"/>
              <a:buFont typeface="Wingdings" panose="05000000000000000000" pitchFamily="2" charset="2"/>
              <a:buChar char="q"/>
            </a:pPr>
            <a:r>
              <a:rPr lang="en-US" sz="2700" dirty="0">
                <a:solidFill>
                  <a:schemeClr val="tx1"/>
                </a:solidFill>
              </a:rPr>
              <a:t> It allows the user to run multiple instances simultaneously on the hardware</a:t>
            </a:r>
          </a:p>
          <a:p>
            <a:pPr marL="457200" indent="-457200" algn="just">
              <a:buClr>
                <a:srgbClr val="002060"/>
              </a:buClr>
              <a:buSzPct val="70000"/>
              <a:buFont typeface="Wingdings" panose="05000000000000000000" pitchFamily="2" charset="2"/>
              <a:buChar char="q"/>
            </a:pPr>
            <a:r>
              <a:rPr lang="en-US" sz="2700" dirty="0">
                <a:solidFill>
                  <a:schemeClr val="tx1"/>
                </a:solidFill>
              </a:rPr>
              <a:t>It is a key technology used in cloud computing</a:t>
            </a:r>
          </a:p>
          <a:p>
            <a:pPr marL="457200" indent="-457200" algn="just">
              <a:buClr>
                <a:srgbClr val="002060"/>
              </a:buClr>
              <a:buSzPct val="70000"/>
              <a:buFont typeface="Wingdings" panose="05000000000000000000" pitchFamily="2" charset="2"/>
              <a:buChar char="q"/>
            </a:pPr>
            <a:r>
              <a:rPr lang="en-US" sz="2700" dirty="0">
                <a:solidFill>
                  <a:schemeClr val="tx1"/>
                </a:solidFill>
              </a:rPr>
              <a:t>It is the base for major cloud computing services such as </a:t>
            </a:r>
            <a:r>
              <a:rPr lang="en-US" sz="2700" dirty="0">
                <a:solidFill>
                  <a:srgbClr val="002060"/>
                </a:solidFill>
              </a:rPr>
              <a:t>Amazon EC2</a:t>
            </a:r>
            <a:r>
              <a:rPr lang="en-US" sz="2700" dirty="0">
                <a:solidFill>
                  <a:schemeClr val="tx1"/>
                </a:solidFill>
              </a:rPr>
              <a:t>, </a:t>
            </a:r>
            <a:r>
              <a:rPr lang="en-US" sz="2700" dirty="0" err="1">
                <a:solidFill>
                  <a:srgbClr val="002060"/>
                </a:solidFill>
              </a:rPr>
              <a:t>Vmware</a:t>
            </a:r>
            <a:r>
              <a:rPr lang="en-US" sz="2700" dirty="0">
                <a:solidFill>
                  <a:srgbClr val="002060"/>
                </a:solidFill>
              </a:rPr>
              <a:t>, </a:t>
            </a:r>
            <a:r>
              <a:rPr lang="en-US" sz="2700" dirty="0" err="1">
                <a:solidFill>
                  <a:srgbClr val="002060"/>
                </a:solidFill>
              </a:rPr>
              <a:t>vCloud</a:t>
            </a:r>
            <a:r>
              <a:rPr lang="en-US" sz="2700" dirty="0">
                <a:solidFill>
                  <a:schemeClr val="tx1"/>
                </a:solidFill>
              </a:rPr>
              <a:t> etc.</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144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Virtualization</a:t>
            </a:r>
          </a:p>
        </p:txBody>
      </p:sp>
      <p:sp>
        <p:nvSpPr>
          <p:cNvPr id="2" name="Date Placeholder 1">
            <a:extLst>
              <a:ext uri="{FF2B5EF4-FFF2-40B4-BE49-F238E27FC236}">
                <a16:creationId xmlns:a16="http://schemas.microsoft.com/office/drawing/2014/main" id="{D3D996E9-1434-486A-871D-C9E7D182F5E2}"/>
              </a:ext>
            </a:extLst>
          </p:cNvPr>
          <p:cNvSpPr>
            <a:spLocks noGrp="1"/>
          </p:cNvSpPr>
          <p:nvPr>
            <p:ph type="dt" sz="half" idx="10"/>
          </p:nvPr>
        </p:nvSpPr>
        <p:spPr/>
        <p:txBody>
          <a:bodyPr/>
          <a:lstStyle/>
          <a:p>
            <a:fld id="{3AD30B8D-BBA7-4D87-A17C-8F567D310B60}" type="datetime1">
              <a:rPr lang="en-US" smtClean="0"/>
              <a:t>10/28/2024</a:t>
            </a:fld>
            <a:endParaRPr lang="en-US"/>
          </a:p>
        </p:txBody>
      </p:sp>
      <p:sp>
        <p:nvSpPr>
          <p:cNvPr id="3" name="Slide Number Placeholder 2">
            <a:extLst>
              <a:ext uri="{FF2B5EF4-FFF2-40B4-BE49-F238E27FC236}">
                <a16:creationId xmlns:a16="http://schemas.microsoft.com/office/drawing/2014/main" id="{896F5905-9E28-429B-B4AF-ACC2DA575AEB}"/>
              </a:ext>
            </a:extLst>
          </p:cNvPr>
          <p:cNvSpPr>
            <a:spLocks noGrp="1"/>
          </p:cNvSpPr>
          <p:nvPr>
            <p:ph type="sldNum" sz="quarter" idx="12"/>
          </p:nvPr>
        </p:nvSpPr>
        <p:spPr/>
        <p:txBody>
          <a:bodyPr/>
          <a:lstStyle/>
          <a:p>
            <a:fld id="{3D027B83-D7F4-42ED-8E09-7E32E292F51B}" type="slidenum">
              <a:rPr lang="en-US" smtClean="0"/>
              <a:t>10</a:t>
            </a:fld>
            <a:endParaRPr lang="en-US"/>
          </a:p>
        </p:txBody>
      </p:sp>
    </p:spTree>
    <p:extLst>
      <p:ext uri="{BB962C8B-B14F-4D97-AF65-F5344CB8AC3E}">
        <p14:creationId xmlns:p14="http://schemas.microsoft.com/office/powerpoint/2010/main" val="249795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413164"/>
            <a:ext cx="8201891" cy="5347854"/>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Web 2.0 </a:t>
            </a:r>
            <a:r>
              <a:rPr lang="en-US" sz="2700" dirty="0">
                <a:solidFill>
                  <a:schemeClr val="tx1"/>
                </a:solidFill>
              </a:rPr>
              <a:t>refers to the second generation of the World Wide Web</a:t>
            </a:r>
          </a:p>
          <a:p>
            <a:pPr marL="457200" indent="-457200" algn="just">
              <a:buClr>
                <a:srgbClr val="002060"/>
              </a:buClr>
              <a:buSzPct val="70000"/>
              <a:buFont typeface="Wingdings" panose="05000000000000000000" pitchFamily="2" charset="2"/>
              <a:buChar char="q"/>
            </a:pPr>
            <a:r>
              <a:rPr lang="en-US" sz="2700" dirty="0">
                <a:solidFill>
                  <a:schemeClr val="tx1"/>
                </a:solidFill>
              </a:rPr>
              <a:t>It is the interface through which the cloud computing services interact with the clients.</a:t>
            </a:r>
          </a:p>
          <a:p>
            <a:pPr marL="457200" indent="-457200" algn="just">
              <a:buClr>
                <a:srgbClr val="002060"/>
              </a:buClr>
              <a:buSzPct val="70000"/>
              <a:buFont typeface="Wingdings" panose="05000000000000000000" pitchFamily="2" charset="2"/>
              <a:buChar char="q"/>
            </a:pPr>
            <a:r>
              <a:rPr lang="en-US" sz="2700" dirty="0">
                <a:solidFill>
                  <a:schemeClr val="tx1"/>
                </a:solidFill>
              </a:rPr>
              <a:t>It characterized by a shift from static web pages to more </a:t>
            </a:r>
            <a:r>
              <a:rPr lang="en-US" sz="2700" dirty="0">
                <a:solidFill>
                  <a:schemeClr val="accent4">
                    <a:lumMod val="75000"/>
                  </a:schemeClr>
                </a:solidFill>
              </a:rPr>
              <a:t>dynamic</a:t>
            </a:r>
            <a:r>
              <a:rPr lang="en-US" sz="2700" dirty="0">
                <a:solidFill>
                  <a:schemeClr val="tx1"/>
                </a:solidFill>
              </a:rPr>
              <a:t> and </a:t>
            </a:r>
            <a:r>
              <a:rPr lang="en-US" sz="2700" dirty="0">
                <a:solidFill>
                  <a:schemeClr val="accent4">
                    <a:lumMod val="75000"/>
                  </a:schemeClr>
                </a:solidFill>
              </a:rPr>
              <a:t>interactive experiences</a:t>
            </a:r>
            <a:r>
              <a:rPr lang="en-US" sz="2700" dirty="0">
                <a:solidFill>
                  <a:schemeClr val="tx1"/>
                </a:solidFill>
              </a:rPr>
              <a:t>. </a:t>
            </a:r>
          </a:p>
          <a:p>
            <a:pPr marL="457200" indent="-457200" algn="just">
              <a:buClr>
                <a:srgbClr val="002060"/>
              </a:buClr>
              <a:buSzPct val="70000"/>
              <a:buFont typeface="Wingdings" panose="05000000000000000000" pitchFamily="2" charset="2"/>
              <a:buChar char="q"/>
            </a:pPr>
            <a:r>
              <a:rPr lang="en-US" sz="2700" dirty="0">
                <a:solidFill>
                  <a:schemeClr val="tx1"/>
                </a:solidFill>
              </a:rPr>
              <a:t>It increases flexibility among web pages. </a:t>
            </a:r>
          </a:p>
          <a:p>
            <a:pPr marL="457200" indent="-457200" algn="just">
              <a:buClr>
                <a:srgbClr val="002060"/>
              </a:buClr>
              <a:buSzPct val="70000"/>
              <a:buFont typeface="Wingdings" panose="05000000000000000000" pitchFamily="2" charset="2"/>
              <a:buChar char="q"/>
            </a:pPr>
            <a:r>
              <a:rPr lang="en-US" sz="2700" dirty="0">
                <a:solidFill>
                  <a:schemeClr val="tx1"/>
                </a:solidFill>
              </a:rPr>
              <a:t>Popular examples of web 2.0 include </a:t>
            </a:r>
            <a:r>
              <a:rPr lang="en-US" sz="2700" dirty="0">
                <a:solidFill>
                  <a:schemeClr val="accent4">
                    <a:lumMod val="75000"/>
                  </a:schemeClr>
                </a:solidFill>
              </a:rPr>
              <a:t>Google Maps</a:t>
            </a:r>
            <a:r>
              <a:rPr lang="en-US" sz="2700" dirty="0">
                <a:solidFill>
                  <a:schemeClr val="tx1"/>
                </a:solidFill>
              </a:rPr>
              <a:t>, </a:t>
            </a:r>
            <a:r>
              <a:rPr lang="en-US" sz="2700" dirty="0">
                <a:solidFill>
                  <a:srgbClr val="002060"/>
                </a:solidFill>
              </a:rPr>
              <a:t>Facebook</a:t>
            </a:r>
            <a:r>
              <a:rPr lang="en-US" sz="2700" dirty="0">
                <a:solidFill>
                  <a:schemeClr val="tx1"/>
                </a:solidFill>
              </a:rPr>
              <a:t>, </a:t>
            </a:r>
            <a:r>
              <a:rPr lang="en-US" sz="2700" dirty="0">
                <a:solidFill>
                  <a:srgbClr val="002060"/>
                </a:solidFill>
              </a:rPr>
              <a:t>Twitter</a:t>
            </a:r>
            <a:r>
              <a:rPr lang="en-US" sz="2700" dirty="0">
                <a:solidFill>
                  <a:schemeClr val="tx1"/>
                </a:solidFill>
              </a:rPr>
              <a:t>, etc.</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144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Web 2.0</a:t>
            </a:r>
          </a:p>
        </p:txBody>
      </p:sp>
      <p:sp>
        <p:nvSpPr>
          <p:cNvPr id="2" name="Date Placeholder 1">
            <a:extLst>
              <a:ext uri="{FF2B5EF4-FFF2-40B4-BE49-F238E27FC236}">
                <a16:creationId xmlns:a16="http://schemas.microsoft.com/office/drawing/2014/main" id="{E7794594-69C6-4907-BB6A-0E5ED645921D}"/>
              </a:ext>
            </a:extLst>
          </p:cNvPr>
          <p:cNvSpPr>
            <a:spLocks noGrp="1"/>
          </p:cNvSpPr>
          <p:nvPr>
            <p:ph type="dt" sz="half" idx="10"/>
          </p:nvPr>
        </p:nvSpPr>
        <p:spPr/>
        <p:txBody>
          <a:bodyPr/>
          <a:lstStyle/>
          <a:p>
            <a:fld id="{2D1BFFFE-9E8E-4189-B508-CFD4D1179EF0}" type="datetime1">
              <a:rPr lang="en-US" smtClean="0"/>
              <a:t>10/28/2024</a:t>
            </a:fld>
            <a:endParaRPr lang="en-US"/>
          </a:p>
        </p:txBody>
      </p:sp>
      <p:sp>
        <p:nvSpPr>
          <p:cNvPr id="3" name="Slide Number Placeholder 2">
            <a:extLst>
              <a:ext uri="{FF2B5EF4-FFF2-40B4-BE49-F238E27FC236}">
                <a16:creationId xmlns:a16="http://schemas.microsoft.com/office/drawing/2014/main" id="{F61050C5-E5BC-42BB-B0F1-707C3386F7BC}"/>
              </a:ext>
            </a:extLst>
          </p:cNvPr>
          <p:cNvSpPr>
            <a:spLocks noGrp="1"/>
          </p:cNvSpPr>
          <p:nvPr>
            <p:ph type="sldNum" sz="quarter" idx="12"/>
          </p:nvPr>
        </p:nvSpPr>
        <p:spPr/>
        <p:txBody>
          <a:bodyPr/>
          <a:lstStyle/>
          <a:p>
            <a:fld id="{3D027B83-D7F4-42ED-8E09-7E32E292F51B}" type="slidenum">
              <a:rPr lang="en-US" smtClean="0"/>
              <a:t>11</a:t>
            </a:fld>
            <a:endParaRPr lang="en-US"/>
          </a:p>
        </p:txBody>
      </p:sp>
    </p:spTree>
    <p:extLst>
      <p:ext uri="{BB962C8B-B14F-4D97-AF65-F5344CB8AC3E}">
        <p14:creationId xmlns:p14="http://schemas.microsoft.com/office/powerpoint/2010/main" val="3135483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371600"/>
            <a:ext cx="8201891" cy="538941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It acts as a reference model for cloud computing</a:t>
            </a:r>
          </a:p>
          <a:p>
            <a:pPr marL="457200" indent="-457200" algn="just">
              <a:buClr>
                <a:srgbClr val="002060"/>
              </a:buClr>
              <a:buSzPct val="70000"/>
              <a:buFont typeface="Wingdings" panose="05000000000000000000" pitchFamily="2" charset="2"/>
              <a:buChar char="q"/>
            </a:pPr>
            <a:r>
              <a:rPr lang="en-US" sz="2700" dirty="0">
                <a:solidFill>
                  <a:schemeClr val="tx1"/>
                </a:solidFill>
              </a:rPr>
              <a:t>It supports </a:t>
            </a:r>
            <a:r>
              <a:rPr lang="en-US" sz="2700" dirty="0">
                <a:solidFill>
                  <a:srgbClr val="002060"/>
                </a:solidFill>
              </a:rPr>
              <a:t>low-cost,</a:t>
            </a:r>
            <a:r>
              <a:rPr lang="en-US" sz="2700" dirty="0">
                <a:solidFill>
                  <a:schemeClr val="tx1"/>
                </a:solidFill>
              </a:rPr>
              <a:t> </a:t>
            </a:r>
            <a:r>
              <a:rPr lang="en-US" sz="2700" dirty="0">
                <a:solidFill>
                  <a:srgbClr val="002060"/>
                </a:solidFill>
              </a:rPr>
              <a:t>flexible</a:t>
            </a:r>
            <a:r>
              <a:rPr lang="en-US" sz="2700" dirty="0">
                <a:solidFill>
                  <a:schemeClr val="tx1"/>
                </a:solidFill>
              </a:rPr>
              <a:t>, and </a:t>
            </a:r>
            <a:r>
              <a:rPr lang="en-US" sz="2700" dirty="0">
                <a:solidFill>
                  <a:srgbClr val="002060"/>
                </a:solidFill>
              </a:rPr>
              <a:t>evolvable</a:t>
            </a:r>
            <a:r>
              <a:rPr lang="en-US" sz="2700" dirty="0">
                <a:solidFill>
                  <a:schemeClr val="tx1"/>
                </a:solidFill>
              </a:rPr>
              <a:t> applications.</a:t>
            </a:r>
          </a:p>
          <a:p>
            <a:pPr marL="457200" indent="-457200" algn="just">
              <a:buClr>
                <a:srgbClr val="002060"/>
              </a:buClr>
              <a:buSzPct val="70000"/>
              <a:buFont typeface="Wingdings" panose="05000000000000000000" pitchFamily="2" charset="2"/>
              <a:buChar char="q"/>
            </a:pPr>
            <a:r>
              <a:rPr lang="en-US" sz="2700" dirty="0">
                <a:solidFill>
                  <a:schemeClr val="tx1"/>
                </a:solidFill>
              </a:rPr>
              <a:t>Two important concepts were introduced in this computing model.</a:t>
            </a:r>
          </a:p>
          <a:p>
            <a:pPr marL="914400" lvl="1" indent="-457200" algn="just">
              <a:buClr>
                <a:srgbClr val="002060"/>
              </a:buClr>
              <a:buSzPct val="70000"/>
              <a:buFont typeface="Wingdings" panose="05000000000000000000" pitchFamily="2" charset="2"/>
              <a:buChar char="§"/>
            </a:pPr>
            <a:r>
              <a:rPr lang="en-US" sz="2700" dirty="0">
                <a:solidFill>
                  <a:srgbClr val="002060"/>
                </a:solidFill>
              </a:rPr>
              <a:t>QoS: </a:t>
            </a:r>
            <a:r>
              <a:rPr lang="en-US" sz="2700" dirty="0">
                <a:solidFill>
                  <a:schemeClr val="tx1"/>
                </a:solidFill>
              </a:rPr>
              <a:t>include Service Level Agreement (SLA) </a:t>
            </a:r>
          </a:p>
          <a:p>
            <a:pPr marL="914400" lvl="1" indent="-457200" algn="just">
              <a:buClr>
                <a:srgbClr val="002060"/>
              </a:buClr>
              <a:buSzPct val="70000"/>
              <a:buFont typeface="Wingdings" panose="05000000000000000000" pitchFamily="2" charset="2"/>
              <a:buChar char="§"/>
            </a:pPr>
            <a:r>
              <a:rPr lang="en-US" sz="2700" dirty="0">
                <a:solidFill>
                  <a:srgbClr val="002060"/>
                </a:solidFill>
              </a:rPr>
              <a:t>Software as a Service (SaaS)</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144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Service orientation</a:t>
            </a:r>
          </a:p>
        </p:txBody>
      </p:sp>
      <p:sp>
        <p:nvSpPr>
          <p:cNvPr id="2" name="Date Placeholder 1">
            <a:extLst>
              <a:ext uri="{FF2B5EF4-FFF2-40B4-BE49-F238E27FC236}">
                <a16:creationId xmlns:a16="http://schemas.microsoft.com/office/drawing/2014/main" id="{E7794594-69C6-4907-BB6A-0E5ED645921D}"/>
              </a:ext>
            </a:extLst>
          </p:cNvPr>
          <p:cNvSpPr>
            <a:spLocks noGrp="1"/>
          </p:cNvSpPr>
          <p:nvPr>
            <p:ph type="dt" sz="half" idx="10"/>
          </p:nvPr>
        </p:nvSpPr>
        <p:spPr/>
        <p:txBody>
          <a:bodyPr/>
          <a:lstStyle/>
          <a:p>
            <a:fld id="{6904CDE4-9192-43A1-9715-3C9528DAE6C5}" type="datetime1">
              <a:rPr lang="en-US" smtClean="0"/>
              <a:t>10/28/2024</a:t>
            </a:fld>
            <a:endParaRPr lang="en-US"/>
          </a:p>
        </p:txBody>
      </p:sp>
      <p:sp>
        <p:nvSpPr>
          <p:cNvPr id="3" name="Slide Number Placeholder 2">
            <a:extLst>
              <a:ext uri="{FF2B5EF4-FFF2-40B4-BE49-F238E27FC236}">
                <a16:creationId xmlns:a16="http://schemas.microsoft.com/office/drawing/2014/main" id="{F61050C5-E5BC-42BB-B0F1-707C3386F7BC}"/>
              </a:ext>
            </a:extLst>
          </p:cNvPr>
          <p:cNvSpPr>
            <a:spLocks noGrp="1"/>
          </p:cNvSpPr>
          <p:nvPr>
            <p:ph type="sldNum" sz="quarter" idx="12"/>
          </p:nvPr>
        </p:nvSpPr>
        <p:spPr/>
        <p:txBody>
          <a:bodyPr/>
          <a:lstStyle/>
          <a:p>
            <a:fld id="{3D027B83-D7F4-42ED-8E09-7E32E292F51B}" type="slidenum">
              <a:rPr lang="en-US" smtClean="0"/>
              <a:t>12</a:t>
            </a:fld>
            <a:endParaRPr lang="en-US"/>
          </a:p>
        </p:txBody>
      </p:sp>
    </p:spTree>
    <p:extLst>
      <p:ext uri="{BB962C8B-B14F-4D97-AF65-F5344CB8AC3E}">
        <p14:creationId xmlns:p14="http://schemas.microsoft.com/office/powerpoint/2010/main" val="219067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371600"/>
            <a:ext cx="8201891" cy="538941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rgbClr val="002060"/>
                </a:solidFill>
              </a:rPr>
              <a:t>Utility computing </a:t>
            </a:r>
            <a:r>
              <a:rPr lang="en-US" sz="2700" dirty="0">
                <a:solidFill>
                  <a:schemeClr val="tx1"/>
                </a:solidFill>
              </a:rPr>
              <a:t>is a service model that delivers computing resources over the internet. </a:t>
            </a:r>
          </a:p>
          <a:p>
            <a:pPr marL="457200" indent="-457200" algn="just">
              <a:buClr>
                <a:srgbClr val="002060"/>
              </a:buClr>
              <a:buSzPct val="70000"/>
              <a:buFont typeface="Wingdings" panose="05000000000000000000" pitchFamily="2" charset="2"/>
              <a:buChar char="q"/>
            </a:pPr>
            <a:r>
              <a:rPr lang="en-US" sz="2700" dirty="0">
                <a:solidFill>
                  <a:schemeClr val="tx1"/>
                </a:solidFill>
              </a:rPr>
              <a:t>The resources include processing power, storage, and applications as a metered service.</a:t>
            </a:r>
          </a:p>
          <a:p>
            <a:pPr marL="457200" indent="-457200" algn="just">
              <a:buClr>
                <a:srgbClr val="002060"/>
              </a:buClr>
              <a:buSzPct val="70000"/>
              <a:buFont typeface="Wingdings" panose="05000000000000000000" pitchFamily="2" charset="2"/>
              <a:buChar char="q"/>
            </a:pPr>
            <a:r>
              <a:rPr lang="en-US" sz="2700" dirty="0">
                <a:solidFill>
                  <a:schemeClr val="tx1"/>
                </a:solidFill>
              </a:rPr>
              <a:t>Resources are provisioned on a </a:t>
            </a:r>
            <a:r>
              <a:rPr lang="en-US" sz="2700" dirty="0">
                <a:solidFill>
                  <a:schemeClr val="accent4">
                    <a:lumMod val="75000"/>
                  </a:schemeClr>
                </a:solidFill>
              </a:rPr>
              <a:t>pay-per-use basis</a:t>
            </a:r>
          </a:p>
          <a:p>
            <a:pPr marL="457200" indent="-457200" algn="just">
              <a:buClr>
                <a:srgbClr val="002060"/>
              </a:buClr>
              <a:buSzPct val="70000"/>
              <a:buFont typeface="Wingdings" panose="05000000000000000000" pitchFamily="2" charset="2"/>
              <a:buChar char="q"/>
            </a:pPr>
            <a:r>
              <a:rPr lang="en-US" sz="2700" dirty="0">
                <a:solidFill>
                  <a:schemeClr val="tx1"/>
                </a:solidFill>
              </a:rPr>
              <a:t>It allows users to access and pay for only the resources they consume.</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1445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Utility Computing</a:t>
            </a:r>
          </a:p>
        </p:txBody>
      </p:sp>
      <p:sp>
        <p:nvSpPr>
          <p:cNvPr id="2" name="Date Placeholder 1">
            <a:extLst>
              <a:ext uri="{FF2B5EF4-FFF2-40B4-BE49-F238E27FC236}">
                <a16:creationId xmlns:a16="http://schemas.microsoft.com/office/drawing/2014/main" id="{8A9131D6-9CF5-43E6-BD85-57B43DABBB57}"/>
              </a:ext>
            </a:extLst>
          </p:cNvPr>
          <p:cNvSpPr>
            <a:spLocks noGrp="1"/>
          </p:cNvSpPr>
          <p:nvPr>
            <p:ph type="dt" sz="half" idx="10"/>
          </p:nvPr>
        </p:nvSpPr>
        <p:spPr/>
        <p:txBody>
          <a:bodyPr/>
          <a:lstStyle/>
          <a:p>
            <a:fld id="{1CE6573D-1E56-407D-8843-586B0C51A1D7}" type="datetime1">
              <a:rPr lang="en-US" smtClean="0"/>
              <a:t>10/28/2024</a:t>
            </a:fld>
            <a:endParaRPr lang="en-US"/>
          </a:p>
        </p:txBody>
      </p:sp>
      <p:sp>
        <p:nvSpPr>
          <p:cNvPr id="3" name="Slide Number Placeholder 2">
            <a:extLst>
              <a:ext uri="{FF2B5EF4-FFF2-40B4-BE49-F238E27FC236}">
                <a16:creationId xmlns:a16="http://schemas.microsoft.com/office/drawing/2014/main" id="{42DA8563-C561-40A4-A94A-F810AF4CDBA5}"/>
              </a:ext>
            </a:extLst>
          </p:cNvPr>
          <p:cNvSpPr>
            <a:spLocks noGrp="1"/>
          </p:cNvSpPr>
          <p:nvPr>
            <p:ph type="sldNum" sz="quarter" idx="12"/>
          </p:nvPr>
        </p:nvSpPr>
        <p:spPr/>
        <p:txBody>
          <a:bodyPr/>
          <a:lstStyle/>
          <a:p>
            <a:fld id="{3D027B83-D7F4-42ED-8E09-7E32E292F51B}" type="slidenum">
              <a:rPr lang="en-US" smtClean="0"/>
              <a:t>13</a:t>
            </a:fld>
            <a:endParaRPr lang="en-US"/>
          </a:p>
        </p:txBody>
      </p:sp>
    </p:spTree>
    <p:extLst>
      <p:ext uri="{BB962C8B-B14F-4D97-AF65-F5344CB8AC3E}">
        <p14:creationId xmlns:p14="http://schemas.microsoft.com/office/powerpoint/2010/main" val="3624835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371600"/>
            <a:ext cx="8201891" cy="538941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rgbClr val="002060"/>
                </a:solidFill>
              </a:rPr>
              <a:t>Cloud Computing </a:t>
            </a:r>
            <a:r>
              <a:rPr lang="en-US" sz="2700" dirty="0">
                <a:solidFill>
                  <a:schemeClr val="tx1"/>
                </a:solidFill>
              </a:rPr>
              <a:t>means storing and accessing the data and programs on remote servers that are hosted on the internet instead of the computer’s hard drive or local server.</a:t>
            </a:r>
          </a:p>
          <a:p>
            <a:pPr marL="457200" indent="-457200" algn="just">
              <a:buClr>
                <a:srgbClr val="002060"/>
              </a:buClr>
              <a:buSzPct val="70000"/>
              <a:buFont typeface="Wingdings" panose="05000000000000000000" pitchFamily="2" charset="2"/>
              <a:buChar char="q"/>
            </a:pPr>
            <a:r>
              <a:rPr lang="en-US" sz="2700" dirty="0">
                <a:solidFill>
                  <a:schemeClr val="tx1"/>
                </a:solidFill>
              </a:rPr>
              <a:t>It also referred to as </a:t>
            </a:r>
            <a:r>
              <a:rPr lang="en-US" sz="2700" dirty="0">
                <a:solidFill>
                  <a:srgbClr val="002060"/>
                </a:solidFill>
              </a:rPr>
              <a:t>Internet-based computing</a:t>
            </a:r>
          </a:p>
          <a:p>
            <a:pPr marL="457200" indent="-457200" algn="just">
              <a:buClr>
                <a:srgbClr val="002060"/>
              </a:buClr>
              <a:buSzPct val="70000"/>
              <a:buFont typeface="Wingdings" panose="05000000000000000000" pitchFamily="2" charset="2"/>
              <a:buChar char="q"/>
            </a:pPr>
            <a:r>
              <a:rPr lang="en-US" sz="2700" dirty="0">
                <a:solidFill>
                  <a:schemeClr val="tx1"/>
                </a:solidFill>
              </a:rPr>
              <a:t> It is a technology where the resource is provided as a service through the Internet to the user</a:t>
            </a:r>
          </a:p>
          <a:p>
            <a:pPr marL="457200" indent="-457200" algn="just">
              <a:buClr>
                <a:srgbClr val="002060"/>
              </a:buClr>
              <a:buSzPct val="70000"/>
              <a:buFont typeface="Wingdings" panose="05000000000000000000" pitchFamily="2" charset="2"/>
              <a:buChar char="q"/>
            </a:pPr>
            <a:r>
              <a:rPr lang="en-US" sz="2700" dirty="0">
                <a:solidFill>
                  <a:schemeClr val="tx1"/>
                </a:solidFill>
              </a:rPr>
              <a:t>The data that is stored can be </a:t>
            </a:r>
            <a:r>
              <a:rPr lang="en-US" sz="2700" dirty="0">
                <a:solidFill>
                  <a:srgbClr val="002060"/>
                </a:solidFill>
              </a:rPr>
              <a:t>files,</a:t>
            </a:r>
            <a:r>
              <a:rPr lang="en-US" sz="2700" dirty="0">
                <a:solidFill>
                  <a:schemeClr val="tx1"/>
                </a:solidFill>
              </a:rPr>
              <a:t> </a:t>
            </a:r>
            <a:r>
              <a:rPr lang="en-US" sz="2700" dirty="0">
                <a:solidFill>
                  <a:srgbClr val="002060"/>
                </a:solidFill>
              </a:rPr>
              <a:t>images,</a:t>
            </a:r>
            <a:r>
              <a:rPr lang="en-US" sz="2700" dirty="0">
                <a:solidFill>
                  <a:schemeClr val="tx1"/>
                </a:solidFill>
              </a:rPr>
              <a:t> </a:t>
            </a:r>
            <a:r>
              <a:rPr lang="en-US" sz="2700" dirty="0">
                <a:solidFill>
                  <a:srgbClr val="002060"/>
                </a:solidFill>
              </a:rPr>
              <a:t>documents,</a:t>
            </a:r>
            <a:r>
              <a:rPr lang="en-US" sz="2700" dirty="0">
                <a:solidFill>
                  <a:schemeClr val="tx1"/>
                </a:solidFill>
              </a:rPr>
              <a:t> or </a:t>
            </a:r>
            <a:r>
              <a:rPr lang="en-US" sz="2700" dirty="0">
                <a:solidFill>
                  <a:srgbClr val="002060"/>
                </a:solidFill>
              </a:rPr>
              <a:t>any other storable document</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14458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Cloud Computing</a:t>
            </a:r>
          </a:p>
        </p:txBody>
      </p:sp>
      <p:sp>
        <p:nvSpPr>
          <p:cNvPr id="2" name="Date Placeholder 1">
            <a:extLst>
              <a:ext uri="{FF2B5EF4-FFF2-40B4-BE49-F238E27FC236}">
                <a16:creationId xmlns:a16="http://schemas.microsoft.com/office/drawing/2014/main" id="{66A74289-05FF-45A0-A187-EB1D5A2DE3D4}"/>
              </a:ext>
            </a:extLst>
          </p:cNvPr>
          <p:cNvSpPr>
            <a:spLocks noGrp="1"/>
          </p:cNvSpPr>
          <p:nvPr>
            <p:ph type="dt" sz="half" idx="10"/>
          </p:nvPr>
        </p:nvSpPr>
        <p:spPr/>
        <p:txBody>
          <a:bodyPr/>
          <a:lstStyle/>
          <a:p>
            <a:fld id="{E5F5C9F6-A971-4297-9E57-67ABCF425B36}" type="datetime1">
              <a:rPr lang="en-US" smtClean="0"/>
              <a:t>10/28/2024</a:t>
            </a:fld>
            <a:endParaRPr lang="en-US"/>
          </a:p>
        </p:txBody>
      </p:sp>
      <p:sp>
        <p:nvSpPr>
          <p:cNvPr id="3" name="Slide Number Placeholder 2">
            <a:extLst>
              <a:ext uri="{FF2B5EF4-FFF2-40B4-BE49-F238E27FC236}">
                <a16:creationId xmlns:a16="http://schemas.microsoft.com/office/drawing/2014/main" id="{E9AA7C1D-2AA1-41C3-B7DF-AFFB9F573090}"/>
              </a:ext>
            </a:extLst>
          </p:cNvPr>
          <p:cNvSpPr>
            <a:spLocks noGrp="1"/>
          </p:cNvSpPr>
          <p:nvPr>
            <p:ph type="sldNum" sz="quarter" idx="12"/>
          </p:nvPr>
        </p:nvSpPr>
        <p:spPr/>
        <p:txBody>
          <a:bodyPr/>
          <a:lstStyle/>
          <a:p>
            <a:fld id="{3D027B83-D7F4-42ED-8E09-7E32E292F51B}" type="slidenum">
              <a:rPr lang="en-US" smtClean="0"/>
              <a:t>14</a:t>
            </a:fld>
            <a:endParaRPr lang="en-US"/>
          </a:p>
        </p:txBody>
      </p:sp>
    </p:spTree>
    <p:extLst>
      <p:ext uri="{BB962C8B-B14F-4D97-AF65-F5344CB8AC3E}">
        <p14:creationId xmlns:p14="http://schemas.microsoft.com/office/powerpoint/2010/main" val="387042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Disadvantages</a:t>
            </a:r>
          </a:p>
          <a:p>
            <a:pPr marL="914400" lvl="1" indent="-457200" algn="just">
              <a:buClr>
                <a:srgbClr val="002060"/>
              </a:buClr>
              <a:buSzPct val="70000"/>
              <a:buFont typeface="Wingdings" panose="05000000000000000000" pitchFamily="2" charset="2"/>
              <a:buChar char="§"/>
            </a:pPr>
            <a:r>
              <a:rPr lang="en-US" sz="2700" dirty="0">
                <a:solidFill>
                  <a:schemeClr val="tx1"/>
                </a:solidFill>
              </a:rPr>
              <a:t>Cost Saving</a:t>
            </a:r>
          </a:p>
          <a:p>
            <a:pPr marL="914400" lvl="1" indent="-457200" algn="just">
              <a:buClr>
                <a:srgbClr val="002060"/>
              </a:buClr>
              <a:buSzPct val="70000"/>
              <a:buFont typeface="Wingdings" panose="05000000000000000000" pitchFamily="2" charset="2"/>
              <a:buChar char="§"/>
            </a:pPr>
            <a:r>
              <a:rPr lang="en-US" sz="2700" dirty="0">
                <a:solidFill>
                  <a:schemeClr val="tx1"/>
                </a:solidFill>
              </a:rPr>
              <a:t>Data Redundancy and Replication</a:t>
            </a:r>
          </a:p>
          <a:p>
            <a:pPr marL="914400" lvl="1" indent="-457200" algn="just">
              <a:buClr>
                <a:srgbClr val="002060"/>
              </a:buClr>
              <a:buSzPct val="70000"/>
              <a:buFont typeface="Wingdings" panose="05000000000000000000" pitchFamily="2" charset="2"/>
              <a:buChar char="§"/>
            </a:pPr>
            <a:r>
              <a:rPr lang="en-US" sz="2700" dirty="0">
                <a:solidFill>
                  <a:schemeClr val="tx1"/>
                </a:solidFill>
              </a:rPr>
              <a:t>Flexibility</a:t>
            </a:r>
          </a:p>
          <a:p>
            <a:pPr marL="914400" lvl="1" indent="-457200" algn="just">
              <a:buClr>
                <a:srgbClr val="002060"/>
              </a:buClr>
              <a:buSzPct val="70000"/>
              <a:buFont typeface="Wingdings" panose="05000000000000000000" pitchFamily="2" charset="2"/>
              <a:buChar char="§"/>
            </a:pPr>
            <a:r>
              <a:rPr lang="en-US" sz="2700" dirty="0">
                <a:solidFill>
                  <a:schemeClr val="tx1"/>
                </a:solidFill>
              </a:rPr>
              <a:t>Reliability</a:t>
            </a:r>
          </a:p>
          <a:p>
            <a:pPr marL="914400" lvl="1" indent="-457200" algn="just">
              <a:buClr>
                <a:srgbClr val="002060"/>
              </a:buClr>
              <a:buSzPct val="70000"/>
              <a:buFont typeface="Wingdings" panose="05000000000000000000" pitchFamily="2" charset="2"/>
              <a:buChar char="§"/>
            </a:pPr>
            <a:r>
              <a:rPr lang="en-US" sz="2700" dirty="0">
                <a:solidFill>
                  <a:schemeClr val="tx1"/>
                </a:solidFill>
              </a:rPr>
              <a:t>High Accessibility</a:t>
            </a:r>
          </a:p>
          <a:p>
            <a:pPr marL="914400" lvl="1" indent="-457200" algn="just">
              <a:buClr>
                <a:srgbClr val="002060"/>
              </a:buClr>
              <a:buSzPct val="70000"/>
              <a:buFont typeface="Wingdings" panose="05000000000000000000" pitchFamily="2" charset="2"/>
              <a:buChar char="§"/>
            </a:pPr>
            <a:r>
              <a:rPr lang="en-US" sz="2700" dirty="0">
                <a:solidFill>
                  <a:schemeClr val="tx1"/>
                </a:solidFill>
              </a:rPr>
              <a:t>Scalable</a:t>
            </a:r>
          </a:p>
          <a:p>
            <a:pPr algn="just">
              <a:buClr>
                <a:srgbClr val="002060"/>
              </a:buClr>
              <a:buSzPct val="70000"/>
            </a:pPr>
            <a:r>
              <a:rPr lang="en-US" sz="2700" b="1" dirty="0">
                <a:solidFill>
                  <a:srgbClr val="FF0000"/>
                </a:solidFill>
              </a:rPr>
              <a:t>Disadvantages</a:t>
            </a:r>
          </a:p>
          <a:p>
            <a:pPr marL="914400" lvl="1" indent="-457200" algn="just">
              <a:buClr>
                <a:srgbClr val="002060"/>
              </a:buClr>
              <a:buSzPct val="70000"/>
              <a:buFont typeface="Wingdings" panose="05000000000000000000" pitchFamily="2" charset="2"/>
              <a:buChar char="§"/>
            </a:pPr>
            <a:r>
              <a:rPr lang="en-US" sz="2700" dirty="0">
                <a:solidFill>
                  <a:schemeClr val="tx1"/>
                </a:solidFill>
              </a:rPr>
              <a:t>Internet Dependency</a:t>
            </a:r>
          </a:p>
          <a:p>
            <a:pPr marL="914400" lvl="1" indent="-457200" algn="just">
              <a:buClr>
                <a:srgbClr val="002060"/>
              </a:buClr>
              <a:buSzPct val="70000"/>
              <a:buFont typeface="Wingdings" panose="05000000000000000000" pitchFamily="2" charset="2"/>
              <a:buChar char="§"/>
            </a:pPr>
            <a:r>
              <a:rPr lang="en-US" sz="2700" dirty="0">
                <a:solidFill>
                  <a:schemeClr val="tx1"/>
                </a:solidFill>
              </a:rPr>
              <a:t>Issues in Security and Privacy</a:t>
            </a:r>
          </a:p>
          <a:p>
            <a:pPr marL="914400" lvl="1" indent="-457200" algn="just">
              <a:buClr>
                <a:srgbClr val="002060"/>
              </a:buClr>
              <a:buSzPct val="70000"/>
              <a:buFont typeface="Wingdings" panose="05000000000000000000" pitchFamily="2" charset="2"/>
              <a:buChar char="§"/>
            </a:pPr>
            <a:r>
              <a:rPr lang="en-US" sz="2700" dirty="0">
                <a:solidFill>
                  <a:schemeClr val="tx1"/>
                </a:solidFill>
              </a:rPr>
              <a:t>Data Breaches</a:t>
            </a:r>
          </a:p>
          <a:p>
            <a:pPr marL="914400" lvl="1" indent="-457200" algn="just">
              <a:buClr>
                <a:srgbClr val="002060"/>
              </a:buClr>
              <a:buSzPct val="70000"/>
              <a:buFont typeface="Wingdings" panose="05000000000000000000" pitchFamily="2" charset="2"/>
              <a:buChar char="§"/>
            </a:pPr>
            <a:r>
              <a:rPr lang="en-US" sz="2700" dirty="0">
                <a:solidFill>
                  <a:schemeClr val="tx1"/>
                </a:solidFill>
              </a:rPr>
              <a:t>Limitations on Control</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94C33299-D30D-409C-9CC7-167EB876FF38}"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15</a:t>
            </a:fld>
            <a:endParaRPr lang="en-US"/>
          </a:p>
        </p:txBody>
      </p:sp>
    </p:spTree>
    <p:extLst>
      <p:ext uri="{BB962C8B-B14F-4D97-AF65-F5344CB8AC3E}">
        <p14:creationId xmlns:p14="http://schemas.microsoft.com/office/powerpoint/2010/main" val="1689937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800" dirty="0">
                <a:solidFill>
                  <a:schemeClr val="tx1"/>
                </a:solidFill>
              </a:rPr>
              <a:t>Distributed computing is a system in which </a:t>
            </a:r>
            <a:r>
              <a:rPr lang="en-US" sz="2800" dirty="0">
                <a:solidFill>
                  <a:schemeClr val="accent4">
                    <a:lumMod val="75000"/>
                  </a:schemeClr>
                </a:solidFill>
              </a:rPr>
              <a:t>processing</a:t>
            </a:r>
            <a:r>
              <a:rPr lang="en-US" sz="2800" dirty="0">
                <a:solidFill>
                  <a:schemeClr val="tx1"/>
                </a:solidFill>
              </a:rPr>
              <a:t> and </a:t>
            </a:r>
            <a:r>
              <a:rPr lang="en-US" sz="2800" dirty="0">
                <a:solidFill>
                  <a:schemeClr val="accent4">
                    <a:lumMod val="75000"/>
                  </a:schemeClr>
                </a:solidFill>
              </a:rPr>
              <a:t>data storage </a:t>
            </a:r>
            <a:r>
              <a:rPr lang="en-US" sz="2800" dirty="0">
                <a:solidFill>
                  <a:schemeClr val="tx1"/>
                </a:solidFill>
              </a:rPr>
              <a:t>are spread across multiple devices or systems, rather than being managed by a single central device.</a:t>
            </a:r>
          </a:p>
          <a:p>
            <a:pPr marL="457200" indent="-457200" algn="just">
              <a:buClr>
                <a:srgbClr val="002060"/>
              </a:buClr>
              <a:buSzPct val="70000"/>
              <a:buFont typeface="Wingdings" panose="05000000000000000000" pitchFamily="2" charset="2"/>
              <a:buChar char="q"/>
            </a:pPr>
            <a:r>
              <a:rPr lang="en-US" sz="2700" dirty="0">
                <a:solidFill>
                  <a:schemeClr val="tx1"/>
                </a:solidFill>
              </a:rPr>
              <a:t>Distributed computing systems can be classified into various models based on their </a:t>
            </a:r>
            <a:r>
              <a:rPr lang="en-US" sz="2700" dirty="0">
                <a:solidFill>
                  <a:schemeClr val="accent4">
                    <a:lumMod val="75000"/>
                  </a:schemeClr>
                </a:solidFill>
              </a:rPr>
              <a:t>architecture</a:t>
            </a:r>
            <a:r>
              <a:rPr lang="en-US" sz="2700" dirty="0">
                <a:solidFill>
                  <a:schemeClr val="tx1"/>
                </a:solidFill>
              </a:rPr>
              <a:t>, </a:t>
            </a:r>
            <a:r>
              <a:rPr lang="en-US" sz="2700" dirty="0">
                <a:solidFill>
                  <a:schemeClr val="accent4">
                    <a:lumMod val="75000"/>
                  </a:schemeClr>
                </a:solidFill>
              </a:rPr>
              <a:t>communication methods</a:t>
            </a:r>
            <a:r>
              <a:rPr lang="en-US" sz="2700" dirty="0">
                <a:solidFill>
                  <a:schemeClr val="tx1"/>
                </a:solidFill>
              </a:rPr>
              <a:t>, and </a:t>
            </a:r>
            <a:r>
              <a:rPr lang="en-US" sz="2700" dirty="0">
                <a:solidFill>
                  <a:schemeClr val="accent4">
                    <a:lumMod val="75000"/>
                  </a:schemeClr>
                </a:solidFill>
              </a:rPr>
              <a:t>the way they manage resources.</a:t>
            </a:r>
          </a:p>
          <a:p>
            <a:pPr marL="971550" lvl="1" indent="-514350" algn="just">
              <a:buClr>
                <a:srgbClr val="002060"/>
              </a:buClr>
              <a:buSzPct val="70000"/>
              <a:buFont typeface="+mj-lt"/>
              <a:buAutoNum type="arabicPeriod"/>
            </a:pPr>
            <a:r>
              <a:rPr lang="en-US" sz="2700" dirty="0">
                <a:solidFill>
                  <a:srgbClr val="FF0000"/>
                </a:solidFill>
              </a:rPr>
              <a:t>Physical Model</a:t>
            </a:r>
          </a:p>
          <a:p>
            <a:pPr marL="971550" lvl="1" indent="-514350" algn="just">
              <a:buClr>
                <a:srgbClr val="002060"/>
              </a:buClr>
              <a:buSzPct val="70000"/>
              <a:buFont typeface="+mj-lt"/>
              <a:buAutoNum type="arabicPeriod"/>
            </a:pPr>
            <a:r>
              <a:rPr lang="en-US" sz="2700" dirty="0">
                <a:solidFill>
                  <a:srgbClr val="FF0000"/>
                </a:solidFill>
              </a:rPr>
              <a:t>Architectural Model</a:t>
            </a:r>
          </a:p>
          <a:p>
            <a:pPr marL="971550" lvl="1" indent="-514350" algn="just">
              <a:buClr>
                <a:srgbClr val="002060"/>
              </a:buClr>
              <a:buSzPct val="70000"/>
              <a:buFont typeface="+mj-lt"/>
              <a:buAutoNum type="arabicPeriod"/>
            </a:pPr>
            <a:r>
              <a:rPr lang="en-US" sz="2700" dirty="0">
                <a:solidFill>
                  <a:srgbClr val="FF0000"/>
                </a:solidFill>
              </a:rPr>
              <a:t>Fundamental Model</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400" b="1" dirty="0">
                <a:solidFill>
                  <a:schemeClr val="accent4">
                    <a:lumMod val="75000"/>
                  </a:schemeClr>
                </a:solidFill>
              </a:rPr>
              <a:t>System Models for Distributed Computing</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9EC15D2D-3CBA-4D48-96A8-A815A5D8D7F8}"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16</a:t>
            </a:fld>
            <a:endParaRPr lang="en-US"/>
          </a:p>
        </p:txBody>
      </p:sp>
    </p:spTree>
    <p:extLst>
      <p:ext uri="{BB962C8B-B14F-4D97-AF65-F5344CB8AC3E}">
        <p14:creationId xmlns:p14="http://schemas.microsoft.com/office/powerpoint/2010/main" val="1626161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1. Physical Model</a:t>
            </a:r>
          </a:p>
          <a:p>
            <a:pPr marL="457200" indent="-457200" algn="just">
              <a:buClr>
                <a:srgbClr val="002060"/>
              </a:buClr>
              <a:buSzPct val="70000"/>
              <a:buFont typeface="Wingdings" panose="05000000000000000000" pitchFamily="2" charset="2"/>
              <a:buChar char="q"/>
            </a:pPr>
            <a:r>
              <a:rPr lang="en-US" sz="2700" dirty="0">
                <a:solidFill>
                  <a:schemeClr val="tx1"/>
                </a:solidFill>
              </a:rPr>
              <a:t>It represents the HW elements of a distributed system.</a:t>
            </a:r>
          </a:p>
          <a:p>
            <a:pPr marL="457200" indent="-457200" algn="just">
              <a:buClr>
                <a:srgbClr val="002060"/>
              </a:buClr>
              <a:buSzPct val="70000"/>
              <a:buFont typeface="Wingdings" panose="05000000000000000000" pitchFamily="2" charset="2"/>
              <a:buChar char="q"/>
            </a:pPr>
            <a:r>
              <a:rPr lang="en-US" sz="2700" dirty="0">
                <a:solidFill>
                  <a:schemeClr val="tx1"/>
                </a:solidFill>
              </a:rPr>
              <a:t>It includes physical configuration, including the computers, other devices, and connections between them.</a:t>
            </a:r>
          </a:p>
          <a:p>
            <a:pPr marL="457200" indent="-457200" algn="just">
              <a:buClr>
                <a:srgbClr val="002060"/>
              </a:buClr>
              <a:buSzPct val="70000"/>
              <a:buFont typeface="Wingdings" panose="05000000000000000000" pitchFamily="2" charset="2"/>
              <a:buChar char="q"/>
            </a:pPr>
            <a:r>
              <a:rPr lang="en-US" sz="2700" dirty="0">
                <a:solidFill>
                  <a:schemeClr val="tx1"/>
                </a:solidFill>
              </a:rPr>
              <a:t>Mainly consists of the following components: </a:t>
            </a:r>
          </a:p>
          <a:p>
            <a:pPr marL="914400" lvl="1" indent="-457200" algn="just">
              <a:buClr>
                <a:srgbClr val="002060"/>
              </a:buClr>
              <a:buSzPct val="70000"/>
              <a:buFont typeface="Wingdings" panose="05000000000000000000" pitchFamily="2" charset="2"/>
              <a:buChar char="q"/>
            </a:pPr>
            <a:r>
              <a:rPr lang="en-US" sz="2700" dirty="0">
                <a:solidFill>
                  <a:schemeClr val="tx1"/>
                </a:solidFill>
              </a:rPr>
              <a:t>Nodes</a:t>
            </a:r>
          </a:p>
          <a:p>
            <a:pPr marL="914400" lvl="1" indent="-457200" algn="just">
              <a:buClr>
                <a:srgbClr val="002060"/>
              </a:buClr>
              <a:buSzPct val="70000"/>
              <a:buFont typeface="Wingdings" panose="05000000000000000000" pitchFamily="2" charset="2"/>
              <a:buChar char="q"/>
            </a:pPr>
            <a:r>
              <a:rPr lang="en-US" sz="2700" dirty="0">
                <a:solidFill>
                  <a:schemeClr val="tx1"/>
                </a:solidFill>
              </a:rPr>
              <a:t>Links</a:t>
            </a:r>
          </a:p>
          <a:p>
            <a:pPr marL="914400" lvl="1" indent="-457200" algn="just">
              <a:buClr>
                <a:srgbClr val="002060"/>
              </a:buClr>
              <a:buSzPct val="70000"/>
              <a:buFont typeface="Wingdings" panose="05000000000000000000" pitchFamily="2" charset="2"/>
              <a:buChar char="q"/>
            </a:pPr>
            <a:r>
              <a:rPr lang="en-US" sz="2700" dirty="0">
                <a:solidFill>
                  <a:schemeClr val="tx1"/>
                </a:solidFill>
              </a:rPr>
              <a:t>Middleware</a:t>
            </a:r>
          </a:p>
          <a:p>
            <a:pPr marL="914400" lvl="1" indent="-457200" algn="just">
              <a:buClr>
                <a:srgbClr val="002060"/>
              </a:buClr>
              <a:buSzPct val="70000"/>
              <a:buFont typeface="Wingdings" panose="05000000000000000000" pitchFamily="2" charset="2"/>
              <a:buChar char="q"/>
            </a:pPr>
            <a:r>
              <a:rPr lang="en-US" sz="2700" dirty="0">
                <a:solidFill>
                  <a:schemeClr val="tx1"/>
                </a:solidFill>
              </a:rPr>
              <a:t>Network Topology</a:t>
            </a:r>
          </a:p>
          <a:p>
            <a:pPr marL="914400" lvl="1" indent="-457200" algn="just">
              <a:buClr>
                <a:srgbClr val="002060"/>
              </a:buClr>
              <a:buSzPct val="70000"/>
              <a:buFont typeface="Wingdings" panose="05000000000000000000" pitchFamily="2" charset="2"/>
              <a:buChar char="q"/>
            </a:pPr>
            <a:r>
              <a:rPr lang="en-US" sz="2700" dirty="0">
                <a:solidFill>
                  <a:schemeClr val="tx1"/>
                </a:solidFill>
              </a:rPr>
              <a:t>Communication Protocols</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36CE9B90-798B-4B05-A318-73324E119061}"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17</a:t>
            </a:fld>
            <a:endParaRPr lang="en-US"/>
          </a:p>
        </p:txBody>
      </p:sp>
    </p:spTree>
    <p:extLst>
      <p:ext uri="{BB962C8B-B14F-4D97-AF65-F5344CB8AC3E}">
        <p14:creationId xmlns:p14="http://schemas.microsoft.com/office/powerpoint/2010/main" val="186626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Nodes</a:t>
            </a:r>
          </a:p>
          <a:p>
            <a:pPr marL="457200" indent="-457200" algn="just">
              <a:buClr>
                <a:srgbClr val="002060"/>
              </a:buClr>
              <a:buSzPct val="70000"/>
              <a:buFont typeface="Wingdings" panose="05000000000000000000" pitchFamily="2" charset="2"/>
              <a:buChar char="q"/>
            </a:pPr>
            <a:r>
              <a:rPr lang="en-US" sz="2700" dirty="0">
                <a:solidFill>
                  <a:schemeClr val="tx1"/>
                </a:solidFill>
              </a:rPr>
              <a:t>Nodes are the end devices that can process data, execute tasks, and communicate with the other nodes.</a:t>
            </a:r>
          </a:p>
          <a:p>
            <a:pPr marL="457200" indent="-457200" algn="just">
              <a:buClr>
                <a:srgbClr val="002060"/>
              </a:buClr>
              <a:buSzPct val="70000"/>
              <a:buFont typeface="Wingdings" panose="05000000000000000000" pitchFamily="2" charset="2"/>
              <a:buChar char="q"/>
            </a:pPr>
            <a:r>
              <a:rPr lang="en-US" sz="2700" dirty="0">
                <a:solidFill>
                  <a:schemeClr val="tx1"/>
                </a:solidFill>
              </a:rPr>
              <a:t>These end devices are generally the computers at the user end or can be servers, workstations, etc.</a:t>
            </a:r>
          </a:p>
          <a:p>
            <a:pPr marL="457200" indent="-457200" algn="just">
              <a:buClr>
                <a:srgbClr val="002060"/>
              </a:buClr>
              <a:buSzPct val="70000"/>
              <a:buFont typeface="Wingdings" panose="05000000000000000000" pitchFamily="2" charset="2"/>
              <a:buChar char="q"/>
            </a:pPr>
            <a:r>
              <a:rPr lang="en-US" sz="2700" dirty="0">
                <a:solidFill>
                  <a:schemeClr val="tx1"/>
                </a:solidFill>
              </a:rPr>
              <a:t>Each node has an OS, execution environment, and different middleware requirements </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5A39E579-73A6-4FBA-8AF8-88E8D601462E}"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18</a:t>
            </a:fld>
            <a:endParaRPr lang="en-US"/>
          </a:p>
        </p:txBody>
      </p:sp>
    </p:spTree>
    <p:extLst>
      <p:ext uri="{BB962C8B-B14F-4D97-AF65-F5344CB8AC3E}">
        <p14:creationId xmlns:p14="http://schemas.microsoft.com/office/powerpoint/2010/main" val="423805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lnSpcReduction="10000"/>
          </a:bodyPr>
          <a:lstStyle/>
          <a:p>
            <a:pPr algn="just">
              <a:buClr>
                <a:srgbClr val="002060"/>
              </a:buClr>
              <a:buSzPct val="70000"/>
            </a:pPr>
            <a:r>
              <a:rPr lang="en-US" sz="2700" b="1" dirty="0">
                <a:solidFill>
                  <a:srgbClr val="FF0000"/>
                </a:solidFill>
              </a:rPr>
              <a:t>Links</a:t>
            </a:r>
          </a:p>
          <a:p>
            <a:pPr marL="457200" indent="-457200" algn="just">
              <a:buClr>
                <a:srgbClr val="002060"/>
              </a:buClr>
              <a:buSzPct val="70000"/>
              <a:buFont typeface="Wingdings" panose="05000000000000000000" pitchFamily="2" charset="2"/>
              <a:buChar char="q"/>
            </a:pPr>
            <a:r>
              <a:rPr lang="en-US" sz="2700" dirty="0">
                <a:solidFill>
                  <a:schemeClr val="tx1"/>
                </a:solidFill>
              </a:rPr>
              <a:t> The communication channels between different nodes and intermediate devices.</a:t>
            </a:r>
          </a:p>
          <a:p>
            <a:pPr marL="457200" indent="-457200" algn="just">
              <a:buClr>
                <a:srgbClr val="002060"/>
              </a:buClr>
              <a:buSzPct val="70000"/>
              <a:buFont typeface="Wingdings" panose="05000000000000000000" pitchFamily="2" charset="2"/>
              <a:buChar char="q"/>
            </a:pPr>
            <a:r>
              <a:rPr lang="en-US" sz="2700" dirty="0">
                <a:solidFill>
                  <a:schemeClr val="tx1"/>
                </a:solidFill>
              </a:rPr>
              <a:t>These may be wired or wireless.</a:t>
            </a:r>
          </a:p>
          <a:p>
            <a:pPr marL="457200" indent="-457200" algn="just">
              <a:buClr>
                <a:srgbClr val="002060"/>
              </a:buClr>
              <a:buSzPct val="70000"/>
              <a:buFont typeface="Wingdings" panose="05000000000000000000" pitchFamily="2" charset="2"/>
              <a:buChar char="q"/>
            </a:pPr>
            <a:r>
              <a:rPr lang="en-US" sz="2800" dirty="0">
                <a:solidFill>
                  <a:schemeClr val="tx1"/>
                </a:solidFill>
              </a:rPr>
              <a:t>The following connection types can be implemented:</a:t>
            </a:r>
          </a:p>
          <a:p>
            <a:pPr marL="914400" lvl="1" indent="-457200" algn="just">
              <a:buClr>
                <a:srgbClr val="002060"/>
              </a:buClr>
              <a:buSzPct val="70000"/>
              <a:buFont typeface="Wingdings" panose="05000000000000000000" pitchFamily="2" charset="2"/>
              <a:buChar char="q"/>
            </a:pPr>
            <a:r>
              <a:rPr lang="en-US" sz="2700" dirty="0">
                <a:solidFill>
                  <a:srgbClr val="FF0000"/>
                </a:solidFill>
              </a:rPr>
              <a:t>Point-to-point:</a:t>
            </a:r>
            <a:r>
              <a:rPr lang="en-US" sz="2700" dirty="0">
                <a:solidFill>
                  <a:schemeClr val="tx1"/>
                </a:solidFill>
              </a:rPr>
              <a:t> Set up a connection to facilitate data transfer between only two nodes.</a:t>
            </a:r>
          </a:p>
          <a:p>
            <a:pPr marL="914400" lvl="1" indent="-457200" algn="just">
              <a:buClr>
                <a:srgbClr val="002060"/>
              </a:buClr>
              <a:buSzPct val="70000"/>
              <a:buFont typeface="Wingdings" panose="05000000000000000000" pitchFamily="2" charset="2"/>
              <a:buChar char="q"/>
            </a:pPr>
            <a:r>
              <a:rPr lang="en-US" sz="2800" dirty="0">
                <a:solidFill>
                  <a:srgbClr val="FF0000"/>
                </a:solidFill>
              </a:rPr>
              <a:t>Broadcast links: </a:t>
            </a:r>
            <a:r>
              <a:rPr lang="en-US" sz="2800" dirty="0">
                <a:solidFill>
                  <a:schemeClr val="tx1"/>
                </a:solidFill>
              </a:rPr>
              <a:t>It allows one node to send data to several nodes at the same time.</a:t>
            </a:r>
            <a:r>
              <a:rPr lang="en-US" sz="2700" dirty="0">
                <a:solidFill>
                  <a:schemeClr val="tx1"/>
                </a:solidFill>
              </a:rPr>
              <a:t> </a:t>
            </a:r>
          </a:p>
          <a:p>
            <a:pPr marL="914400" lvl="1" indent="-457200" algn="just">
              <a:buClr>
                <a:srgbClr val="002060"/>
              </a:buClr>
              <a:buSzPct val="70000"/>
              <a:buFont typeface="Wingdings" panose="05000000000000000000" pitchFamily="2" charset="2"/>
              <a:buChar char="q"/>
            </a:pPr>
            <a:r>
              <a:rPr lang="en-US" sz="2800" dirty="0">
                <a:solidFill>
                  <a:srgbClr val="FF0000"/>
                </a:solidFill>
              </a:rPr>
              <a:t>Multi-Access links: </a:t>
            </a:r>
            <a:r>
              <a:rPr lang="en-US" sz="2800" dirty="0">
                <a:solidFill>
                  <a:schemeClr val="tx1"/>
                </a:solidFill>
              </a:rPr>
              <a:t>Multiple nodes utilize the same communication channel for data transfer, which requires protocols to prevent interference during transmission.</a:t>
            </a:r>
            <a:endParaRPr lang="en-US" sz="2700" dirty="0">
              <a:solidFill>
                <a:schemeClr val="tx1"/>
              </a:solidFill>
            </a:endParaRP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A0667463-1A7D-46B0-A33E-0CD3ED226FD6}"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19</a:t>
            </a:fld>
            <a:endParaRPr lang="en-US"/>
          </a:p>
        </p:txBody>
      </p:sp>
    </p:spTree>
    <p:extLst>
      <p:ext uri="{BB962C8B-B14F-4D97-AF65-F5344CB8AC3E}">
        <p14:creationId xmlns:p14="http://schemas.microsoft.com/office/powerpoint/2010/main" val="316535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1CE7-AE61-41E2-8B52-23EBF5BF4481}"/>
              </a:ext>
            </a:extLst>
          </p:cNvPr>
          <p:cNvSpPr>
            <a:spLocks noGrp="1"/>
          </p:cNvSpPr>
          <p:nvPr>
            <p:ph type="title"/>
          </p:nvPr>
        </p:nvSpPr>
        <p:spPr>
          <a:scene3d>
            <a:camera prst="orthographicFront"/>
            <a:lightRig rig="threePt" dir="t"/>
          </a:scene3d>
          <a:sp3d contourW="12700">
            <a:contourClr>
              <a:srgbClr val="FF0000"/>
            </a:contourClr>
          </a:sp3d>
        </p:spPr>
        <p:txBody>
          <a:bodyPr/>
          <a:lstStyle/>
          <a:p>
            <a:r>
              <a:rPr lang="en-US" dirty="0"/>
              <a:t> </a:t>
            </a:r>
          </a:p>
        </p:txBody>
      </p:sp>
      <p:sp>
        <p:nvSpPr>
          <p:cNvPr id="3" name="Content Placeholder 2">
            <a:extLst>
              <a:ext uri="{FF2B5EF4-FFF2-40B4-BE49-F238E27FC236}">
                <a16:creationId xmlns:a16="http://schemas.microsoft.com/office/drawing/2014/main" id="{EBE8A773-D5F5-4650-9C7D-3E40841FDF76}"/>
              </a:ext>
            </a:extLst>
          </p:cNvPr>
          <p:cNvSpPr>
            <a:spLocks noGrp="1"/>
          </p:cNvSpPr>
          <p:nvPr>
            <p:ph idx="1"/>
          </p:nvPr>
        </p:nvSpPr>
        <p:spPr/>
        <p:txBody>
          <a:bodyPr/>
          <a:lstStyle/>
          <a:p>
            <a:pPr marL="0" indent="0">
              <a:buNone/>
            </a:pPr>
            <a:endParaRPr lang="en-US" dirty="0"/>
          </a:p>
        </p:txBody>
      </p:sp>
      <p:sp>
        <p:nvSpPr>
          <p:cNvPr id="6" name="Rectangle 5">
            <a:extLst>
              <a:ext uri="{FF2B5EF4-FFF2-40B4-BE49-F238E27FC236}">
                <a16:creationId xmlns:a16="http://schemas.microsoft.com/office/drawing/2014/main" id="{E950CF7F-267D-4970-9B7B-59D7E19C0608}"/>
              </a:ext>
            </a:extLst>
          </p:cNvPr>
          <p:cNvSpPr/>
          <p:nvPr/>
        </p:nvSpPr>
        <p:spPr>
          <a:xfrm>
            <a:off x="374073" y="1825624"/>
            <a:ext cx="8548253" cy="503237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rgbClr val="080808"/>
                </a:solidFill>
              </a:rPr>
              <a:t>Introduction</a:t>
            </a:r>
          </a:p>
          <a:p>
            <a:pPr marL="457200" indent="-457200" algn="just">
              <a:buClr>
                <a:srgbClr val="002060"/>
              </a:buClr>
              <a:buSzPct val="70000"/>
              <a:buFont typeface="Wingdings" panose="05000000000000000000" pitchFamily="2" charset="2"/>
              <a:buChar char="q"/>
            </a:pPr>
            <a:r>
              <a:rPr lang="en-US" sz="2700" dirty="0">
                <a:solidFill>
                  <a:srgbClr val="080808"/>
                </a:solidFill>
              </a:rPr>
              <a:t>System Models for</a:t>
            </a:r>
          </a:p>
          <a:p>
            <a:pPr marL="914400" lvl="1" indent="-457200" algn="just">
              <a:buClr>
                <a:srgbClr val="002060"/>
              </a:buClr>
              <a:buSzPct val="70000"/>
              <a:buFont typeface="Wingdings" panose="05000000000000000000" pitchFamily="2" charset="2"/>
              <a:buChar char="§"/>
            </a:pPr>
            <a:r>
              <a:rPr lang="en-US" sz="2700" dirty="0">
                <a:solidFill>
                  <a:srgbClr val="080808"/>
                </a:solidFill>
              </a:rPr>
              <a:t>Distributed Computing</a:t>
            </a:r>
          </a:p>
          <a:p>
            <a:pPr marL="914400" lvl="1" indent="-457200" algn="just">
              <a:buClr>
                <a:srgbClr val="002060"/>
              </a:buClr>
              <a:buSzPct val="70000"/>
              <a:buFont typeface="Wingdings" panose="05000000000000000000" pitchFamily="2" charset="2"/>
              <a:buChar char="§"/>
            </a:pPr>
            <a:r>
              <a:rPr lang="en-US" sz="2700" dirty="0">
                <a:solidFill>
                  <a:srgbClr val="080808"/>
                </a:solidFill>
              </a:rPr>
              <a:t>Cloud Computing </a:t>
            </a:r>
          </a:p>
          <a:p>
            <a:pPr marL="457200" indent="-457200" algn="just">
              <a:buClr>
                <a:srgbClr val="002060"/>
              </a:buClr>
              <a:buSzPct val="70000"/>
              <a:buFont typeface="Wingdings" panose="05000000000000000000" pitchFamily="2" charset="2"/>
              <a:buChar char="q"/>
            </a:pPr>
            <a:r>
              <a:rPr lang="en-US" sz="2700" dirty="0">
                <a:solidFill>
                  <a:srgbClr val="080808"/>
                </a:solidFill>
              </a:rPr>
              <a:t>  NIST Cloud Computing Reference Architecture -IaaS</a:t>
            </a:r>
          </a:p>
          <a:p>
            <a:pPr marL="457200" indent="-457200" algn="just">
              <a:buClr>
                <a:srgbClr val="002060"/>
              </a:buClr>
              <a:buSzPct val="70000"/>
              <a:buFont typeface="Wingdings" panose="05000000000000000000" pitchFamily="2" charset="2"/>
              <a:buChar char="q"/>
            </a:pPr>
            <a:r>
              <a:rPr lang="en-US" sz="2700" dirty="0">
                <a:solidFill>
                  <a:srgbClr val="080808"/>
                </a:solidFill>
              </a:rPr>
              <a:t>On-demand provisioning</a:t>
            </a:r>
          </a:p>
          <a:p>
            <a:pPr marL="457200" indent="-457200" algn="just">
              <a:buClr>
                <a:srgbClr val="002060"/>
              </a:buClr>
              <a:buSzPct val="70000"/>
              <a:buFont typeface="Wingdings" panose="05000000000000000000" pitchFamily="2" charset="2"/>
              <a:buChar char="q"/>
            </a:pPr>
            <a:r>
              <a:rPr lang="en-US" sz="2700" dirty="0">
                <a:solidFill>
                  <a:srgbClr val="080808"/>
                </a:solidFill>
              </a:rPr>
              <a:t>Elasticity in cloud</a:t>
            </a:r>
          </a:p>
          <a:p>
            <a:pPr marL="457200" indent="-457200" algn="just">
              <a:buClr>
                <a:srgbClr val="002060"/>
              </a:buClr>
              <a:buSzPct val="70000"/>
              <a:buFont typeface="Wingdings" panose="05000000000000000000" pitchFamily="2" charset="2"/>
              <a:buChar char="q"/>
            </a:pPr>
            <a:r>
              <a:rPr lang="en-US" sz="2700" dirty="0">
                <a:solidFill>
                  <a:srgbClr val="080808"/>
                </a:solidFill>
              </a:rPr>
              <a:t>Public, Private and Hybrid clouds</a:t>
            </a:r>
          </a:p>
          <a:p>
            <a:pPr marL="457200" indent="-457200" algn="just">
              <a:buClr>
                <a:srgbClr val="002060"/>
              </a:buClr>
              <a:buSzPct val="70000"/>
              <a:buFont typeface="Wingdings" panose="05000000000000000000" pitchFamily="2" charset="2"/>
              <a:buChar char="q"/>
            </a:pPr>
            <a:endParaRPr lang="en-US" sz="2700" dirty="0">
              <a:solidFill>
                <a:srgbClr val="080808"/>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74072" y="365127"/>
            <a:ext cx="8548253" cy="13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Outline </a:t>
            </a:r>
          </a:p>
        </p:txBody>
      </p:sp>
      <p:sp>
        <p:nvSpPr>
          <p:cNvPr id="4" name="Date Placeholder 3">
            <a:extLst>
              <a:ext uri="{FF2B5EF4-FFF2-40B4-BE49-F238E27FC236}">
                <a16:creationId xmlns:a16="http://schemas.microsoft.com/office/drawing/2014/main" id="{4BEBBF6F-2250-44AF-AB96-18FEB1A3EF70}"/>
              </a:ext>
            </a:extLst>
          </p:cNvPr>
          <p:cNvSpPr>
            <a:spLocks noGrp="1"/>
          </p:cNvSpPr>
          <p:nvPr>
            <p:ph type="dt" sz="half" idx="10"/>
          </p:nvPr>
        </p:nvSpPr>
        <p:spPr/>
        <p:txBody>
          <a:bodyPr/>
          <a:lstStyle/>
          <a:p>
            <a:fld id="{0601AC95-E151-43BD-A272-5AE5174CF960}" type="datetime1">
              <a:rPr lang="en-US" smtClean="0">
                <a:solidFill>
                  <a:schemeClr val="tx1"/>
                </a:solidFill>
              </a:rPr>
              <a:t>10/28/2024</a:t>
            </a:fld>
            <a:endParaRPr lang="en-US" dirty="0">
              <a:solidFill>
                <a:schemeClr val="tx1"/>
              </a:solidFill>
            </a:endParaRPr>
          </a:p>
        </p:txBody>
      </p:sp>
      <p:sp>
        <p:nvSpPr>
          <p:cNvPr id="5" name="Slide Number Placeholder 4">
            <a:extLst>
              <a:ext uri="{FF2B5EF4-FFF2-40B4-BE49-F238E27FC236}">
                <a16:creationId xmlns:a16="http://schemas.microsoft.com/office/drawing/2014/main" id="{F2E424F0-35D9-40C3-A6B1-B8F93DC60B05}"/>
              </a:ext>
            </a:extLst>
          </p:cNvPr>
          <p:cNvSpPr>
            <a:spLocks noGrp="1"/>
          </p:cNvSpPr>
          <p:nvPr>
            <p:ph type="sldNum" sz="quarter" idx="12"/>
          </p:nvPr>
        </p:nvSpPr>
        <p:spPr/>
        <p:txBody>
          <a:bodyPr/>
          <a:lstStyle/>
          <a:p>
            <a:fld id="{3D027B83-D7F4-42ED-8E09-7E32E292F51B}" type="slidenum">
              <a:rPr lang="en-US" smtClean="0">
                <a:solidFill>
                  <a:schemeClr val="tx1"/>
                </a:solidFill>
              </a:rPr>
              <a:t>2</a:t>
            </a:fld>
            <a:endParaRPr lang="en-US" dirty="0">
              <a:solidFill>
                <a:schemeClr val="tx1"/>
              </a:solidFill>
            </a:endParaRPr>
          </a:p>
        </p:txBody>
      </p:sp>
    </p:spTree>
    <p:extLst>
      <p:ext uri="{BB962C8B-B14F-4D97-AF65-F5344CB8AC3E}">
        <p14:creationId xmlns:p14="http://schemas.microsoft.com/office/powerpoint/2010/main" val="2455350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Middleware</a:t>
            </a:r>
          </a:p>
          <a:p>
            <a:pPr marL="457200" indent="-457200" algn="just">
              <a:buClr>
                <a:srgbClr val="002060"/>
              </a:buClr>
              <a:buSzPct val="70000"/>
              <a:buFont typeface="Wingdings" panose="05000000000000000000" pitchFamily="2" charset="2"/>
              <a:buChar char="q"/>
            </a:pPr>
            <a:r>
              <a:rPr lang="en-US" sz="2700" dirty="0">
                <a:solidFill>
                  <a:schemeClr val="tx1"/>
                </a:solidFill>
              </a:rPr>
              <a:t>This is a software installed and executed on the nodes.</a:t>
            </a:r>
          </a:p>
          <a:p>
            <a:pPr marL="457200" indent="-457200" algn="just">
              <a:buClr>
                <a:srgbClr val="002060"/>
              </a:buClr>
              <a:buSzPct val="70000"/>
              <a:buFont typeface="Wingdings" panose="05000000000000000000" pitchFamily="2" charset="2"/>
              <a:buChar char="q"/>
            </a:pPr>
            <a:r>
              <a:rPr lang="en-US" sz="2700" dirty="0">
                <a:solidFill>
                  <a:schemeClr val="tx1"/>
                </a:solidFill>
              </a:rPr>
              <a:t>Running middleware on each node enables decentralized control and decision-making in the distributed computing system.</a:t>
            </a:r>
          </a:p>
          <a:p>
            <a:pPr marL="457200" indent="-457200" algn="just">
              <a:buClr>
                <a:srgbClr val="002060"/>
              </a:buClr>
              <a:buSzPct val="70000"/>
              <a:buFont typeface="Wingdings" panose="05000000000000000000" pitchFamily="2" charset="2"/>
              <a:buChar char="q"/>
            </a:pPr>
            <a:r>
              <a:rPr lang="en-US" sz="2700" dirty="0">
                <a:solidFill>
                  <a:schemeClr val="tx1"/>
                </a:solidFill>
              </a:rPr>
              <a:t>It manages tasks such as communication between nodes, resource management, fault tolerance, node synchronization, and security to block unauthorized access.</a:t>
            </a:r>
          </a:p>
          <a:p>
            <a:pPr marL="457200" indent="-457200" algn="just">
              <a:buClr>
                <a:srgbClr val="002060"/>
              </a:buClr>
              <a:buSzPct val="70000"/>
              <a:buFont typeface="Wingdings" panose="05000000000000000000" pitchFamily="2" charset="2"/>
              <a:buChar char="q"/>
            </a:pPr>
            <a:r>
              <a:rPr lang="en-US" sz="2700" dirty="0">
                <a:solidFill>
                  <a:schemeClr val="tx1"/>
                </a:solidFill>
              </a:rPr>
              <a:t>Examples: RPC, JDBC, ODBC etc.</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E1559E0F-A385-4DB7-979D-7A3774548FBE}"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20</a:t>
            </a:fld>
            <a:endParaRPr lang="en-US"/>
          </a:p>
        </p:txBody>
      </p:sp>
    </p:spTree>
    <p:extLst>
      <p:ext uri="{BB962C8B-B14F-4D97-AF65-F5344CB8AC3E}">
        <p14:creationId xmlns:p14="http://schemas.microsoft.com/office/powerpoint/2010/main" val="228553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080655"/>
            <a:ext cx="8201891" cy="568036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Network Topology</a:t>
            </a:r>
          </a:p>
          <a:p>
            <a:pPr marL="457200" indent="-457200" algn="just">
              <a:buClr>
                <a:srgbClr val="002060"/>
              </a:buClr>
              <a:buSzPct val="70000"/>
              <a:buFont typeface="Wingdings" panose="05000000000000000000" pitchFamily="2" charset="2"/>
              <a:buChar char="q"/>
            </a:pPr>
            <a:r>
              <a:rPr lang="en-US" sz="2700" dirty="0">
                <a:solidFill>
                  <a:schemeClr val="tx1"/>
                </a:solidFill>
              </a:rPr>
              <a:t>It defines the arrangement of nodes and links in the distributed computing system. </a:t>
            </a:r>
          </a:p>
          <a:p>
            <a:pPr marL="457200" indent="-457200" algn="just">
              <a:buClr>
                <a:srgbClr val="002060"/>
              </a:buClr>
              <a:buSzPct val="70000"/>
              <a:buFont typeface="Wingdings" panose="05000000000000000000" pitchFamily="2" charset="2"/>
              <a:buChar char="q"/>
            </a:pPr>
            <a:r>
              <a:rPr lang="en-US" sz="2700" dirty="0">
                <a:solidFill>
                  <a:schemeClr val="tx1"/>
                </a:solidFill>
              </a:rPr>
              <a:t>The most common network topologies used are bus, star, mesh, ring, and hybrid.</a:t>
            </a:r>
          </a:p>
          <a:p>
            <a:pPr algn="just">
              <a:buClr>
                <a:srgbClr val="002060"/>
              </a:buClr>
              <a:buSzPct val="70000"/>
            </a:pPr>
            <a:r>
              <a:rPr lang="en-US" sz="2700" b="1" dirty="0">
                <a:solidFill>
                  <a:srgbClr val="FF0000"/>
                </a:solidFill>
              </a:rPr>
              <a:t>Communication Protocols</a:t>
            </a:r>
          </a:p>
          <a:p>
            <a:pPr marL="457200" indent="-457200" algn="just">
              <a:buClr>
                <a:srgbClr val="002060"/>
              </a:buClr>
              <a:buSzPct val="70000"/>
              <a:buFont typeface="Wingdings" panose="05000000000000000000" pitchFamily="2" charset="2"/>
              <a:buChar char="q"/>
            </a:pPr>
            <a:r>
              <a:rPr lang="en-US" sz="2700" dirty="0">
                <a:solidFill>
                  <a:schemeClr val="tx1"/>
                </a:solidFill>
              </a:rPr>
              <a:t>Are the set rules and procedures for transmitting data from one node to others.</a:t>
            </a:r>
          </a:p>
          <a:p>
            <a:pPr marL="457200" indent="-457200" algn="just">
              <a:buClr>
                <a:srgbClr val="002060"/>
              </a:buClr>
              <a:buSzPct val="70000"/>
              <a:buFont typeface="Wingdings" panose="05000000000000000000" pitchFamily="2" charset="2"/>
              <a:buChar char="q"/>
            </a:pPr>
            <a:r>
              <a:rPr lang="en-US" sz="2700" dirty="0">
                <a:solidFill>
                  <a:schemeClr val="tx1"/>
                </a:solidFill>
              </a:rPr>
              <a:t>Examples of these protocols include TCP, UDP, HTTPS, MQTT etc.</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136524"/>
            <a:ext cx="8201891" cy="78437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41D76359-3EDA-48E2-B52C-64DB7D64991C}"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21</a:t>
            </a:fld>
            <a:endParaRPr lang="en-US"/>
          </a:p>
        </p:txBody>
      </p:sp>
    </p:spTree>
    <p:extLst>
      <p:ext uri="{BB962C8B-B14F-4D97-AF65-F5344CB8AC3E}">
        <p14:creationId xmlns:p14="http://schemas.microsoft.com/office/powerpoint/2010/main" val="3170343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468582"/>
            <a:ext cx="8589818" cy="529243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lnSpcReduction="10000"/>
          </a:bodyPr>
          <a:lstStyle/>
          <a:p>
            <a:pPr algn="just">
              <a:buClr>
                <a:srgbClr val="002060"/>
              </a:buClr>
              <a:buSzPct val="70000"/>
            </a:pPr>
            <a:r>
              <a:rPr lang="en-US" sz="2700" b="1" dirty="0">
                <a:solidFill>
                  <a:srgbClr val="FF0000"/>
                </a:solidFill>
              </a:rPr>
              <a:t>2. Architectural Model</a:t>
            </a:r>
            <a:endParaRPr lang="en-US" sz="2800" dirty="0"/>
          </a:p>
          <a:p>
            <a:pPr marL="457200" indent="-457200" algn="just">
              <a:buClr>
                <a:srgbClr val="0070C0"/>
              </a:buClr>
              <a:buSzPct val="70000"/>
              <a:buFont typeface="Wingdings" panose="05000000000000000000" pitchFamily="2" charset="2"/>
              <a:buChar char="q"/>
            </a:pPr>
            <a:r>
              <a:rPr lang="en-US" sz="2800" dirty="0">
                <a:solidFill>
                  <a:schemeClr val="tx1"/>
                </a:solidFill>
              </a:rPr>
              <a:t>It defines the overall design and organization of components, detailing how they interact to deliver the desired functions.</a:t>
            </a:r>
          </a:p>
          <a:p>
            <a:pPr marL="457200" indent="-457200" algn="just">
              <a:buClr>
                <a:srgbClr val="0070C0"/>
              </a:buClr>
              <a:buSzPct val="70000"/>
              <a:buFont typeface="Wingdings" panose="05000000000000000000" pitchFamily="2" charset="2"/>
              <a:buChar char="q"/>
            </a:pPr>
            <a:r>
              <a:rPr lang="en-US" sz="2800" dirty="0">
                <a:solidFill>
                  <a:schemeClr val="tx1"/>
                </a:solidFill>
              </a:rPr>
              <a:t>It provides an overview of how development, deployment, and operations will occur.</a:t>
            </a:r>
          </a:p>
          <a:p>
            <a:pPr marL="457200" indent="-457200" algn="just">
              <a:buClr>
                <a:srgbClr val="0070C0"/>
              </a:buClr>
              <a:buSzPct val="70000"/>
              <a:buFont typeface="Wingdings" panose="05000000000000000000" pitchFamily="2" charset="2"/>
              <a:buChar char="q"/>
            </a:pPr>
            <a:r>
              <a:rPr lang="en-US" sz="2800" dirty="0">
                <a:solidFill>
                  <a:schemeClr val="tx1"/>
                </a:solidFill>
              </a:rPr>
              <a:t>A well-designed architectural model is necessary for cost efficiency and better scalability of applications.</a:t>
            </a:r>
          </a:p>
          <a:p>
            <a:pPr marL="457200" indent="-457200" algn="just">
              <a:buClr>
                <a:srgbClr val="0070C0"/>
              </a:buClr>
              <a:buSzPct val="70000"/>
              <a:buFont typeface="Wingdings" panose="05000000000000000000" pitchFamily="2" charset="2"/>
              <a:buChar char="q"/>
            </a:pPr>
            <a:r>
              <a:rPr lang="en-US" sz="2800" dirty="0">
                <a:solidFill>
                  <a:schemeClr val="tx1"/>
                </a:solidFill>
              </a:rPr>
              <a:t>The main elements of the architectural model are:</a:t>
            </a:r>
          </a:p>
          <a:p>
            <a:pPr marL="914400" lvl="1" indent="-457200" algn="just">
              <a:buClr>
                <a:srgbClr val="0070C0"/>
              </a:buClr>
              <a:buSzPct val="70000"/>
              <a:buFont typeface="Wingdings" panose="05000000000000000000" pitchFamily="2" charset="2"/>
              <a:buChar char="q"/>
            </a:pPr>
            <a:r>
              <a:rPr lang="en-US" sz="2800" dirty="0">
                <a:solidFill>
                  <a:schemeClr val="tx1"/>
                </a:solidFill>
              </a:rPr>
              <a:t>Client-Server model</a:t>
            </a:r>
          </a:p>
          <a:p>
            <a:pPr marL="914400" lvl="1" indent="-457200" algn="just">
              <a:buClr>
                <a:srgbClr val="0070C0"/>
              </a:buClr>
              <a:buSzPct val="70000"/>
              <a:buFont typeface="Wingdings" panose="05000000000000000000" pitchFamily="2" charset="2"/>
              <a:buChar char="q"/>
            </a:pPr>
            <a:r>
              <a:rPr lang="en-US" sz="2800" dirty="0">
                <a:solidFill>
                  <a:schemeClr val="tx1"/>
                </a:solidFill>
              </a:rPr>
              <a:t>Peer-to-peer model</a:t>
            </a:r>
          </a:p>
          <a:p>
            <a:pPr marL="914400" lvl="1" indent="-457200" algn="just">
              <a:buClr>
                <a:srgbClr val="0070C0"/>
              </a:buClr>
              <a:buSzPct val="70000"/>
              <a:buFont typeface="Wingdings" panose="05000000000000000000" pitchFamily="2" charset="2"/>
              <a:buChar char="q"/>
            </a:pPr>
            <a:r>
              <a:rPr lang="en-US" sz="2800" dirty="0">
                <a:solidFill>
                  <a:schemeClr val="tx1"/>
                </a:solidFill>
              </a:rPr>
              <a:t>Layered model</a:t>
            </a:r>
          </a:p>
          <a:p>
            <a:pPr marL="914400" lvl="1" indent="-457200" algn="just">
              <a:buClr>
                <a:srgbClr val="0070C0"/>
              </a:buClr>
              <a:buSzPct val="70000"/>
              <a:buFont typeface="Wingdings" panose="05000000000000000000" pitchFamily="2" charset="2"/>
              <a:buChar char="q"/>
            </a:pPr>
            <a:r>
              <a:rPr lang="en-US" sz="2800" dirty="0">
                <a:solidFill>
                  <a:schemeClr val="tx1"/>
                </a:solidFill>
              </a:rPr>
              <a:t>Micro-services model</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290945"/>
            <a:ext cx="8589818" cy="10529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22A36443-5BF3-41D0-B6E5-212829E551BC}"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22</a:t>
            </a:fld>
            <a:endParaRPr lang="en-US"/>
          </a:p>
        </p:txBody>
      </p:sp>
    </p:spTree>
    <p:extLst>
      <p:ext uri="{BB962C8B-B14F-4D97-AF65-F5344CB8AC3E}">
        <p14:creationId xmlns:p14="http://schemas.microsoft.com/office/powerpoint/2010/main" val="2827100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468582"/>
            <a:ext cx="8589818" cy="529243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70C0"/>
              </a:buClr>
              <a:buSzPct val="70000"/>
            </a:pPr>
            <a:r>
              <a:rPr lang="en-US" sz="2700" b="1" dirty="0">
                <a:solidFill>
                  <a:srgbClr val="FF0000"/>
                </a:solidFill>
              </a:rPr>
              <a:t>Client-Server</a:t>
            </a:r>
          </a:p>
          <a:p>
            <a:pPr marL="914400" lvl="1" indent="-457200" algn="just">
              <a:buClr>
                <a:srgbClr val="0070C0"/>
              </a:buClr>
              <a:buSzPct val="70000"/>
              <a:buFont typeface="Wingdings" panose="05000000000000000000" pitchFamily="2" charset="2"/>
              <a:buChar char="q"/>
            </a:pPr>
            <a:r>
              <a:rPr lang="en-US" sz="2700" dirty="0">
                <a:solidFill>
                  <a:schemeClr val="tx1"/>
                </a:solidFill>
              </a:rPr>
              <a:t>It’s a </a:t>
            </a:r>
            <a:r>
              <a:rPr lang="en-US" sz="2700" dirty="0">
                <a:solidFill>
                  <a:schemeClr val="accent3">
                    <a:lumMod val="75000"/>
                  </a:schemeClr>
                </a:solidFill>
              </a:rPr>
              <a:t>centralized approach </a:t>
            </a:r>
            <a:r>
              <a:rPr lang="en-US" sz="2700" dirty="0">
                <a:solidFill>
                  <a:schemeClr val="tx1"/>
                </a:solidFill>
              </a:rPr>
              <a:t>where clients </a:t>
            </a:r>
            <a:r>
              <a:rPr lang="en-US" sz="2700" dirty="0">
                <a:solidFill>
                  <a:schemeClr val="accent3">
                    <a:lumMod val="75000"/>
                  </a:schemeClr>
                </a:solidFill>
              </a:rPr>
              <a:t>request services</a:t>
            </a:r>
            <a:r>
              <a:rPr lang="en-US" sz="2700" dirty="0">
                <a:solidFill>
                  <a:schemeClr val="tx1"/>
                </a:solidFill>
              </a:rPr>
              <a:t>, and </a:t>
            </a:r>
            <a:r>
              <a:rPr lang="en-US" sz="2700" dirty="0">
                <a:solidFill>
                  <a:schemeClr val="accent3">
                    <a:lumMod val="75000"/>
                  </a:schemeClr>
                </a:solidFill>
              </a:rPr>
              <a:t>servers responds</a:t>
            </a:r>
            <a:r>
              <a:rPr lang="en-US" sz="2700" dirty="0">
                <a:solidFill>
                  <a:schemeClr val="tx1"/>
                </a:solidFill>
              </a:rPr>
              <a:t> to them.</a:t>
            </a:r>
          </a:p>
          <a:p>
            <a:pPr algn="just">
              <a:buClr>
                <a:srgbClr val="0070C0"/>
              </a:buClr>
              <a:buSzPct val="70000"/>
            </a:pPr>
            <a:r>
              <a:rPr lang="en-US" sz="2800" b="1" dirty="0">
                <a:solidFill>
                  <a:srgbClr val="FF0000"/>
                </a:solidFill>
              </a:rPr>
              <a:t>Peer-to-peer</a:t>
            </a:r>
            <a:r>
              <a:rPr lang="en-US" sz="2800" dirty="0">
                <a:solidFill>
                  <a:schemeClr val="tx1"/>
                </a:solidFill>
              </a:rPr>
              <a:t> </a:t>
            </a:r>
          </a:p>
          <a:p>
            <a:pPr marL="914400" lvl="1" indent="-457200" algn="just">
              <a:buClr>
                <a:srgbClr val="0070C0"/>
              </a:buClr>
              <a:buSzPct val="70000"/>
              <a:buFont typeface="Wingdings" panose="05000000000000000000" pitchFamily="2" charset="2"/>
              <a:buChar char="q"/>
            </a:pPr>
            <a:r>
              <a:rPr lang="en-US" sz="2800" dirty="0">
                <a:solidFill>
                  <a:schemeClr val="tx1"/>
                </a:solidFill>
              </a:rPr>
              <a:t>It’s a </a:t>
            </a:r>
            <a:r>
              <a:rPr lang="en-US" sz="2800" dirty="0">
                <a:solidFill>
                  <a:schemeClr val="accent3">
                    <a:lumMod val="75000"/>
                  </a:schemeClr>
                </a:solidFill>
              </a:rPr>
              <a:t>decentralized approach </a:t>
            </a:r>
            <a:r>
              <a:rPr lang="en-US" sz="2800" dirty="0">
                <a:solidFill>
                  <a:schemeClr val="tx1"/>
                </a:solidFill>
              </a:rPr>
              <a:t>where all nodes, have </a:t>
            </a:r>
            <a:r>
              <a:rPr lang="en-US" sz="2800" dirty="0">
                <a:solidFill>
                  <a:schemeClr val="accent3">
                    <a:lumMod val="75000"/>
                  </a:schemeClr>
                </a:solidFill>
              </a:rPr>
              <a:t>equal computing capabilities </a:t>
            </a:r>
            <a:r>
              <a:rPr lang="en-US" sz="2800" dirty="0">
                <a:solidFill>
                  <a:schemeClr val="tx1"/>
                </a:solidFill>
              </a:rPr>
              <a:t>and can both request and provide services to one another. </a:t>
            </a:r>
          </a:p>
          <a:p>
            <a:pPr marL="914400" lvl="1" indent="-457200" algn="just">
              <a:buClr>
                <a:srgbClr val="0070C0"/>
              </a:buClr>
              <a:buSzPct val="70000"/>
              <a:buFont typeface="Wingdings" panose="05000000000000000000" pitchFamily="2" charset="2"/>
              <a:buChar char="q"/>
            </a:pPr>
            <a:r>
              <a:rPr lang="en-US" sz="2800" dirty="0">
                <a:solidFill>
                  <a:schemeClr val="tx1"/>
                </a:solidFill>
              </a:rPr>
              <a:t>It’s a </a:t>
            </a:r>
            <a:r>
              <a:rPr lang="en-US" sz="2800" dirty="0">
                <a:solidFill>
                  <a:schemeClr val="accent3">
                    <a:lumMod val="75000"/>
                  </a:schemeClr>
                </a:solidFill>
              </a:rPr>
              <a:t>highly scalable </a:t>
            </a:r>
            <a:r>
              <a:rPr lang="en-US" sz="2800" dirty="0">
                <a:solidFill>
                  <a:schemeClr val="tx1"/>
                </a:solidFill>
              </a:rPr>
              <a:t>model because peers </a:t>
            </a:r>
            <a:r>
              <a:rPr lang="en-US" sz="2800" dirty="0">
                <a:solidFill>
                  <a:schemeClr val="accent3">
                    <a:lumMod val="75000"/>
                  </a:schemeClr>
                </a:solidFill>
              </a:rPr>
              <a:t>can join </a:t>
            </a:r>
            <a:r>
              <a:rPr lang="en-US" sz="2800" dirty="0">
                <a:solidFill>
                  <a:schemeClr val="tx1"/>
                </a:solidFill>
              </a:rPr>
              <a:t>and </a:t>
            </a:r>
            <a:r>
              <a:rPr lang="en-US" sz="2800" dirty="0">
                <a:solidFill>
                  <a:schemeClr val="accent3">
                    <a:lumMod val="75000"/>
                  </a:schemeClr>
                </a:solidFill>
              </a:rPr>
              <a:t>leave </a:t>
            </a:r>
            <a:r>
              <a:rPr lang="en-US" sz="2800" dirty="0">
                <a:solidFill>
                  <a:schemeClr val="tx1"/>
                </a:solidFill>
              </a:rPr>
              <a:t>the system easily.</a:t>
            </a:r>
          </a:p>
          <a:p>
            <a:pPr marL="914400" lvl="1" indent="-457200" algn="just">
              <a:buClr>
                <a:srgbClr val="0070C0"/>
              </a:buClr>
              <a:buSzPct val="70000"/>
              <a:buFont typeface="Wingdings" panose="05000000000000000000" pitchFamily="2" charset="2"/>
              <a:buChar char="q"/>
            </a:pPr>
            <a:r>
              <a:rPr lang="en-US" sz="2800" dirty="0">
                <a:solidFill>
                  <a:schemeClr val="tx1"/>
                </a:solidFill>
              </a:rPr>
              <a:t>The best example of this type of computing is </a:t>
            </a:r>
            <a:r>
              <a:rPr lang="en-US" sz="2800" dirty="0">
                <a:solidFill>
                  <a:schemeClr val="accent3">
                    <a:lumMod val="75000"/>
                  </a:schemeClr>
                </a:solidFill>
              </a:rPr>
              <a:t>BitTorrent.</a:t>
            </a:r>
          </a:p>
          <a:p>
            <a:pPr lvl="1" algn="just">
              <a:buClr>
                <a:srgbClr val="0070C0"/>
              </a:buClr>
              <a:buSzPct val="70000"/>
            </a:pPr>
            <a:endParaRPr lang="en-US" sz="2700" dirty="0">
              <a:solidFill>
                <a:schemeClr val="tx1"/>
              </a:solidFill>
            </a:endParaRP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290945"/>
            <a:ext cx="8589818" cy="10529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61E05BA2-5EE6-4347-86DC-DB0455EB7DA4}" type="datetime1">
              <a:rPr lang="en-US" smtClean="0"/>
              <a:t>10/28/2024</a:t>
            </a:fld>
            <a:endParaRPr lang="en-US"/>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23</a:t>
            </a:fld>
            <a:endParaRPr lang="en-US"/>
          </a:p>
        </p:txBody>
      </p:sp>
    </p:spTree>
    <p:extLst>
      <p:ext uri="{BB962C8B-B14F-4D97-AF65-F5344CB8AC3E}">
        <p14:creationId xmlns:p14="http://schemas.microsoft.com/office/powerpoint/2010/main" val="2835191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429041"/>
            <a:ext cx="8589818" cy="529243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800" b="1" dirty="0">
                <a:solidFill>
                  <a:srgbClr val="FF0000"/>
                </a:solidFill>
              </a:rPr>
              <a:t>Layered model</a:t>
            </a:r>
          </a:p>
          <a:p>
            <a:pPr marL="914400" lvl="1" indent="-457200" algn="just">
              <a:buClr>
                <a:srgbClr val="002060"/>
              </a:buClr>
              <a:buSzPct val="70000"/>
              <a:buFont typeface="Wingdings" panose="05000000000000000000" pitchFamily="2" charset="2"/>
              <a:buChar char="q"/>
            </a:pPr>
            <a:r>
              <a:rPr lang="en-US" sz="2800" dirty="0">
                <a:solidFill>
                  <a:schemeClr val="tx1"/>
                </a:solidFill>
              </a:rPr>
              <a:t>It organizes the system into </a:t>
            </a:r>
            <a:r>
              <a:rPr lang="en-US" sz="2800" dirty="0">
                <a:solidFill>
                  <a:schemeClr val="accent3">
                    <a:lumMod val="75000"/>
                  </a:schemeClr>
                </a:solidFill>
              </a:rPr>
              <a:t>multiple layers</a:t>
            </a:r>
            <a:r>
              <a:rPr lang="en-US" sz="2800" dirty="0">
                <a:solidFill>
                  <a:schemeClr val="tx1"/>
                </a:solidFill>
              </a:rPr>
              <a:t>, with each layer </a:t>
            </a:r>
            <a:r>
              <a:rPr lang="en-US" sz="2800" dirty="0">
                <a:solidFill>
                  <a:schemeClr val="accent3">
                    <a:lumMod val="75000"/>
                  </a:schemeClr>
                </a:solidFill>
              </a:rPr>
              <a:t>providing a specific service</a:t>
            </a:r>
            <a:r>
              <a:rPr lang="en-US" sz="2800" dirty="0">
                <a:solidFill>
                  <a:schemeClr val="tx1"/>
                </a:solidFill>
              </a:rPr>
              <a:t>.</a:t>
            </a:r>
          </a:p>
          <a:p>
            <a:pPr marL="914400" lvl="1" indent="-457200" algn="just">
              <a:buClr>
                <a:srgbClr val="002060"/>
              </a:buClr>
              <a:buSzPct val="70000"/>
              <a:buFont typeface="Wingdings" panose="05000000000000000000" pitchFamily="2" charset="2"/>
              <a:buChar char="q"/>
            </a:pPr>
            <a:r>
              <a:rPr lang="en-US" sz="2800" dirty="0">
                <a:solidFill>
                  <a:schemeClr val="tx1"/>
                </a:solidFill>
              </a:rPr>
              <a:t>Each layer interacts with adjacent layers through defined </a:t>
            </a:r>
            <a:r>
              <a:rPr lang="en-US" sz="2800" dirty="0">
                <a:solidFill>
                  <a:schemeClr val="accent3">
                    <a:lumMod val="75000"/>
                  </a:schemeClr>
                </a:solidFill>
              </a:rPr>
              <a:t>protocols</a:t>
            </a:r>
            <a:r>
              <a:rPr lang="en-US" sz="2800" dirty="0">
                <a:solidFill>
                  <a:schemeClr val="tx1"/>
                </a:solidFill>
              </a:rPr>
              <a:t>.</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290945"/>
            <a:ext cx="8589818" cy="105294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EC90F7AC-96DE-4465-9426-B8FAAF88A8DE}" type="datetime1">
              <a:rPr lang="en-US" smtClean="0"/>
              <a:t>10/28/2024</a:t>
            </a:fld>
            <a:endParaRPr lang="en-US" dirty="0"/>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24</a:t>
            </a:fld>
            <a:endParaRPr lang="en-US"/>
          </a:p>
        </p:txBody>
      </p:sp>
      <p:pic>
        <p:nvPicPr>
          <p:cNvPr id="5" name="Picture 4">
            <a:extLst>
              <a:ext uri="{FF2B5EF4-FFF2-40B4-BE49-F238E27FC236}">
                <a16:creationId xmlns:a16="http://schemas.microsoft.com/office/drawing/2014/main" id="{0A618A83-6152-4171-8E05-1E80D7D195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110" y="3214255"/>
            <a:ext cx="4655126" cy="3219265"/>
          </a:xfrm>
          <a:prstGeom prst="rect">
            <a:avLst/>
          </a:prstGeom>
        </p:spPr>
      </p:pic>
    </p:spTree>
    <p:extLst>
      <p:ext uri="{BB962C8B-B14F-4D97-AF65-F5344CB8AC3E}">
        <p14:creationId xmlns:p14="http://schemas.microsoft.com/office/powerpoint/2010/main" val="313473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BD624D-2086-4577-8CD8-0C031E0D4761}"/>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9237" y="2915444"/>
            <a:ext cx="2105025" cy="2171700"/>
          </a:xfrm>
        </p:spPr>
      </p:pic>
      <p:sp>
        <p:nvSpPr>
          <p:cNvPr id="14" name="Content Placeholder 13">
            <a:extLst>
              <a:ext uri="{FF2B5EF4-FFF2-40B4-BE49-F238E27FC236}">
                <a16:creationId xmlns:a16="http://schemas.microsoft.com/office/drawing/2014/main" id="{9EF1D8CE-5000-471F-8288-50C16F26CDAC}"/>
              </a:ext>
            </a:extLst>
          </p:cNvPr>
          <p:cNvSpPr>
            <a:spLocks noGrp="1"/>
          </p:cNvSpPr>
          <p:nvPr>
            <p:ph sz="half" idx="2"/>
          </p:nvPr>
        </p:nvSpPr>
        <p:spPr/>
        <p:txBody>
          <a:bodyPr/>
          <a:lstStyle/>
          <a:p>
            <a:endParaRPr lang="en-US"/>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a:xfrm>
            <a:off x="254577" y="6392822"/>
            <a:ext cx="2057400" cy="365125"/>
          </a:xfrm>
        </p:spPr>
        <p:txBody>
          <a:bodyPr/>
          <a:lstStyle/>
          <a:p>
            <a:fld id="{A1759EBC-8403-4CFF-9B59-7D9195B21622}" type="datetime1">
              <a:rPr lang="en-US" smtClean="0"/>
              <a:t>10/28/2024</a:t>
            </a:fld>
            <a:endParaRPr lang="en-US" dirty="0"/>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a:xfrm>
            <a:off x="6660140" y="6565965"/>
            <a:ext cx="2057400" cy="138108"/>
          </a:xfrm>
        </p:spPr>
        <p:txBody>
          <a:bodyPr/>
          <a:lstStyle/>
          <a:p>
            <a:fld id="{3D027B83-D7F4-42ED-8E09-7E32E292F51B}" type="slidenum">
              <a:rPr lang="en-US" smtClean="0"/>
              <a:t>25</a:t>
            </a:fld>
            <a:endParaRPr lang="en-US" dirty="0"/>
          </a:p>
        </p:txBody>
      </p:sp>
      <p:sp>
        <p:nvSpPr>
          <p:cNvPr id="6" name="Rectangle 5">
            <a:extLst>
              <a:ext uri="{FF2B5EF4-FFF2-40B4-BE49-F238E27FC236}">
                <a16:creationId xmlns:a16="http://schemas.microsoft.com/office/drawing/2014/main" id="{E950CF7F-267D-4970-9B7B-59D7E19C0608}"/>
              </a:ext>
            </a:extLst>
          </p:cNvPr>
          <p:cNvSpPr/>
          <p:nvPr/>
        </p:nvSpPr>
        <p:spPr>
          <a:xfrm>
            <a:off x="0" y="803564"/>
            <a:ext cx="9144000" cy="5589257"/>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800" b="1" dirty="0">
                <a:solidFill>
                  <a:srgbClr val="FF0000"/>
                </a:solidFill>
              </a:rPr>
              <a:t>Micro-services model</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0" y="56140"/>
            <a:ext cx="9144000" cy="7474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pic>
        <p:nvPicPr>
          <p:cNvPr id="5" name="Picture 4">
            <a:extLst>
              <a:ext uri="{FF2B5EF4-FFF2-40B4-BE49-F238E27FC236}">
                <a16:creationId xmlns:a16="http://schemas.microsoft.com/office/drawing/2014/main" id="{8809F71F-6F30-48AC-B3D9-EF8FF796A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6755" y="976708"/>
            <a:ext cx="4921826" cy="5362856"/>
          </a:xfrm>
          <a:prstGeom prst="rect">
            <a:avLst/>
          </a:prstGeom>
        </p:spPr>
      </p:pic>
      <p:sp>
        <p:nvSpPr>
          <p:cNvPr id="16" name="Rectangle: Rounded Corners 15">
            <a:extLst>
              <a:ext uri="{FF2B5EF4-FFF2-40B4-BE49-F238E27FC236}">
                <a16:creationId xmlns:a16="http://schemas.microsoft.com/office/drawing/2014/main" id="{57FC11C6-6064-47A8-B0B7-D7B4DC212532}"/>
              </a:ext>
            </a:extLst>
          </p:cNvPr>
          <p:cNvSpPr/>
          <p:nvPr/>
        </p:nvSpPr>
        <p:spPr>
          <a:xfrm>
            <a:off x="110837" y="1260765"/>
            <a:ext cx="4000500" cy="1795424"/>
          </a:xfrm>
          <a:prstGeom prst="roundRect">
            <a:avLst>
              <a:gd name="adj" fmla="val 12849"/>
            </a:avLst>
          </a:prstGeom>
          <a:ln/>
        </p:spPr>
        <p:style>
          <a:lnRef idx="2">
            <a:schemeClr val="dk1"/>
          </a:lnRef>
          <a:fillRef idx="1">
            <a:schemeClr val="lt1"/>
          </a:fillRef>
          <a:effectRef idx="0">
            <a:schemeClr val="dk1"/>
          </a:effectRef>
          <a:fontRef idx="minor">
            <a:schemeClr val="dk1"/>
          </a:fontRef>
        </p:style>
        <p:txBody>
          <a:bodyPr rtlCol="0" anchor="ctr"/>
          <a:lstStyle/>
          <a:p>
            <a:pPr lvl="1">
              <a:buSzPct val="50000"/>
            </a:pPr>
            <a:r>
              <a:rPr lang="en-US" sz="2600" dirty="0"/>
              <a:t>A complex application is divided into </a:t>
            </a:r>
            <a:r>
              <a:rPr lang="en-US" sz="2600" dirty="0">
                <a:solidFill>
                  <a:schemeClr val="accent4">
                    <a:lumMod val="75000"/>
                  </a:schemeClr>
                </a:solidFill>
              </a:rPr>
              <a:t>independent tasks</a:t>
            </a:r>
            <a:r>
              <a:rPr lang="en-US" sz="2600" dirty="0"/>
              <a:t> that run on </a:t>
            </a:r>
            <a:r>
              <a:rPr lang="en-US" sz="2600" dirty="0">
                <a:solidFill>
                  <a:schemeClr val="accent4">
                    <a:lumMod val="75000"/>
                  </a:schemeClr>
                </a:solidFill>
              </a:rPr>
              <a:t>different servers. </a:t>
            </a:r>
          </a:p>
          <a:p>
            <a:pPr marL="342900" indent="-342900" algn="just">
              <a:buSzPct val="50000"/>
              <a:buFont typeface="Wingdings" panose="05000000000000000000" pitchFamily="2" charset="2"/>
              <a:buChar char="q"/>
            </a:pPr>
            <a:endParaRPr lang="en-US" sz="2600" dirty="0"/>
          </a:p>
        </p:txBody>
      </p:sp>
      <p:sp>
        <p:nvSpPr>
          <p:cNvPr id="18" name="Rectangle: Rounded Corners 17">
            <a:extLst>
              <a:ext uri="{FF2B5EF4-FFF2-40B4-BE49-F238E27FC236}">
                <a16:creationId xmlns:a16="http://schemas.microsoft.com/office/drawing/2014/main" id="{212BBA02-A2CF-4AE6-B073-B99CB8353E51}"/>
              </a:ext>
            </a:extLst>
          </p:cNvPr>
          <p:cNvSpPr/>
          <p:nvPr/>
        </p:nvSpPr>
        <p:spPr>
          <a:xfrm>
            <a:off x="70357" y="2835130"/>
            <a:ext cx="4040980" cy="1795425"/>
          </a:xfrm>
          <a:prstGeom prst="roundRect">
            <a:avLst>
              <a:gd name="adj" fmla="val 12849"/>
            </a:avLst>
          </a:prstGeom>
          <a:ln/>
        </p:spPr>
        <p:style>
          <a:lnRef idx="2">
            <a:schemeClr val="dk1"/>
          </a:lnRef>
          <a:fillRef idx="1">
            <a:schemeClr val="lt1"/>
          </a:fillRef>
          <a:effectRef idx="0">
            <a:schemeClr val="dk1"/>
          </a:effectRef>
          <a:fontRef idx="minor">
            <a:schemeClr val="dk1"/>
          </a:fontRef>
        </p:style>
        <p:txBody>
          <a:bodyPr rtlCol="0" anchor="ctr"/>
          <a:lstStyle/>
          <a:p>
            <a:pPr lvl="1">
              <a:buSzPct val="50000"/>
            </a:pPr>
            <a:r>
              <a:rPr lang="en-US" sz="2800" dirty="0"/>
              <a:t>Each service </a:t>
            </a:r>
            <a:r>
              <a:rPr lang="en-US" sz="2800" dirty="0">
                <a:solidFill>
                  <a:schemeClr val="accent4">
                    <a:lumMod val="75000"/>
                  </a:schemeClr>
                </a:solidFill>
              </a:rPr>
              <a:t>performs one function</a:t>
            </a:r>
            <a:r>
              <a:rPr lang="en-US" sz="2800" dirty="0"/>
              <a:t> and focuses on a </a:t>
            </a:r>
            <a:r>
              <a:rPr lang="en-US" sz="2800" dirty="0">
                <a:solidFill>
                  <a:schemeClr val="accent4">
                    <a:lumMod val="75000"/>
                  </a:schemeClr>
                </a:solidFill>
              </a:rPr>
              <a:t>specific business capability</a:t>
            </a:r>
            <a:r>
              <a:rPr lang="en-US" sz="2800" dirty="0"/>
              <a:t>.</a:t>
            </a:r>
            <a:endParaRPr lang="en-US" sz="2600" dirty="0"/>
          </a:p>
        </p:txBody>
      </p:sp>
      <p:sp>
        <p:nvSpPr>
          <p:cNvPr id="19" name="Rectangle: Rounded Corners 18">
            <a:extLst>
              <a:ext uri="{FF2B5EF4-FFF2-40B4-BE49-F238E27FC236}">
                <a16:creationId xmlns:a16="http://schemas.microsoft.com/office/drawing/2014/main" id="{EE5E6BE0-6D83-4214-8EB3-87D1052620F8}"/>
              </a:ext>
            </a:extLst>
          </p:cNvPr>
          <p:cNvSpPr/>
          <p:nvPr/>
        </p:nvSpPr>
        <p:spPr>
          <a:xfrm>
            <a:off x="35180" y="4630557"/>
            <a:ext cx="4040980" cy="1423879"/>
          </a:xfrm>
          <a:prstGeom prst="roundRect">
            <a:avLst>
              <a:gd name="adj" fmla="val 12849"/>
            </a:avLst>
          </a:prstGeom>
          <a:ln/>
        </p:spPr>
        <p:style>
          <a:lnRef idx="2">
            <a:schemeClr val="dk1"/>
          </a:lnRef>
          <a:fillRef idx="1">
            <a:schemeClr val="lt1"/>
          </a:fillRef>
          <a:effectRef idx="0">
            <a:schemeClr val="dk1"/>
          </a:effectRef>
          <a:fontRef idx="minor">
            <a:schemeClr val="dk1"/>
          </a:fontRef>
        </p:style>
        <p:txBody>
          <a:bodyPr rtlCol="0" anchor="ctr"/>
          <a:lstStyle/>
          <a:p>
            <a:pPr lvl="1">
              <a:buSzPct val="50000"/>
            </a:pPr>
            <a:r>
              <a:rPr lang="en-US" sz="2800" dirty="0"/>
              <a:t>This makes the system easier to </a:t>
            </a:r>
            <a:r>
              <a:rPr lang="en-US" sz="2800" dirty="0">
                <a:solidFill>
                  <a:schemeClr val="accent4">
                    <a:lumMod val="75000"/>
                  </a:schemeClr>
                </a:solidFill>
              </a:rPr>
              <a:t>maintain</a:t>
            </a:r>
            <a:r>
              <a:rPr lang="en-US" sz="2800" dirty="0"/>
              <a:t>, </a:t>
            </a:r>
            <a:r>
              <a:rPr lang="en-US" sz="2800" dirty="0">
                <a:solidFill>
                  <a:schemeClr val="accent4">
                    <a:lumMod val="75000"/>
                  </a:schemeClr>
                </a:solidFill>
              </a:rPr>
              <a:t>scale</a:t>
            </a:r>
            <a:r>
              <a:rPr lang="en-US" sz="2800" dirty="0"/>
              <a:t>, and </a:t>
            </a:r>
            <a:r>
              <a:rPr lang="en-US" sz="2800" dirty="0">
                <a:solidFill>
                  <a:schemeClr val="accent4">
                    <a:lumMod val="75000"/>
                  </a:schemeClr>
                </a:solidFill>
              </a:rPr>
              <a:t>understand</a:t>
            </a:r>
            <a:r>
              <a:rPr lang="en-US" sz="2800" dirty="0"/>
              <a:t>.</a:t>
            </a:r>
            <a:endParaRPr lang="en-US" sz="2600" dirty="0"/>
          </a:p>
        </p:txBody>
      </p:sp>
    </p:spTree>
    <p:extLst>
      <p:ext uri="{BB962C8B-B14F-4D97-AF65-F5344CB8AC3E}">
        <p14:creationId xmlns:p14="http://schemas.microsoft.com/office/powerpoint/2010/main" val="8869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BD624D-2086-4577-8CD8-0C031E0D4761}"/>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9237" y="2915444"/>
            <a:ext cx="2105025" cy="2171700"/>
          </a:xfrm>
        </p:spPr>
      </p:pic>
      <p:sp>
        <p:nvSpPr>
          <p:cNvPr id="14" name="Content Placeholder 13">
            <a:extLst>
              <a:ext uri="{FF2B5EF4-FFF2-40B4-BE49-F238E27FC236}">
                <a16:creationId xmlns:a16="http://schemas.microsoft.com/office/drawing/2014/main" id="{9EF1D8CE-5000-471F-8288-50C16F26CDAC}"/>
              </a:ext>
            </a:extLst>
          </p:cNvPr>
          <p:cNvSpPr>
            <a:spLocks noGrp="1"/>
          </p:cNvSpPr>
          <p:nvPr>
            <p:ph sz="half" idx="2"/>
          </p:nvPr>
        </p:nvSpPr>
        <p:spPr/>
        <p:txBody>
          <a:bodyPr/>
          <a:lstStyle/>
          <a:p>
            <a:endParaRPr lang="en-US"/>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C3AA30AF-6557-48A6-9A13-3E10C1CF4FEE}"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26</a:t>
            </a:fld>
            <a:endParaRPr lang="en-US"/>
          </a:p>
        </p:txBody>
      </p:sp>
      <p:sp>
        <p:nvSpPr>
          <p:cNvPr id="6" name="Rectangle 5">
            <a:extLst>
              <a:ext uri="{FF2B5EF4-FFF2-40B4-BE49-F238E27FC236}">
                <a16:creationId xmlns:a16="http://schemas.microsoft.com/office/drawing/2014/main" id="{E950CF7F-267D-4970-9B7B-59D7E19C0608}"/>
              </a:ext>
            </a:extLst>
          </p:cNvPr>
          <p:cNvSpPr/>
          <p:nvPr/>
        </p:nvSpPr>
        <p:spPr>
          <a:xfrm>
            <a:off x="0" y="803565"/>
            <a:ext cx="8908473" cy="537339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3. Fundamental Model</a:t>
            </a:r>
          </a:p>
          <a:p>
            <a:pPr marL="457200" indent="-457200" algn="just">
              <a:buClr>
                <a:srgbClr val="002060"/>
              </a:buClr>
              <a:buSzPct val="70000"/>
              <a:buFont typeface="Wingdings" panose="05000000000000000000" pitchFamily="2" charset="2"/>
              <a:buChar char="q"/>
            </a:pPr>
            <a:r>
              <a:rPr lang="en-US" sz="2700" dirty="0">
                <a:solidFill>
                  <a:schemeClr val="tx1"/>
                </a:solidFill>
              </a:rPr>
              <a:t>It refers to the core principles and components that define how these systems operate.</a:t>
            </a:r>
          </a:p>
          <a:p>
            <a:pPr marL="457200" indent="-457200" algn="just">
              <a:buClr>
                <a:srgbClr val="002060"/>
              </a:buClr>
              <a:buSzPct val="70000"/>
              <a:buFont typeface="Wingdings" panose="05000000000000000000" pitchFamily="2" charset="2"/>
              <a:buChar char="q"/>
            </a:pPr>
            <a:r>
              <a:rPr lang="en-US" sz="2700" dirty="0">
                <a:solidFill>
                  <a:schemeClr val="tx1"/>
                </a:solidFill>
              </a:rPr>
              <a:t>It represents the essential components that are required to understand a distributed system’s behavior.</a:t>
            </a:r>
          </a:p>
          <a:p>
            <a:pPr marL="457200" indent="-457200" algn="just">
              <a:buClr>
                <a:srgbClr val="002060"/>
              </a:buClr>
              <a:buSzPct val="70000"/>
              <a:buFont typeface="Wingdings" panose="05000000000000000000" pitchFamily="2" charset="2"/>
              <a:buChar char="q"/>
            </a:pPr>
            <a:r>
              <a:rPr lang="en-US" sz="2700" dirty="0">
                <a:solidFill>
                  <a:schemeClr val="tx1"/>
                </a:solidFill>
              </a:rPr>
              <a:t>There are three types of fundamental models</a:t>
            </a:r>
          </a:p>
          <a:p>
            <a:pPr marL="914400" lvl="1" indent="-457200" algn="just">
              <a:buClr>
                <a:srgbClr val="002060"/>
              </a:buClr>
              <a:buSzPct val="70000"/>
              <a:buFont typeface="Wingdings" panose="05000000000000000000" pitchFamily="2" charset="2"/>
              <a:buChar char="q"/>
            </a:pPr>
            <a:r>
              <a:rPr lang="en-US" sz="2700" dirty="0">
                <a:solidFill>
                  <a:schemeClr val="tx1"/>
                </a:solidFill>
              </a:rPr>
              <a:t>Interaction </a:t>
            </a:r>
          </a:p>
          <a:p>
            <a:pPr marL="914400" lvl="1" indent="-457200" algn="just">
              <a:buClr>
                <a:srgbClr val="002060"/>
              </a:buClr>
              <a:buSzPct val="70000"/>
              <a:buFont typeface="Wingdings" panose="05000000000000000000" pitchFamily="2" charset="2"/>
              <a:buChar char="q"/>
            </a:pPr>
            <a:r>
              <a:rPr lang="en-US" sz="2700" dirty="0">
                <a:solidFill>
                  <a:schemeClr val="tx1"/>
                </a:solidFill>
              </a:rPr>
              <a:t> Fault </a:t>
            </a:r>
          </a:p>
          <a:p>
            <a:pPr marL="914400" lvl="1" indent="-457200" algn="just">
              <a:buClr>
                <a:srgbClr val="002060"/>
              </a:buClr>
              <a:buSzPct val="70000"/>
              <a:buFont typeface="Wingdings" panose="05000000000000000000" pitchFamily="2" charset="2"/>
              <a:buChar char="q"/>
            </a:pPr>
            <a:r>
              <a:rPr lang="en-US" sz="2700" dirty="0">
                <a:solidFill>
                  <a:schemeClr val="tx1"/>
                </a:solidFill>
              </a:rPr>
              <a:t>Security</a:t>
            </a:r>
          </a:p>
          <a:p>
            <a:pPr algn="just">
              <a:buClr>
                <a:srgbClr val="002060"/>
              </a:buClr>
              <a:buSzPct val="70000"/>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b="1"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0" y="56140"/>
            <a:ext cx="8908473" cy="7474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Tree>
    <p:extLst>
      <p:ext uri="{BB962C8B-B14F-4D97-AF65-F5344CB8AC3E}">
        <p14:creationId xmlns:p14="http://schemas.microsoft.com/office/powerpoint/2010/main" val="159247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BD624D-2086-4577-8CD8-0C031E0D4761}"/>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9237" y="2915444"/>
            <a:ext cx="2105025" cy="2171700"/>
          </a:xfrm>
        </p:spPr>
      </p:pic>
      <p:sp>
        <p:nvSpPr>
          <p:cNvPr id="14" name="Content Placeholder 13">
            <a:extLst>
              <a:ext uri="{FF2B5EF4-FFF2-40B4-BE49-F238E27FC236}">
                <a16:creationId xmlns:a16="http://schemas.microsoft.com/office/drawing/2014/main" id="{9EF1D8CE-5000-471F-8288-50C16F26CDAC}"/>
              </a:ext>
            </a:extLst>
          </p:cNvPr>
          <p:cNvSpPr>
            <a:spLocks noGrp="1"/>
          </p:cNvSpPr>
          <p:nvPr>
            <p:ph sz="half" idx="2"/>
          </p:nvPr>
        </p:nvSpPr>
        <p:spPr/>
        <p:txBody>
          <a:bodyPr/>
          <a:lstStyle/>
          <a:p>
            <a:endParaRPr lang="en-US"/>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a:xfrm>
            <a:off x="628650" y="6356351"/>
            <a:ext cx="2057400" cy="365125"/>
          </a:xfrm>
        </p:spPr>
        <p:txBody>
          <a:bodyPr/>
          <a:lstStyle/>
          <a:p>
            <a:fld id="{349984AB-04F7-4D35-BD9B-1EE00EFDABE1}" type="datetime1">
              <a:rPr lang="en-US" smtClean="0"/>
              <a:t>10/28/2024</a:t>
            </a:fld>
            <a:endParaRPr lang="en-US" dirty="0"/>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27</a:t>
            </a:fld>
            <a:endParaRPr lang="en-US" dirty="0"/>
          </a:p>
        </p:txBody>
      </p:sp>
      <p:sp>
        <p:nvSpPr>
          <p:cNvPr id="6" name="Rectangle 5">
            <a:extLst>
              <a:ext uri="{FF2B5EF4-FFF2-40B4-BE49-F238E27FC236}">
                <a16:creationId xmlns:a16="http://schemas.microsoft.com/office/drawing/2014/main" id="{E950CF7F-267D-4970-9B7B-59D7E19C0608}"/>
              </a:ext>
            </a:extLst>
          </p:cNvPr>
          <p:cNvSpPr/>
          <p:nvPr/>
        </p:nvSpPr>
        <p:spPr>
          <a:xfrm>
            <a:off x="0" y="803565"/>
            <a:ext cx="8908473" cy="537339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Interaction Model</a:t>
            </a:r>
          </a:p>
          <a:p>
            <a:pPr marL="457200" indent="-457200" algn="just">
              <a:buClr>
                <a:srgbClr val="002060"/>
              </a:buClr>
              <a:buSzPct val="70000"/>
              <a:buFont typeface="Wingdings" panose="05000000000000000000" pitchFamily="2" charset="2"/>
              <a:buChar char="q"/>
            </a:pPr>
            <a:r>
              <a:rPr lang="en-US" sz="2700" dirty="0">
                <a:solidFill>
                  <a:schemeClr val="tx1"/>
                </a:solidFill>
              </a:rPr>
              <a:t>It handles time (i.e. for process execution, message delivery, clock drifts, etc.) </a:t>
            </a:r>
          </a:p>
          <a:p>
            <a:pPr marL="457200" indent="-457200" algn="just">
              <a:buClr>
                <a:srgbClr val="002060"/>
              </a:buClr>
              <a:buSzPct val="70000"/>
              <a:buFont typeface="Wingdings" panose="05000000000000000000" pitchFamily="2" charset="2"/>
              <a:buChar char="q"/>
            </a:pPr>
            <a:r>
              <a:rPr lang="en-US" sz="2700" dirty="0">
                <a:solidFill>
                  <a:schemeClr val="tx1"/>
                </a:solidFill>
              </a:rPr>
              <a:t>They are of two types: </a:t>
            </a:r>
          </a:p>
          <a:p>
            <a:pPr marL="1028700" lvl="1" indent="-571500" algn="just">
              <a:buClr>
                <a:srgbClr val="002060"/>
              </a:buClr>
              <a:buSzPct val="70000"/>
              <a:buFont typeface="+mj-lt"/>
              <a:buAutoNum type="romanLcPeriod"/>
            </a:pPr>
            <a:r>
              <a:rPr lang="en-US" sz="2700" dirty="0">
                <a:solidFill>
                  <a:schemeClr val="tx1"/>
                </a:solidFill>
              </a:rPr>
              <a:t>Synchronous distributed system </a:t>
            </a:r>
          </a:p>
          <a:p>
            <a:pPr marL="1028700" lvl="1" indent="-571500" algn="just">
              <a:buClr>
                <a:srgbClr val="002060"/>
              </a:buClr>
              <a:buSzPct val="70000"/>
              <a:buFont typeface="+mj-lt"/>
              <a:buAutoNum type="romanLcPeriod"/>
            </a:pPr>
            <a:r>
              <a:rPr lang="en-US" sz="2700" dirty="0">
                <a:solidFill>
                  <a:schemeClr val="tx1"/>
                </a:solidFill>
              </a:rPr>
              <a:t> Asynchronous distributed system</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b="1"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1" y="56140"/>
            <a:ext cx="8908473" cy="7474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Tree>
    <p:extLst>
      <p:ext uri="{BB962C8B-B14F-4D97-AF65-F5344CB8AC3E}">
        <p14:creationId xmlns:p14="http://schemas.microsoft.com/office/powerpoint/2010/main" val="57640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BD624D-2086-4577-8CD8-0C031E0D4761}"/>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9237" y="2915444"/>
            <a:ext cx="2105025" cy="2171700"/>
          </a:xfrm>
        </p:spPr>
      </p:pic>
      <p:sp>
        <p:nvSpPr>
          <p:cNvPr id="14" name="Content Placeholder 13">
            <a:extLst>
              <a:ext uri="{FF2B5EF4-FFF2-40B4-BE49-F238E27FC236}">
                <a16:creationId xmlns:a16="http://schemas.microsoft.com/office/drawing/2014/main" id="{9EF1D8CE-5000-471F-8288-50C16F26CDAC}"/>
              </a:ext>
            </a:extLst>
          </p:cNvPr>
          <p:cNvSpPr>
            <a:spLocks noGrp="1"/>
          </p:cNvSpPr>
          <p:nvPr>
            <p:ph sz="half" idx="2"/>
          </p:nvPr>
        </p:nvSpPr>
        <p:spPr/>
        <p:txBody>
          <a:bodyPr/>
          <a:lstStyle/>
          <a:p>
            <a:endParaRPr lang="en-US"/>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CF3BF775-26EC-4754-B603-AA0AEC400F9A}" type="datetime1">
              <a:rPr lang="en-US" smtClean="0"/>
              <a:t>10/28/2024</a:t>
            </a:fld>
            <a:endParaRPr lang="en-US" dirty="0"/>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28</a:t>
            </a:fld>
            <a:endParaRPr lang="en-US"/>
          </a:p>
        </p:txBody>
      </p:sp>
      <p:sp>
        <p:nvSpPr>
          <p:cNvPr id="6" name="Rectangle 5">
            <a:extLst>
              <a:ext uri="{FF2B5EF4-FFF2-40B4-BE49-F238E27FC236}">
                <a16:creationId xmlns:a16="http://schemas.microsoft.com/office/drawing/2014/main" id="{E950CF7F-267D-4970-9B7B-59D7E19C0608}"/>
              </a:ext>
            </a:extLst>
          </p:cNvPr>
          <p:cNvSpPr/>
          <p:nvPr/>
        </p:nvSpPr>
        <p:spPr>
          <a:xfrm>
            <a:off x="318655" y="938499"/>
            <a:ext cx="8589818" cy="5238463"/>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571500" indent="-571500" algn="just">
              <a:buClr>
                <a:srgbClr val="0070C0"/>
              </a:buClr>
              <a:buSzPct val="70000"/>
              <a:buAutoNum type="romanLcPeriod"/>
            </a:pPr>
            <a:r>
              <a:rPr lang="en-US" sz="2700" b="1" dirty="0">
                <a:solidFill>
                  <a:srgbClr val="002060"/>
                </a:solidFill>
              </a:rPr>
              <a:t>Synchronous distributed system</a:t>
            </a:r>
          </a:p>
          <a:p>
            <a:pPr marL="914400" lvl="1" indent="-457200" algn="just">
              <a:buClr>
                <a:srgbClr val="0070C0"/>
              </a:buClr>
              <a:buSzPct val="70000"/>
              <a:buFont typeface="Wingdings" panose="05000000000000000000" pitchFamily="2" charset="2"/>
              <a:buChar char="q"/>
            </a:pPr>
            <a:r>
              <a:rPr lang="en-US" sz="2700" dirty="0">
                <a:solidFill>
                  <a:schemeClr val="tx1"/>
                </a:solidFill>
              </a:rPr>
              <a:t>Lower and upper bounds of execution time can be set.</a:t>
            </a:r>
            <a:endParaRPr lang="am-ET" sz="2700" dirty="0">
              <a:solidFill>
                <a:schemeClr val="tx1"/>
              </a:solidFill>
            </a:endParaRPr>
          </a:p>
          <a:p>
            <a:pPr marL="914400" lvl="1" indent="-457200" algn="just">
              <a:buClr>
                <a:srgbClr val="0070C0"/>
              </a:buClr>
              <a:buSzPct val="70000"/>
              <a:buFont typeface="Wingdings" panose="05000000000000000000" pitchFamily="2" charset="2"/>
              <a:buChar char="q"/>
            </a:pPr>
            <a:r>
              <a:rPr lang="en-US" sz="2700" dirty="0">
                <a:solidFill>
                  <a:schemeClr val="tx1"/>
                </a:solidFill>
              </a:rPr>
              <a:t>Transmitted messages are received within a known bounded time. </a:t>
            </a:r>
            <a:endParaRPr lang="am-ET" sz="2700" dirty="0">
              <a:solidFill>
                <a:schemeClr val="tx1"/>
              </a:solidFill>
            </a:endParaRPr>
          </a:p>
          <a:p>
            <a:pPr marL="914400" lvl="1" indent="-457200" algn="just">
              <a:buClr>
                <a:srgbClr val="0070C0"/>
              </a:buClr>
              <a:buSzPct val="70000"/>
              <a:buFont typeface="Wingdings" panose="05000000000000000000" pitchFamily="2" charset="2"/>
              <a:buChar char="q"/>
            </a:pPr>
            <a:r>
              <a:rPr lang="en-US" sz="2700" dirty="0">
                <a:solidFill>
                  <a:schemeClr val="tx1"/>
                </a:solidFill>
              </a:rPr>
              <a:t>It have predictable behavior in terms of timing. </a:t>
            </a:r>
          </a:p>
          <a:p>
            <a:pPr marL="914400" lvl="1" indent="-457200" algn="just">
              <a:buClr>
                <a:srgbClr val="0070C0"/>
              </a:buClr>
              <a:buSzPct val="70000"/>
              <a:buFont typeface="Wingdings" panose="05000000000000000000" pitchFamily="2" charset="2"/>
              <a:buChar char="q"/>
            </a:pPr>
            <a:r>
              <a:rPr lang="en-US" sz="2700" dirty="0">
                <a:solidFill>
                  <a:schemeClr val="tx1"/>
                </a:solidFill>
              </a:rPr>
              <a:t>Used for hard </a:t>
            </a:r>
            <a:r>
              <a:rPr lang="en-US" sz="2700" dirty="0">
                <a:solidFill>
                  <a:srgbClr val="FF0000"/>
                </a:solidFill>
              </a:rPr>
              <a:t>real-time applications</a:t>
            </a:r>
            <a:r>
              <a:rPr lang="en-US" sz="2700" dirty="0">
                <a:solidFill>
                  <a:schemeClr val="tx1"/>
                </a:solidFill>
              </a:rPr>
              <a:t>.  </a:t>
            </a:r>
          </a:p>
          <a:p>
            <a:pPr marL="914400" lvl="1" indent="-457200" algn="just">
              <a:buClr>
                <a:srgbClr val="0070C0"/>
              </a:buClr>
              <a:buSzPct val="70000"/>
              <a:buFont typeface="Wingdings" panose="05000000000000000000" pitchFamily="2" charset="2"/>
              <a:buChar char="q"/>
            </a:pPr>
            <a:r>
              <a:rPr lang="en-US" sz="2700" dirty="0">
                <a:solidFill>
                  <a:schemeClr val="tx1"/>
                </a:solidFill>
              </a:rPr>
              <a:t>Use timeouts in order to detect failures of a process or communication link. </a:t>
            </a:r>
          </a:p>
          <a:p>
            <a:pPr marL="914400" lvl="1" indent="-457200" algn="just">
              <a:buClr>
                <a:srgbClr val="0070C0"/>
              </a:buClr>
              <a:buSzPct val="70000"/>
              <a:buFont typeface="Wingdings" panose="05000000000000000000" pitchFamily="2" charset="2"/>
              <a:buChar char="q"/>
            </a:pPr>
            <a:r>
              <a:rPr lang="en-US" sz="2700" dirty="0">
                <a:solidFill>
                  <a:schemeClr val="tx1"/>
                </a:solidFill>
              </a:rPr>
              <a:t>It is difficult and costly to implement</a:t>
            </a:r>
          </a:p>
          <a:p>
            <a:pPr algn="just">
              <a:buClr>
                <a:srgbClr val="0070C0"/>
              </a:buClr>
              <a:buSzPct val="70000"/>
            </a:pPr>
            <a:endParaRPr lang="en-US" sz="2700" b="1" dirty="0">
              <a:solidFill>
                <a:srgbClr val="002060"/>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18655" y="56140"/>
            <a:ext cx="8589818" cy="74742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Tree>
    <p:extLst>
      <p:ext uri="{BB962C8B-B14F-4D97-AF65-F5344CB8AC3E}">
        <p14:creationId xmlns:p14="http://schemas.microsoft.com/office/powerpoint/2010/main" val="3429033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BD624D-2086-4577-8CD8-0C031E0D4761}"/>
              </a:ext>
            </a:extLst>
          </p:cNvPr>
          <p:cNvSpPr>
            <a:spLocks noGrp="1"/>
          </p:cNvSpPr>
          <p:nvPr>
            <p:ph type="title"/>
          </p:nvPr>
        </p:nvSpPr>
        <p:spPr/>
        <p:txBody>
          <a:bodyPr/>
          <a:lstStyle/>
          <a:p>
            <a:endParaRPr lang="en-US"/>
          </a:p>
        </p:txBody>
      </p:sp>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19237" y="2915444"/>
            <a:ext cx="2105025" cy="2171700"/>
          </a:xfrm>
        </p:spPr>
      </p:pic>
      <p:sp>
        <p:nvSpPr>
          <p:cNvPr id="14" name="Content Placeholder 13">
            <a:extLst>
              <a:ext uri="{FF2B5EF4-FFF2-40B4-BE49-F238E27FC236}">
                <a16:creationId xmlns:a16="http://schemas.microsoft.com/office/drawing/2014/main" id="{9EF1D8CE-5000-471F-8288-50C16F26CDAC}"/>
              </a:ext>
            </a:extLst>
          </p:cNvPr>
          <p:cNvSpPr>
            <a:spLocks noGrp="1"/>
          </p:cNvSpPr>
          <p:nvPr>
            <p:ph sz="half" idx="2"/>
          </p:nvPr>
        </p:nvSpPr>
        <p:spPr/>
        <p:txBody>
          <a:bodyPr/>
          <a:lstStyle/>
          <a:p>
            <a:endParaRPr lang="en-US"/>
          </a:p>
        </p:txBody>
      </p:sp>
      <p:sp>
        <p:nvSpPr>
          <p:cNvPr id="2" name="Date Placeholder 1">
            <a:extLst>
              <a:ext uri="{FF2B5EF4-FFF2-40B4-BE49-F238E27FC236}">
                <a16:creationId xmlns:a16="http://schemas.microsoft.com/office/drawing/2014/main" id="{F68E93A0-4A11-48EE-82AF-C790A2448578}"/>
              </a:ext>
            </a:extLst>
          </p:cNvPr>
          <p:cNvSpPr>
            <a:spLocks noGrp="1"/>
          </p:cNvSpPr>
          <p:nvPr>
            <p:ph type="dt" sz="half" idx="10"/>
          </p:nvPr>
        </p:nvSpPr>
        <p:spPr/>
        <p:txBody>
          <a:bodyPr/>
          <a:lstStyle/>
          <a:p>
            <a:fld id="{D5D15C84-DEF2-4701-B90D-0DD9C9A7C5F2}" type="datetime1">
              <a:rPr lang="en-US" smtClean="0"/>
              <a:t>10/28/2024</a:t>
            </a:fld>
            <a:endParaRPr lang="en-US" dirty="0"/>
          </a:p>
        </p:txBody>
      </p:sp>
      <p:sp>
        <p:nvSpPr>
          <p:cNvPr id="3" name="Slide Number Placeholder 2">
            <a:extLst>
              <a:ext uri="{FF2B5EF4-FFF2-40B4-BE49-F238E27FC236}">
                <a16:creationId xmlns:a16="http://schemas.microsoft.com/office/drawing/2014/main" id="{2AE29495-C5C7-4317-A163-E3E66C593ACD}"/>
              </a:ext>
            </a:extLst>
          </p:cNvPr>
          <p:cNvSpPr>
            <a:spLocks noGrp="1"/>
          </p:cNvSpPr>
          <p:nvPr>
            <p:ph type="sldNum" sz="quarter" idx="12"/>
          </p:nvPr>
        </p:nvSpPr>
        <p:spPr/>
        <p:txBody>
          <a:bodyPr/>
          <a:lstStyle/>
          <a:p>
            <a:fld id="{3D027B83-D7F4-42ED-8E09-7E32E292F51B}" type="slidenum">
              <a:rPr lang="en-US" smtClean="0"/>
              <a:t>29</a:t>
            </a:fld>
            <a:endParaRPr lang="en-US"/>
          </a:p>
        </p:txBody>
      </p:sp>
      <p:sp>
        <p:nvSpPr>
          <p:cNvPr id="6" name="Rectangle 5">
            <a:extLst>
              <a:ext uri="{FF2B5EF4-FFF2-40B4-BE49-F238E27FC236}">
                <a16:creationId xmlns:a16="http://schemas.microsoft.com/office/drawing/2014/main" id="{E950CF7F-267D-4970-9B7B-59D7E19C0608}"/>
              </a:ext>
            </a:extLst>
          </p:cNvPr>
          <p:cNvSpPr/>
          <p:nvPr/>
        </p:nvSpPr>
        <p:spPr>
          <a:xfrm>
            <a:off x="360218" y="1027907"/>
            <a:ext cx="8548255" cy="537339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571500" indent="-571500" algn="just">
              <a:buClr>
                <a:srgbClr val="0070C0"/>
              </a:buClr>
              <a:buSzPct val="70000"/>
              <a:buFont typeface="+mj-lt"/>
              <a:buAutoNum type="romanLcPeriod" startAt="2"/>
            </a:pPr>
            <a:r>
              <a:rPr lang="en-US" sz="2700" b="1" dirty="0">
                <a:solidFill>
                  <a:srgbClr val="002060"/>
                </a:solidFill>
              </a:rPr>
              <a:t>Asynchronous distributed system</a:t>
            </a:r>
          </a:p>
          <a:p>
            <a:pPr marL="1028700" lvl="1" indent="-571500" algn="just">
              <a:buClr>
                <a:srgbClr val="0070C0"/>
              </a:buClr>
              <a:buSzPct val="70000"/>
              <a:buFont typeface="Wingdings" panose="05000000000000000000" pitchFamily="2" charset="2"/>
              <a:buChar char="q"/>
            </a:pPr>
            <a:r>
              <a:rPr lang="en-US" sz="2700" dirty="0">
                <a:solidFill>
                  <a:schemeClr val="tx1"/>
                </a:solidFill>
              </a:rPr>
              <a:t>Many distributed systems (including those on the Internet) are asynchronous. </a:t>
            </a:r>
          </a:p>
          <a:p>
            <a:pPr marL="1028700" lvl="1" indent="-571500" algn="just">
              <a:buClr>
                <a:srgbClr val="0070C0"/>
              </a:buClr>
              <a:buSzPct val="70000"/>
              <a:buFont typeface="Wingdings" panose="05000000000000000000" pitchFamily="2" charset="2"/>
              <a:buChar char="q"/>
            </a:pPr>
            <a:r>
              <a:rPr lang="en-US" sz="2700" dirty="0">
                <a:solidFill>
                  <a:schemeClr val="tx1"/>
                </a:solidFill>
              </a:rPr>
              <a:t>No bound on process execution time </a:t>
            </a:r>
          </a:p>
          <a:p>
            <a:pPr marL="1028700" lvl="1" indent="-571500" algn="just">
              <a:buClr>
                <a:srgbClr val="0070C0"/>
              </a:buClr>
              <a:buSzPct val="70000"/>
              <a:buFont typeface="Wingdings" panose="05000000000000000000" pitchFamily="2" charset="2"/>
              <a:buChar char="q"/>
            </a:pPr>
            <a:r>
              <a:rPr lang="en-US" sz="2700" dirty="0">
                <a:solidFill>
                  <a:schemeClr val="tx1"/>
                </a:solidFill>
              </a:rPr>
              <a:t>No bound on message transmission delays</a:t>
            </a:r>
          </a:p>
          <a:p>
            <a:pPr marL="1028700" lvl="1" indent="-571500" algn="just">
              <a:buClr>
                <a:srgbClr val="0070C0"/>
              </a:buClr>
              <a:buSzPct val="70000"/>
              <a:buFont typeface="Wingdings" panose="05000000000000000000" pitchFamily="2" charset="2"/>
              <a:buChar char="q"/>
            </a:pPr>
            <a:r>
              <a:rPr lang="en-US" sz="2700" dirty="0">
                <a:solidFill>
                  <a:schemeClr val="tx1"/>
                </a:solidFill>
              </a:rPr>
              <a:t>No bounds on drift rates between local clocks. </a:t>
            </a:r>
          </a:p>
          <a:p>
            <a:pPr marL="1028700" lvl="1" indent="-571500" algn="just">
              <a:buClr>
                <a:srgbClr val="0070C0"/>
              </a:buClr>
              <a:buSzPct val="70000"/>
              <a:buFont typeface="Wingdings" panose="05000000000000000000" pitchFamily="2" charset="2"/>
              <a:buChar char="q"/>
            </a:pPr>
            <a:r>
              <a:rPr lang="en-US" sz="2700" dirty="0">
                <a:solidFill>
                  <a:schemeClr val="tx1"/>
                </a:solidFill>
              </a:rPr>
              <a:t>There is no global physical time.</a:t>
            </a:r>
          </a:p>
          <a:p>
            <a:pPr marL="1028700" lvl="1" indent="-571500" algn="just">
              <a:buClr>
                <a:srgbClr val="0070C0"/>
              </a:buClr>
              <a:buSzPct val="70000"/>
              <a:buFont typeface="Wingdings" panose="05000000000000000000" pitchFamily="2" charset="2"/>
              <a:buChar char="q"/>
            </a:pPr>
            <a:r>
              <a:rPr lang="en-US" sz="2700" dirty="0">
                <a:solidFill>
                  <a:schemeClr val="tx1"/>
                </a:solidFill>
              </a:rPr>
              <a:t>Reasoning can be only in terms of logical time </a:t>
            </a:r>
          </a:p>
          <a:p>
            <a:pPr marL="1028700" lvl="1" indent="-571500" algn="just">
              <a:buClr>
                <a:srgbClr val="0070C0"/>
              </a:buClr>
              <a:buSzPct val="70000"/>
              <a:buFont typeface="Wingdings" panose="05000000000000000000" pitchFamily="2" charset="2"/>
              <a:buChar char="q"/>
            </a:pPr>
            <a:r>
              <a:rPr lang="en-US" sz="2700" dirty="0">
                <a:solidFill>
                  <a:schemeClr val="tx1"/>
                </a:solidFill>
              </a:rPr>
              <a:t>Are unpredictable in terms of timing.</a:t>
            </a:r>
          </a:p>
          <a:p>
            <a:pPr marL="1028700" lvl="1" indent="-571500" algn="just">
              <a:buClr>
                <a:srgbClr val="0070C0"/>
              </a:buClr>
              <a:buSzPct val="70000"/>
              <a:buFont typeface="Wingdings" panose="05000000000000000000" pitchFamily="2" charset="2"/>
              <a:buChar char="q"/>
            </a:pPr>
            <a:r>
              <a:rPr lang="en-US" sz="2700" dirty="0">
                <a:solidFill>
                  <a:schemeClr val="tx1"/>
                </a:solidFill>
              </a:rPr>
              <a:t>No timeouts can be used.</a:t>
            </a:r>
          </a:p>
          <a:p>
            <a:pPr lvl="1" algn="just">
              <a:buClr>
                <a:srgbClr val="0070C0"/>
              </a:buClr>
              <a:buSzPct val="70000"/>
            </a:pPr>
            <a:r>
              <a:rPr lang="en-US" sz="2700" dirty="0">
                <a:solidFill>
                  <a:schemeClr val="tx1"/>
                </a:solidFill>
              </a:rPr>
              <a:t>Q. </a:t>
            </a:r>
            <a:r>
              <a:rPr lang="en-US" sz="2700" dirty="0">
                <a:solidFill>
                  <a:srgbClr val="FF0000"/>
                </a:solidFill>
              </a:rPr>
              <a:t>What is drift rates?</a:t>
            </a:r>
          </a:p>
        </p:txBody>
      </p:sp>
      <p:sp>
        <p:nvSpPr>
          <p:cNvPr id="7" name="Rectangle 6">
            <a:extLst>
              <a:ext uri="{FF2B5EF4-FFF2-40B4-BE49-F238E27FC236}">
                <a16:creationId xmlns:a16="http://schemas.microsoft.com/office/drawing/2014/main" id="{20887A23-F3A2-403B-8997-0E29B0EDAEB6}"/>
              </a:ext>
            </a:extLst>
          </p:cNvPr>
          <p:cNvSpPr/>
          <p:nvPr/>
        </p:nvSpPr>
        <p:spPr>
          <a:xfrm>
            <a:off x="360218" y="56139"/>
            <a:ext cx="8548255" cy="836831"/>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600" b="1" dirty="0">
                <a:solidFill>
                  <a:schemeClr val="accent4">
                    <a:lumMod val="75000"/>
                  </a:schemeClr>
                </a:solidFill>
              </a:rPr>
              <a:t>Cont’d …</a:t>
            </a:r>
          </a:p>
        </p:txBody>
      </p:sp>
    </p:spTree>
    <p:extLst>
      <p:ext uri="{BB962C8B-B14F-4D97-AF65-F5344CB8AC3E}">
        <p14:creationId xmlns:p14="http://schemas.microsoft.com/office/powerpoint/2010/main" val="1994977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1CE7-AE61-41E2-8B52-23EBF5BF4481}"/>
              </a:ext>
            </a:extLst>
          </p:cNvPr>
          <p:cNvSpPr>
            <a:spLocks noGrp="1"/>
          </p:cNvSpPr>
          <p:nvPr>
            <p:ph type="title"/>
          </p:nvPr>
        </p:nvSpPr>
        <p:spPr>
          <a:scene3d>
            <a:camera prst="orthographicFront"/>
            <a:lightRig rig="threePt" dir="t"/>
          </a:scene3d>
          <a:sp3d contourW="12700">
            <a:contourClr>
              <a:srgbClr val="FF0000"/>
            </a:contourClr>
          </a:sp3d>
        </p:spPr>
        <p:txBody>
          <a:bodyPr/>
          <a:lstStyle/>
          <a:p>
            <a:endParaRPr lang="en-US" dirty="0"/>
          </a:p>
        </p:txBody>
      </p:sp>
      <p:sp>
        <p:nvSpPr>
          <p:cNvPr id="3" name="Content Placeholder 2">
            <a:extLst>
              <a:ext uri="{FF2B5EF4-FFF2-40B4-BE49-F238E27FC236}">
                <a16:creationId xmlns:a16="http://schemas.microsoft.com/office/drawing/2014/main" id="{EBE8A773-D5F5-4650-9C7D-3E40841FDF76}"/>
              </a:ext>
            </a:extLst>
          </p:cNvPr>
          <p:cNvSpPr>
            <a:spLocks noGrp="1"/>
          </p:cNvSpPr>
          <p:nvPr>
            <p:ph idx="1"/>
          </p:nvPr>
        </p:nvSpPr>
        <p:spPr/>
        <p:txBody>
          <a:bodyPr/>
          <a:lstStyle/>
          <a:p>
            <a:pPr marL="0" indent="0">
              <a:buNone/>
            </a:pPr>
            <a:endParaRPr lang="en-US" dirty="0"/>
          </a:p>
        </p:txBody>
      </p:sp>
      <p:sp>
        <p:nvSpPr>
          <p:cNvPr id="6" name="Rectangle 5">
            <a:extLst>
              <a:ext uri="{FF2B5EF4-FFF2-40B4-BE49-F238E27FC236}">
                <a16:creationId xmlns:a16="http://schemas.microsoft.com/office/drawing/2014/main" id="{E950CF7F-267D-4970-9B7B-59D7E19C0608}"/>
              </a:ext>
            </a:extLst>
          </p:cNvPr>
          <p:cNvSpPr/>
          <p:nvPr/>
        </p:nvSpPr>
        <p:spPr>
          <a:xfrm>
            <a:off x="374074" y="1825624"/>
            <a:ext cx="8257308" cy="489585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dirty="0">
                <a:solidFill>
                  <a:srgbClr val="FF0000"/>
                </a:solidFill>
              </a:rPr>
              <a:t>What is Cloud?</a:t>
            </a:r>
          </a:p>
          <a:p>
            <a:pPr marL="457200" indent="-457200" algn="just">
              <a:buClr>
                <a:srgbClr val="002060"/>
              </a:buClr>
              <a:buSzPct val="70000"/>
              <a:buFont typeface="Wingdings" panose="05000000000000000000" pitchFamily="2" charset="2"/>
              <a:buChar char="q"/>
            </a:pPr>
            <a:r>
              <a:rPr lang="en-US" sz="2700" dirty="0">
                <a:solidFill>
                  <a:srgbClr val="080808"/>
                </a:solidFill>
              </a:rPr>
              <a:t>The term Cloud refers to a </a:t>
            </a:r>
            <a:r>
              <a:rPr lang="en-US" sz="2700" dirty="0">
                <a:solidFill>
                  <a:srgbClr val="002060"/>
                </a:solidFill>
              </a:rPr>
              <a:t>Network</a:t>
            </a:r>
            <a:r>
              <a:rPr lang="en-US" sz="2700" dirty="0">
                <a:solidFill>
                  <a:srgbClr val="080808"/>
                </a:solidFill>
              </a:rPr>
              <a:t> or </a:t>
            </a:r>
            <a:r>
              <a:rPr lang="en-US" sz="2700" dirty="0">
                <a:solidFill>
                  <a:srgbClr val="002060"/>
                </a:solidFill>
              </a:rPr>
              <a:t>Internet</a:t>
            </a:r>
            <a:r>
              <a:rPr lang="en-US" sz="2700" dirty="0">
                <a:solidFill>
                  <a:srgbClr val="080808"/>
                </a:solidFill>
              </a:rPr>
              <a:t>. </a:t>
            </a:r>
          </a:p>
          <a:p>
            <a:pPr marL="457200" indent="-457200" algn="just">
              <a:buClr>
                <a:srgbClr val="002060"/>
              </a:buClr>
              <a:buSzPct val="70000"/>
              <a:buFont typeface="Wingdings" panose="05000000000000000000" pitchFamily="2" charset="2"/>
              <a:buChar char="q"/>
            </a:pPr>
            <a:r>
              <a:rPr lang="en-US" sz="2700" dirty="0">
                <a:solidFill>
                  <a:srgbClr val="080808"/>
                </a:solidFill>
              </a:rPr>
              <a:t>In other words, Cloud is something, which is </a:t>
            </a:r>
            <a:r>
              <a:rPr lang="en-US" sz="2700" dirty="0">
                <a:solidFill>
                  <a:srgbClr val="002060"/>
                </a:solidFill>
              </a:rPr>
              <a:t>present at remote location.</a:t>
            </a:r>
          </a:p>
          <a:p>
            <a:pPr marL="457200" indent="-457200" algn="just">
              <a:buClr>
                <a:srgbClr val="002060"/>
              </a:buClr>
              <a:buSzPct val="70000"/>
              <a:buFont typeface="Wingdings" panose="05000000000000000000" pitchFamily="2" charset="2"/>
              <a:buChar char="q"/>
            </a:pPr>
            <a:r>
              <a:rPr lang="en-US" sz="2700" dirty="0">
                <a:solidFill>
                  <a:srgbClr val="080808"/>
                </a:solidFill>
              </a:rPr>
              <a:t>Cloud can provide services over public and private networks, i.e., WAN, LAN or VPN.</a:t>
            </a:r>
          </a:p>
          <a:p>
            <a:pPr marL="457200" indent="-457200" algn="just">
              <a:buClr>
                <a:srgbClr val="002060"/>
              </a:buClr>
              <a:buSzPct val="70000"/>
              <a:buFont typeface="Wingdings" panose="05000000000000000000" pitchFamily="2" charset="2"/>
              <a:buChar char="q"/>
            </a:pPr>
            <a:endParaRPr lang="en-US" sz="2700" dirty="0">
              <a:solidFill>
                <a:srgbClr val="080808"/>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74073" y="365127"/>
            <a:ext cx="8141276" cy="13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Introduction </a:t>
            </a:r>
          </a:p>
        </p:txBody>
      </p:sp>
      <p:sp>
        <p:nvSpPr>
          <p:cNvPr id="4" name="Date Placeholder 3">
            <a:extLst>
              <a:ext uri="{FF2B5EF4-FFF2-40B4-BE49-F238E27FC236}">
                <a16:creationId xmlns:a16="http://schemas.microsoft.com/office/drawing/2014/main" id="{12D4189E-B263-4D0D-8B08-79C2E7FC4DA4}"/>
              </a:ext>
            </a:extLst>
          </p:cNvPr>
          <p:cNvSpPr>
            <a:spLocks noGrp="1"/>
          </p:cNvSpPr>
          <p:nvPr>
            <p:ph type="dt" sz="half" idx="10"/>
          </p:nvPr>
        </p:nvSpPr>
        <p:spPr>
          <a:xfrm>
            <a:off x="628650" y="6215641"/>
            <a:ext cx="2057400" cy="365125"/>
          </a:xfrm>
        </p:spPr>
        <p:txBody>
          <a:bodyPr/>
          <a:lstStyle/>
          <a:p>
            <a:fld id="{F15207BC-F068-4C30-A332-7110816F9F68}" type="datetime1">
              <a:rPr lang="en-US" smtClean="0">
                <a:solidFill>
                  <a:schemeClr val="tx1"/>
                </a:solidFill>
              </a:rPr>
              <a:t>10/28/2024</a:t>
            </a:fld>
            <a:endParaRPr lang="en-US" dirty="0">
              <a:solidFill>
                <a:schemeClr val="tx1"/>
              </a:solidFill>
            </a:endParaRPr>
          </a:p>
        </p:txBody>
      </p:sp>
      <p:sp>
        <p:nvSpPr>
          <p:cNvPr id="5" name="Slide Number Placeholder 4">
            <a:extLst>
              <a:ext uri="{FF2B5EF4-FFF2-40B4-BE49-F238E27FC236}">
                <a16:creationId xmlns:a16="http://schemas.microsoft.com/office/drawing/2014/main" id="{9496884D-BF12-4164-B8E5-B08F02BB13CD}"/>
              </a:ext>
            </a:extLst>
          </p:cNvPr>
          <p:cNvSpPr>
            <a:spLocks noGrp="1"/>
          </p:cNvSpPr>
          <p:nvPr>
            <p:ph type="sldNum" sz="quarter" idx="12"/>
          </p:nvPr>
        </p:nvSpPr>
        <p:spPr>
          <a:xfrm>
            <a:off x="6573982" y="6232889"/>
            <a:ext cx="2057400" cy="365125"/>
          </a:xfrm>
        </p:spPr>
        <p:txBody>
          <a:bodyPr/>
          <a:lstStyle/>
          <a:p>
            <a:fld id="{3D027B83-D7F4-42ED-8E09-7E32E292F51B}" type="slidenum">
              <a:rPr lang="en-US" smtClean="0">
                <a:solidFill>
                  <a:schemeClr val="tx1"/>
                </a:solidFill>
              </a:rPr>
              <a:t>3</a:t>
            </a:fld>
            <a:endParaRPr lang="en-US" dirty="0">
              <a:solidFill>
                <a:schemeClr val="tx1"/>
              </a:solidFill>
            </a:endParaRPr>
          </a:p>
        </p:txBody>
      </p:sp>
    </p:spTree>
    <p:extLst>
      <p:ext uri="{BB962C8B-B14F-4D97-AF65-F5344CB8AC3E}">
        <p14:creationId xmlns:p14="http://schemas.microsoft.com/office/powerpoint/2010/main" val="3364468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551709"/>
            <a:ext cx="8298872"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600" b="1" dirty="0">
                <a:solidFill>
                  <a:srgbClr val="FF0000"/>
                </a:solidFill>
              </a:rPr>
              <a:t>Fault Model:</a:t>
            </a:r>
            <a:r>
              <a:rPr lang="en-US" sz="2600" b="1" dirty="0">
                <a:solidFill>
                  <a:schemeClr val="tx1"/>
                </a:solidFill>
              </a:rPr>
              <a:t> </a:t>
            </a:r>
          </a:p>
          <a:p>
            <a:pPr marL="457200" indent="-457200" algn="just">
              <a:buClr>
                <a:srgbClr val="002060"/>
              </a:buClr>
              <a:buSzPct val="70000"/>
              <a:buFont typeface="Wingdings" panose="05000000000000000000" pitchFamily="2" charset="2"/>
              <a:buChar char="q"/>
            </a:pPr>
            <a:r>
              <a:rPr lang="en-US" sz="2600" dirty="0">
                <a:solidFill>
                  <a:schemeClr val="tx1"/>
                </a:solidFill>
              </a:rPr>
              <a:t>This model addresses the </a:t>
            </a:r>
            <a:r>
              <a:rPr lang="en-US" sz="2600" dirty="0">
                <a:solidFill>
                  <a:srgbClr val="FF0000"/>
                </a:solidFill>
              </a:rPr>
              <a:t>faults</a:t>
            </a:r>
            <a:r>
              <a:rPr lang="en-US" sz="2600" dirty="0">
                <a:solidFill>
                  <a:schemeClr val="tx1"/>
                </a:solidFill>
              </a:rPr>
              <a:t> and </a:t>
            </a:r>
            <a:r>
              <a:rPr lang="en-US" sz="2600" dirty="0">
                <a:solidFill>
                  <a:srgbClr val="FF0000"/>
                </a:solidFill>
              </a:rPr>
              <a:t>failures</a:t>
            </a:r>
            <a:r>
              <a:rPr lang="en-US" sz="2600" dirty="0">
                <a:solidFill>
                  <a:schemeClr val="tx1"/>
                </a:solidFill>
              </a:rPr>
              <a:t> that occur in the system.</a:t>
            </a:r>
          </a:p>
          <a:p>
            <a:pPr marL="457200" indent="-457200" algn="just">
              <a:buClr>
                <a:srgbClr val="002060"/>
              </a:buClr>
              <a:buSzPct val="70000"/>
              <a:buFont typeface="Wingdings" panose="05000000000000000000" pitchFamily="2" charset="2"/>
              <a:buChar char="q"/>
            </a:pPr>
            <a:r>
              <a:rPr lang="en-US" sz="2600" dirty="0">
                <a:solidFill>
                  <a:schemeClr val="tx1"/>
                </a:solidFill>
              </a:rPr>
              <a:t>Failures can occur both in processes and communication channels. </a:t>
            </a:r>
          </a:p>
          <a:p>
            <a:pPr marL="457200" indent="-457200" algn="just">
              <a:buClr>
                <a:srgbClr val="002060"/>
              </a:buClr>
              <a:buSzPct val="70000"/>
              <a:buFont typeface="Wingdings" panose="05000000000000000000" pitchFamily="2" charset="2"/>
              <a:buChar char="q"/>
            </a:pPr>
            <a:r>
              <a:rPr lang="en-US" sz="2600" dirty="0">
                <a:solidFill>
                  <a:schemeClr val="tx1"/>
                </a:solidFill>
              </a:rPr>
              <a:t>The reason can be both software and hardware faults.</a:t>
            </a:r>
          </a:p>
          <a:p>
            <a:pPr marL="457200" indent="-457200" algn="just">
              <a:buClr>
                <a:srgbClr val="002060"/>
              </a:buClr>
              <a:buSzPct val="70000"/>
              <a:buFont typeface="Wingdings" panose="05000000000000000000" pitchFamily="2" charset="2"/>
              <a:buChar char="q"/>
            </a:pPr>
            <a:r>
              <a:rPr lang="en-US" sz="2600" dirty="0">
                <a:solidFill>
                  <a:schemeClr val="tx1"/>
                </a:solidFill>
              </a:rPr>
              <a:t> Fault tolerance mechanisms are implemented by: </a:t>
            </a:r>
          </a:p>
          <a:p>
            <a:pPr marL="914400" lvl="1" indent="-457200" algn="just">
              <a:buClr>
                <a:srgbClr val="002060"/>
              </a:buClr>
              <a:buSzPct val="70000"/>
              <a:buFont typeface="Wingdings" panose="05000000000000000000" pitchFamily="2" charset="2"/>
              <a:buChar char="q"/>
            </a:pPr>
            <a:r>
              <a:rPr lang="en-US" sz="2600" dirty="0">
                <a:solidFill>
                  <a:srgbClr val="0070C0"/>
                </a:solidFill>
              </a:rPr>
              <a:t>Replication </a:t>
            </a:r>
          </a:p>
          <a:p>
            <a:pPr marL="914400" lvl="1" indent="-457200" algn="just">
              <a:buClr>
                <a:srgbClr val="002060"/>
              </a:buClr>
              <a:buSzPct val="70000"/>
              <a:buFont typeface="Wingdings" panose="05000000000000000000" pitchFamily="2" charset="2"/>
              <a:buChar char="q"/>
            </a:pPr>
            <a:r>
              <a:rPr lang="en-US" sz="2600" dirty="0">
                <a:solidFill>
                  <a:srgbClr val="0070C0"/>
                </a:solidFill>
              </a:rPr>
              <a:t>Error detection </a:t>
            </a:r>
          </a:p>
          <a:p>
            <a:pPr marL="914400" lvl="1" indent="-457200" algn="just">
              <a:buClr>
                <a:srgbClr val="002060"/>
              </a:buClr>
              <a:buSzPct val="70000"/>
              <a:buFont typeface="Wingdings" panose="05000000000000000000" pitchFamily="2" charset="2"/>
              <a:buChar char="q"/>
            </a:pPr>
            <a:r>
              <a:rPr lang="en-US" sz="2600" dirty="0">
                <a:solidFill>
                  <a:srgbClr val="0070C0"/>
                </a:solidFill>
              </a:rPr>
              <a:t>Recovery methods.</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98873"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 . .</a:t>
            </a:r>
          </a:p>
        </p:txBody>
      </p:sp>
      <p:sp>
        <p:nvSpPr>
          <p:cNvPr id="2" name="Date Placeholder 1">
            <a:extLst>
              <a:ext uri="{FF2B5EF4-FFF2-40B4-BE49-F238E27FC236}">
                <a16:creationId xmlns:a16="http://schemas.microsoft.com/office/drawing/2014/main" id="{8BF7964F-0C46-4D2A-B507-046E8470A8FF}"/>
              </a:ext>
            </a:extLst>
          </p:cNvPr>
          <p:cNvSpPr>
            <a:spLocks noGrp="1"/>
          </p:cNvSpPr>
          <p:nvPr>
            <p:ph type="dt" sz="half" idx="10"/>
          </p:nvPr>
        </p:nvSpPr>
        <p:spPr>
          <a:xfrm>
            <a:off x="628650" y="6356351"/>
            <a:ext cx="2057400" cy="365125"/>
          </a:xfrm>
        </p:spPr>
        <p:txBody>
          <a:bodyPr/>
          <a:lstStyle/>
          <a:p>
            <a:fld id="{9350422A-64D5-49D4-9738-D61F4B385BB0}" type="datetime1">
              <a:rPr lang="en-US" smtClean="0"/>
              <a:t>10/28/2024</a:t>
            </a:fld>
            <a:endParaRPr lang="en-US"/>
          </a:p>
        </p:txBody>
      </p:sp>
      <p:sp>
        <p:nvSpPr>
          <p:cNvPr id="3" name="Slide Number Placeholder 2">
            <a:extLst>
              <a:ext uri="{FF2B5EF4-FFF2-40B4-BE49-F238E27FC236}">
                <a16:creationId xmlns:a16="http://schemas.microsoft.com/office/drawing/2014/main" id="{9E12A003-893F-43EC-8510-53B3B85DA80F}"/>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30</a:t>
            </a:fld>
            <a:endParaRPr lang="en-US"/>
          </a:p>
        </p:txBody>
      </p:sp>
    </p:spTree>
    <p:extLst>
      <p:ext uri="{BB962C8B-B14F-4D97-AF65-F5344CB8AC3E}">
        <p14:creationId xmlns:p14="http://schemas.microsoft.com/office/powerpoint/2010/main" val="3743895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69742" y="872836"/>
            <a:ext cx="8298872" cy="5888181"/>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600" b="1" dirty="0">
                <a:solidFill>
                  <a:srgbClr val="FF0000"/>
                </a:solidFill>
              </a:rPr>
              <a:t>Security Model</a:t>
            </a:r>
            <a:endParaRPr lang="en-US" sz="2600" b="1" dirty="0">
              <a:solidFill>
                <a:schemeClr val="tx1"/>
              </a:solidFill>
            </a:endParaRPr>
          </a:p>
          <a:p>
            <a:pPr marL="457200" indent="-457200" algn="just">
              <a:buClr>
                <a:srgbClr val="002060"/>
              </a:buClr>
              <a:buSzPct val="70000"/>
              <a:buFont typeface="Wingdings" panose="05000000000000000000" pitchFamily="2" charset="2"/>
              <a:buChar char="q"/>
            </a:pPr>
            <a:r>
              <a:rPr lang="en-US" sz="2800" dirty="0">
                <a:solidFill>
                  <a:schemeClr val="tx1"/>
                </a:solidFill>
              </a:rPr>
              <a:t>It helps to define the security needs, threats, vulnerabilities, and methods to protect the system and its resources.</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98873" cy="66501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 . .</a:t>
            </a:r>
          </a:p>
        </p:txBody>
      </p:sp>
      <p:sp>
        <p:nvSpPr>
          <p:cNvPr id="2" name="Date Placeholder 1">
            <a:extLst>
              <a:ext uri="{FF2B5EF4-FFF2-40B4-BE49-F238E27FC236}">
                <a16:creationId xmlns:a16="http://schemas.microsoft.com/office/drawing/2014/main" id="{8BF7964F-0C46-4D2A-B507-046E8470A8FF}"/>
              </a:ext>
            </a:extLst>
          </p:cNvPr>
          <p:cNvSpPr>
            <a:spLocks noGrp="1"/>
          </p:cNvSpPr>
          <p:nvPr>
            <p:ph type="dt" sz="half" idx="10"/>
          </p:nvPr>
        </p:nvSpPr>
        <p:spPr>
          <a:xfrm>
            <a:off x="628650" y="6356351"/>
            <a:ext cx="2057400" cy="365125"/>
          </a:xfrm>
        </p:spPr>
        <p:txBody>
          <a:bodyPr/>
          <a:lstStyle/>
          <a:p>
            <a:fld id="{B4D9FD72-7BF6-429F-901E-415202740B6C}" type="datetime1">
              <a:rPr lang="en-US" smtClean="0"/>
              <a:t>10/28/2024</a:t>
            </a:fld>
            <a:endParaRPr lang="en-US"/>
          </a:p>
        </p:txBody>
      </p:sp>
      <p:sp>
        <p:nvSpPr>
          <p:cNvPr id="3" name="Slide Number Placeholder 2">
            <a:extLst>
              <a:ext uri="{FF2B5EF4-FFF2-40B4-BE49-F238E27FC236}">
                <a16:creationId xmlns:a16="http://schemas.microsoft.com/office/drawing/2014/main" id="{9E12A003-893F-43EC-8510-53B3B85DA80F}"/>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31</a:t>
            </a:fld>
            <a:endParaRPr lang="en-US"/>
          </a:p>
        </p:txBody>
      </p:sp>
      <p:pic>
        <p:nvPicPr>
          <p:cNvPr id="5" name="Picture 4">
            <a:extLst>
              <a:ext uri="{FF2B5EF4-FFF2-40B4-BE49-F238E27FC236}">
                <a16:creationId xmlns:a16="http://schemas.microsoft.com/office/drawing/2014/main" id="{78EA2225-A463-4401-BA6B-88C81A4DD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2915444"/>
            <a:ext cx="7781059" cy="3440907"/>
          </a:xfrm>
          <a:prstGeom prst="rect">
            <a:avLst/>
          </a:prstGeom>
        </p:spPr>
      </p:pic>
    </p:spTree>
    <p:extLst>
      <p:ext uri="{BB962C8B-B14F-4D97-AF65-F5344CB8AC3E}">
        <p14:creationId xmlns:p14="http://schemas.microsoft.com/office/powerpoint/2010/main" val="499578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69742" y="872836"/>
            <a:ext cx="8298872" cy="5888181"/>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Essential components of the security model are:</a:t>
            </a:r>
          </a:p>
          <a:p>
            <a:pPr marL="914400" lvl="1" indent="-457200" algn="just">
              <a:buClr>
                <a:srgbClr val="002060"/>
              </a:buClr>
              <a:buSzPct val="70000"/>
              <a:buFont typeface="Wingdings" panose="05000000000000000000" pitchFamily="2" charset="2"/>
              <a:buChar char="q"/>
            </a:pPr>
            <a:r>
              <a:rPr lang="en-US" sz="2700" dirty="0">
                <a:solidFill>
                  <a:srgbClr val="00B0F0"/>
                </a:solidFill>
              </a:rPr>
              <a:t>Authentication:</a:t>
            </a:r>
            <a:r>
              <a:rPr lang="en-US" sz="2700" dirty="0">
                <a:solidFill>
                  <a:schemeClr val="tx1"/>
                </a:solidFill>
              </a:rPr>
              <a:t> It confirms user identities to ensure that only authorized and trusted individuals can access the system.</a:t>
            </a:r>
          </a:p>
          <a:p>
            <a:pPr marL="914400" lvl="1" indent="-457200" algn="just">
              <a:buClr>
                <a:srgbClr val="002060"/>
              </a:buClr>
              <a:buSzPct val="70000"/>
              <a:buFont typeface="Wingdings" panose="05000000000000000000" pitchFamily="2" charset="2"/>
              <a:buChar char="q"/>
            </a:pPr>
            <a:r>
              <a:rPr lang="en-US" sz="2700" dirty="0">
                <a:solidFill>
                  <a:srgbClr val="00B0F0"/>
                </a:solidFill>
              </a:rPr>
              <a:t>Encryption: </a:t>
            </a:r>
            <a:r>
              <a:rPr lang="en-US" sz="2700" dirty="0">
                <a:solidFill>
                  <a:schemeClr val="tx1"/>
                </a:solidFill>
              </a:rPr>
              <a:t>It is the process of changing data into a format that cannot be read without a decryption key.</a:t>
            </a:r>
          </a:p>
          <a:p>
            <a:pPr marL="914400" lvl="1" indent="-457200" algn="just">
              <a:buClr>
                <a:srgbClr val="002060"/>
              </a:buClr>
              <a:buSzPct val="70000"/>
              <a:buFont typeface="Wingdings" panose="05000000000000000000" pitchFamily="2" charset="2"/>
              <a:buChar char="q"/>
            </a:pPr>
            <a:r>
              <a:rPr lang="en-US" sz="2700" dirty="0">
                <a:solidFill>
                  <a:srgbClr val="00B0F0"/>
                </a:solidFill>
              </a:rPr>
              <a:t>Data Integrity</a:t>
            </a:r>
            <a:r>
              <a:rPr lang="en-US" sz="2700" dirty="0">
                <a:solidFill>
                  <a:schemeClr val="tx1"/>
                </a:solidFill>
              </a:rPr>
              <a:t>: This mechanisms protect against unauthorized modification of data.</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98873" cy="66501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 . .</a:t>
            </a:r>
          </a:p>
        </p:txBody>
      </p:sp>
      <p:sp>
        <p:nvSpPr>
          <p:cNvPr id="2" name="Date Placeholder 1">
            <a:extLst>
              <a:ext uri="{FF2B5EF4-FFF2-40B4-BE49-F238E27FC236}">
                <a16:creationId xmlns:a16="http://schemas.microsoft.com/office/drawing/2014/main" id="{8BF7964F-0C46-4D2A-B507-046E8470A8FF}"/>
              </a:ext>
            </a:extLst>
          </p:cNvPr>
          <p:cNvSpPr>
            <a:spLocks noGrp="1"/>
          </p:cNvSpPr>
          <p:nvPr>
            <p:ph type="dt" sz="half" idx="10"/>
          </p:nvPr>
        </p:nvSpPr>
        <p:spPr>
          <a:xfrm>
            <a:off x="628650" y="6356351"/>
            <a:ext cx="2057400" cy="365125"/>
          </a:xfrm>
        </p:spPr>
        <p:txBody>
          <a:bodyPr/>
          <a:lstStyle/>
          <a:p>
            <a:fld id="{677F50D9-96F8-461A-96F0-338174F06108}" type="datetime1">
              <a:rPr lang="en-US" smtClean="0"/>
              <a:t>10/28/2024</a:t>
            </a:fld>
            <a:endParaRPr lang="en-US"/>
          </a:p>
        </p:txBody>
      </p:sp>
      <p:sp>
        <p:nvSpPr>
          <p:cNvPr id="3" name="Slide Number Placeholder 2">
            <a:extLst>
              <a:ext uri="{FF2B5EF4-FFF2-40B4-BE49-F238E27FC236}">
                <a16:creationId xmlns:a16="http://schemas.microsoft.com/office/drawing/2014/main" id="{9E12A003-893F-43EC-8510-53B3B85DA80F}"/>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32</a:t>
            </a:fld>
            <a:endParaRPr lang="en-US"/>
          </a:p>
        </p:txBody>
      </p:sp>
    </p:spTree>
    <p:extLst>
      <p:ext uri="{BB962C8B-B14F-4D97-AF65-F5344CB8AC3E}">
        <p14:creationId xmlns:p14="http://schemas.microsoft.com/office/powerpoint/2010/main" val="1233221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562109"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NIST stands for </a:t>
            </a:r>
            <a:r>
              <a:rPr lang="en-US" sz="2700" dirty="0">
                <a:solidFill>
                  <a:srgbClr val="002060"/>
                </a:solidFill>
              </a:rPr>
              <a:t>National Institute of Standards and Technology</a:t>
            </a:r>
          </a:p>
          <a:p>
            <a:pPr marL="457200" indent="-457200" algn="just">
              <a:buClr>
                <a:srgbClr val="002060"/>
              </a:buClr>
              <a:buSzPct val="70000"/>
              <a:buFont typeface="Wingdings" panose="05000000000000000000" pitchFamily="2" charset="2"/>
              <a:buChar char="q"/>
            </a:pPr>
            <a:r>
              <a:rPr lang="en-US" sz="2700" dirty="0">
                <a:solidFill>
                  <a:schemeClr val="tx1"/>
                </a:solidFill>
              </a:rPr>
              <a:t>It provides a </a:t>
            </a:r>
            <a:r>
              <a:rPr lang="en-US" sz="2700" dirty="0">
                <a:solidFill>
                  <a:srgbClr val="002060"/>
                </a:solidFill>
              </a:rPr>
              <a:t>structured framework </a:t>
            </a:r>
            <a:r>
              <a:rPr lang="en-US" sz="2700" dirty="0">
                <a:solidFill>
                  <a:schemeClr val="tx1"/>
                </a:solidFill>
              </a:rPr>
              <a:t>that defines the basic building blocks of cloud computing</a:t>
            </a:r>
          </a:p>
          <a:p>
            <a:pPr marL="457200" indent="-457200" algn="just">
              <a:buClr>
                <a:srgbClr val="002060"/>
              </a:buClr>
              <a:buSzPct val="70000"/>
              <a:buFont typeface="Wingdings" panose="05000000000000000000" pitchFamily="2" charset="2"/>
              <a:buChar char="q"/>
            </a:pPr>
            <a:r>
              <a:rPr lang="en-US" sz="2700" dirty="0">
                <a:solidFill>
                  <a:schemeClr val="tx1"/>
                </a:solidFill>
              </a:rPr>
              <a:t>It offering clarity and consistency in understanding and implementing cloud solutions</a:t>
            </a:r>
          </a:p>
          <a:p>
            <a:pPr marL="457200" indent="-457200" algn="just">
              <a:buClr>
                <a:srgbClr val="002060"/>
              </a:buClr>
              <a:buSzPct val="70000"/>
              <a:buFont typeface="Wingdings" panose="05000000000000000000" pitchFamily="2" charset="2"/>
              <a:buChar char="q"/>
            </a:pPr>
            <a:r>
              <a:rPr lang="en-US" sz="2700" dirty="0">
                <a:solidFill>
                  <a:schemeClr val="tx1"/>
                </a:solidFill>
              </a:rPr>
              <a:t>It serves as a reference point for </a:t>
            </a:r>
            <a:r>
              <a:rPr lang="en-US" sz="2700" dirty="0">
                <a:solidFill>
                  <a:srgbClr val="002060"/>
                </a:solidFill>
              </a:rPr>
              <a:t>designing</a:t>
            </a:r>
            <a:r>
              <a:rPr lang="en-US" sz="2700" dirty="0">
                <a:solidFill>
                  <a:schemeClr val="tx1"/>
                </a:solidFill>
              </a:rPr>
              <a:t>, </a:t>
            </a:r>
            <a:r>
              <a:rPr lang="en-US" sz="2700" dirty="0">
                <a:solidFill>
                  <a:srgbClr val="002060"/>
                </a:solidFill>
              </a:rPr>
              <a:t>deploying</a:t>
            </a:r>
            <a:r>
              <a:rPr lang="en-US" sz="2700" dirty="0">
                <a:solidFill>
                  <a:schemeClr val="tx1"/>
                </a:solidFill>
              </a:rPr>
              <a:t>, and </a:t>
            </a:r>
            <a:r>
              <a:rPr lang="en-US" sz="2700" dirty="0">
                <a:solidFill>
                  <a:srgbClr val="002060"/>
                </a:solidFill>
              </a:rPr>
              <a:t>managing </a:t>
            </a:r>
            <a:r>
              <a:rPr lang="en-US" sz="2700" dirty="0">
                <a:solidFill>
                  <a:schemeClr val="tx1"/>
                </a:solidFill>
              </a:rPr>
              <a:t>cloud-based systems.</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562109" cy="132556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NIST Cloud Computing Reference Architecture</a:t>
            </a:r>
          </a:p>
        </p:txBody>
      </p:sp>
      <p:sp>
        <p:nvSpPr>
          <p:cNvPr id="2" name="Date Placeholder 1">
            <a:extLst>
              <a:ext uri="{FF2B5EF4-FFF2-40B4-BE49-F238E27FC236}">
                <a16:creationId xmlns:a16="http://schemas.microsoft.com/office/drawing/2014/main" id="{8BF7964F-0C46-4D2A-B507-046E8470A8FF}"/>
              </a:ext>
            </a:extLst>
          </p:cNvPr>
          <p:cNvSpPr>
            <a:spLocks noGrp="1"/>
          </p:cNvSpPr>
          <p:nvPr>
            <p:ph type="dt" sz="half" idx="10"/>
          </p:nvPr>
        </p:nvSpPr>
        <p:spPr/>
        <p:txBody>
          <a:bodyPr/>
          <a:lstStyle/>
          <a:p>
            <a:fld id="{5C92C301-EA00-408A-8EA1-54319D3A337C}" type="datetime1">
              <a:rPr lang="en-US" smtClean="0"/>
              <a:t>10/28/2024</a:t>
            </a:fld>
            <a:endParaRPr lang="en-US"/>
          </a:p>
        </p:txBody>
      </p:sp>
      <p:sp>
        <p:nvSpPr>
          <p:cNvPr id="3" name="Slide Number Placeholder 2">
            <a:extLst>
              <a:ext uri="{FF2B5EF4-FFF2-40B4-BE49-F238E27FC236}">
                <a16:creationId xmlns:a16="http://schemas.microsoft.com/office/drawing/2014/main" id="{9E12A003-893F-43EC-8510-53B3B85DA80F}"/>
              </a:ext>
            </a:extLst>
          </p:cNvPr>
          <p:cNvSpPr>
            <a:spLocks noGrp="1"/>
          </p:cNvSpPr>
          <p:nvPr>
            <p:ph type="sldNum" sz="quarter" idx="12"/>
          </p:nvPr>
        </p:nvSpPr>
        <p:spPr/>
        <p:txBody>
          <a:bodyPr/>
          <a:lstStyle/>
          <a:p>
            <a:fld id="{3D027B83-D7F4-42ED-8E09-7E32E292F51B}" type="slidenum">
              <a:rPr lang="en-US" smtClean="0"/>
              <a:t>33</a:t>
            </a:fld>
            <a:endParaRPr lang="en-US"/>
          </a:p>
        </p:txBody>
      </p:sp>
    </p:spTree>
    <p:extLst>
      <p:ext uri="{BB962C8B-B14F-4D97-AF65-F5344CB8AC3E}">
        <p14:creationId xmlns:p14="http://schemas.microsoft.com/office/powerpoint/2010/main" val="2381791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551709"/>
            <a:ext cx="8340436"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NIST cloud computing reference architecture defines five major actors: </a:t>
            </a:r>
          </a:p>
          <a:p>
            <a:pPr marL="914400" lvl="1" indent="-457200" algn="just">
              <a:buClr>
                <a:srgbClr val="002060"/>
              </a:buClr>
              <a:buSzPct val="70000"/>
              <a:buFont typeface="Wingdings" panose="05000000000000000000" pitchFamily="2" charset="2"/>
              <a:buChar char="§"/>
            </a:pPr>
            <a:r>
              <a:rPr lang="en-US" sz="2700" dirty="0">
                <a:solidFill>
                  <a:schemeClr val="tx1"/>
                </a:solidFill>
              </a:rPr>
              <a:t>Cloud consumer </a:t>
            </a:r>
          </a:p>
          <a:p>
            <a:pPr marL="914400" lvl="1" indent="-457200" algn="just">
              <a:buClr>
                <a:srgbClr val="002060"/>
              </a:buClr>
              <a:buSzPct val="70000"/>
              <a:buFont typeface="Wingdings" panose="05000000000000000000" pitchFamily="2" charset="2"/>
              <a:buChar char="§"/>
            </a:pPr>
            <a:r>
              <a:rPr lang="en-US" sz="2700" dirty="0">
                <a:solidFill>
                  <a:schemeClr val="tx1"/>
                </a:solidFill>
              </a:rPr>
              <a:t>Cloud provider</a:t>
            </a:r>
          </a:p>
          <a:p>
            <a:pPr marL="914400" lvl="1" indent="-457200" algn="just">
              <a:buClr>
                <a:srgbClr val="002060"/>
              </a:buClr>
              <a:buSzPct val="70000"/>
              <a:buFont typeface="Wingdings" panose="05000000000000000000" pitchFamily="2" charset="2"/>
              <a:buChar char="§"/>
            </a:pPr>
            <a:r>
              <a:rPr lang="en-US" sz="2700" dirty="0">
                <a:solidFill>
                  <a:schemeClr val="tx1"/>
                </a:solidFill>
              </a:rPr>
              <a:t>Cloud carrier</a:t>
            </a:r>
          </a:p>
          <a:p>
            <a:pPr marL="914400" lvl="1" indent="-457200" algn="just">
              <a:buClr>
                <a:srgbClr val="002060"/>
              </a:buClr>
              <a:buSzPct val="70000"/>
              <a:buFont typeface="Wingdings" panose="05000000000000000000" pitchFamily="2" charset="2"/>
              <a:buChar char="§"/>
            </a:pPr>
            <a:r>
              <a:rPr lang="en-US" sz="2700" dirty="0">
                <a:solidFill>
                  <a:schemeClr val="tx1"/>
                </a:solidFill>
              </a:rPr>
              <a:t>Cloud auditor and </a:t>
            </a:r>
          </a:p>
          <a:p>
            <a:pPr marL="914400" lvl="1" indent="-457200" algn="just">
              <a:buClr>
                <a:srgbClr val="002060"/>
              </a:buClr>
              <a:buSzPct val="70000"/>
              <a:buFont typeface="Wingdings" panose="05000000000000000000" pitchFamily="2" charset="2"/>
              <a:buChar char="§"/>
            </a:pPr>
            <a:r>
              <a:rPr lang="en-US" sz="2700" dirty="0">
                <a:solidFill>
                  <a:schemeClr val="tx1"/>
                </a:solidFill>
              </a:rPr>
              <a:t>Cloud broker. </a:t>
            </a:r>
          </a:p>
        </p:txBody>
      </p:sp>
      <p:sp>
        <p:nvSpPr>
          <p:cNvPr id="7" name="Rectangle 6">
            <a:extLst>
              <a:ext uri="{FF2B5EF4-FFF2-40B4-BE49-F238E27FC236}">
                <a16:creationId xmlns:a16="http://schemas.microsoft.com/office/drawing/2014/main" id="{20887A23-F3A2-403B-8997-0E29B0EDAEB6}"/>
              </a:ext>
            </a:extLst>
          </p:cNvPr>
          <p:cNvSpPr/>
          <p:nvPr/>
        </p:nvSpPr>
        <p:spPr>
          <a:xfrm>
            <a:off x="346365" y="277093"/>
            <a:ext cx="8340437" cy="11445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97109C57-6F68-4BC8-8CAF-45268DBAC69A}"/>
              </a:ext>
            </a:extLst>
          </p:cNvPr>
          <p:cNvSpPr>
            <a:spLocks noGrp="1"/>
          </p:cNvSpPr>
          <p:nvPr>
            <p:ph type="dt" sz="half" idx="10"/>
          </p:nvPr>
        </p:nvSpPr>
        <p:spPr/>
        <p:txBody>
          <a:bodyPr/>
          <a:lstStyle/>
          <a:p>
            <a:fld id="{BE4D082D-0E0D-42D0-83E0-717CCF8921A3}" type="datetime1">
              <a:rPr lang="en-US" smtClean="0"/>
              <a:t>10/28/2024</a:t>
            </a:fld>
            <a:endParaRPr lang="en-US"/>
          </a:p>
        </p:txBody>
      </p:sp>
      <p:sp>
        <p:nvSpPr>
          <p:cNvPr id="3" name="Slide Number Placeholder 2">
            <a:extLst>
              <a:ext uri="{FF2B5EF4-FFF2-40B4-BE49-F238E27FC236}">
                <a16:creationId xmlns:a16="http://schemas.microsoft.com/office/drawing/2014/main" id="{77EBD485-4F54-40AD-9E3A-D136C9092952}"/>
              </a:ext>
            </a:extLst>
          </p:cNvPr>
          <p:cNvSpPr>
            <a:spLocks noGrp="1"/>
          </p:cNvSpPr>
          <p:nvPr>
            <p:ph type="sldNum" sz="quarter" idx="12"/>
          </p:nvPr>
        </p:nvSpPr>
        <p:spPr/>
        <p:txBody>
          <a:bodyPr/>
          <a:lstStyle/>
          <a:p>
            <a:fld id="{3D027B83-D7F4-42ED-8E09-7E32E292F51B}" type="slidenum">
              <a:rPr lang="en-US" smtClean="0"/>
              <a:t>34</a:t>
            </a:fld>
            <a:endParaRPr lang="en-US"/>
          </a:p>
        </p:txBody>
      </p:sp>
    </p:spTree>
    <p:extLst>
      <p:ext uri="{BB962C8B-B14F-4D97-AF65-F5344CB8AC3E}">
        <p14:creationId xmlns:p14="http://schemas.microsoft.com/office/powerpoint/2010/main" val="560264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14647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rgbClr val="002060"/>
                </a:solidFill>
              </a:rPr>
              <a:t>A cloud consumer </a:t>
            </a:r>
            <a:r>
              <a:rPr lang="en-US" sz="2700" dirty="0">
                <a:solidFill>
                  <a:schemeClr val="tx1"/>
                </a:solidFill>
              </a:rPr>
              <a:t>is an individual or organization that uses services provided by cloud providers.</a:t>
            </a:r>
          </a:p>
          <a:p>
            <a:pPr marL="457200" indent="-457200" algn="just">
              <a:buClr>
                <a:srgbClr val="002060"/>
              </a:buClr>
              <a:buSzPct val="70000"/>
              <a:buFont typeface="Wingdings" panose="05000000000000000000" pitchFamily="2" charset="2"/>
              <a:buChar char="q"/>
            </a:pPr>
            <a:r>
              <a:rPr lang="en-US" sz="2700" dirty="0">
                <a:solidFill>
                  <a:schemeClr val="tx1"/>
                </a:solidFill>
              </a:rPr>
              <a:t>It </a:t>
            </a:r>
            <a:r>
              <a:rPr lang="en-US" sz="2700" dirty="0">
                <a:solidFill>
                  <a:srgbClr val="002060"/>
                </a:solidFill>
              </a:rPr>
              <a:t>browses the service catalog </a:t>
            </a:r>
            <a:r>
              <a:rPr lang="en-US" sz="2700" dirty="0">
                <a:solidFill>
                  <a:schemeClr val="tx1"/>
                </a:solidFill>
              </a:rPr>
              <a:t>from a cloud provider, </a:t>
            </a:r>
            <a:r>
              <a:rPr lang="en-US" sz="2700" dirty="0">
                <a:solidFill>
                  <a:srgbClr val="002060"/>
                </a:solidFill>
              </a:rPr>
              <a:t>requests the appropriate service</a:t>
            </a:r>
            <a:r>
              <a:rPr lang="en-US" sz="2700" dirty="0">
                <a:solidFill>
                  <a:schemeClr val="tx1"/>
                </a:solidFill>
              </a:rPr>
              <a:t>, </a:t>
            </a:r>
            <a:r>
              <a:rPr lang="en-US" sz="2700" dirty="0">
                <a:solidFill>
                  <a:srgbClr val="002060"/>
                </a:solidFill>
              </a:rPr>
              <a:t>sets up service contracts </a:t>
            </a:r>
            <a:r>
              <a:rPr lang="en-US" sz="2700" dirty="0">
                <a:solidFill>
                  <a:schemeClr val="tx1"/>
                </a:solidFill>
              </a:rPr>
              <a:t>with the cloud provider, and </a:t>
            </a:r>
            <a:r>
              <a:rPr lang="en-US" sz="2700" dirty="0">
                <a:solidFill>
                  <a:srgbClr val="002060"/>
                </a:solidFill>
              </a:rPr>
              <a:t>uses the service. </a:t>
            </a:r>
          </a:p>
          <a:p>
            <a:pPr marL="457200" indent="-457200" algn="just">
              <a:buClr>
                <a:srgbClr val="002060"/>
              </a:buClr>
              <a:buSzPct val="70000"/>
              <a:buFont typeface="Wingdings" panose="05000000000000000000" pitchFamily="2" charset="2"/>
              <a:buChar char="q"/>
            </a:pPr>
            <a:r>
              <a:rPr lang="en-US" sz="2700" dirty="0">
                <a:solidFill>
                  <a:schemeClr val="tx1"/>
                </a:solidFill>
              </a:rPr>
              <a:t>The cloud consumer may be billed for the service provisioned, and needs to arrange payments accordingly. </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6" y="277093"/>
            <a:ext cx="8146470" cy="11445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Cloud Consumer</a:t>
            </a:r>
          </a:p>
        </p:txBody>
      </p:sp>
      <p:sp>
        <p:nvSpPr>
          <p:cNvPr id="2" name="Date Placeholder 1">
            <a:extLst>
              <a:ext uri="{FF2B5EF4-FFF2-40B4-BE49-F238E27FC236}">
                <a16:creationId xmlns:a16="http://schemas.microsoft.com/office/drawing/2014/main" id="{019A1BAD-5E11-455F-AC0F-7A0BA1E0F9A6}"/>
              </a:ext>
            </a:extLst>
          </p:cNvPr>
          <p:cNvSpPr>
            <a:spLocks noGrp="1"/>
          </p:cNvSpPr>
          <p:nvPr>
            <p:ph type="dt" sz="half" idx="10"/>
          </p:nvPr>
        </p:nvSpPr>
        <p:spPr/>
        <p:txBody>
          <a:bodyPr/>
          <a:lstStyle/>
          <a:p>
            <a:fld id="{06547CA1-12A4-4D79-80AE-18B6C75039CB}" type="datetime1">
              <a:rPr lang="en-US" smtClean="0"/>
              <a:t>10/28/2024</a:t>
            </a:fld>
            <a:endParaRPr lang="en-US"/>
          </a:p>
        </p:txBody>
      </p:sp>
      <p:sp>
        <p:nvSpPr>
          <p:cNvPr id="3" name="Slide Number Placeholder 2">
            <a:extLst>
              <a:ext uri="{FF2B5EF4-FFF2-40B4-BE49-F238E27FC236}">
                <a16:creationId xmlns:a16="http://schemas.microsoft.com/office/drawing/2014/main" id="{FCB7B14D-151A-4BF5-AAED-79BC3003A129}"/>
              </a:ext>
            </a:extLst>
          </p:cNvPr>
          <p:cNvSpPr>
            <a:spLocks noGrp="1"/>
          </p:cNvSpPr>
          <p:nvPr>
            <p:ph type="sldNum" sz="quarter" idx="12"/>
          </p:nvPr>
        </p:nvSpPr>
        <p:spPr/>
        <p:txBody>
          <a:bodyPr/>
          <a:lstStyle/>
          <a:p>
            <a:fld id="{3D027B83-D7F4-42ED-8E09-7E32E292F51B}" type="slidenum">
              <a:rPr lang="en-US" smtClean="0"/>
              <a:t>35</a:t>
            </a:fld>
            <a:endParaRPr lang="en-US"/>
          </a:p>
        </p:txBody>
      </p:sp>
    </p:spTree>
    <p:extLst>
      <p:ext uri="{BB962C8B-B14F-4D97-AF65-F5344CB8AC3E}">
        <p14:creationId xmlns:p14="http://schemas.microsoft.com/office/powerpoint/2010/main" val="19426949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09"/>
            <a:ext cx="814647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Cloud consumers need </a:t>
            </a:r>
            <a:r>
              <a:rPr lang="en-US" sz="2700" dirty="0">
                <a:solidFill>
                  <a:srgbClr val="002060"/>
                </a:solidFill>
              </a:rPr>
              <a:t>SLAs</a:t>
            </a:r>
            <a:r>
              <a:rPr lang="en-US" sz="2700" dirty="0">
                <a:solidFill>
                  <a:schemeClr val="tx1"/>
                </a:solidFill>
              </a:rPr>
              <a:t> to specify the technical performance requirements fulfilled by a cloud provider. </a:t>
            </a:r>
          </a:p>
          <a:p>
            <a:pPr marL="457200" indent="-457200" algn="just">
              <a:buClr>
                <a:srgbClr val="002060"/>
              </a:buClr>
              <a:buSzPct val="70000"/>
              <a:buFont typeface="Wingdings" panose="05000000000000000000" pitchFamily="2" charset="2"/>
              <a:buChar char="q"/>
            </a:pPr>
            <a:r>
              <a:rPr lang="en-US" sz="2700" dirty="0">
                <a:solidFill>
                  <a:schemeClr val="tx1"/>
                </a:solidFill>
              </a:rPr>
              <a:t>SLAs can cover terms regarding the quality of service, security, remedies for performance failures.</a:t>
            </a:r>
          </a:p>
          <a:p>
            <a:pPr marL="457200" indent="-457200" algn="just">
              <a:buClr>
                <a:srgbClr val="002060"/>
              </a:buClr>
              <a:buSzPct val="70000"/>
              <a:buFont typeface="Wingdings" panose="05000000000000000000" pitchFamily="2" charset="2"/>
              <a:buChar char="q"/>
            </a:pPr>
            <a:r>
              <a:rPr lang="en-US" sz="2700" dirty="0">
                <a:solidFill>
                  <a:schemeClr val="tx1"/>
                </a:solidFill>
              </a:rPr>
              <a:t> </a:t>
            </a:r>
            <a:r>
              <a:rPr lang="en-US" sz="2700" dirty="0">
                <a:solidFill>
                  <a:srgbClr val="FF0000"/>
                </a:solidFill>
              </a:rPr>
              <a:t>Example: </a:t>
            </a:r>
            <a:r>
              <a:rPr lang="en-US" sz="2700" dirty="0">
                <a:solidFill>
                  <a:schemeClr val="tx1"/>
                </a:solidFill>
              </a:rPr>
              <a:t>A company using cloud-based storage for its data.</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6" y="277093"/>
            <a:ext cx="8146470" cy="11445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3D815F0C-9520-480F-9D2D-5FB5EE455C49}"/>
              </a:ext>
            </a:extLst>
          </p:cNvPr>
          <p:cNvSpPr>
            <a:spLocks noGrp="1"/>
          </p:cNvSpPr>
          <p:nvPr>
            <p:ph type="dt" sz="half" idx="10"/>
          </p:nvPr>
        </p:nvSpPr>
        <p:spPr/>
        <p:txBody>
          <a:bodyPr/>
          <a:lstStyle/>
          <a:p>
            <a:fld id="{4F4268E5-3B28-4B44-B48E-3D9B42294C9A}" type="datetime1">
              <a:rPr lang="en-US" smtClean="0"/>
              <a:t>10/28/2024</a:t>
            </a:fld>
            <a:endParaRPr lang="en-US"/>
          </a:p>
        </p:txBody>
      </p:sp>
      <p:sp>
        <p:nvSpPr>
          <p:cNvPr id="3" name="Slide Number Placeholder 2">
            <a:extLst>
              <a:ext uri="{FF2B5EF4-FFF2-40B4-BE49-F238E27FC236}">
                <a16:creationId xmlns:a16="http://schemas.microsoft.com/office/drawing/2014/main" id="{70662CC6-9E25-47A4-B48B-FE0E77D8A207}"/>
              </a:ext>
            </a:extLst>
          </p:cNvPr>
          <p:cNvSpPr>
            <a:spLocks noGrp="1"/>
          </p:cNvSpPr>
          <p:nvPr>
            <p:ph type="sldNum" sz="quarter" idx="12"/>
          </p:nvPr>
        </p:nvSpPr>
        <p:spPr/>
        <p:txBody>
          <a:bodyPr/>
          <a:lstStyle/>
          <a:p>
            <a:fld id="{3D027B83-D7F4-42ED-8E09-7E32E292F51B}" type="slidenum">
              <a:rPr lang="en-US" smtClean="0"/>
              <a:t>36</a:t>
            </a:fld>
            <a:endParaRPr lang="en-US"/>
          </a:p>
        </p:txBody>
      </p:sp>
    </p:spTree>
    <p:extLst>
      <p:ext uri="{BB962C8B-B14F-4D97-AF65-F5344CB8AC3E}">
        <p14:creationId xmlns:p14="http://schemas.microsoft.com/office/powerpoint/2010/main" val="30515791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551709"/>
            <a:ext cx="814647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A cloud provider is an entity responsible for offering cloud services to users</a:t>
            </a:r>
          </a:p>
          <a:p>
            <a:pPr marL="457200" indent="-457200" algn="just">
              <a:buClr>
                <a:srgbClr val="002060"/>
              </a:buClr>
              <a:buSzPct val="70000"/>
              <a:buFont typeface="Wingdings" panose="05000000000000000000" pitchFamily="2" charset="2"/>
              <a:buChar char="q"/>
            </a:pPr>
            <a:r>
              <a:rPr lang="en-US" sz="2700" dirty="0">
                <a:solidFill>
                  <a:schemeClr val="tx1"/>
                </a:solidFill>
              </a:rPr>
              <a:t>It manages the </a:t>
            </a:r>
            <a:r>
              <a:rPr lang="en-US" sz="2700" dirty="0">
                <a:solidFill>
                  <a:srgbClr val="002060"/>
                </a:solidFill>
              </a:rPr>
              <a:t>infrastructure</a:t>
            </a:r>
            <a:r>
              <a:rPr lang="en-US" sz="2700" dirty="0">
                <a:solidFill>
                  <a:schemeClr val="tx1"/>
                </a:solidFill>
              </a:rPr>
              <a:t>, </a:t>
            </a:r>
            <a:r>
              <a:rPr lang="en-US" sz="2700" dirty="0">
                <a:solidFill>
                  <a:srgbClr val="002060"/>
                </a:solidFill>
              </a:rPr>
              <a:t>platforms</a:t>
            </a:r>
            <a:r>
              <a:rPr lang="en-US" sz="2700" dirty="0">
                <a:solidFill>
                  <a:schemeClr val="tx1"/>
                </a:solidFill>
              </a:rPr>
              <a:t>, or </a:t>
            </a:r>
            <a:r>
              <a:rPr lang="en-US" sz="2700" dirty="0">
                <a:solidFill>
                  <a:srgbClr val="002060"/>
                </a:solidFill>
              </a:rPr>
              <a:t>software </a:t>
            </a:r>
            <a:r>
              <a:rPr lang="en-US" sz="2700" dirty="0">
                <a:solidFill>
                  <a:schemeClr val="tx1"/>
                </a:solidFill>
              </a:rPr>
              <a:t>that consumers use. </a:t>
            </a:r>
          </a:p>
          <a:p>
            <a:pPr marL="457200" indent="-457200" algn="just">
              <a:buClr>
                <a:srgbClr val="002060"/>
              </a:buClr>
              <a:buSzPct val="70000"/>
              <a:buFont typeface="Wingdings" panose="05000000000000000000" pitchFamily="2" charset="2"/>
              <a:buChar char="q"/>
            </a:pPr>
            <a:r>
              <a:rPr lang="en-US" sz="2700" dirty="0">
                <a:solidFill>
                  <a:srgbClr val="FF0000"/>
                </a:solidFill>
              </a:rPr>
              <a:t>Example: </a:t>
            </a:r>
            <a:r>
              <a:rPr lang="en-US" sz="2700" dirty="0">
                <a:solidFill>
                  <a:schemeClr val="tx1"/>
                </a:solidFill>
              </a:rPr>
              <a:t>Amazon Web Services (AWS), Microsoft Azure, or Google Cloud Platform (GCP)</a:t>
            </a:r>
          </a:p>
        </p:txBody>
      </p:sp>
      <p:sp>
        <p:nvSpPr>
          <p:cNvPr id="7" name="Rectangle 6">
            <a:extLst>
              <a:ext uri="{FF2B5EF4-FFF2-40B4-BE49-F238E27FC236}">
                <a16:creationId xmlns:a16="http://schemas.microsoft.com/office/drawing/2014/main" id="{20887A23-F3A2-403B-8997-0E29B0EDAEB6}"/>
              </a:ext>
            </a:extLst>
          </p:cNvPr>
          <p:cNvSpPr/>
          <p:nvPr/>
        </p:nvSpPr>
        <p:spPr>
          <a:xfrm>
            <a:off x="346365" y="277093"/>
            <a:ext cx="8146471" cy="11445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Cloud Provider</a:t>
            </a:r>
          </a:p>
        </p:txBody>
      </p:sp>
      <p:sp>
        <p:nvSpPr>
          <p:cNvPr id="2" name="Date Placeholder 1">
            <a:extLst>
              <a:ext uri="{FF2B5EF4-FFF2-40B4-BE49-F238E27FC236}">
                <a16:creationId xmlns:a16="http://schemas.microsoft.com/office/drawing/2014/main" id="{52C51078-631B-41E9-BB10-F2C98C6C4DBF}"/>
              </a:ext>
            </a:extLst>
          </p:cNvPr>
          <p:cNvSpPr>
            <a:spLocks noGrp="1"/>
          </p:cNvSpPr>
          <p:nvPr>
            <p:ph type="dt" sz="half" idx="10"/>
          </p:nvPr>
        </p:nvSpPr>
        <p:spPr/>
        <p:txBody>
          <a:bodyPr/>
          <a:lstStyle/>
          <a:p>
            <a:fld id="{CA7F1CA4-7508-4213-8E5F-D30A9065469D}" type="datetime1">
              <a:rPr lang="en-US" smtClean="0"/>
              <a:t>10/28/2024</a:t>
            </a:fld>
            <a:endParaRPr lang="en-US"/>
          </a:p>
        </p:txBody>
      </p:sp>
      <p:sp>
        <p:nvSpPr>
          <p:cNvPr id="3" name="Slide Number Placeholder 2">
            <a:extLst>
              <a:ext uri="{FF2B5EF4-FFF2-40B4-BE49-F238E27FC236}">
                <a16:creationId xmlns:a16="http://schemas.microsoft.com/office/drawing/2014/main" id="{F4DBFDB6-6D5A-4963-9E0D-14BA759376BF}"/>
              </a:ext>
            </a:extLst>
          </p:cNvPr>
          <p:cNvSpPr>
            <a:spLocks noGrp="1"/>
          </p:cNvSpPr>
          <p:nvPr>
            <p:ph type="sldNum" sz="quarter" idx="12"/>
          </p:nvPr>
        </p:nvSpPr>
        <p:spPr/>
        <p:txBody>
          <a:bodyPr/>
          <a:lstStyle/>
          <a:p>
            <a:fld id="{3D027B83-D7F4-42ED-8E09-7E32E292F51B}" type="slidenum">
              <a:rPr lang="en-US" smtClean="0"/>
              <a:t>37</a:t>
            </a:fld>
            <a:endParaRPr lang="en-US"/>
          </a:p>
        </p:txBody>
      </p:sp>
    </p:spTree>
    <p:extLst>
      <p:ext uri="{BB962C8B-B14F-4D97-AF65-F5344CB8AC3E}">
        <p14:creationId xmlns:p14="http://schemas.microsoft.com/office/powerpoint/2010/main" val="3946854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551709"/>
            <a:ext cx="814647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5" y="277093"/>
            <a:ext cx="8146471" cy="11445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Major activities of cloud provider</a:t>
            </a:r>
          </a:p>
        </p:txBody>
      </p:sp>
      <p:pic>
        <p:nvPicPr>
          <p:cNvPr id="3" name="Picture 2">
            <a:extLst>
              <a:ext uri="{FF2B5EF4-FFF2-40B4-BE49-F238E27FC236}">
                <a16:creationId xmlns:a16="http://schemas.microsoft.com/office/drawing/2014/main" id="{6A7C2F61-ED51-4C1E-A9FE-36DAD3EE7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 y="1688768"/>
            <a:ext cx="7910945" cy="4892139"/>
          </a:xfrm>
          <a:prstGeom prst="rect">
            <a:avLst/>
          </a:prstGeom>
        </p:spPr>
      </p:pic>
      <p:sp>
        <p:nvSpPr>
          <p:cNvPr id="2" name="Date Placeholder 1">
            <a:extLst>
              <a:ext uri="{FF2B5EF4-FFF2-40B4-BE49-F238E27FC236}">
                <a16:creationId xmlns:a16="http://schemas.microsoft.com/office/drawing/2014/main" id="{D9F5A3BB-B1D1-4A0B-BAFE-42A43FB6FFF9}"/>
              </a:ext>
            </a:extLst>
          </p:cNvPr>
          <p:cNvSpPr>
            <a:spLocks noGrp="1"/>
          </p:cNvSpPr>
          <p:nvPr>
            <p:ph type="dt" sz="half" idx="10"/>
          </p:nvPr>
        </p:nvSpPr>
        <p:spPr/>
        <p:txBody>
          <a:bodyPr/>
          <a:lstStyle/>
          <a:p>
            <a:fld id="{3D1E9D32-6547-42B7-A6D8-FEB0F25EC7DE}" type="datetime1">
              <a:rPr lang="en-US" smtClean="0"/>
              <a:t>10/28/2024</a:t>
            </a:fld>
            <a:endParaRPr lang="en-US"/>
          </a:p>
        </p:txBody>
      </p:sp>
      <p:sp>
        <p:nvSpPr>
          <p:cNvPr id="4" name="Slide Number Placeholder 3">
            <a:extLst>
              <a:ext uri="{FF2B5EF4-FFF2-40B4-BE49-F238E27FC236}">
                <a16:creationId xmlns:a16="http://schemas.microsoft.com/office/drawing/2014/main" id="{B6027C17-AA8D-4463-AF59-628CB6E4492C}"/>
              </a:ext>
            </a:extLst>
          </p:cNvPr>
          <p:cNvSpPr>
            <a:spLocks noGrp="1"/>
          </p:cNvSpPr>
          <p:nvPr>
            <p:ph type="sldNum" sz="quarter" idx="12"/>
          </p:nvPr>
        </p:nvSpPr>
        <p:spPr/>
        <p:txBody>
          <a:bodyPr/>
          <a:lstStyle/>
          <a:p>
            <a:fld id="{3D027B83-D7F4-42ED-8E09-7E32E292F51B}" type="slidenum">
              <a:rPr lang="en-US" smtClean="0"/>
              <a:t>38</a:t>
            </a:fld>
            <a:endParaRPr lang="en-US"/>
          </a:p>
        </p:txBody>
      </p:sp>
    </p:spTree>
    <p:extLst>
      <p:ext uri="{BB962C8B-B14F-4D97-AF65-F5344CB8AC3E}">
        <p14:creationId xmlns:p14="http://schemas.microsoft.com/office/powerpoint/2010/main" val="15651226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551709"/>
            <a:ext cx="814647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Service deployment </a:t>
            </a:r>
            <a:r>
              <a:rPr lang="en-US" sz="2700" dirty="0">
                <a:solidFill>
                  <a:schemeClr val="tx1"/>
                </a:solidFill>
              </a:rPr>
              <a:t>refers to the process of making an application or service available for use in a cloud environment.</a:t>
            </a:r>
          </a:p>
          <a:p>
            <a:pPr marL="457200" indent="-457200" algn="just">
              <a:buClr>
                <a:srgbClr val="002060"/>
              </a:buClr>
              <a:buSzPct val="70000"/>
              <a:buFont typeface="Wingdings" panose="05000000000000000000" pitchFamily="2" charset="2"/>
              <a:buChar char="q"/>
            </a:pPr>
            <a:r>
              <a:rPr lang="en-US" sz="2700" dirty="0">
                <a:solidFill>
                  <a:schemeClr val="tx1"/>
                </a:solidFill>
              </a:rPr>
              <a:t>There are various ways cloud services can be deployed based on organizational needs, security, and operational requirements. </a:t>
            </a:r>
          </a:p>
          <a:p>
            <a:pPr marL="914400" lvl="1" indent="-457200" algn="just">
              <a:buClr>
                <a:srgbClr val="002060"/>
              </a:buClr>
              <a:buSzPct val="70000"/>
              <a:buFont typeface="Wingdings" panose="05000000000000000000" pitchFamily="2" charset="2"/>
              <a:buChar char="§"/>
            </a:pPr>
            <a:r>
              <a:rPr lang="en-US" sz="2700" dirty="0">
                <a:solidFill>
                  <a:srgbClr val="002060"/>
                </a:solidFill>
              </a:rPr>
              <a:t>Private Cloud</a:t>
            </a:r>
          </a:p>
          <a:p>
            <a:pPr marL="914400" lvl="1" indent="-457200" algn="just">
              <a:buClr>
                <a:srgbClr val="002060"/>
              </a:buClr>
              <a:buSzPct val="70000"/>
              <a:buFont typeface="Wingdings" panose="05000000000000000000" pitchFamily="2" charset="2"/>
              <a:buChar char="§"/>
            </a:pPr>
            <a:r>
              <a:rPr lang="en-US" sz="2700" dirty="0">
                <a:solidFill>
                  <a:srgbClr val="002060"/>
                </a:solidFill>
              </a:rPr>
              <a:t>Public Cloud</a:t>
            </a:r>
          </a:p>
          <a:p>
            <a:pPr marL="914400" lvl="1" indent="-457200" algn="just">
              <a:buClr>
                <a:srgbClr val="002060"/>
              </a:buClr>
              <a:buSzPct val="70000"/>
              <a:buFont typeface="Wingdings" panose="05000000000000000000" pitchFamily="2" charset="2"/>
              <a:buChar char="§"/>
            </a:pPr>
            <a:r>
              <a:rPr lang="en-US" sz="2700" dirty="0">
                <a:solidFill>
                  <a:srgbClr val="002060"/>
                </a:solidFill>
              </a:rPr>
              <a:t>Hybrid Cloud </a:t>
            </a:r>
          </a:p>
          <a:p>
            <a:pPr marL="914400" lvl="1" indent="-457200" algn="just">
              <a:buClr>
                <a:srgbClr val="002060"/>
              </a:buClr>
              <a:buSzPct val="70000"/>
              <a:buFont typeface="Wingdings" panose="05000000000000000000" pitchFamily="2" charset="2"/>
              <a:buChar char="§"/>
            </a:pPr>
            <a:r>
              <a:rPr lang="en-US" sz="2700" dirty="0">
                <a:solidFill>
                  <a:srgbClr val="002060"/>
                </a:solidFill>
              </a:rPr>
              <a:t>Community Cloud	</a:t>
            </a:r>
          </a:p>
        </p:txBody>
      </p:sp>
      <p:sp>
        <p:nvSpPr>
          <p:cNvPr id="7" name="Rectangle 6">
            <a:extLst>
              <a:ext uri="{FF2B5EF4-FFF2-40B4-BE49-F238E27FC236}">
                <a16:creationId xmlns:a16="http://schemas.microsoft.com/office/drawing/2014/main" id="{20887A23-F3A2-403B-8997-0E29B0EDAEB6}"/>
              </a:ext>
            </a:extLst>
          </p:cNvPr>
          <p:cNvSpPr/>
          <p:nvPr/>
        </p:nvSpPr>
        <p:spPr>
          <a:xfrm>
            <a:off x="346365" y="277093"/>
            <a:ext cx="8146471" cy="114458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buClr>
                <a:srgbClr val="002060"/>
              </a:buClr>
              <a:buSzPct val="70000"/>
            </a:pPr>
            <a:r>
              <a:rPr lang="en-US" sz="3200" b="1" dirty="0">
                <a:solidFill>
                  <a:schemeClr val="accent4">
                    <a:lumMod val="75000"/>
                  </a:schemeClr>
                </a:solidFill>
              </a:rPr>
              <a:t>Service deployment</a:t>
            </a:r>
          </a:p>
        </p:txBody>
      </p:sp>
      <p:sp>
        <p:nvSpPr>
          <p:cNvPr id="2" name="Date Placeholder 1">
            <a:extLst>
              <a:ext uri="{FF2B5EF4-FFF2-40B4-BE49-F238E27FC236}">
                <a16:creationId xmlns:a16="http://schemas.microsoft.com/office/drawing/2014/main" id="{1801BB4F-ADE1-43F2-9037-A339B33E5C44}"/>
              </a:ext>
            </a:extLst>
          </p:cNvPr>
          <p:cNvSpPr>
            <a:spLocks noGrp="1"/>
          </p:cNvSpPr>
          <p:nvPr>
            <p:ph type="dt" sz="half" idx="10"/>
          </p:nvPr>
        </p:nvSpPr>
        <p:spPr/>
        <p:txBody>
          <a:bodyPr/>
          <a:lstStyle/>
          <a:p>
            <a:fld id="{60761BD8-BFD7-4AD1-9EEE-11CF9A1A7CCA}" type="datetime1">
              <a:rPr lang="en-US" smtClean="0"/>
              <a:t>10/28/2024</a:t>
            </a:fld>
            <a:endParaRPr lang="en-US"/>
          </a:p>
        </p:txBody>
      </p:sp>
      <p:sp>
        <p:nvSpPr>
          <p:cNvPr id="3" name="Slide Number Placeholder 2">
            <a:extLst>
              <a:ext uri="{FF2B5EF4-FFF2-40B4-BE49-F238E27FC236}">
                <a16:creationId xmlns:a16="http://schemas.microsoft.com/office/drawing/2014/main" id="{5AB3296E-A155-43B8-B0C2-ED51250AA372}"/>
              </a:ext>
            </a:extLst>
          </p:cNvPr>
          <p:cNvSpPr>
            <a:spLocks noGrp="1"/>
          </p:cNvSpPr>
          <p:nvPr>
            <p:ph type="sldNum" sz="quarter" idx="12"/>
          </p:nvPr>
        </p:nvSpPr>
        <p:spPr/>
        <p:txBody>
          <a:bodyPr/>
          <a:lstStyle/>
          <a:p>
            <a:fld id="{3D027B83-D7F4-42ED-8E09-7E32E292F51B}" type="slidenum">
              <a:rPr lang="en-US" smtClean="0"/>
              <a:t>39</a:t>
            </a:fld>
            <a:endParaRPr lang="en-US"/>
          </a:p>
        </p:txBody>
      </p:sp>
    </p:spTree>
    <p:extLst>
      <p:ext uri="{BB962C8B-B14F-4D97-AF65-F5344CB8AC3E}">
        <p14:creationId xmlns:p14="http://schemas.microsoft.com/office/powerpoint/2010/main" val="157028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1CE7-AE61-41E2-8B52-23EBF5BF4481}"/>
              </a:ext>
            </a:extLst>
          </p:cNvPr>
          <p:cNvSpPr>
            <a:spLocks noGrp="1"/>
          </p:cNvSpPr>
          <p:nvPr>
            <p:ph type="title"/>
          </p:nvPr>
        </p:nvSpPr>
        <p:spPr>
          <a:scene3d>
            <a:camera prst="orthographicFront"/>
            <a:lightRig rig="threePt" dir="t"/>
          </a:scene3d>
          <a:sp3d contourW="12700">
            <a:contourClr>
              <a:srgbClr val="FF0000"/>
            </a:contourClr>
          </a:sp3d>
        </p:spPr>
        <p:txBody>
          <a:bodyPr/>
          <a:lstStyle/>
          <a:p>
            <a:endParaRPr lang="en-US" dirty="0"/>
          </a:p>
        </p:txBody>
      </p:sp>
      <p:sp>
        <p:nvSpPr>
          <p:cNvPr id="3" name="Content Placeholder 2">
            <a:extLst>
              <a:ext uri="{FF2B5EF4-FFF2-40B4-BE49-F238E27FC236}">
                <a16:creationId xmlns:a16="http://schemas.microsoft.com/office/drawing/2014/main" id="{EBE8A773-D5F5-4650-9C7D-3E40841FDF76}"/>
              </a:ext>
            </a:extLst>
          </p:cNvPr>
          <p:cNvSpPr>
            <a:spLocks noGrp="1"/>
          </p:cNvSpPr>
          <p:nvPr>
            <p:ph idx="1"/>
          </p:nvPr>
        </p:nvSpPr>
        <p:spPr/>
        <p:txBody>
          <a:bodyPr/>
          <a:lstStyle/>
          <a:p>
            <a:pPr marL="0" indent="0">
              <a:buNone/>
            </a:pPr>
            <a:endParaRPr lang="en-US" dirty="0"/>
          </a:p>
        </p:txBody>
      </p:sp>
      <p:sp>
        <p:nvSpPr>
          <p:cNvPr id="6" name="Rectangle 5">
            <a:extLst>
              <a:ext uri="{FF2B5EF4-FFF2-40B4-BE49-F238E27FC236}">
                <a16:creationId xmlns:a16="http://schemas.microsoft.com/office/drawing/2014/main" id="{E950CF7F-267D-4970-9B7B-59D7E19C0608}"/>
              </a:ext>
            </a:extLst>
          </p:cNvPr>
          <p:cNvSpPr/>
          <p:nvPr/>
        </p:nvSpPr>
        <p:spPr>
          <a:xfrm>
            <a:off x="374074" y="1825624"/>
            <a:ext cx="8141276" cy="4895851"/>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pPr>
            <a:r>
              <a:rPr lang="en-US" sz="2700" dirty="0">
                <a:solidFill>
                  <a:srgbClr val="080808"/>
                </a:solidFill>
              </a:rPr>
              <a:t> </a:t>
            </a:r>
            <a:r>
              <a:rPr lang="en-US" sz="2700" dirty="0">
                <a:solidFill>
                  <a:srgbClr val="FF0000"/>
                </a:solidFill>
              </a:rPr>
              <a:t>What is Cloud Computing?</a:t>
            </a:r>
          </a:p>
          <a:p>
            <a:pPr marL="457200" indent="-457200" algn="just">
              <a:buClr>
                <a:srgbClr val="002060"/>
              </a:buClr>
              <a:buSzPct val="70000"/>
              <a:buFont typeface="Wingdings" panose="05000000000000000000" pitchFamily="2" charset="2"/>
              <a:buChar char="q"/>
            </a:pPr>
            <a:r>
              <a:rPr lang="en-US" sz="2700" dirty="0">
                <a:solidFill>
                  <a:srgbClr val="080808"/>
                </a:solidFill>
              </a:rPr>
              <a:t>It refers to </a:t>
            </a:r>
            <a:r>
              <a:rPr lang="en-US" sz="2700" dirty="0">
                <a:solidFill>
                  <a:srgbClr val="002060"/>
                </a:solidFill>
              </a:rPr>
              <a:t>manipulating, configuring</a:t>
            </a:r>
            <a:r>
              <a:rPr lang="en-US" sz="2700" dirty="0">
                <a:solidFill>
                  <a:srgbClr val="FF0000"/>
                </a:solidFill>
              </a:rPr>
              <a:t>, </a:t>
            </a:r>
            <a:r>
              <a:rPr lang="en-US" sz="2700" dirty="0">
                <a:solidFill>
                  <a:srgbClr val="080808"/>
                </a:solidFill>
              </a:rPr>
              <a:t>and </a:t>
            </a:r>
            <a:r>
              <a:rPr lang="en-US" sz="2700" dirty="0">
                <a:solidFill>
                  <a:srgbClr val="002060"/>
                </a:solidFill>
              </a:rPr>
              <a:t>accessing </a:t>
            </a:r>
            <a:r>
              <a:rPr lang="en-US" sz="2700" dirty="0">
                <a:solidFill>
                  <a:srgbClr val="080808"/>
                </a:solidFill>
              </a:rPr>
              <a:t>the hardware and software resources remotely</a:t>
            </a:r>
          </a:p>
          <a:p>
            <a:pPr marL="457200" indent="-457200" algn="just">
              <a:buClr>
                <a:srgbClr val="002060"/>
              </a:buClr>
              <a:buSzPct val="70000"/>
              <a:buFont typeface="Wingdings" panose="05000000000000000000" pitchFamily="2" charset="2"/>
              <a:buChar char="q"/>
            </a:pPr>
            <a:r>
              <a:rPr lang="en-US" sz="2700" dirty="0">
                <a:solidFill>
                  <a:srgbClr val="080808"/>
                </a:solidFill>
              </a:rPr>
              <a:t>It offers online </a:t>
            </a:r>
            <a:r>
              <a:rPr lang="en-US" sz="2700" dirty="0">
                <a:solidFill>
                  <a:srgbClr val="002060"/>
                </a:solidFill>
              </a:rPr>
              <a:t>data storage, infrastructure,</a:t>
            </a:r>
            <a:r>
              <a:rPr lang="en-US" sz="2700" dirty="0">
                <a:solidFill>
                  <a:srgbClr val="080808"/>
                </a:solidFill>
              </a:rPr>
              <a:t> and </a:t>
            </a:r>
            <a:r>
              <a:rPr lang="en-US" sz="2700" dirty="0">
                <a:solidFill>
                  <a:srgbClr val="002060"/>
                </a:solidFill>
              </a:rPr>
              <a:t>application</a:t>
            </a:r>
          </a:p>
          <a:p>
            <a:pPr marL="457200" indent="-457200" algn="just">
              <a:buClr>
                <a:srgbClr val="002060"/>
              </a:buClr>
              <a:buSzPct val="70000"/>
              <a:buFont typeface="Wingdings" panose="05000000000000000000" pitchFamily="2" charset="2"/>
              <a:buChar char="q"/>
            </a:pPr>
            <a:r>
              <a:rPr lang="en-US" sz="2700" dirty="0">
                <a:solidFill>
                  <a:srgbClr val="080808"/>
                </a:solidFill>
              </a:rPr>
              <a:t>It offers </a:t>
            </a:r>
            <a:r>
              <a:rPr lang="en-US" sz="2700" dirty="0">
                <a:solidFill>
                  <a:srgbClr val="002060"/>
                </a:solidFill>
              </a:rPr>
              <a:t>platform independency</a:t>
            </a:r>
            <a:r>
              <a:rPr lang="en-US" sz="2700" dirty="0">
                <a:solidFill>
                  <a:srgbClr val="080808"/>
                </a:solidFill>
              </a:rPr>
              <a:t>, as the software is not required to be installed locally on the PC</a:t>
            </a:r>
          </a:p>
          <a:p>
            <a:pPr marL="457200" indent="-457200" algn="just">
              <a:buClr>
                <a:srgbClr val="002060"/>
              </a:buClr>
              <a:buSzPct val="70000"/>
              <a:buFont typeface="Wingdings" panose="05000000000000000000" pitchFamily="2" charset="2"/>
              <a:buChar char="q"/>
            </a:pPr>
            <a:r>
              <a:rPr lang="en-US" sz="2700" dirty="0">
                <a:solidFill>
                  <a:srgbClr val="080808"/>
                </a:solidFill>
              </a:rPr>
              <a:t>It making our business applications </a:t>
            </a:r>
            <a:r>
              <a:rPr lang="en-US" sz="2700" dirty="0">
                <a:solidFill>
                  <a:srgbClr val="002060"/>
                </a:solidFill>
              </a:rPr>
              <a:t>mobile</a:t>
            </a:r>
            <a:r>
              <a:rPr lang="en-US" sz="2700" dirty="0">
                <a:solidFill>
                  <a:srgbClr val="080808"/>
                </a:solidFill>
              </a:rPr>
              <a:t> and </a:t>
            </a:r>
            <a:r>
              <a:rPr lang="en-US" sz="2700" dirty="0">
                <a:solidFill>
                  <a:srgbClr val="002060"/>
                </a:solidFill>
              </a:rPr>
              <a:t>collaborative</a:t>
            </a:r>
          </a:p>
        </p:txBody>
      </p:sp>
      <p:sp>
        <p:nvSpPr>
          <p:cNvPr id="7" name="Rectangle 6">
            <a:extLst>
              <a:ext uri="{FF2B5EF4-FFF2-40B4-BE49-F238E27FC236}">
                <a16:creationId xmlns:a16="http://schemas.microsoft.com/office/drawing/2014/main" id="{20887A23-F3A2-403B-8997-0E29B0EDAEB6}"/>
              </a:ext>
            </a:extLst>
          </p:cNvPr>
          <p:cNvSpPr/>
          <p:nvPr/>
        </p:nvSpPr>
        <p:spPr>
          <a:xfrm>
            <a:off x="374073" y="365127"/>
            <a:ext cx="8141276" cy="13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Cont’d . . . </a:t>
            </a:r>
          </a:p>
        </p:txBody>
      </p:sp>
      <p:sp>
        <p:nvSpPr>
          <p:cNvPr id="4" name="Date Placeholder 3">
            <a:extLst>
              <a:ext uri="{FF2B5EF4-FFF2-40B4-BE49-F238E27FC236}">
                <a16:creationId xmlns:a16="http://schemas.microsoft.com/office/drawing/2014/main" id="{3C0DB890-AC5A-4351-83C9-EE4131D3C6EB}"/>
              </a:ext>
            </a:extLst>
          </p:cNvPr>
          <p:cNvSpPr>
            <a:spLocks noGrp="1"/>
          </p:cNvSpPr>
          <p:nvPr>
            <p:ph type="dt" sz="half" idx="10"/>
          </p:nvPr>
        </p:nvSpPr>
        <p:spPr>
          <a:xfrm>
            <a:off x="628650" y="6356351"/>
            <a:ext cx="2057400" cy="365125"/>
          </a:xfrm>
        </p:spPr>
        <p:txBody>
          <a:bodyPr/>
          <a:lstStyle/>
          <a:p>
            <a:fld id="{59498585-0777-4C49-842C-73603BC1FF56}" type="datetime1">
              <a:rPr lang="en-US" smtClean="0"/>
              <a:t>10/28/2024</a:t>
            </a:fld>
            <a:endParaRPr lang="en-US" dirty="0"/>
          </a:p>
        </p:txBody>
      </p:sp>
      <p:sp>
        <p:nvSpPr>
          <p:cNvPr id="5" name="Slide Number Placeholder 4">
            <a:extLst>
              <a:ext uri="{FF2B5EF4-FFF2-40B4-BE49-F238E27FC236}">
                <a16:creationId xmlns:a16="http://schemas.microsoft.com/office/drawing/2014/main" id="{330C0CC0-FCE6-419B-91E5-1A52314549E7}"/>
              </a:ext>
            </a:extLst>
          </p:cNvPr>
          <p:cNvSpPr>
            <a:spLocks noGrp="1"/>
          </p:cNvSpPr>
          <p:nvPr>
            <p:ph type="sldNum" sz="quarter" idx="12"/>
          </p:nvPr>
        </p:nvSpPr>
        <p:spPr/>
        <p:txBody>
          <a:bodyPr/>
          <a:lstStyle/>
          <a:p>
            <a:fld id="{3D027B83-D7F4-42ED-8E09-7E32E292F51B}" type="slidenum">
              <a:rPr lang="en-US" smtClean="0"/>
              <a:t>4</a:t>
            </a:fld>
            <a:endParaRPr lang="en-US" dirty="0"/>
          </a:p>
        </p:txBody>
      </p:sp>
    </p:spTree>
    <p:extLst>
      <p:ext uri="{BB962C8B-B14F-4D97-AF65-F5344CB8AC3E}">
        <p14:creationId xmlns:p14="http://schemas.microsoft.com/office/powerpoint/2010/main" val="3586700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271162"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800" b="1" dirty="0">
                <a:solidFill>
                  <a:schemeClr val="accent4">
                    <a:lumMod val="75000"/>
                  </a:schemeClr>
                </a:solidFill>
              </a:rPr>
              <a:t>Private cloud</a:t>
            </a:r>
            <a:endParaRPr lang="en-US" sz="2700" dirty="0">
              <a:solidFill>
                <a:schemeClr val="tx1"/>
              </a:solidFill>
            </a:endParaRPr>
          </a:p>
          <a:p>
            <a:pPr marL="457200" indent="-457200" algn="just">
              <a:buClr>
                <a:srgbClr val="002060"/>
              </a:buClr>
              <a:buSzPct val="70000"/>
              <a:buFont typeface="Wingdings" panose="05000000000000000000" pitchFamily="2" charset="2"/>
              <a:buChar char="q"/>
            </a:pPr>
            <a:r>
              <a:rPr lang="en-US" sz="2700" dirty="0">
                <a:solidFill>
                  <a:schemeClr val="tx1"/>
                </a:solidFill>
              </a:rPr>
              <a:t>Allows systems and services to be accessible within an organization</a:t>
            </a:r>
          </a:p>
          <a:p>
            <a:pPr marL="457200" indent="-457200" algn="just">
              <a:buClr>
                <a:srgbClr val="002060"/>
              </a:buClr>
              <a:buSzPct val="70000"/>
              <a:buFont typeface="Wingdings" panose="05000000000000000000" pitchFamily="2" charset="2"/>
              <a:buChar char="q"/>
            </a:pPr>
            <a:r>
              <a:rPr lang="en-US" sz="2700" dirty="0">
                <a:solidFill>
                  <a:schemeClr val="tx1"/>
                </a:solidFill>
              </a:rPr>
              <a:t>It operated only within a single organization. </a:t>
            </a:r>
          </a:p>
          <a:p>
            <a:pPr marL="457200" indent="-457200" algn="just">
              <a:buClr>
                <a:srgbClr val="002060"/>
              </a:buClr>
              <a:buSzPct val="70000"/>
              <a:buFont typeface="Wingdings" panose="05000000000000000000" pitchFamily="2" charset="2"/>
              <a:buChar char="q"/>
            </a:pPr>
            <a:r>
              <a:rPr lang="en-US" sz="2700" dirty="0">
                <a:solidFill>
                  <a:schemeClr val="tx1"/>
                </a:solidFill>
              </a:rPr>
              <a:t>It may be managed internally by the organization itself or by third-party. </a:t>
            </a:r>
          </a:p>
          <a:p>
            <a:pPr marL="457200" indent="-457200" algn="just">
              <a:buClr>
                <a:srgbClr val="002060"/>
              </a:buClr>
              <a:buSzPct val="70000"/>
              <a:buFont typeface="Wingdings" panose="05000000000000000000" pitchFamily="2" charset="2"/>
              <a:buChar char="q"/>
            </a:pPr>
            <a:r>
              <a:rPr lang="en-US" sz="2700" b="1" dirty="0">
                <a:solidFill>
                  <a:srgbClr val="FF0000"/>
                </a:solidFill>
              </a:rPr>
              <a:t>Benefits</a:t>
            </a:r>
            <a:r>
              <a:rPr lang="en-US" sz="2700" dirty="0">
                <a:solidFill>
                  <a:schemeClr val="tx1"/>
                </a:solidFill>
              </a:rPr>
              <a:t> </a:t>
            </a:r>
          </a:p>
          <a:p>
            <a:pPr marL="914400" lvl="1" indent="-457200" algn="just">
              <a:buClr>
                <a:srgbClr val="002060"/>
              </a:buClr>
              <a:buSzPct val="70000"/>
              <a:buFont typeface="Wingdings" panose="05000000000000000000" pitchFamily="2" charset="2"/>
              <a:buChar char="§"/>
            </a:pPr>
            <a:r>
              <a:rPr lang="en-US" sz="2700" dirty="0">
                <a:solidFill>
                  <a:srgbClr val="002060"/>
                </a:solidFill>
              </a:rPr>
              <a:t>Higher security and privacy</a:t>
            </a:r>
          </a:p>
          <a:p>
            <a:pPr marL="914400" lvl="1" indent="-457200" algn="just">
              <a:buClr>
                <a:srgbClr val="002060"/>
              </a:buClr>
              <a:buSzPct val="70000"/>
              <a:buFont typeface="Wingdings" panose="05000000000000000000" pitchFamily="2" charset="2"/>
              <a:buChar char="§"/>
            </a:pPr>
            <a:r>
              <a:rPr lang="en-US" sz="2700" dirty="0">
                <a:solidFill>
                  <a:srgbClr val="002060"/>
                </a:solidFill>
              </a:rPr>
              <a:t> Cost and Energy Efficiency</a:t>
            </a:r>
          </a:p>
          <a:p>
            <a:pPr marL="914400" lvl="1" indent="-457200" algn="just">
              <a:buClr>
                <a:srgbClr val="002060"/>
              </a:buClr>
              <a:buSzPct val="70000"/>
              <a:buFont typeface="Wingdings" panose="05000000000000000000" pitchFamily="2" charset="2"/>
              <a:buChar char="§"/>
            </a:pPr>
            <a:r>
              <a:rPr lang="en-US" sz="2700" dirty="0">
                <a:solidFill>
                  <a:srgbClr val="002060"/>
                </a:solidFill>
              </a:rPr>
              <a:t> Improve reliability</a:t>
            </a:r>
          </a:p>
          <a:p>
            <a:pPr marL="914400" lvl="1" indent="-457200" algn="just">
              <a:buClr>
                <a:srgbClr val="002060"/>
              </a:buClr>
              <a:buSzPct val="70000"/>
              <a:buFont typeface="Wingdings" panose="05000000000000000000" pitchFamily="2" charset="2"/>
              <a:buChar char="§"/>
            </a:pPr>
            <a:r>
              <a:rPr lang="en-US" sz="2700" dirty="0">
                <a:solidFill>
                  <a:srgbClr val="002060"/>
                </a:solidFill>
              </a:rPr>
              <a:t>More control on its resources</a:t>
            </a:r>
          </a:p>
        </p:txBody>
      </p:sp>
      <p:sp>
        <p:nvSpPr>
          <p:cNvPr id="7" name="Rectangle 6">
            <a:extLst>
              <a:ext uri="{FF2B5EF4-FFF2-40B4-BE49-F238E27FC236}">
                <a16:creationId xmlns:a16="http://schemas.microsoft.com/office/drawing/2014/main" id="{20887A23-F3A2-403B-8997-0E29B0EDAEB6}"/>
              </a:ext>
            </a:extLst>
          </p:cNvPr>
          <p:cNvSpPr/>
          <p:nvPr/>
        </p:nvSpPr>
        <p:spPr>
          <a:xfrm>
            <a:off x="408710" y="0"/>
            <a:ext cx="8208817"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buClr>
                <a:srgbClr val="002060"/>
              </a:buClr>
              <a:buSzPct val="70000"/>
            </a:pPr>
            <a:r>
              <a:rPr lang="en-US" sz="3200" b="1" dirty="0">
                <a:solidFill>
                  <a:schemeClr val="accent4">
                    <a:lumMod val="75000"/>
                  </a:schemeClr>
                </a:solidFill>
              </a:rPr>
              <a:t>Cont’d…</a:t>
            </a:r>
          </a:p>
        </p:txBody>
      </p:sp>
      <p:pic>
        <p:nvPicPr>
          <p:cNvPr id="3" name="Picture 2">
            <a:extLst>
              <a:ext uri="{FF2B5EF4-FFF2-40B4-BE49-F238E27FC236}">
                <a16:creationId xmlns:a16="http://schemas.microsoft.com/office/drawing/2014/main" id="{DC7D2C2A-2058-4305-8455-A67188BA2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727" y="3216352"/>
            <a:ext cx="3290454" cy="3226012"/>
          </a:xfrm>
          <a:prstGeom prst="rect">
            <a:avLst/>
          </a:prstGeom>
        </p:spPr>
      </p:pic>
      <p:sp>
        <p:nvSpPr>
          <p:cNvPr id="2" name="Date Placeholder 1">
            <a:extLst>
              <a:ext uri="{FF2B5EF4-FFF2-40B4-BE49-F238E27FC236}">
                <a16:creationId xmlns:a16="http://schemas.microsoft.com/office/drawing/2014/main" id="{51E421F9-931D-4AF9-8C07-F466F60651F8}"/>
              </a:ext>
            </a:extLst>
          </p:cNvPr>
          <p:cNvSpPr>
            <a:spLocks noGrp="1"/>
          </p:cNvSpPr>
          <p:nvPr>
            <p:ph type="dt" sz="half" idx="10"/>
          </p:nvPr>
        </p:nvSpPr>
        <p:spPr/>
        <p:txBody>
          <a:bodyPr/>
          <a:lstStyle/>
          <a:p>
            <a:fld id="{1C18D4E4-5E87-4DA8-9547-2A2CACC23A3D}" type="datetime1">
              <a:rPr lang="en-US" smtClean="0"/>
              <a:t>10/28/2024</a:t>
            </a:fld>
            <a:endParaRPr lang="en-US"/>
          </a:p>
        </p:txBody>
      </p:sp>
      <p:sp>
        <p:nvSpPr>
          <p:cNvPr id="4" name="Slide Number Placeholder 3">
            <a:extLst>
              <a:ext uri="{FF2B5EF4-FFF2-40B4-BE49-F238E27FC236}">
                <a16:creationId xmlns:a16="http://schemas.microsoft.com/office/drawing/2014/main" id="{83E1AA0D-C105-44AA-8F69-F86DF4F8A135}"/>
              </a:ext>
            </a:extLst>
          </p:cNvPr>
          <p:cNvSpPr>
            <a:spLocks noGrp="1"/>
          </p:cNvSpPr>
          <p:nvPr>
            <p:ph type="sldNum" sz="quarter" idx="12"/>
          </p:nvPr>
        </p:nvSpPr>
        <p:spPr/>
        <p:txBody>
          <a:bodyPr/>
          <a:lstStyle/>
          <a:p>
            <a:fld id="{3D027B83-D7F4-42ED-8E09-7E32E292F51B}" type="slidenum">
              <a:rPr lang="en-US" smtClean="0"/>
              <a:t>40</a:t>
            </a:fld>
            <a:endParaRPr lang="en-US"/>
          </a:p>
        </p:txBody>
      </p:sp>
    </p:spTree>
    <p:extLst>
      <p:ext uri="{BB962C8B-B14F-4D97-AF65-F5344CB8AC3E}">
        <p14:creationId xmlns:p14="http://schemas.microsoft.com/office/powerpoint/2010/main" val="324171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290944" y="1116339"/>
            <a:ext cx="8388927" cy="5563647"/>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rgbClr val="002060"/>
                </a:solidFill>
              </a:rPr>
              <a:t>Higher security and privacy</a:t>
            </a:r>
          </a:p>
          <a:p>
            <a:pPr marL="914400" lvl="1" indent="-457200" algn="just">
              <a:buClr>
                <a:srgbClr val="002060"/>
              </a:buClr>
              <a:buSzPct val="70000"/>
              <a:buFont typeface="Wingdings" panose="05000000000000000000" pitchFamily="2" charset="2"/>
              <a:buChar char="§"/>
            </a:pPr>
            <a:r>
              <a:rPr lang="en-US" sz="2700" dirty="0">
                <a:solidFill>
                  <a:schemeClr val="tx1"/>
                </a:solidFill>
              </a:rPr>
              <a:t>Operations are not available to general public and resources are shared from distinct pool of resources. </a:t>
            </a:r>
          </a:p>
          <a:p>
            <a:pPr marL="457200" indent="-457200" algn="just">
              <a:buClr>
                <a:srgbClr val="002060"/>
              </a:buClr>
              <a:buSzPct val="70000"/>
              <a:buFont typeface="Wingdings" panose="05000000000000000000" pitchFamily="2" charset="2"/>
              <a:buChar char="q"/>
            </a:pPr>
            <a:r>
              <a:rPr lang="en-US" sz="2700" dirty="0">
                <a:solidFill>
                  <a:srgbClr val="002060"/>
                </a:solidFill>
              </a:rPr>
              <a:t>Cost and Energy Efficiency</a:t>
            </a:r>
          </a:p>
          <a:p>
            <a:pPr marL="914400" lvl="1" indent="-457200" algn="just">
              <a:buClr>
                <a:srgbClr val="002060"/>
              </a:buClr>
              <a:buSzPct val="70000"/>
              <a:buFont typeface="Wingdings" panose="05000000000000000000" pitchFamily="2" charset="2"/>
              <a:buChar char="§"/>
            </a:pPr>
            <a:r>
              <a:rPr lang="en-US" sz="2700" dirty="0">
                <a:solidFill>
                  <a:schemeClr val="tx1"/>
                </a:solidFill>
              </a:rPr>
              <a:t>Private clouds are not as cost effective as resources in public clouds but they offer more efficiency than public cloud resources.</a:t>
            </a:r>
          </a:p>
          <a:p>
            <a:pPr marL="457200" indent="-457200" algn="just">
              <a:buClr>
                <a:srgbClr val="002060"/>
              </a:buClr>
              <a:buSzPct val="70000"/>
              <a:buFont typeface="Wingdings" panose="05000000000000000000" pitchFamily="2" charset="2"/>
              <a:buChar char="q"/>
            </a:pPr>
            <a:r>
              <a:rPr lang="en-US" sz="2700" dirty="0">
                <a:solidFill>
                  <a:srgbClr val="002060"/>
                </a:solidFill>
              </a:rPr>
              <a:t>More control on its resources</a:t>
            </a:r>
          </a:p>
          <a:p>
            <a:pPr marL="914400" lvl="1" indent="-457200" algn="just">
              <a:buClr>
                <a:srgbClr val="002060"/>
              </a:buClr>
              <a:buSzPct val="70000"/>
              <a:buFont typeface="Wingdings" panose="05000000000000000000" pitchFamily="2" charset="2"/>
              <a:buChar char="§"/>
            </a:pPr>
            <a:r>
              <a:rPr lang="en-US" sz="2700" dirty="0">
                <a:solidFill>
                  <a:schemeClr val="tx1"/>
                </a:solidFill>
              </a:rPr>
              <a:t>The private cloud has more control on its resources and hardware than public cloud because it is accessed only within an organization.</a:t>
            </a:r>
          </a:p>
        </p:txBody>
      </p:sp>
      <p:sp>
        <p:nvSpPr>
          <p:cNvPr id="7" name="Rectangle 6">
            <a:extLst>
              <a:ext uri="{FF2B5EF4-FFF2-40B4-BE49-F238E27FC236}">
                <a16:creationId xmlns:a16="http://schemas.microsoft.com/office/drawing/2014/main" id="{20887A23-F3A2-403B-8997-0E29B0EDAEB6}"/>
              </a:ext>
            </a:extLst>
          </p:cNvPr>
          <p:cNvSpPr/>
          <p:nvPr/>
        </p:nvSpPr>
        <p:spPr>
          <a:xfrm>
            <a:off x="290945" y="0"/>
            <a:ext cx="8388927"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20ED361A-FD40-4D01-8C4C-69EAE4C4EB78}"/>
              </a:ext>
            </a:extLst>
          </p:cNvPr>
          <p:cNvSpPr>
            <a:spLocks noGrp="1"/>
          </p:cNvSpPr>
          <p:nvPr>
            <p:ph type="dt" sz="half" idx="10"/>
          </p:nvPr>
        </p:nvSpPr>
        <p:spPr/>
        <p:txBody>
          <a:bodyPr/>
          <a:lstStyle/>
          <a:p>
            <a:fld id="{5A409F14-10BA-46A0-8EBB-B8127DA91485}" type="datetime1">
              <a:rPr lang="en-US" smtClean="0"/>
              <a:t>10/28/2024</a:t>
            </a:fld>
            <a:endParaRPr lang="en-US"/>
          </a:p>
        </p:txBody>
      </p:sp>
      <p:sp>
        <p:nvSpPr>
          <p:cNvPr id="3" name="Slide Number Placeholder 2">
            <a:extLst>
              <a:ext uri="{FF2B5EF4-FFF2-40B4-BE49-F238E27FC236}">
                <a16:creationId xmlns:a16="http://schemas.microsoft.com/office/drawing/2014/main" id="{3B7EF871-69B9-429B-9B88-CDA083CC19FA}"/>
              </a:ext>
            </a:extLst>
          </p:cNvPr>
          <p:cNvSpPr>
            <a:spLocks noGrp="1"/>
          </p:cNvSpPr>
          <p:nvPr>
            <p:ph type="sldNum" sz="quarter" idx="12"/>
          </p:nvPr>
        </p:nvSpPr>
        <p:spPr/>
        <p:txBody>
          <a:bodyPr/>
          <a:lstStyle/>
          <a:p>
            <a:fld id="{3D027B83-D7F4-42ED-8E09-7E32E292F51B}" type="slidenum">
              <a:rPr lang="en-US" smtClean="0"/>
              <a:t>41</a:t>
            </a:fld>
            <a:endParaRPr lang="en-US"/>
          </a:p>
        </p:txBody>
      </p:sp>
    </p:spTree>
    <p:extLst>
      <p:ext uri="{BB962C8B-B14F-4D97-AF65-F5344CB8AC3E}">
        <p14:creationId xmlns:p14="http://schemas.microsoft.com/office/powerpoint/2010/main" val="2748892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290944" y="1116339"/>
            <a:ext cx="8506692" cy="5563647"/>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FF0000"/>
                </a:solidFill>
              </a:rPr>
              <a:t>Disadvantages of private cloud</a:t>
            </a:r>
          </a:p>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Restricted area of operation</a:t>
            </a:r>
            <a:r>
              <a:rPr lang="en-US" sz="2700" dirty="0">
                <a:solidFill>
                  <a:srgbClr val="002060"/>
                </a:solidFill>
              </a:rPr>
              <a:t>: </a:t>
            </a:r>
            <a:r>
              <a:rPr lang="en-US" sz="2700" dirty="0">
                <a:solidFill>
                  <a:schemeClr val="tx1"/>
                </a:solidFill>
              </a:rPr>
              <a:t>the private cloud is only accessible locally and is very difficult to deploy globally</a:t>
            </a:r>
            <a:r>
              <a:rPr lang="en-US" sz="2700" dirty="0">
                <a:solidFill>
                  <a:schemeClr val="accent4">
                    <a:lumMod val="75000"/>
                  </a:schemeClr>
                </a:solidFill>
              </a:rPr>
              <a:t>.</a:t>
            </a:r>
          </a:p>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High priced: </a:t>
            </a:r>
            <a:r>
              <a:rPr lang="en-US" sz="2700" dirty="0">
                <a:solidFill>
                  <a:schemeClr val="tx1"/>
                </a:solidFill>
              </a:rPr>
              <a:t>To meet the demand, new hardware must be bought, which is expensive.</a:t>
            </a:r>
          </a:p>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Limited Scalability: </a:t>
            </a:r>
            <a:r>
              <a:rPr lang="en-US" sz="2800" dirty="0">
                <a:solidFill>
                  <a:schemeClr val="tx1"/>
                </a:solidFill>
              </a:rPr>
              <a:t>Scalability of the private cloud is restricted to the capacity of its internally hosted resources.</a:t>
            </a:r>
          </a:p>
          <a:p>
            <a:pPr marL="457200" indent="-457200" algn="just">
              <a:buClr>
                <a:srgbClr val="002060"/>
              </a:buClr>
              <a:buSzPct val="70000"/>
              <a:buFont typeface="Wingdings" panose="05000000000000000000" pitchFamily="2" charset="2"/>
              <a:buChar char="q"/>
            </a:pPr>
            <a:r>
              <a:rPr lang="en-US" sz="2800" dirty="0">
                <a:solidFill>
                  <a:schemeClr val="accent4">
                    <a:lumMod val="75000"/>
                  </a:schemeClr>
                </a:solidFill>
              </a:rPr>
              <a:t>Additional Skills: </a:t>
            </a:r>
            <a:r>
              <a:rPr lang="en-US" sz="2800" dirty="0">
                <a:solidFill>
                  <a:schemeClr val="tx1"/>
                </a:solidFill>
              </a:rPr>
              <a:t>to manage cloud deployment effectively, an organization needs skilled professionals.</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290945" y="0"/>
            <a:ext cx="8506691"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B6B06698-0468-4981-B3B6-6914FAA81C04}"/>
              </a:ext>
            </a:extLst>
          </p:cNvPr>
          <p:cNvSpPr>
            <a:spLocks noGrp="1"/>
          </p:cNvSpPr>
          <p:nvPr>
            <p:ph type="dt" sz="half" idx="10"/>
          </p:nvPr>
        </p:nvSpPr>
        <p:spPr/>
        <p:txBody>
          <a:bodyPr/>
          <a:lstStyle/>
          <a:p>
            <a:fld id="{664176F2-9E4C-431C-A82D-0BB8E2282A9B}" type="datetime1">
              <a:rPr lang="en-US" smtClean="0"/>
              <a:t>10/28/2024</a:t>
            </a:fld>
            <a:endParaRPr lang="en-US"/>
          </a:p>
        </p:txBody>
      </p:sp>
      <p:sp>
        <p:nvSpPr>
          <p:cNvPr id="3" name="Slide Number Placeholder 2">
            <a:extLst>
              <a:ext uri="{FF2B5EF4-FFF2-40B4-BE49-F238E27FC236}">
                <a16:creationId xmlns:a16="http://schemas.microsoft.com/office/drawing/2014/main" id="{062819A7-0905-40AD-A361-CCAA04B395FC}"/>
              </a:ext>
            </a:extLst>
          </p:cNvPr>
          <p:cNvSpPr>
            <a:spLocks noGrp="1"/>
          </p:cNvSpPr>
          <p:nvPr>
            <p:ph type="sldNum" sz="quarter" idx="12"/>
          </p:nvPr>
        </p:nvSpPr>
        <p:spPr/>
        <p:txBody>
          <a:bodyPr/>
          <a:lstStyle/>
          <a:p>
            <a:fld id="{3D027B83-D7F4-42ED-8E09-7E32E292F51B}" type="slidenum">
              <a:rPr lang="en-US" smtClean="0"/>
              <a:t>42</a:t>
            </a:fld>
            <a:endParaRPr lang="en-US"/>
          </a:p>
        </p:txBody>
      </p:sp>
    </p:spTree>
    <p:extLst>
      <p:ext uri="{BB962C8B-B14F-4D97-AF65-F5344CB8AC3E}">
        <p14:creationId xmlns:p14="http://schemas.microsoft.com/office/powerpoint/2010/main" val="927376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3138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800" b="1" dirty="0">
                <a:solidFill>
                  <a:schemeClr val="accent4">
                    <a:lumMod val="75000"/>
                  </a:schemeClr>
                </a:solidFill>
              </a:rPr>
              <a:t>Public cloud</a:t>
            </a:r>
            <a:endParaRPr lang="en-US" sz="2700" dirty="0">
              <a:solidFill>
                <a:schemeClr val="tx1"/>
              </a:solidFill>
            </a:endParaRPr>
          </a:p>
          <a:p>
            <a:pPr marL="457200" indent="-457200" algn="just">
              <a:buClr>
                <a:srgbClr val="002060"/>
              </a:buClr>
              <a:buSzPct val="70000"/>
              <a:buFont typeface="Wingdings" panose="05000000000000000000" pitchFamily="2" charset="2"/>
              <a:buChar char="q"/>
            </a:pPr>
            <a:r>
              <a:rPr lang="en-US" sz="2700" dirty="0">
                <a:solidFill>
                  <a:schemeClr val="tx1"/>
                </a:solidFill>
              </a:rPr>
              <a:t>It allows systems and services to be easily accessible to general public.  </a:t>
            </a:r>
          </a:p>
          <a:p>
            <a:pPr algn="just">
              <a:buClr>
                <a:srgbClr val="002060"/>
              </a:buClr>
              <a:buSzPct val="70000"/>
            </a:pPr>
            <a:r>
              <a:rPr lang="en-US" sz="2700" b="1" dirty="0">
                <a:solidFill>
                  <a:srgbClr val="FF0000"/>
                </a:solidFill>
              </a:rPr>
              <a:t>Benefits</a:t>
            </a:r>
          </a:p>
          <a:p>
            <a:pPr marL="457200" indent="-457200" algn="just">
              <a:buClr>
                <a:srgbClr val="002060"/>
              </a:buClr>
              <a:buSzPct val="70000"/>
              <a:buFont typeface="Wingdings" panose="05000000000000000000" pitchFamily="2" charset="2"/>
              <a:buChar char="§"/>
            </a:pPr>
            <a:r>
              <a:rPr lang="en-US" sz="2600" dirty="0">
                <a:solidFill>
                  <a:srgbClr val="002060"/>
                </a:solidFill>
              </a:rPr>
              <a:t>High Scalability</a:t>
            </a:r>
          </a:p>
          <a:p>
            <a:pPr marL="457200" indent="-457200" algn="just">
              <a:buClr>
                <a:srgbClr val="002060"/>
              </a:buClr>
              <a:buSzPct val="70000"/>
              <a:buFont typeface="Wingdings" panose="05000000000000000000" pitchFamily="2" charset="2"/>
              <a:buChar char="§"/>
            </a:pPr>
            <a:r>
              <a:rPr lang="en-US" sz="2600" dirty="0">
                <a:solidFill>
                  <a:srgbClr val="002060"/>
                </a:solidFill>
              </a:rPr>
              <a:t>Utility Style Costing</a:t>
            </a:r>
          </a:p>
          <a:p>
            <a:pPr marL="457200" indent="-457200" algn="just">
              <a:buClr>
                <a:srgbClr val="002060"/>
              </a:buClr>
              <a:buSzPct val="70000"/>
              <a:buFont typeface="Wingdings" panose="05000000000000000000" pitchFamily="2" charset="2"/>
              <a:buChar char="§"/>
            </a:pPr>
            <a:r>
              <a:rPr lang="en-US" sz="2600" dirty="0">
                <a:solidFill>
                  <a:srgbClr val="002060"/>
                </a:solidFill>
              </a:rPr>
              <a:t>Cost Effective</a:t>
            </a:r>
          </a:p>
          <a:p>
            <a:pPr marL="457200" indent="-457200" algn="just">
              <a:buClr>
                <a:srgbClr val="002060"/>
              </a:buClr>
              <a:buSzPct val="70000"/>
              <a:buFont typeface="Wingdings" panose="05000000000000000000" pitchFamily="2" charset="2"/>
              <a:buChar char="§"/>
            </a:pPr>
            <a:r>
              <a:rPr lang="en-US" sz="2600" dirty="0">
                <a:solidFill>
                  <a:srgbClr val="002060"/>
                </a:solidFill>
              </a:rPr>
              <a:t>Reliability</a:t>
            </a:r>
          </a:p>
          <a:p>
            <a:pPr marL="457200" indent="-457200" algn="just">
              <a:buClr>
                <a:srgbClr val="002060"/>
              </a:buClr>
              <a:buSzPct val="70000"/>
              <a:buFont typeface="Wingdings" panose="05000000000000000000" pitchFamily="2" charset="2"/>
              <a:buChar char="§"/>
            </a:pPr>
            <a:r>
              <a:rPr lang="en-US" sz="2600" dirty="0">
                <a:solidFill>
                  <a:srgbClr val="002060"/>
                </a:solidFill>
              </a:rPr>
              <a:t>Flexibility</a:t>
            </a:r>
          </a:p>
          <a:p>
            <a:pPr marL="457200" indent="-457200" algn="just">
              <a:buClr>
                <a:srgbClr val="002060"/>
              </a:buClr>
              <a:buSzPct val="70000"/>
              <a:buFont typeface="Wingdings" panose="05000000000000000000" pitchFamily="2" charset="2"/>
              <a:buChar char="§"/>
            </a:pPr>
            <a:r>
              <a:rPr lang="en-US" sz="2600" dirty="0">
                <a:solidFill>
                  <a:srgbClr val="002060"/>
                </a:solidFill>
              </a:rPr>
              <a:t>Location Independent</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0" y="0"/>
            <a:ext cx="8569035"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buClr>
                <a:srgbClr val="002060"/>
              </a:buClr>
              <a:buSzPct val="70000"/>
            </a:pPr>
            <a:r>
              <a:rPr lang="en-US" sz="3200" b="1" dirty="0">
                <a:solidFill>
                  <a:schemeClr val="accent4">
                    <a:lumMod val="75000"/>
                  </a:schemeClr>
                </a:solidFill>
              </a:rPr>
              <a:t>Cont’d…</a:t>
            </a:r>
          </a:p>
        </p:txBody>
      </p:sp>
      <p:pic>
        <p:nvPicPr>
          <p:cNvPr id="4" name="Picture 3">
            <a:extLst>
              <a:ext uri="{FF2B5EF4-FFF2-40B4-BE49-F238E27FC236}">
                <a16:creationId xmlns:a16="http://schemas.microsoft.com/office/drawing/2014/main" id="{29D494B9-BED7-4554-A43A-AF99B2307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884218"/>
            <a:ext cx="4987633" cy="4502728"/>
          </a:xfrm>
          <a:prstGeom prst="rect">
            <a:avLst/>
          </a:prstGeom>
        </p:spPr>
      </p:pic>
      <p:sp>
        <p:nvSpPr>
          <p:cNvPr id="2" name="Date Placeholder 1">
            <a:extLst>
              <a:ext uri="{FF2B5EF4-FFF2-40B4-BE49-F238E27FC236}">
                <a16:creationId xmlns:a16="http://schemas.microsoft.com/office/drawing/2014/main" id="{0000497B-A428-4906-BDC0-039C87785176}"/>
              </a:ext>
            </a:extLst>
          </p:cNvPr>
          <p:cNvSpPr>
            <a:spLocks noGrp="1"/>
          </p:cNvSpPr>
          <p:nvPr>
            <p:ph type="dt" sz="half" idx="10"/>
          </p:nvPr>
        </p:nvSpPr>
        <p:spPr/>
        <p:txBody>
          <a:bodyPr/>
          <a:lstStyle/>
          <a:p>
            <a:fld id="{D3D107BD-9947-4753-8433-F97E4DB446BB}" type="datetime1">
              <a:rPr lang="en-US" smtClean="0"/>
              <a:t>10/28/2024</a:t>
            </a:fld>
            <a:endParaRPr lang="en-US"/>
          </a:p>
        </p:txBody>
      </p:sp>
      <p:sp>
        <p:nvSpPr>
          <p:cNvPr id="3" name="Slide Number Placeholder 2">
            <a:extLst>
              <a:ext uri="{FF2B5EF4-FFF2-40B4-BE49-F238E27FC236}">
                <a16:creationId xmlns:a16="http://schemas.microsoft.com/office/drawing/2014/main" id="{0111670C-3348-48DD-AD6F-8BDFD5959AD3}"/>
              </a:ext>
            </a:extLst>
          </p:cNvPr>
          <p:cNvSpPr>
            <a:spLocks noGrp="1"/>
          </p:cNvSpPr>
          <p:nvPr>
            <p:ph type="sldNum" sz="quarter" idx="12"/>
          </p:nvPr>
        </p:nvSpPr>
        <p:spPr/>
        <p:txBody>
          <a:bodyPr/>
          <a:lstStyle/>
          <a:p>
            <a:fld id="{3D027B83-D7F4-42ED-8E09-7E32E292F51B}" type="slidenum">
              <a:rPr lang="en-US" smtClean="0"/>
              <a:t>43</a:t>
            </a:fld>
            <a:endParaRPr lang="en-US"/>
          </a:p>
        </p:txBody>
      </p:sp>
    </p:spTree>
    <p:extLst>
      <p:ext uri="{BB962C8B-B14F-4D97-AF65-F5344CB8AC3E}">
        <p14:creationId xmlns:p14="http://schemas.microsoft.com/office/powerpoint/2010/main" val="2872033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3138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700" b="1" dirty="0">
                <a:solidFill>
                  <a:srgbClr val="002060"/>
                </a:solidFill>
              </a:rPr>
              <a:t>High Scalability</a:t>
            </a:r>
            <a:endParaRPr lang="en-US" sz="2700" dirty="0">
              <a:solidFill>
                <a:srgbClr val="002060"/>
              </a:solidFill>
            </a:endParaRPr>
          </a:p>
          <a:p>
            <a:pPr marL="914400" lvl="1" indent="-457200" algn="just">
              <a:buClr>
                <a:srgbClr val="002060"/>
              </a:buClr>
              <a:buSzPct val="70000"/>
              <a:buFont typeface="Wingdings" panose="05000000000000000000" pitchFamily="2" charset="2"/>
              <a:buChar char="§"/>
            </a:pPr>
            <a:r>
              <a:rPr lang="en-US" sz="2800" dirty="0">
                <a:solidFill>
                  <a:schemeClr val="tx1"/>
                </a:solidFill>
              </a:rPr>
              <a:t>Cloud resources can be accessed on demand from a shared pool, allowing for scaling up or down based on needs</a:t>
            </a:r>
            <a:r>
              <a:rPr lang="en-US" sz="2700" dirty="0">
                <a:solidFill>
                  <a:schemeClr val="tx1"/>
                </a:solidFill>
              </a:rPr>
              <a:t>.</a:t>
            </a:r>
          </a:p>
          <a:p>
            <a:pPr algn="just">
              <a:buClr>
                <a:srgbClr val="002060"/>
              </a:buClr>
              <a:buSzPct val="70000"/>
            </a:pPr>
            <a:r>
              <a:rPr lang="en-US" sz="2700" b="1" dirty="0">
                <a:solidFill>
                  <a:srgbClr val="002060"/>
                </a:solidFill>
              </a:rPr>
              <a:t>Cost effective</a:t>
            </a:r>
          </a:p>
          <a:p>
            <a:pPr marL="914400" lvl="1" indent="-457200" algn="just">
              <a:buClr>
                <a:srgbClr val="002060"/>
              </a:buClr>
              <a:buSzPct val="70000"/>
              <a:buFont typeface="Wingdings" panose="05000000000000000000" pitchFamily="2" charset="2"/>
              <a:buChar char="§"/>
            </a:pPr>
            <a:r>
              <a:rPr lang="en-US" sz="2700" dirty="0">
                <a:solidFill>
                  <a:schemeClr val="tx1"/>
                </a:solidFill>
              </a:rPr>
              <a:t>Since public cloud shares same resources with large number of customers it turns out inexpensive.</a:t>
            </a:r>
          </a:p>
          <a:p>
            <a:pPr algn="just">
              <a:buClr>
                <a:srgbClr val="002060"/>
              </a:buClr>
              <a:buSzPct val="70000"/>
            </a:pPr>
            <a:r>
              <a:rPr lang="en-US" sz="2700" b="1" dirty="0">
                <a:solidFill>
                  <a:srgbClr val="002060"/>
                </a:solidFill>
              </a:rPr>
              <a:t>Utility Style Costing</a:t>
            </a:r>
          </a:p>
          <a:p>
            <a:pPr marL="914400" lvl="1" indent="-457200" algn="just">
              <a:buClr>
                <a:srgbClr val="002060"/>
              </a:buClr>
              <a:buSzPct val="70000"/>
              <a:buFont typeface="Wingdings" panose="05000000000000000000" pitchFamily="2" charset="2"/>
              <a:buChar char="§"/>
            </a:pPr>
            <a:r>
              <a:rPr lang="en-US" sz="2700" dirty="0">
                <a:solidFill>
                  <a:schemeClr val="tx1"/>
                </a:solidFill>
              </a:rPr>
              <a:t>Public cloud is also based on </a:t>
            </a:r>
            <a:r>
              <a:rPr lang="en-US" sz="2700" dirty="0">
                <a:solidFill>
                  <a:srgbClr val="002060"/>
                </a:solidFill>
              </a:rPr>
              <a:t>pay-per-use model </a:t>
            </a:r>
            <a:r>
              <a:rPr lang="en-US" sz="2700" dirty="0">
                <a:solidFill>
                  <a:schemeClr val="tx1"/>
                </a:solidFill>
              </a:rPr>
              <a:t>and resources are accessible whenever customer needs them.</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6" y="0"/>
            <a:ext cx="8631380"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buClr>
                <a:srgbClr val="002060"/>
              </a:buClr>
              <a:buSzPct val="70000"/>
            </a:pPr>
            <a:r>
              <a:rPr lang="en-US" sz="32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6F7F96C6-F650-45B0-A85B-48D493E25BD0}"/>
              </a:ext>
            </a:extLst>
          </p:cNvPr>
          <p:cNvSpPr>
            <a:spLocks noGrp="1"/>
          </p:cNvSpPr>
          <p:nvPr>
            <p:ph type="dt" sz="half" idx="10"/>
          </p:nvPr>
        </p:nvSpPr>
        <p:spPr/>
        <p:txBody>
          <a:bodyPr/>
          <a:lstStyle/>
          <a:p>
            <a:fld id="{7953ADAF-A68C-4972-87A5-1486C5020C2A}" type="datetime1">
              <a:rPr lang="en-US" smtClean="0"/>
              <a:t>10/28/2024</a:t>
            </a:fld>
            <a:endParaRPr lang="en-US"/>
          </a:p>
        </p:txBody>
      </p:sp>
      <p:sp>
        <p:nvSpPr>
          <p:cNvPr id="3" name="Slide Number Placeholder 2">
            <a:extLst>
              <a:ext uri="{FF2B5EF4-FFF2-40B4-BE49-F238E27FC236}">
                <a16:creationId xmlns:a16="http://schemas.microsoft.com/office/drawing/2014/main" id="{96917B7C-519D-4ADE-A5A6-37ABEFBA07B2}"/>
              </a:ext>
            </a:extLst>
          </p:cNvPr>
          <p:cNvSpPr>
            <a:spLocks noGrp="1"/>
          </p:cNvSpPr>
          <p:nvPr>
            <p:ph type="sldNum" sz="quarter" idx="12"/>
          </p:nvPr>
        </p:nvSpPr>
        <p:spPr/>
        <p:txBody>
          <a:bodyPr/>
          <a:lstStyle/>
          <a:p>
            <a:fld id="{3D027B83-D7F4-42ED-8E09-7E32E292F51B}" type="slidenum">
              <a:rPr lang="en-US" smtClean="0"/>
              <a:t>44</a:t>
            </a:fld>
            <a:endParaRPr lang="en-US"/>
          </a:p>
        </p:txBody>
      </p:sp>
    </p:spTree>
    <p:extLst>
      <p:ext uri="{BB962C8B-B14F-4D97-AF65-F5344CB8AC3E}">
        <p14:creationId xmlns:p14="http://schemas.microsoft.com/office/powerpoint/2010/main" val="1258440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3138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600" b="1" dirty="0">
                <a:solidFill>
                  <a:srgbClr val="002060"/>
                </a:solidFill>
              </a:rPr>
              <a:t>Reliability</a:t>
            </a:r>
            <a:r>
              <a:rPr lang="en-US" sz="2600" dirty="0">
                <a:solidFill>
                  <a:srgbClr val="002060"/>
                </a:solidFill>
              </a:rPr>
              <a:t> </a:t>
            </a:r>
          </a:p>
          <a:p>
            <a:pPr marL="914400" lvl="1" indent="-457200" algn="just">
              <a:buClr>
                <a:srgbClr val="002060"/>
              </a:buClr>
              <a:buSzPct val="70000"/>
              <a:buFont typeface="Wingdings" panose="05000000000000000000" pitchFamily="2" charset="2"/>
              <a:buChar char="§"/>
            </a:pPr>
            <a:r>
              <a:rPr lang="en-US" sz="2800" dirty="0">
                <a:solidFill>
                  <a:schemeClr val="tx1"/>
                </a:solidFill>
              </a:rPr>
              <a:t>The public cloud utilizes a wide range of resources obtained from various locations.</a:t>
            </a:r>
            <a:endParaRPr lang="en-US" sz="2600" dirty="0">
              <a:solidFill>
                <a:schemeClr val="tx1"/>
              </a:solidFill>
            </a:endParaRPr>
          </a:p>
          <a:p>
            <a:pPr marL="914400" lvl="1" indent="-457200" algn="just">
              <a:buClr>
                <a:srgbClr val="002060"/>
              </a:buClr>
              <a:buSzPct val="70000"/>
              <a:buFont typeface="Wingdings" panose="05000000000000000000" pitchFamily="2" charset="2"/>
              <a:buChar char="§"/>
            </a:pPr>
            <a:r>
              <a:rPr lang="en-US" sz="2600" dirty="0">
                <a:solidFill>
                  <a:schemeClr val="tx1"/>
                </a:solidFill>
              </a:rPr>
              <a:t>If any resource fails, the public cloud can utilize an alternative.</a:t>
            </a:r>
          </a:p>
          <a:p>
            <a:pPr algn="just">
              <a:buClr>
                <a:srgbClr val="002060"/>
              </a:buClr>
              <a:buSzPct val="70000"/>
            </a:pPr>
            <a:r>
              <a:rPr lang="en-US" sz="2600" b="1" dirty="0">
                <a:solidFill>
                  <a:srgbClr val="002060"/>
                </a:solidFill>
              </a:rPr>
              <a:t>Flexibility </a:t>
            </a:r>
          </a:p>
          <a:p>
            <a:pPr marL="914400" lvl="1" indent="-457200" algn="just">
              <a:buClr>
                <a:srgbClr val="002060"/>
              </a:buClr>
              <a:buSzPct val="70000"/>
              <a:buFont typeface="Wingdings" panose="05000000000000000000" pitchFamily="2" charset="2"/>
              <a:buChar char="§"/>
            </a:pPr>
            <a:r>
              <a:rPr lang="en-US" sz="2600" dirty="0">
                <a:solidFill>
                  <a:schemeClr val="tx1"/>
                </a:solidFill>
              </a:rPr>
              <a:t>The public cloud can easily integrate with the private cloud.</a:t>
            </a:r>
          </a:p>
          <a:p>
            <a:pPr algn="just">
              <a:buClr>
                <a:srgbClr val="002060"/>
              </a:buClr>
              <a:buSzPct val="70000"/>
            </a:pPr>
            <a:r>
              <a:rPr lang="en-US" sz="2600" b="1" dirty="0">
                <a:solidFill>
                  <a:srgbClr val="002060"/>
                </a:solidFill>
              </a:rPr>
              <a:t>Location Independent: </a:t>
            </a:r>
          </a:p>
          <a:p>
            <a:pPr marL="914400" lvl="1" indent="-457200" algn="just">
              <a:buClr>
                <a:srgbClr val="002060"/>
              </a:buClr>
              <a:buSzPct val="70000"/>
              <a:buFont typeface="Wingdings" panose="05000000000000000000" pitchFamily="2" charset="2"/>
              <a:buChar char="§"/>
            </a:pPr>
            <a:r>
              <a:rPr lang="en-US" sz="2800" dirty="0">
                <a:solidFill>
                  <a:schemeClr val="tx1"/>
                </a:solidFill>
              </a:rPr>
              <a:t>Public cloud services are provided over the Internet</a:t>
            </a:r>
            <a:r>
              <a:rPr lang="en-US" sz="2600" dirty="0">
                <a:solidFill>
                  <a:schemeClr val="tx1"/>
                </a:solidFill>
              </a:rPr>
              <a:t>.</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0" y="0"/>
            <a:ext cx="8569035"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C064BCA1-BE08-40D6-90A2-7477CB691323}"/>
              </a:ext>
            </a:extLst>
          </p:cNvPr>
          <p:cNvSpPr>
            <a:spLocks noGrp="1"/>
          </p:cNvSpPr>
          <p:nvPr>
            <p:ph type="dt" sz="half" idx="10"/>
          </p:nvPr>
        </p:nvSpPr>
        <p:spPr/>
        <p:txBody>
          <a:bodyPr/>
          <a:lstStyle/>
          <a:p>
            <a:fld id="{E152BD53-DE5A-4976-972A-9FFD7BA28862}" type="datetime1">
              <a:rPr lang="en-US" smtClean="0"/>
              <a:t>10/28/2024</a:t>
            </a:fld>
            <a:endParaRPr lang="en-US"/>
          </a:p>
        </p:txBody>
      </p:sp>
      <p:sp>
        <p:nvSpPr>
          <p:cNvPr id="3" name="Slide Number Placeholder 2">
            <a:extLst>
              <a:ext uri="{FF2B5EF4-FFF2-40B4-BE49-F238E27FC236}">
                <a16:creationId xmlns:a16="http://schemas.microsoft.com/office/drawing/2014/main" id="{3C6BD9C0-7C8F-45F3-B1E6-8CA4C408CC57}"/>
              </a:ext>
            </a:extLst>
          </p:cNvPr>
          <p:cNvSpPr>
            <a:spLocks noGrp="1"/>
          </p:cNvSpPr>
          <p:nvPr>
            <p:ph type="sldNum" sz="quarter" idx="12"/>
          </p:nvPr>
        </p:nvSpPr>
        <p:spPr/>
        <p:txBody>
          <a:bodyPr/>
          <a:lstStyle/>
          <a:p>
            <a:fld id="{3D027B83-D7F4-42ED-8E09-7E32E292F51B}" type="slidenum">
              <a:rPr lang="en-US" smtClean="0"/>
              <a:t>45</a:t>
            </a:fld>
            <a:endParaRPr lang="en-US"/>
          </a:p>
        </p:txBody>
      </p:sp>
    </p:spTree>
    <p:extLst>
      <p:ext uri="{BB962C8B-B14F-4D97-AF65-F5344CB8AC3E}">
        <p14:creationId xmlns:p14="http://schemas.microsoft.com/office/powerpoint/2010/main" val="2346499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3138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600" b="1" dirty="0">
                <a:solidFill>
                  <a:srgbClr val="FF0000"/>
                </a:solidFill>
              </a:rPr>
              <a:t>Disadvantages of Public Cloud</a:t>
            </a:r>
          </a:p>
          <a:p>
            <a:pPr marL="457200" indent="-457200" algn="just">
              <a:buClr>
                <a:srgbClr val="002060"/>
              </a:buClr>
              <a:buSzPct val="70000"/>
              <a:buFont typeface="Wingdings" panose="05000000000000000000" pitchFamily="2" charset="2"/>
              <a:buChar char="q"/>
            </a:pPr>
            <a:r>
              <a:rPr lang="en-US" sz="2600" b="1" dirty="0">
                <a:solidFill>
                  <a:schemeClr val="accent4">
                    <a:lumMod val="75000"/>
                  </a:schemeClr>
                </a:solidFill>
              </a:rPr>
              <a:t>Low Security </a:t>
            </a:r>
            <a:r>
              <a:rPr lang="en-US" sz="2600" b="1" dirty="0">
                <a:solidFill>
                  <a:schemeClr val="tx1"/>
                </a:solidFill>
              </a:rPr>
              <a:t>:  </a:t>
            </a:r>
            <a:r>
              <a:rPr lang="en-US" sz="2600" dirty="0">
                <a:solidFill>
                  <a:schemeClr val="tx1"/>
                </a:solidFill>
              </a:rPr>
              <a:t>the public cloud model does not guarantee a higher level of security because resources are shared publicly and data is hosted off-site.</a:t>
            </a:r>
          </a:p>
          <a:p>
            <a:pPr marL="457200" indent="-457200" algn="just">
              <a:buClr>
                <a:srgbClr val="002060"/>
              </a:buClr>
              <a:buSzPct val="70000"/>
              <a:buFont typeface="Wingdings" panose="05000000000000000000" pitchFamily="2" charset="2"/>
              <a:buChar char="q"/>
            </a:pPr>
            <a:r>
              <a:rPr lang="en-US" sz="2600" b="1" dirty="0">
                <a:solidFill>
                  <a:schemeClr val="accent4">
                    <a:lumMod val="75000"/>
                  </a:schemeClr>
                </a:solidFill>
              </a:rPr>
              <a:t>Less Customizable </a:t>
            </a:r>
            <a:r>
              <a:rPr lang="en-US" sz="2600" dirty="0">
                <a:solidFill>
                  <a:schemeClr val="tx1"/>
                </a:solidFill>
              </a:rPr>
              <a:t>: It is comparatively less customizable than private cloud.</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0" y="0"/>
            <a:ext cx="8569035"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17E7286A-3013-439C-8E73-D10AD2941D31}"/>
              </a:ext>
            </a:extLst>
          </p:cNvPr>
          <p:cNvSpPr>
            <a:spLocks noGrp="1"/>
          </p:cNvSpPr>
          <p:nvPr>
            <p:ph type="dt" sz="half" idx="10"/>
          </p:nvPr>
        </p:nvSpPr>
        <p:spPr/>
        <p:txBody>
          <a:bodyPr/>
          <a:lstStyle/>
          <a:p>
            <a:fld id="{E31D63B3-6769-4F01-BED5-1392A8C08453}" type="datetime1">
              <a:rPr lang="en-US" smtClean="0"/>
              <a:t>10/28/2024</a:t>
            </a:fld>
            <a:endParaRPr lang="en-US"/>
          </a:p>
        </p:txBody>
      </p:sp>
      <p:sp>
        <p:nvSpPr>
          <p:cNvPr id="3" name="Slide Number Placeholder 2">
            <a:extLst>
              <a:ext uri="{FF2B5EF4-FFF2-40B4-BE49-F238E27FC236}">
                <a16:creationId xmlns:a16="http://schemas.microsoft.com/office/drawing/2014/main" id="{70C314D5-7EF0-4230-A038-8F5ED684B778}"/>
              </a:ext>
            </a:extLst>
          </p:cNvPr>
          <p:cNvSpPr>
            <a:spLocks noGrp="1"/>
          </p:cNvSpPr>
          <p:nvPr>
            <p:ph type="sldNum" sz="quarter" idx="12"/>
          </p:nvPr>
        </p:nvSpPr>
        <p:spPr/>
        <p:txBody>
          <a:bodyPr/>
          <a:lstStyle/>
          <a:p>
            <a:fld id="{3D027B83-D7F4-42ED-8E09-7E32E292F51B}" type="slidenum">
              <a:rPr lang="en-US" smtClean="0"/>
              <a:t>46</a:t>
            </a:fld>
            <a:endParaRPr lang="en-US"/>
          </a:p>
        </p:txBody>
      </p:sp>
    </p:spTree>
    <p:extLst>
      <p:ext uri="{BB962C8B-B14F-4D97-AF65-F5344CB8AC3E}">
        <p14:creationId xmlns:p14="http://schemas.microsoft.com/office/powerpoint/2010/main" val="4109969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3138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It is a mixture of public and private cloud. </a:t>
            </a:r>
          </a:p>
          <a:p>
            <a:pPr marL="457200" indent="-457200" algn="just">
              <a:buClr>
                <a:srgbClr val="002060"/>
              </a:buClr>
              <a:buSzPct val="70000"/>
              <a:buFont typeface="Wingdings" panose="05000000000000000000" pitchFamily="2" charset="2"/>
              <a:buChar char="q"/>
            </a:pPr>
            <a:r>
              <a:rPr lang="en-US" sz="2700" dirty="0">
                <a:solidFill>
                  <a:schemeClr val="tx1"/>
                </a:solidFill>
              </a:rPr>
              <a:t>Non-critical activities are performed using public cloud</a:t>
            </a:r>
          </a:p>
          <a:p>
            <a:pPr marL="457200" indent="-457200" algn="just">
              <a:buClr>
                <a:srgbClr val="002060"/>
              </a:buClr>
              <a:buSzPct val="70000"/>
              <a:buFont typeface="Wingdings" panose="05000000000000000000" pitchFamily="2" charset="2"/>
              <a:buChar char="q"/>
            </a:pPr>
            <a:r>
              <a:rPr lang="en-US" sz="2700" dirty="0">
                <a:solidFill>
                  <a:schemeClr val="tx1"/>
                </a:solidFill>
              </a:rPr>
              <a:t>Critical activities are performed using private cloud. </a:t>
            </a:r>
          </a:p>
          <a:p>
            <a:pPr algn="just">
              <a:buClr>
                <a:srgbClr val="002060"/>
              </a:buClr>
              <a:buSzPct val="70000"/>
            </a:pPr>
            <a:r>
              <a:rPr lang="en-US" sz="2700" b="1" dirty="0">
                <a:solidFill>
                  <a:srgbClr val="FF0000"/>
                </a:solidFill>
              </a:rPr>
              <a:t>Benefits</a:t>
            </a:r>
          </a:p>
          <a:p>
            <a:pPr marL="457200" indent="-457200" algn="just">
              <a:buClr>
                <a:srgbClr val="002060"/>
              </a:buClr>
              <a:buSzPct val="70000"/>
              <a:buFont typeface="Wingdings" panose="05000000000000000000" pitchFamily="2" charset="2"/>
              <a:buChar char="§"/>
            </a:pPr>
            <a:r>
              <a:rPr lang="en-US" sz="2600" dirty="0">
                <a:solidFill>
                  <a:srgbClr val="002060"/>
                </a:solidFill>
              </a:rPr>
              <a:t>Scalability</a:t>
            </a:r>
          </a:p>
          <a:p>
            <a:pPr marL="457200" indent="-457200" algn="just">
              <a:buClr>
                <a:srgbClr val="002060"/>
              </a:buClr>
              <a:buSzPct val="70000"/>
              <a:buFont typeface="Wingdings" panose="05000000000000000000" pitchFamily="2" charset="2"/>
              <a:buChar char="§"/>
            </a:pPr>
            <a:r>
              <a:rPr lang="en-US" sz="2600" dirty="0">
                <a:solidFill>
                  <a:srgbClr val="002060"/>
                </a:solidFill>
              </a:rPr>
              <a:t>Security </a:t>
            </a:r>
          </a:p>
          <a:p>
            <a:pPr marL="457200" indent="-457200" algn="just">
              <a:buClr>
                <a:srgbClr val="002060"/>
              </a:buClr>
              <a:buSzPct val="70000"/>
              <a:buFont typeface="Wingdings" panose="05000000000000000000" pitchFamily="2" charset="2"/>
              <a:buChar char="§"/>
            </a:pPr>
            <a:r>
              <a:rPr lang="en-US" sz="2600" dirty="0">
                <a:solidFill>
                  <a:srgbClr val="002060"/>
                </a:solidFill>
              </a:rPr>
              <a:t>Flexibility</a:t>
            </a:r>
          </a:p>
          <a:p>
            <a:pPr marL="457200" indent="-457200" algn="just">
              <a:buClr>
                <a:srgbClr val="002060"/>
              </a:buClr>
              <a:buSzPct val="70000"/>
              <a:buFont typeface="Wingdings" panose="05000000000000000000" pitchFamily="2" charset="2"/>
              <a:buChar char="§"/>
            </a:pPr>
            <a:r>
              <a:rPr lang="en-US" sz="2600" dirty="0">
                <a:solidFill>
                  <a:srgbClr val="002060"/>
                </a:solidFill>
              </a:rPr>
              <a:t>Cost Efficiency</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0" y="0"/>
            <a:ext cx="8569035"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just">
              <a:buClr>
                <a:srgbClr val="002060"/>
              </a:buClr>
              <a:buSzPct val="70000"/>
            </a:pPr>
            <a:r>
              <a:rPr lang="en-US" sz="3200" b="1" dirty="0">
                <a:solidFill>
                  <a:schemeClr val="accent4">
                    <a:lumMod val="75000"/>
                  </a:schemeClr>
                </a:solidFill>
              </a:rPr>
              <a:t>Hybrid Cloud</a:t>
            </a:r>
          </a:p>
        </p:txBody>
      </p:sp>
      <p:pic>
        <p:nvPicPr>
          <p:cNvPr id="3" name="Picture 2">
            <a:extLst>
              <a:ext uri="{FF2B5EF4-FFF2-40B4-BE49-F238E27FC236}">
                <a16:creationId xmlns:a16="http://schemas.microsoft.com/office/drawing/2014/main" id="{3E7234A2-B5DF-4DED-9472-7682D1E50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929" y="2915444"/>
            <a:ext cx="5735706" cy="3457647"/>
          </a:xfrm>
          <a:prstGeom prst="rect">
            <a:avLst/>
          </a:prstGeom>
        </p:spPr>
      </p:pic>
      <p:sp>
        <p:nvSpPr>
          <p:cNvPr id="2" name="Date Placeholder 1">
            <a:extLst>
              <a:ext uri="{FF2B5EF4-FFF2-40B4-BE49-F238E27FC236}">
                <a16:creationId xmlns:a16="http://schemas.microsoft.com/office/drawing/2014/main" id="{AF334C97-D5C5-4B5A-A262-3F5EFFCC047D}"/>
              </a:ext>
            </a:extLst>
          </p:cNvPr>
          <p:cNvSpPr>
            <a:spLocks noGrp="1"/>
          </p:cNvSpPr>
          <p:nvPr>
            <p:ph type="dt" sz="half" idx="10"/>
          </p:nvPr>
        </p:nvSpPr>
        <p:spPr/>
        <p:txBody>
          <a:bodyPr/>
          <a:lstStyle/>
          <a:p>
            <a:fld id="{6E7157CD-461E-4986-9876-C9FE40F9D1C5}" type="datetime1">
              <a:rPr lang="en-US" smtClean="0"/>
              <a:t>10/28/2024</a:t>
            </a:fld>
            <a:endParaRPr lang="en-US"/>
          </a:p>
        </p:txBody>
      </p:sp>
      <p:sp>
        <p:nvSpPr>
          <p:cNvPr id="4" name="Slide Number Placeholder 3">
            <a:extLst>
              <a:ext uri="{FF2B5EF4-FFF2-40B4-BE49-F238E27FC236}">
                <a16:creationId xmlns:a16="http://schemas.microsoft.com/office/drawing/2014/main" id="{03B58C26-E198-461F-B091-15E34DECD96A}"/>
              </a:ext>
            </a:extLst>
          </p:cNvPr>
          <p:cNvSpPr>
            <a:spLocks noGrp="1"/>
          </p:cNvSpPr>
          <p:nvPr>
            <p:ph type="sldNum" sz="quarter" idx="12"/>
          </p:nvPr>
        </p:nvSpPr>
        <p:spPr/>
        <p:txBody>
          <a:bodyPr/>
          <a:lstStyle/>
          <a:p>
            <a:fld id="{3D027B83-D7F4-42ED-8E09-7E32E292F51B}" type="slidenum">
              <a:rPr lang="en-US" smtClean="0"/>
              <a:t>47</a:t>
            </a:fld>
            <a:endParaRPr lang="en-US"/>
          </a:p>
        </p:txBody>
      </p:sp>
    </p:spTree>
    <p:extLst>
      <p:ext uri="{BB962C8B-B14F-4D97-AF65-F5344CB8AC3E}">
        <p14:creationId xmlns:p14="http://schemas.microsoft.com/office/powerpoint/2010/main" val="3174711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3138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600" b="1" dirty="0">
                <a:solidFill>
                  <a:srgbClr val="002060"/>
                </a:solidFill>
              </a:rPr>
              <a:t>Scalability</a:t>
            </a:r>
          </a:p>
          <a:p>
            <a:pPr marL="914400" lvl="1" indent="-457200" algn="just">
              <a:buClr>
                <a:srgbClr val="002060"/>
              </a:buClr>
              <a:buSzPct val="70000"/>
              <a:buFont typeface="Wingdings" panose="05000000000000000000" pitchFamily="2" charset="2"/>
              <a:buChar char="§"/>
            </a:pPr>
            <a:r>
              <a:rPr lang="en-US" sz="2600" dirty="0">
                <a:solidFill>
                  <a:schemeClr val="tx1"/>
                </a:solidFill>
              </a:rPr>
              <a:t>It offers features of both public and the private cloud scalability</a:t>
            </a:r>
            <a:r>
              <a:rPr lang="en-US" sz="2600" b="1" dirty="0">
                <a:solidFill>
                  <a:srgbClr val="002060"/>
                </a:solidFill>
              </a:rPr>
              <a:t>. </a:t>
            </a:r>
          </a:p>
          <a:p>
            <a:pPr algn="just">
              <a:buClr>
                <a:srgbClr val="002060"/>
              </a:buClr>
              <a:buSzPct val="70000"/>
            </a:pPr>
            <a:r>
              <a:rPr lang="en-US" sz="2600" b="1" dirty="0">
                <a:solidFill>
                  <a:srgbClr val="002060"/>
                </a:solidFill>
              </a:rPr>
              <a:t>Security </a:t>
            </a:r>
          </a:p>
          <a:p>
            <a:pPr marL="914400" lvl="1" indent="-457200" algn="just">
              <a:buClr>
                <a:srgbClr val="002060"/>
              </a:buClr>
              <a:buSzPct val="70000"/>
              <a:buFont typeface="Wingdings" panose="05000000000000000000" pitchFamily="2" charset="2"/>
              <a:buChar char="§"/>
            </a:pPr>
            <a:r>
              <a:rPr lang="en-US" sz="2600" dirty="0">
                <a:solidFill>
                  <a:schemeClr val="tx1"/>
                </a:solidFill>
              </a:rPr>
              <a:t>The private cloud in hybrid cloud ensures higher degree of security.</a:t>
            </a:r>
          </a:p>
          <a:p>
            <a:pPr algn="just">
              <a:buClr>
                <a:srgbClr val="002060"/>
              </a:buClr>
              <a:buSzPct val="70000"/>
            </a:pPr>
            <a:r>
              <a:rPr lang="en-US" sz="2600" b="1" dirty="0">
                <a:solidFill>
                  <a:srgbClr val="002060"/>
                </a:solidFill>
              </a:rPr>
              <a:t>Flexibility: </a:t>
            </a:r>
          </a:p>
          <a:p>
            <a:pPr marL="914400" lvl="1" indent="-457200" algn="just">
              <a:buClr>
                <a:srgbClr val="002060"/>
              </a:buClr>
              <a:buSzPct val="70000"/>
              <a:buFont typeface="Wingdings" panose="05000000000000000000" pitchFamily="2" charset="2"/>
              <a:buChar char="§"/>
            </a:pPr>
            <a:r>
              <a:rPr lang="en-US" sz="2600" dirty="0">
                <a:solidFill>
                  <a:schemeClr val="tx1"/>
                </a:solidFill>
              </a:rPr>
              <a:t>It offers secure resources and scalable public resources. </a:t>
            </a:r>
          </a:p>
          <a:p>
            <a:pPr algn="just">
              <a:buClr>
                <a:srgbClr val="002060"/>
              </a:buClr>
              <a:buSzPct val="70000"/>
            </a:pPr>
            <a:r>
              <a:rPr lang="en-US" sz="2600" b="1" dirty="0">
                <a:solidFill>
                  <a:srgbClr val="002060"/>
                </a:solidFill>
              </a:rPr>
              <a:t>Cost Efficiency</a:t>
            </a:r>
          </a:p>
          <a:p>
            <a:pPr marL="914400" lvl="1" indent="-457200" algn="just">
              <a:buClr>
                <a:srgbClr val="002060"/>
              </a:buClr>
              <a:buSzPct val="70000"/>
              <a:buFont typeface="Wingdings" panose="05000000000000000000" pitchFamily="2" charset="2"/>
              <a:buChar char="§"/>
            </a:pPr>
            <a:r>
              <a:rPr lang="en-US" sz="2600" dirty="0">
                <a:solidFill>
                  <a:schemeClr val="tx1"/>
                </a:solidFill>
              </a:rPr>
              <a:t>Public clouds are more cost effective than private ones. Therefore, hybrid clouds can be cost saving.</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0" y="0"/>
            <a:ext cx="8569035"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102554EE-AE74-45F7-AFB2-1938879D7694}"/>
              </a:ext>
            </a:extLst>
          </p:cNvPr>
          <p:cNvSpPr>
            <a:spLocks noGrp="1"/>
          </p:cNvSpPr>
          <p:nvPr>
            <p:ph type="dt" sz="half" idx="10"/>
          </p:nvPr>
        </p:nvSpPr>
        <p:spPr/>
        <p:txBody>
          <a:bodyPr/>
          <a:lstStyle/>
          <a:p>
            <a:fld id="{2EDCC861-B091-4237-BDD4-A58E43CA614D}" type="datetime1">
              <a:rPr lang="en-US" smtClean="0"/>
              <a:t>10/28/2024</a:t>
            </a:fld>
            <a:endParaRPr lang="en-US"/>
          </a:p>
        </p:txBody>
      </p:sp>
      <p:sp>
        <p:nvSpPr>
          <p:cNvPr id="3" name="Slide Number Placeholder 2">
            <a:extLst>
              <a:ext uri="{FF2B5EF4-FFF2-40B4-BE49-F238E27FC236}">
                <a16:creationId xmlns:a16="http://schemas.microsoft.com/office/drawing/2014/main" id="{6B2AAE78-29D5-4A53-AAEF-5E5709BB7DF0}"/>
              </a:ext>
            </a:extLst>
          </p:cNvPr>
          <p:cNvSpPr>
            <a:spLocks noGrp="1"/>
          </p:cNvSpPr>
          <p:nvPr>
            <p:ph type="sldNum" sz="quarter" idx="12"/>
          </p:nvPr>
        </p:nvSpPr>
        <p:spPr/>
        <p:txBody>
          <a:bodyPr/>
          <a:lstStyle/>
          <a:p>
            <a:fld id="{3D027B83-D7F4-42ED-8E09-7E32E292F51B}" type="slidenum">
              <a:rPr lang="en-US" smtClean="0"/>
              <a:t>48</a:t>
            </a:fld>
            <a:endParaRPr lang="en-US"/>
          </a:p>
        </p:txBody>
      </p:sp>
    </p:spTree>
    <p:extLst>
      <p:ext uri="{BB962C8B-B14F-4D97-AF65-F5344CB8AC3E}">
        <p14:creationId xmlns:p14="http://schemas.microsoft.com/office/powerpoint/2010/main" val="24412424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3138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600" b="1" dirty="0">
                <a:solidFill>
                  <a:srgbClr val="FF0000"/>
                </a:solidFill>
              </a:rPr>
              <a:t>Disadvantages of Hybrid Cloud</a:t>
            </a:r>
          </a:p>
          <a:p>
            <a:pPr marL="457200" indent="-457200" algn="just">
              <a:buClr>
                <a:srgbClr val="002060"/>
              </a:buClr>
              <a:buSzPct val="70000"/>
              <a:buFont typeface="Wingdings" panose="05000000000000000000" pitchFamily="2" charset="2"/>
              <a:buChar char="q"/>
            </a:pPr>
            <a:r>
              <a:rPr lang="en-US" sz="2600" b="1" dirty="0">
                <a:solidFill>
                  <a:schemeClr val="accent4">
                    <a:lumMod val="75000"/>
                  </a:schemeClr>
                </a:solidFill>
              </a:rPr>
              <a:t>Networking Issues: </a:t>
            </a:r>
            <a:r>
              <a:rPr lang="en-US" sz="2600" dirty="0">
                <a:solidFill>
                  <a:schemeClr val="tx1"/>
                </a:solidFill>
              </a:rPr>
              <a:t>networking becomes complex due to presence of private and public cloud.</a:t>
            </a:r>
          </a:p>
          <a:p>
            <a:pPr marL="457200" indent="-457200" algn="just">
              <a:buClr>
                <a:srgbClr val="002060"/>
              </a:buClr>
              <a:buSzPct val="70000"/>
              <a:buFont typeface="Wingdings" panose="05000000000000000000" pitchFamily="2" charset="2"/>
              <a:buChar char="q"/>
            </a:pPr>
            <a:r>
              <a:rPr lang="en-US" sz="2600" b="1" dirty="0">
                <a:solidFill>
                  <a:schemeClr val="accent4">
                    <a:lumMod val="75000"/>
                  </a:schemeClr>
                </a:solidFill>
              </a:rPr>
              <a:t>Security Compliance: </a:t>
            </a:r>
            <a:r>
              <a:rPr lang="en-US" sz="2600" dirty="0">
                <a:solidFill>
                  <a:schemeClr val="tx1"/>
                </a:solidFill>
              </a:rPr>
              <a:t>It is necessary to ensure that cloud services are compliant with security policies of the organization.</a:t>
            </a:r>
          </a:p>
          <a:p>
            <a:pPr marL="457200" indent="-457200" algn="just">
              <a:buClr>
                <a:srgbClr val="002060"/>
              </a:buClr>
              <a:buSzPct val="70000"/>
              <a:buFont typeface="Wingdings" panose="05000000000000000000" pitchFamily="2" charset="2"/>
              <a:buChar char="q"/>
            </a:pPr>
            <a:r>
              <a:rPr lang="en-US" sz="2600" b="1" dirty="0">
                <a:solidFill>
                  <a:schemeClr val="accent4">
                    <a:lumMod val="75000"/>
                  </a:schemeClr>
                </a:solidFill>
              </a:rPr>
              <a:t>Infrastructure Dependency</a:t>
            </a:r>
            <a:r>
              <a:rPr lang="en-US" sz="2600" dirty="0">
                <a:solidFill>
                  <a:schemeClr val="tx1"/>
                </a:solidFill>
              </a:rPr>
              <a:t>: the hybrid cloud model is dependent on internal IT infrastructure, therefore it is necessary to ensure redundancy across data centers.</a:t>
            </a:r>
          </a:p>
        </p:txBody>
      </p:sp>
      <p:sp>
        <p:nvSpPr>
          <p:cNvPr id="7" name="Rectangle 6">
            <a:extLst>
              <a:ext uri="{FF2B5EF4-FFF2-40B4-BE49-F238E27FC236}">
                <a16:creationId xmlns:a16="http://schemas.microsoft.com/office/drawing/2014/main" id="{20887A23-F3A2-403B-8997-0E29B0EDAEB6}"/>
              </a:ext>
            </a:extLst>
          </p:cNvPr>
          <p:cNvSpPr/>
          <p:nvPr/>
        </p:nvSpPr>
        <p:spPr>
          <a:xfrm>
            <a:off x="408710" y="0"/>
            <a:ext cx="8569035" cy="9223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177A7B21-C732-4A14-BD7D-DC758A3AF3A8}"/>
              </a:ext>
            </a:extLst>
          </p:cNvPr>
          <p:cNvSpPr>
            <a:spLocks noGrp="1"/>
          </p:cNvSpPr>
          <p:nvPr>
            <p:ph type="dt" sz="half" idx="10"/>
          </p:nvPr>
        </p:nvSpPr>
        <p:spPr/>
        <p:txBody>
          <a:bodyPr/>
          <a:lstStyle/>
          <a:p>
            <a:fld id="{F6174611-A1A4-4A7F-916C-3E2484909546}" type="datetime1">
              <a:rPr lang="en-US" smtClean="0"/>
              <a:t>10/28/2024</a:t>
            </a:fld>
            <a:endParaRPr lang="en-US"/>
          </a:p>
        </p:txBody>
      </p:sp>
      <p:sp>
        <p:nvSpPr>
          <p:cNvPr id="3" name="Slide Number Placeholder 2">
            <a:extLst>
              <a:ext uri="{FF2B5EF4-FFF2-40B4-BE49-F238E27FC236}">
                <a16:creationId xmlns:a16="http://schemas.microsoft.com/office/drawing/2014/main" id="{DEA4FCB9-119A-4866-93B5-4F91E98DDFC0}"/>
              </a:ext>
            </a:extLst>
          </p:cNvPr>
          <p:cNvSpPr>
            <a:spLocks noGrp="1"/>
          </p:cNvSpPr>
          <p:nvPr>
            <p:ph type="sldNum" sz="quarter" idx="12"/>
          </p:nvPr>
        </p:nvSpPr>
        <p:spPr/>
        <p:txBody>
          <a:bodyPr/>
          <a:lstStyle/>
          <a:p>
            <a:fld id="{3D027B83-D7F4-42ED-8E09-7E32E292F51B}" type="slidenum">
              <a:rPr lang="en-US" smtClean="0"/>
              <a:t>49</a:t>
            </a:fld>
            <a:endParaRPr lang="en-US"/>
          </a:p>
        </p:txBody>
      </p:sp>
    </p:spTree>
    <p:extLst>
      <p:ext uri="{BB962C8B-B14F-4D97-AF65-F5344CB8AC3E}">
        <p14:creationId xmlns:p14="http://schemas.microsoft.com/office/powerpoint/2010/main" val="330834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166255" y="1551710"/>
            <a:ext cx="8797635"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pPr>
            <a:endParaRPr lang="en-US" sz="2700" dirty="0">
              <a:solidFill>
                <a:srgbClr val="080808"/>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180110" y="96983"/>
            <a:ext cx="8783780" cy="13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Cont’d . . . </a:t>
            </a:r>
          </a:p>
        </p:txBody>
      </p:sp>
      <p:pic>
        <p:nvPicPr>
          <p:cNvPr id="8" name="Picture 7">
            <a:extLst>
              <a:ext uri="{FF2B5EF4-FFF2-40B4-BE49-F238E27FC236}">
                <a16:creationId xmlns:a16="http://schemas.microsoft.com/office/drawing/2014/main" id="{AAE48238-A347-44C0-93AB-FAA2AD78F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55" y="1680897"/>
            <a:ext cx="8492836" cy="4955430"/>
          </a:xfrm>
          <a:prstGeom prst="rect">
            <a:avLst/>
          </a:prstGeom>
        </p:spPr>
        <p:style>
          <a:lnRef idx="2">
            <a:schemeClr val="dk1"/>
          </a:lnRef>
          <a:fillRef idx="1">
            <a:schemeClr val="lt1"/>
          </a:fillRef>
          <a:effectRef idx="0">
            <a:schemeClr val="dk1"/>
          </a:effectRef>
          <a:fontRef idx="minor">
            <a:schemeClr val="dk1"/>
          </a:fontRef>
        </p:style>
      </p:pic>
      <p:sp>
        <p:nvSpPr>
          <p:cNvPr id="2" name="Date Placeholder 1">
            <a:extLst>
              <a:ext uri="{FF2B5EF4-FFF2-40B4-BE49-F238E27FC236}">
                <a16:creationId xmlns:a16="http://schemas.microsoft.com/office/drawing/2014/main" id="{EF45E4E6-3DAA-4C5D-99A7-08ED25780960}"/>
              </a:ext>
            </a:extLst>
          </p:cNvPr>
          <p:cNvSpPr>
            <a:spLocks noGrp="1"/>
          </p:cNvSpPr>
          <p:nvPr>
            <p:ph type="dt" sz="half" idx="10"/>
          </p:nvPr>
        </p:nvSpPr>
        <p:spPr/>
        <p:txBody>
          <a:bodyPr/>
          <a:lstStyle/>
          <a:p>
            <a:fld id="{9C36C65F-9A89-4ECF-B568-2AB686266756}" type="datetime1">
              <a:rPr lang="en-US" smtClean="0"/>
              <a:t>10/28/2024</a:t>
            </a:fld>
            <a:endParaRPr lang="en-US"/>
          </a:p>
        </p:txBody>
      </p:sp>
      <p:sp>
        <p:nvSpPr>
          <p:cNvPr id="3" name="Slide Number Placeholder 2">
            <a:extLst>
              <a:ext uri="{FF2B5EF4-FFF2-40B4-BE49-F238E27FC236}">
                <a16:creationId xmlns:a16="http://schemas.microsoft.com/office/drawing/2014/main" id="{812655F7-9B8B-4CBC-8960-490760DBF1CA}"/>
              </a:ext>
            </a:extLst>
          </p:cNvPr>
          <p:cNvSpPr>
            <a:spLocks noGrp="1"/>
          </p:cNvSpPr>
          <p:nvPr>
            <p:ph type="sldNum" sz="quarter" idx="12"/>
          </p:nvPr>
        </p:nvSpPr>
        <p:spPr/>
        <p:txBody>
          <a:bodyPr/>
          <a:lstStyle/>
          <a:p>
            <a:fld id="{3D027B83-D7F4-42ED-8E09-7E32E292F51B}" type="slidenum">
              <a:rPr lang="en-US" smtClean="0"/>
              <a:t>5</a:t>
            </a:fld>
            <a:endParaRPr lang="en-US"/>
          </a:p>
        </p:txBody>
      </p:sp>
    </p:spTree>
    <p:extLst>
      <p:ext uri="{BB962C8B-B14F-4D97-AF65-F5344CB8AC3E}">
        <p14:creationId xmlns:p14="http://schemas.microsoft.com/office/powerpoint/2010/main" val="4127200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5909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 It allows system and services to be accessible by group of organizations</a:t>
            </a:r>
          </a:p>
          <a:p>
            <a:pPr marL="457200" indent="-457200" algn="just">
              <a:buClr>
                <a:srgbClr val="002060"/>
              </a:buClr>
              <a:buSzPct val="70000"/>
              <a:buFont typeface="Wingdings" panose="05000000000000000000" pitchFamily="2" charset="2"/>
              <a:buChar char="q"/>
            </a:pPr>
            <a:r>
              <a:rPr lang="en-US" sz="2700" dirty="0">
                <a:solidFill>
                  <a:schemeClr val="tx1"/>
                </a:solidFill>
              </a:rPr>
              <a:t>It shares the infrastructure between several organizations from a specific community</a:t>
            </a:r>
          </a:p>
          <a:p>
            <a:pPr marL="457200" indent="-457200" algn="just">
              <a:buClr>
                <a:srgbClr val="002060"/>
              </a:buClr>
              <a:buSzPct val="70000"/>
              <a:buFont typeface="Wingdings" panose="05000000000000000000" pitchFamily="2" charset="2"/>
              <a:buChar char="q"/>
            </a:pPr>
            <a:r>
              <a:rPr lang="en-US" sz="2700" dirty="0">
                <a:solidFill>
                  <a:schemeClr val="tx1"/>
                </a:solidFill>
              </a:rPr>
              <a:t>It may be managed internally by organizations or by the third-party.</a:t>
            </a:r>
            <a:r>
              <a:rPr lang="en-US" sz="2700" b="1" dirty="0">
                <a:solidFill>
                  <a:schemeClr val="tx1"/>
                </a:solidFill>
              </a:rPr>
              <a:t> </a:t>
            </a:r>
          </a:p>
          <a:p>
            <a:pPr algn="just">
              <a:buClr>
                <a:srgbClr val="002060"/>
              </a:buClr>
              <a:buSzPct val="70000"/>
            </a:pPr>
            <a:r>
              <a:rPr lang="en-US" sz="2700" b="1" dirty="0">
                <a:solidFill>
                  <a:srgbClr val="FF0000"/>
                </a:solidFill>
              </a:rPr>
              <a:t>Benefits</a:t>
            </a:r>
          </a:p>
          <a:p>
            <a:pPr marL="914400" lvl="1" indent="-457200" algn="just">
              <a:buClr>
                <a:srgbClr val="002060"/>
              </a:buClr>
              <a:buSzPct val="70000"/>
              <a:buFont typeface="Wingdings" panose="05000000000000000000" pitchFamily="2" charset="2"/>
              <a:buChar char="§"/>
            </a:pPr>
            <a:r>
              <a:rPr lang="en-US" sz="2700" dirty="0">
                <a:solidFill>
                  <a:schemeClr val="tx1"/>
                </a:solidFill>
              </a:rPr>
              <a:t>Cost Effective</a:t>
            </a:r>
          </a:p>
          <a:p>
            <a:pPr marL="914400" lvl="1" indent="-457200" algn="just">
              <a:buClr>
                <a:srgbClr val="002060"/>
              </a:buClr>
              <a:buSzPct val="70000"/>
              <a:buFont typeface="Wingdings" panose="05000000000000000000" pitchFamily="2" charset="2"/>
              <a:buChar char="§"/>
            </a:pPr>
            <a:r>
              <a:rPr lang="en-US" sz="2700" dirty="0">
                <a:solidFill>
                  <a:schemeClr val="tx1"/>
                </a:solidFill>
              </a:rPr>
              <a:t>Sharing </a:t>
            </a:r>
          </a:p>
          <a:p>
            <a:pPr lvl="1" algn="just">
              <a:buClr>
                <a:srgbClr val="002060"/>
              </a:buClr>
              <a:buSzPct val="70000"/>
            </a:pPr>
            <a:r>
              <a:rPr lang="en-US" sz="2700" dirty="0">
                <a:solidFill>
                  <a:schemeClr val="tx1"/>
                </a:solidFill>
              </a:rPr>
              <a:t>  Among Organizations</a:t>
            </a:r>
          </a:p>
          <a:p>
            <a:pPr marL="914400" lvl="1" indent="-457200" algn="just">
              <a:buClr>
                <a:srgbClr val="002060"/>
              </a:buClr>
              <a:buSzPct val="70000"/>
              <a:buFont typeface="Wingdings" panose="05000000000000000000" pitchFamily="2" charset="2"/>
              <a:buChar char="§"/>
            </a:pPr>
            <a:r>
              <a:rPr lang="en-US" sz="2700" dirty="0">
                <a:solidFill>
                  <a:schemeClr val="tx1"/>
                </a:solidFill>
              </a:rPr>
              <a:t>Security</a:t>
            </a:r>
          </a:p>
        </p:txBody>
      </p:sp>
      <p:sp>
        <p:nvSpPr>
          <p:cNvPr id="7" name="Rectangle 6">
            <a:extLst>
              <a:ext uri="{FF2B5EF4-FFF2-40B4-BE49-F238E27FC236}">
                <a16:creationId xmlns:a16="http://schemas.microsoft.com/office/drawing/2014/main" id="{20887A23-F3A2-403B-8997-0E29B0EDAEB6}"/>
              </a:ext>
            </a:extLst>
          </p:cNvPr>
          <p:cNvSpPr/>
          <p:nvPr/>
        </p:nvSpPr>
        <p:spPr>
          <a:xfrm>
            <a:off x="408710" y="96982"/>
            <a:ext cx="8569035" cy="8253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Community Cloud</a:t>
            </a:r>
          </a:p>
        </p:txBody>
      </p:sp>
      <p:pic>
        <p:nvPicPr>
          <p:cNvPr id="5" name="Picture 4">
            <a:extLst>
              <a:ext uri="{FF2B5EF4-FFF2-40B4-BE49-F238E27FC236}">
                <a16:creationId xmlns:a16="http://schemas.microsoft.com/office/drawing/2014/main" id="{4E1A6DFE-C3BF-4D35-AD18-490CA5382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6473" y="3228109"/>
            <a:ext cx="4461161" cy="3338946"/>
          </a:xfrm>
          <a:prstGeom prst="rect">
            <a:avLst/>
          </a:prstGeom>
        </p:spPr>
      </p:pic>
      <p:sp>
        <p:nvSpPr>
          <p:cNvPr id="2" name="Date Placeholder 1">
            <a:extLst>
              <a:ext uri="{FF2B5EF4-FFF2-40B4-BE49-F238E27FC236}">
                <a16:creationId xmlns:a16="http://schemas.microsoft.com/office/drawing/2014/main" id="{E08F58DA-BD30-46EE-9C4F-067B38A225D7}"/>
              </a:ext>
            </a:extLst>
          </p:cNvPr>
          <p:cNvSpPr>
            <a:spLocks noGrp="1"/>
          </p:cNvSpPr>
          <p:nvPr>
            <p:ph type="dt" sz="half" idx="10"/>
          </p:nvPr>
        </p:nvSpPr>
        <p:spPr/>
        <p:txBody>
          <a:bodyPr/>
          <a:lstStyle/>
          <a:p>
            <a:fld id="{E0C8EF69-28A7-4792-9014-84A0D312D70E}" type="datetime1">
              <a:rPr lang="en-US" smtClean="0"/>
              <a:t>10/28/2024</a:t>
            </a:fld>
            <a:endParaRPr lang="en-US"/>
          </a:p>
        </p:txBody>
      </p:sp>
      <p:sp>
        <p:nvSpPr>
          <p:cNvPr id="3" name="Slide Number Placeholder 2">
            <a:extLst>
              <a:ext uri="{FF2B5EF4-FFF2-40B4-BE49-F238E27FC236}">
                <a16:creationId xmlns:a16="http://schemas.microsoft.com/office/drawing/2014/main" id="{63F698C2-5B8F-4B2E-A30F-9E3AF5142EE9}"/>
              </a:ext>
            </a:extLst>
          </p:cNvPr>
          <p:cNvSpPr>
            <a:spLocks noGrp="1"/>
          </p:cNvSpPr>
          <p:nvPr>
            <p:ph type="sldNum" sz="quarter" idx="12"/>
          </p:nvPr>
        </p:nvSpPr>
        <p:spPr/>
        <p:txBody>
          <a:bodyPr/>
          <a:lstStyle/>
          <a:p>
            <a:fld id="{3D027B83-D7F4-42ED-8E09-7E32E292F51B}" type="slidenum">
              <a:rPr lang="en-US" smtClean="0"/>
              <a:t>50</a:t>
            </a:fld>
            <a:endParaRPr lang="en-US"/>
          </a:p>
        </p:txBody>
      </p:sp>
    </p:spTree>
    <p:extLst>
      <p:ext uri="{BB962C8B-B14F-4D97-AF65-F5344CB8AC3E}">
        <p14:creationId xmlns:p14="http://schemas.microsoft.com/office/powerpoint/2010/main" val="1582620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59090" cy="5708072"/>
          </a:xfrm>
          <a:prstGeom prst="rect">
            <a:avLst/>
          </a:prstGeom>
          <a:blipFill>
            <a:blip r:embed="rId3"/>
            <a:tile tx="0" ty="0" sx="100000" sy="100000" flip="none" algn="tl"/>
          </a:blipFill>
          <a:scene3d>
            <a:camera prst="orthographicFront"/>
            <a:lightRig rig="threePt" dir="t"/>
          </a:scene3d>
          <a:sp3d extrusionH="76200">
            <a:bevelT w="114300" h="114300" prst="artDeco"/>
            <a:extrusionClr>
              <a:srgbClr val="C00000"/>
            </a:extrusionClr>
          </a:sp3d>
        </p:spPr>
        <p:style>
          <a:lnRef idx="2">
            <a:schemeClr val="accent1">
              <a:shade val="50000"/>
            </a:schemeClr>
          </a:lnRef>
          <a:fillRef idx="1">
            <a:schemeClr val="accent1"/>
          </a:fillRef>
          <a:effectRef idx="0">
            <a:schemeClr val="accent1"/>
          </a:effectRef>
          <a:fontRef idx="minor">
            <a:schemeClr val="lt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b="1" dirty="0">
                <a:solidFill>
                  <a:schemeClr val="accent4">
                    <a:lumMod val="75000"/>
                  </a:schemeClr>
                </a:solidFill>
              </a:rPr>
              <a:t>Cost Effective</a:t>
            </a:r>
            <a:r>
              <a:rPr lang="en-US" sz="2700" b="1" dirty="0">
                <a:solidFill>
                  <a:srgbClr val="002060"/>
                </a:solidFill>
              </a:rPr>
              <a:t>: </a:t>
            </a:r>
            <a:r>
              <a:rPr lang="en-US" sz="2700" dirty="0">
                <a:solidFill>
                  <a:schemeClr val="tx1"/>
                </a:solidFill>
              </a:rPr>
              <a:t>community cloud gives the same benefits as a private cloud but is cheaper.</a:t>
            </a:r>
          </a:p>
          <a:p>
            <a:pPr marL="457200" indent="-457200" algn="just">
              <a:buClr>
                <a:srgbClr val="002060"/>
              </a:buClr>
              <a:buSzPct val="70000"/>
              <a:buFont typeface="Wingdings" panose="05000000000000000000" pitchFamily="2" charset="2"/>
              <a:buChar char="q"/>
            </a:pPr>
            <a:r>
              <a:rPr lang="en-US" sz="2700" b="1" dirty="0">
                <a:solidFill>
                  <a:schemeClr val="accent4">
                    <a:lumMod val="75000"/>
                  </a:schemeClr>
                </a:solidFill>
              </a:rPr>
              <a:t>Sharing Among Organizations</a:t>
            </a:r>
            <a:r>
              <a:rPr lang="en-US" sz="2700" b="1" dirty="0">
                <a:solidFill>
                  <a:srgbClr val="002060"/>
                </a:solidFill>
              </a:rPr>
              <a:t>: </a:t>
            </a:r>
            <a:r>
              <a:rPr lang="en-US" sz="2800" dirty="0">
                <a:solidFill>
                  <a:schemeClr val="tx1"/>
                </a:solidFill>
              </a:rPr>
              <a:t>community cloud allows different organizations to share cloud resources and services</a:t>
            </a:r>
            <a:r>
              <a:rPr lang="en-US" sz="2700" dirty="0">
                <a:solidFill>
                  <a:schemeClr val="tx1"/>
                </a:solidFill>
              </a:rPr>
              <a:t>.</a:t>
            </a:r>
          </a:p>
          <a:p>
            <a:pPr marL="457200" indent="-457200" algn="just">
              <a:buClr>
                <a:srgbClr val="002060"/>
              </a:buClr>
              <a:buSzPct val="70000"/>
              <a:buFont typeface="Wingdings" panose="05000000000000000000" pitchFamily="2" charset="2"/>
              <a:buChar char="q"/>
            </a:pPr>
            <a:r>
              <a:rPr lang="en-US" sz="2700" b="1" dirty="0">
                <a:solidFill>
                  <a:schemeClr val="accent4">
                    <a:lumMod val="75000"/>
                  </a:schemeClr>
                </a:solidFill>
              </a:rPr>
              <a:t>Security</a:t>
            </a:r>
            <a:r>
              <a:rPr lang="en-US" sz="2700" b="1" dirty="0">
                <a:solidFill>
                  <a:srgbClr val="002060"/>
                </a:solidFill>
              </a:rPr>
              <a:t>: </a:t>
            </a:r>
            <a:r>
              <a:rPr lang="en-US" sz="2800" dirty="0">
                <a:solidFill>
                  <a:schemeClr val="tx1"/>
                </a:solidFill>
              </a:rPr>
              <a:t>The community cloud is more secure than the public cloud but not as secure as the private cloud.</a:t>
            </a:r>
          </a:p>
        </p:txBody>
      </p:sp>
      <p:sp>
        <p:nvSpPr>
          <p:cNvPr id="7" name="Rectangle 6">
            <a:extLst>
              <a:ext uri="{FF2B5EF4-FFF2-40B4-BE49-F238E27FC236}">
                <a16:creationId xmlns:a16="http://schemas.microsoft.com/office/drawing/2014/main" id="{20887A23-F3A2-403B-8997-0E29B0EDAEB6}"/>
              </a:ext>
            </a:extLst>
          </p:cNvPr>
          <p:cNvSpPr/>
          <p:nvPr/>
        </p:nvSpPr>
        <p:spPr>
          <a:xfrm>
            <a:off x="408710" y="96982"/>
            <a:ext cx="8569035" cy="825393"/>
          </a:xfrm>
          <a:prstGeom prst="rect">
            <a:avLst/>
          </a:prstGeom>
          <a:blipFill>
            <a:blip r:embed="rId3"/>
            <a:tile tx="0" ty="0" sx="100000" sy="100000" flip="none" algn="tl"/>
          </a:blip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F5670DF5-BDD4-4833-9E44-95AA37FF82F5}"/>
              </a:ext>
            </a:extLst>
          </p:cNvPr>
          <p:cNvSpPr>
            <a:spLocks noGrp="1"/>
          </p:cNvSpPr>
          <p:nvPr>
            <p:ph type="dt" sz="half" idx="10"/>
          </p:nvPr>
        </p:nvSpPr>
        <p:spPr/>
        <p:txBody>
          <a:bodyPr/>
          <a:lstStyle/>
          <a:p>
            <a:fld id="{C2AA796A-BF69-4674-97AB-F4FCFD07B9FC}" type="datetime1">
              <a:rPr lang="en-US" smtClean="0"/>
              <a:t>10/28/2024</a:t>
            </a:fld>
            <a:endParaRPr lang="en-US"/>
          </a:p>
        </p:txBody>
      </p:sp>
      <p:sp>
        <p:nvSpPr>
          <p:cNvPr id="3" name="Slide Number Placeholder 2">
            <a:extLst>
              <a:ext uri="{FF2B5EF4-FFF2-40B4-BE49-F238E27FC236}">
                <a16:creationId xmlns:a16="http://schemas.microsoft.com/office/drawing/2014/main" id="{4D782D8F-7E35-43EE-9FB7-F96F9F0DD9CB}"/>
              </a:ext>
            </a:extLst>
          </p:cNvPr>
          <p:cNvSpPr>
            <a:spLocks noGrp="1"/>
          </p:cNvSpPr>
          <p:nvPr>
            <p:ph type="sldNum" sz="quarter" idx="12"/>
          </p:nvPr>
        </p:nvSpPr>
        <p:spPr/>
        <p:txBody>
          <a:bodyPr/>
          <a:lstStyle/>
          <a:p>
            <a:fld id="{3D027B83-D7F4-42ED-8E09-7E32E292F51B}" type="slidenum">
              <a:rPr lang="en-US" smtClean="0"/>
              <a:t>51</a:t>
            </a:fld>
            <a:endParaRPr lang="en-US"/>
          </a:p>
        </p:txBody>
      </p:sp>
    </p:spTree>
    <p:extLst>
      <p:ext uri="{BB962C8B-B14F-4D97-AF65-F5344CB8AC3E}">
        <p14:creationId xmlns:p14="http://schemas.microsoft.com/office/powerpoint/2010/main" val="2605382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5909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r>
              <a:rPr lang="en-US" sz="2800" b="1" dirty="0">
                <a:solidFill>
                  <a:srgbClr val="FF0000"/>
                </a:solidFill>
              </a:rPr>
              <a:t>Disadvantages of Community Cloud</a:t>
            </a:r>
          </a:p>
          <a:p>
            <a:pPr marL="457200" indent="-457200" algn="just">
              <a:buClr>
                <a:srgbClr val="002060"/>
              </a:buClr>
              <a:buSzPct val="70000"/>
              <a:buFont typeface="Wingdings" panose="05000000000000000000" pitchFamily="2" charset="2"/>
              <a:buChar char="q"/>
            </a:pPr>
            <a:r>
              <a:rPr lang="en-US" sz="2700" b="1" dirty="0">
                <a:solidFill>
                  <a:schemeClr val="accent4">
                    <a:lumMod val="75000"/>
                  </a:schemeClr>
                </a:solidFill>
              </a:rPr>
              <a:t>Relatively high cost: </a:t>
            </a:r>
            <a:r>
              <a:rPr lang="en-US" sz="2700" dirty="0">
                <a:solidFill>
                  <a:schemeClr val="tx1"/>
                </a:solidFill>
              </a:rPr>
              <a:t>have higher startup costs and can be more expensive to maintain than public clouds</a:t>
            </a:r>
          </a:p>
          <a:p>
            <a:pPr marL="457200" indent="-457200" algn="just">
              <a:buClr>
                <a:srgbClr val="002060"/>
              </a:buClr>
              <a:buSzPct val="70000"/>
              <a:buFont typeface="Wingdings" panose="05000000000000000000" pitchFamily="2" charset="2"/>
              <a:buChar char="q"/>
            </a:pPr>
            <a:r>
              <a:rPr lang="en-US" sz="2700" dirty="0">
                <a:solidFill>
                  <a:schemeClr val="tx1"/>
                </a:solidFill>
              </a:rPr>
              <a:t> </a:t>
            </a:r>
            <a:r>
              <a:rPr lang="en-US" sz="2700" b="1" dirty="0">
                <a:solidFill>
                  <a:schemeClr val="accent4">
                    <a:lumMod val="75000"/>
                  </a:schemeClr>
                </a:solidFill>
              </a:rPr>
              <a:t>Rarity:</a:t>
            </a:r>
            <a:r>
              <a:rPr lang="en-US" sz="2700" dirty="0">
                <a:solidFill>
                  <a:schemeClr val="tx1"/>
                </a:solidFill>
              </a:rPr>
              <a:t> It is less common than other models because it requires finding organizations with similar needs.</a:t>
            </a:r>
          </a:p>
          <a:p>
            <a:pPr marL="457200" indent="-457200" algn="just">
              <a:buClr>
                <a:srgbClr val="002060"/>
              </a:buClr>
              <a:buSzPct val="70000"/>
              <a:buFont typeface="Wingdings" panose="05000000000000000000" pitchFamily="2" charset="2"/>
              <a:buChar char="q"/>
            </a:pPr>
            <a:r>
              <a:rPr lang="en-US" sz="2700" b="1" dirty="0">
                <a:solidFill>
                  <a:schemeClr val="accent4">
                    <a:lumMod val="75000"/>
                  </a:schemeClr>
                </a:solidFill>
              </a:rPr>
              <a:t>Limited bandwidth and storage:</a:t>
            </a:r>
            <a:r>
              <a:rPr lang="en-US" sz="2700" dirty="0">
                <a:solidFill>
                  <a:schemeClr val="tx1"/>
                </a:solidFill>
              </a:rPr>
              <a:t> Sharing resources among multiple organizations can lead to concerns about </a:t>
            </a:r>
            <a:r>
              <a:rPr lang="en-US" sz="2700" dirty="0">
                <a:solidFill>
                  <a:schemeClr val="accent4">
                    <a:lumMod val="75000"/>
                  </a:schemeClr>
                </a:solidFill>
              </a:rPr>
              <a:t>bandwidth </a:t>
            </a:r>
            <a:r>
              <a:rPr lang="en-US" sz="2700" dirty="0">
                <a:solidFill>
                  <a:schemeClr val="tx1"/>
                </a:solidFill>
              </a:rPr>
              <a:t>and </a:t>
            </a:r>
            <a:r>
              <a:rPr lang="en-US" sz="2700" dirty="0">
                <a:solidFill>
                  <a:schemeClr val="accent4">
                    <a:lumMod val="75000"/>
                  </a:schemeClr>
                </a:solidFill>
              </a:rPr>
              <a:t>storage capacity</a:t>
            </a:r>
            <a:r>
              <a:rPr lang="en-US" sz="2700" dirty="0">
                <a:solidFill>
                  <a:schemeClr val="tx1"/>
                </a:solidFill>
              </a:rPr>
              <a:t>.</a:t>
            </a:r>
          </a:p>
        </p:txBody>
      </p:sp>
      <p:sp>
        <p:nvSpPr>
          <p:cNvPr id="7" name="Rectangle 6">
            <a:extLst>
              <a:ext uri="{FF2B5EF4-FFF2-40B4-BE49-F238E27FC236}">
                <a16:creationId xmlns:a16="http://schemas.microsoft.com/office/drawing/2014/main" id="{20887A23-F3A2-403B-8997-0E29B0EDAEB6}"/>
              </a:ext>
            </a:extLst>
          </p:cNvPr>
          <p:cNvSpPr/>
          <p:nvPr/>
        </p:nvSpPr>
        <p:spPr>
          <a:xfrm>
            <a:off x="408710" y="96982"/>
            <a:ext cx="8569035" cy="8253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sp>
        <p:nvSpPr>
          <p:cNvPr id="2" name="Date Placeholder 1">
            <a:extLst>
              <a:ext uri="{FF2B5EF4-FFF2-40B4-BE49-F238E27FC236}">
                <a16:creationId xmlns:a16="http://schemas.microsoft.com/office/drawing/2014/main" id="{60A46749-9FAA-46C4-8559-25E19250E4BA}"/>
              </a:ext>
            </a:extLst>
          </p:cNvPr>
          <p:cNvSpPr>
            <a:spLocks noGrp="1"/>
          </p:cNvSpPr>
          <p:nvPr>
            <p:ph type="dt" sz="half" idx="10"/>
          </p:nvPr>
        </p:nvSpPr>
        <p:spPr/>
        <p:txBody>
          <a:bodyPr/>
          <a:lstStyle/>
          <a:p>
            <a:fld id="{A7EDC59B-AD53-453D-87B1-29BB5A89B678}" type="datetime1">
              <a:rPr lang="en-US" smtClean="0"/>
              <a:t>10/28/2024</a:t>
            </a:fld>
            <a:endParaRPr lang="en-US"/>
          </a:p>
        </p:txBody>
      </p:sp>
      <p:sp>
        <p:nvSpPr>
          <p:cNvPr id="3" name="Slide Number Placeholder 2">
            <a:extLst>
              <a:ext uri="{FF2B5EF4-FFF2-40B4-BE49-F238E27FC236}">
                <a16:creationId xmlns:a16="http://schemas.microsoft.com/office/drawing/2014/main" id="{11B25503-C1BE-4273-8348-F868CF42E77A}"/>
              </a:ext>
            </a:extLst>
          </p:cNvPr>
          <p:cNvSpPr>
            <a:spLocks noGrp="1"/>
          </p:cNvSpPr>
          <p:nvPr>
            <p:ph type="sldNum" sz="quarter" idx="12"/>
          </p:nvPr>
        </p:nvSpPr>
        <p:spPr/>
        <p:txBody>
          <a:bodyPr/>
          <a:lstStyle/>
          <a:p>
            <a:fld id="{3D027B83-D7F4-42ED-8E09-7E32E292F51B}" type="slidenum">
              <a:rPr lang="en-US" smtClean="0"/>
              <a:t>52</a:t>
            </a:fld>
            <a:endParaRPr lang="en-US"/>
          </a:p>
        </p:txBody>
      </p:sp>
    </p:spTree>
    <p:extLst>
      <p:ext uri="{BB962C8B-B14F-4D97-AF65-F5344CB8AC3E}">
        <p14:creationId xmlns:p14="http://schemas.microsoft.com/office/powerpoint/2010/main" val="3887356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659090"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It refers to activities in </a:t>
            </a:r>
            <a:r>
              <a:rPr lang="en-US" sz="2700" dirty="0">
                <a:solidFill>
                  <a:schemeClr val="accent4">
                    <a:lumMod val="75000"/>
                  </a:schemeClr>
                </a:solidFill>
              </a:rPr>
              <a:t>arrangement</a:t>
            </a:r>
            <a:r>
              <a:rPr lang="en-US" sz="2700" dirty="0">
                <a:solidFill>
                  <a:schemeClr val="tx1"/>
                </a:solidFill>
              </a:rPr>
              <a:t>, </a:t>
            </a:r>
            <a:r>
              <a:rPr lang="en-US" sz="2700" dirty="0">
                <a:solidFill>
                  <a:schemeClr val="accent4">
                    <a:lumMod val="75000"/>
                  </a:schemeClr>
                </a:solidFill>
              </a:rPr>
              <a:t>coordination</a:t>
            </a:r>
            <a:r>
              <a:rPr lang="en-US" sz="2700" dirty="0">
                <a:solidFill>
                  <a:schemeClr val="tx1"/>
                </a:solidFill>
              </a:rPr>
              <a:t> and </a:t>
            </a:r>
            <a:r>
              <a:rPr lang="en-US" sz="2700" dirty="0">
                <a:solidFill>
                  <a:schemeClr val="accent4">
                    <a:lumMod val="75000"/>
                  </a:schemeClr>
                </a:solidFill>
              </a:rPr>
              <a:t>management of computing </a:t>
            </a:r>
            <a:r>
              <a:rPr lang="en-US" sz="2700" dirty="0">
                <a:solidFill>
                  <a:schemeClr val="tx1"/>
                </a:solidFill>
              </a:rPr>
              <a:t>resources in order to </a:t>
            </a:r>
            <a:r>
              <a:rPr lang="en-US" sz="2700" dirty="0">
                <a:solidFill>
                  <a:schemeClr val="accent4">
                    <a:lumMod val="75000"/>
                  </a:schemeClr>
                </a:solidFill>
              </a:rPr>
              <a:t>provide cloud services to Cloud Consumers</a:t>
            </a:r>
          </a:p>
          <a:p>
            <a:pPr marL="457200" indent="-457200" algn="just">
              <a:buClr>
                <a:srgbClr val="002060"/>
              </a:buClr>
              <a:buSzPct val="70000"/>
              <a:buFont typeface="Wingdings" panose="05000000000000000000" pitchFamily="2" charset="2"/>
              <a:buChar char="q"/>
            </a:pPr>
            <a:r>
              <a:rPr lang="en-US" sz="2700" dirty="0">
                <a:solidFill>
                  <a:schemeClr val="tx1"/>
                </a:solidFill>
              </a:rPr>
              <a:t>Three Layer </a:t>
            </a:r>
          </a:p>
          <a:p>
            <a:pPr marL="914400" lvl="1" indent="-457200" algn="just">
              <a:buClr>
                <a:srgbClr val="002060"/>
              </a:buClr>
              <a:buSzPct val="70000"/>
              <a:buFont typeface="Wingdings" panose="05000000000000000000" pitchFamily="2" charset="2"/>
              <a:buChar char="§"/>
            </a:pPr>
            <a:r>
              <a:rPr lang="en-US" sz="2700" dirty="0">
                <a:solidFill>
                  <a:schemeClr val="accent4">
                    <a:lumMod val="75000"/>
                  </a:schemeClr>
                </a:solidFill>
              </a:rPr>
              <a:t>Service Layer</a:t>
            </a:r>
          </a:p>
          <a:p>
            <a:pPr marL="914400" lvl="1" indent="-457200" algn="just">
              <a:buClr>
                <a:srgbClr val="002060"/>
              </a:buClr>
              <a:buSzPct val="70000"/>
              <a:buFont typeface="Wingdings" panose="05000000000000000000" pitchFamily="2" charset="2"/>
              <a:buChar char="§"/>
            </a:pPr>
            <a:r>
              <a:rPr lang="en-US" sz="2700" dirty="0">
                <a:solidFill>
                  <a:schemeClr val="accent4">
                    <a:lumMod val="75000"/>
                  </a:schemeClr>
                </a:solidFill>
              </a:rPr>
              <a:t>Resource Abstraction and Control Layer</a:t>
            </a:r>
          </a:p>
          <a:p>
            <a:pPr marL="914400" lvl="1" indent="-457200" algn="just">
              <a:buClr>
                <a:srgbClr val="002060"/>
              </a:buClr>
              <a:buSzPct val="70000"/>
              <a:buFont typeface="Wingdings" panose="05000000000000000000" pitchFamily="2" charset="2"/>
              <a:buChar char="§"/>
            </a:pPr>
            <a:r>
              <a:rPr lang="en-US" sz="2700" dirty="0">
                <a:solidFill>
                  <a:schemeClr val="accent4">
                    <a:lumMod val="75000"/>
                  </a:schemeClr>
                </a:solidFill>
              </a:rPr>
              <a:t>Physical Resource Layer </a:t>
            </a: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0" y="96982"/>
            <a:ext cx="8569035" cy="8253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Service Orchestration</a:t>
            </a:r>
          </a:p>
        </p:txBody>
      </p:sp>
      <p:sp>
        <p:nvSpPr>
          <p:cNvPr id="2" name="Date Placeholder 1">
            <a:extLst>
              <a:ext uri="{FF2B5EF4-FFF2-40B4-BE49-F238E27FC236}">
                <a16:creationId xmlns:a16="http://schemas.microsoft.com/office/drawing/2014/main" id="{9DCA6941-7F5B-4E43-898C-396C54C8985E}"/>
              </a:ext>
            </a:extLst>
          </p:cNvPr>
          <p:cNvSpPr>
            <a:spLocks noGrp="1"/>
          </p:cNvSpPr>
          <p:nvPr>
            <p:ph type="dt" sz="half" idx="10"/>
          </p:nvPr>
        </p:nvSpPr>
        <p:spPr/>
        <p:txBody>
          <a:bodyPr/>
          <a:lstStyle/>
          <a:p>
            <a:fld id="{B67CD6DE-67E1-4B42-82CE-394F90B30707}" type="datetime1">
              <a:rPr lang="en-US" smtClean="0"/>
              <a:t>10/28/2024</a:t>
            </a:fld>
            <a:endParaRPr lang="en-US"/>
          </a:p>
        </p:txBody>
      </p:sp>
      <p:sp>
        <p:nvSpPr>
          <p:cNvPr id="3" name="Slide Number Placeholder 2">
            <a:extLst>
              <a:ext uri="{FF2B5EF4-FFF2-40B4-BE49-F238E27FC236}">
                <a16:creationId xmlns:a16="http://schemas.microsoft.com/office/drawing/2014/main" id="{30DCB0CD-4FF6-4450-9D9B-6FE4A56411C5}"/>
              </a:ext>
            </a:extLst>
          </p:cNvPr>
          <p:cNvSpPr>
            <a:spLocks noGrp="1"/>
          </p:cNvSpPr>
          <p:nvPr>
            <p:ph type="sldNum" sz="quarter" idx="12"/>
          </p:nvPr>
        </p:nvSpPr>
        <p:spPr/>
        <p:txBody>
          <a:bodyPr/>
          <a:lstStyle/>
          <a:p>
            <a:fld id="{3D027B83-D7F4-42ED-8E09-7E32E292F51B}" type="slidenum">
              <a:rPr lang="en-US" smtClean="0"/>
              <a:t>53</a:t>
            </a:fld>
            <a:endParaRPr lang="en-US"/>
          </a:p>
        </p:txBody>
      </p:sp>
    </p:spTree>
    <p:extLst>
      <p:ext uri="{BB962C8B-B14F-4D97-AF65-F5344CB8AC3E}">
        <p14:creationId xmlns:p14="http://schemas.microsoft.com/office/powerpoint/2010/main" val="5250394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409708"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Service Layer </a:t>
            </a:r>
            <a:r>
              <a:rPr lang="en-US" sz="2700" dirty="0">
                <a:solidFill>
                  <a:schemeClr val="tx1"/>
                </a:solidFill>
              </a:rPr>
              <a:t>: </a:t>
            </a:r>
            <a:r>
              <a:rPr lang="en-US" sz="2800" dirty="0"/>
              <a:t>This is where individual services reside ( i.e. </a:t>
            </a:r>
            <a:r>
              <a:rPr lang="en-US" sz="2700" dirty="0">
                <a:solidFill>
                  <a:schemeClr val="tx1"/>
                </a:solidFill>
              </a:rPr>
              <a:t>SaaS, PaaS, IaaS )</a:t>
            </a:r>
          </a:p>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Resource abstraction and Control</a:t>
            </a:r>
          </a:p>
          <a:p>
            <a:pPr marL="914400" lvl="1" indent="-457200" algn="just">
              <a:buClr>
                <a:srgbClr val="002060"/>
              </a:buClr>
              <a:buSzPct val="70000"/>
              <a:buFont typeface="Wingdings" panose="05000000000000000000" pitchFamily="2" charset="2"/>
              <a:buChar char="§"/>
            </a:pPr>
            <a:r>
              <a:rPr lang="en-US" sz="2700" dirty="0">
                <a:solidFill>
                  <a:schemeClr val="tx1"/>
                </a:solidFill>
              </a:rPr>
              <a:t>It involves creating virtual representations of physical computing resources.</a:t>
            </a:r>
          </a:p>
          <a:p>
            <a:pPr marL="914400" lvl="1" indent="-457200" algn="just">
              <a:buClr>
                <a:srgbClr val="002060"/>
              </a:buClr>
              <a:buSzPct val="70000"/>
              <a:buFont typeface="Wingdings" panose="05000000000000000000" pitchFamily="2" charset="2"/>
              <a:buChar char="§"/>
            </a:pPr>
            <a:r>
              <a:rPr lang="en-US" sz="2700" dirty="0">
                <a:solidFill>
                  <a:schemeClr val="tx1"/>
                </a:solidFill>
              </a:rPr>
              <a:t>This enables cloud consumers to manage the recourses and interact with virtualized resources rather than directly managing physical hardware. </a:t>
            </a:r>
          </a:p>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rPr>
              <a:t>Physical Resource Layer </a:t>
            </a:r>
          </a:p>
          <a:p>
            <a:pPr marL="914400" lvl="1" indent="-457200" algn="just">
              <a:buClr>
                <a:srgbClr val="002060"/>
              </a:buClr>
              <a:buSzPct val="70000"/>
              <a:buFont typeface="Wingdings" panose="05000000000000000000" pitchFamily="2" charset="2"/>
              <a:buChar char="§"/>
            </a:pPr>
            <a:r>
              <a:rPr lang="en-US" sz="2800" dirty="0"/>
              <a:t>It involves the management and coordination of physical resources in a computing environment.</a:t>
            </a:r>
          </a:p>
          <a:p>
            <a:pPr lvl="1" algn="just">
              <a:buClr>
                <a:srgbClr val="002060"/>
              </a:buClr>
              <a:buSzPct val="70000"/>
            </a:pPr>
            <a:endParaRPr lang="en-US" sz="2700" dirty="0">
              <a:solidFill>
                <a:schemeClr val="tx1"/>
              </a:solidFill>
            </a:endParaRPr>
          </a:p>
          <a:p>
            <a:pPr algn="just">
              <a:buClr>
                <a:srgbClr val="002060"/>
              </a:buClr>
              <a:buSzPct val="70000"/>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0" y="96982"/>
            <a:ext cx="8347363" cy="8253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3FDD3187-B4A0-4DDF-814D-67EB18D9DB4C}"/>
              </a:ext>
            </a:extLst>
          </p:cNvPr>
          <p:cNvSpPr>
            <a:spLocks noGrp="1"/>
          </p:cNvSpPr>
          <p:nvPr>
            <p:ph type="dt" sz="half" idx="10"/>
          </p:nvPr>
        </p:nvSpPr>
        <p:spPr/>
        <p:txBody>
          <a:bodyPr/>
          <a:lstStyle/>
          <a:p>
            <a:fld id="{304C7E98-E663-46EE-8498-0AF15545FA7F}" type="datetime1">
              <a:rPr lang="en-US" smtClean="0"/>
              <a:t>10/28/2024</a:t>
            </a:fld>
            <a:endParaRPr lang="en-US"/>
          </a:p>
        </p:txBody>
      </p:sp>
      <p:sp>
        <p:nvSpPr>
          <p:cNvPr id="3" name="Slide Number Placeholder 2">
            <a:extLst>
              <a:ext uri="{FF2B5EF4-FFF2-40B4-BE49-F238E27FC236}">
                <a16:creationId xmlns:a16="http://schemas.microsoft.com/office/drawing/2014/main" id="{CF67A978-B29B-46BD-A6C2-98B6C9704413}"/>
              </a:ext>
            </a:extLst>
          </p:cNvPr>
          <p:cNvSpPr>
            <a:spLocks noGrp="1"/>
          </p:cNvSpPr>
          <p:nvPr>
            <p:ph type="sldNum" sz="quarter" idx="12"/>
          </p:nvPr>
        </p:nvSpPr>
        <p:spPr/>
        <p:txBody>
          <a:bodyPr/>
          <a:lstStyle/>
          <a:p>
            <a:fld id="{3D027B83-D7F4-42ED-8E09-7E32E292F51B}" type="slidenum">
              <a:rPr lang="en-US" smtClean="0"/>
              <a:t>54</a:t>
            </a:fld>
            <a:endParaRPr lang="en-US"/>
          </a:p>
        </p:txBody>
      </p:sp>
    </p:spTree>
    <p:extLst>
      <p:ext uri="{BB962C8B-B14F-4D97-AF65-F5344CB8AC3E}">
        <p14:creationId xmlns:p14="http://schemas.microsoft.com/office/powerpoint/2010/main" val="65607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1052945"/>
            <a:ext cx="8229599" cy="5708072"/>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800" dirty="0"/>
              <a:t>It refers to the processes and tools used to manage and optimize cloud services throughout their lifecycle. </a:t>
            </a:r>
          </a:p>
          <a:p>
            <a:pPr marL="457200" indent="-457200" algn="just">
              <a:buClr>
                <a:srgbClr val="002060"/>
              </a:buClr>
              <a:buSzPct val="70000"/>
              <a:buFont typeface="Wingdings" panose="05000000000000000000" pitchFamily="2" charset="2"/>
              <a:buChar char="q"/>
            </a:pPr>
            <a:r>
              <a:rPr lang="en-US" sz="2700" dirty="0">
                <a:solidFill>
                  <a:schemeClr val="tx1"/>
                </a:solidFill>
              </a:rPr>
              <a:t>Assigning and configuring physical or virtual resources needed to deliver the service.</a:t>
            </a:r>
          </a:p>
          <a:p>
            <a:pPr marL="457200" indent="-457200" algn="just">
              <a:buClr>
                <a:srgbClr val="002060"/>
              </a:buClr>
              <a:buSzPct val="70000"/>
              <a:buFont typeface="Wingdings" panose="05000000000000000000" pitchFamily="2" charset="2"/>
              <a:buChar char="q"/>
            </a:pPr>
            <a:r>
              <a:rPr lang="en-US" sz="2700" b="1" dirty="0">
                <a:solidFill>
                  <a:srgbClr val="FF0000"/>
                </a:solidFill>
              </a:rPr>
              <a:t>Example: </a:t>
            </a:r>
            <a:r>
              <a:rPr lang="en-US" sz="2700" dirty="0">
                <a:solidFill>
                  <a:schemeClr val="tx1"/>
                </a:solidFill>
              </a:rPr>
              <a:t>Configuring and deploying cloud services according to the requirements of the cloud consumers.</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167254" cy="82539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Cloud Service Management</a:t>
            </a:r>
          </a:p>
        </p:txBody>
      </p:sp>
      <p:sp>
        <p:nvSpPr>
          <p:cNvPr id="2" name="Date Placeholder 1">
            <a:extLst>
              <a:ext uri="{FF2B5EF4-FFF2-40B4-BE49-F238E27FC236}">
                <a16:creationId xmlns:a16="http://schemas.microsoft.com/office/drawing/2014/main" id="{F6BE79F3-DF1C-4CC0-BE37-921D8B90416C}"/>
              </a:ext>
            </a:extLst>
          </p:cNvPr>
          <p:cNvSpPr>
            <a:spLocks noGrp="1"/>
          </p:cNvSpPr>
          <p:nvPr>
            <p:ph type="dt" sz="half" idx="10"/>
          </p:nvPr>
        </p:nvSpPr>
        <p:spPr/>
        <p:txBody>
          <a:bodyPr/>
          <a:lstStyle/>
          <a:p>
            <a:fld id="{63E40045-7502-4226-92B4-5C9F0864162B}" type="datetime1">
              <a:rPr lang="en-US" smtClean="0"/>
              <a:t>10/28/2024</a:t>
            </a:fld>
            <a:endParaRPr lang="en-US"/>
          </a:p>
        </p:txBody>
      </p:sp>
      <p:sp>
        <p:nvSpPr>
          <p:cNvPr id="3" name="Slide Number Placeholder 2">
            <a:extLst>
              <a:ext uri="{FF2B5EF4-FFF2-40B4-BE49-F238E27FC236}">
                <a16:creationId xmlns:a16="http://schemas.microsoft.com/office/drawing/2014/main" id="{535D5A44-AA29-4AFA-AE62-F51DB9081448}"/>
              </a:ext>
            </a:extLst>
          </p:cNvPr>
          <p:cNvSpPr>
            <a:spLocks noGrp="1"/>
          </p:cNvSpPr>
          <p:nvPr>
            <p:ph type="sldNum" sz="quarter" idx="12"/>
          </p:nvPr>
        </p:nvSpPr>
        <p:spPr/>
        <p:txBody>
          <a:bodyPr/>
          <a:lstStyle/>
          <a:p>
            <a:fld id="{3D027B83-D7F4-42ED-8E09-7E32E292F51B}" type="slidenum">
              <a:rPr lang="en-US" smtClean="0"/>
              <a:t>55</a:t>
            </a:fld>
            <a:endParaRPr lang="en-US"/>
          </a:p>
        </p:txBody>
      </p:sp>
    </p:spTree>
    <p:extLst>
      <p:ext uri="{BB962C8B-B14F-4D97-AF65-F5344CB8AC3E}">
        <p14:creationId xmlns:p14="http://schemas.microsoft.com/office/powerpoint/2010/main" val="4251862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5" y="914400"/>
            <a:ext cx="8645235" cy="5846617"/>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algn="just">
              <a:buClr>
                <a:srgbClr val="002060"/>
              </a:buClr>
              <a:buSzPct val="70000"/>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a:p>
            <a:pPr algn="ctr">
              <a:buClr>
                <a:srgbClr val="002060"/>
              </a:buClr>
              <a:buSzPct val="70000"/>
            </a:pPr>
            <a:endParaRPr lang="en-US" sz="2000" dirty="0">
              <a:solidFill>
                <a:schemeClr val="tx1"/>
              </a:solidFill>
              <a:ea typeface="Verdana" panose="020B0604030504040204" pitchFamily="34" charset="0"/>
            </a:endParaRPr>
          </a:p>
          <a:p>
            <a:pPr algn="ctr">
              <a:buClr>
                <a:srgbClr val="002060"/>
              </a:buClr>
              <a:buSzPct val="70000"/>
            </a:pPr>
            <a:r>
              <a:rPr lang="en-US" sz="2400" dirty="0">
                <a:solidFill>
                  <a:schemeClr val="tx1"/>
                </a:solidFill>
                <a:ea typeface="Verdana" panose="020B0604030504040204" pitchFamily="34" charset="0"/>
              </a:rPr>
              <a:t>Fig: Cloud provider – Cloud service management</a:t>
            </a:r>
          </a:p>
          <a:p>
            <a:pPr marL="457200" indent="-457200" algn="just">
              <a:buClr>
                <a:srgbClr val="002060"/>
              </a:buClr>
              <a:buSzPct val="70000"/>
              <a:buFont typeface="Wingdings" panose="05000000000000000000" pitchFamily="2" charset="2"/>
              <a:buChar char="q"/>
            </a:pP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5" y="41564"/>
            <a:ext cx="8582889" cy="8174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Cont’d …</a:t>
            </a:r>
          </a:p>
        </p:txBody>
      </p:sp>
      <p:pic>
        <p:nvPicPr>
          <p:cNvPr id="3" name="Picture 2">
            <a:extLst>
              <a:ext uri="{FF2B5EF4-FFF2-40B4-BE49-F238E27FC236}">
                <a16:creationId xmlns:a16="http://schemas.microsoft.com/office/drawing/2014/main" id="{7A3664A3-FD38-4F26-9C4D-0606BCB1D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473" y="1052945"/>
            <a:ext cx="8271161" cy="5153892"/>
          </a:xfrm>
          <a:prstGeom prst="rect">
            <a:avLst/>
          </a:prstGeom>
        </p:spPr>
      </p:pic>
      <p:sp>
        <p:nvSpPr>
          <p:cNvPr id="2" name="Date Placeholder 1">
            <a:extLst>
              <a:ext uri="{FF2B5EF4-FFF2-40B4-BE49-F238E27FC236}">
                <a16:creationId xmlns:a16="http://schemas.microsoft.com/office/drawing/2014/main" id="{26962732-864D-49C5-94F2-98B3D8B6FFC3}"/>
              </a:ext>
            </a:extLst>
          </p:cNvPr>
          <p:cNvSpPr>
            <a:spLocks noGrp="1"/>
          </p:cNvSpPr>
          <p:nvPr>
            <p:ph type="dt" sz="half" idx="10"/>
          </p:nvPr>
        </p:nvSpPr>
        <p:spPr/>
        <p:txBody>
          <a:bodyPr/>
          <a:lstStyle/>
          <a:p>
            <a:fld id="{381CD900-DDC3-4F2A-B9E0-1428EA27113B}" type="datetime1">
              <a:rPr lang="en-US" smtClean="0"/>
              <a:t>10/28/2024</a:t>
            </a:fld>
            <a:endParaRPr lang="en-US"/>
          </a:p>
        </p:txBody>
      </p:sp>
      <p:sp>
        <p:nvSpPr>
          <p:cNvPr id="4" name="Slide Number Placeholder 3">
            <a:extLst>
              <a:ext uri="{FF2B5EF4-FFF2-40B4-BE49-F238E27FC236}">
                <a16:creationId xmlns:a16="http://schemas.microsoft.com/office/drawing/2014/main" id="{964A70DF-7039-4007-852C-AF526343A130}"/>
              </a:ext>
            </a:extLst>
          </p:cNvPr>
          <p:cNvSpPr>
            <a:spLocks noGrp="1"/>
          </p:cNvSpPr>
          <p:nvPr>
            <p:ph type="sldNum" sz="quarter" idx="12"/>
          </p:nvPr>
        </p:nvSpPr>
        <p:spPr/>
        <p:txBody>
          <a:bodyPr/>
          <a:lstStyle/>
          <a:p>
            <a:fld id="{3D027B83-D7F4-42ED-8E09-7E32E292F51B}" type="slidenum">
              <a:rPr lang="en-US" smtClean="0"/>
              <a:t>56</a:t>
            </a:fld>
            <a:endParaRPr lang="en-US"/>
          </a:p>
        </p:txBody>
      </p:sp>
    </p:spTree>
    <p:extLst>
      <p:ext uri="{BB962C8B-B14F-4D97-AF65-F5344CB8AC3E}">
        <p14:creationId xmlns:p14="http://schemas.microsoft.com/office/powerpoint/2010/main" val="1033473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6" y="1163782"/>
            <a:ext cx="8229600" cy="559723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b="1" dirty="0">
                <a:solidFill>
                  <a:schemeClr val="accent4">
                    <a:lumMod val="75000"/>
                  </a:schemeClr>
                </a:solidFill>
                <a:ea typeface="Verdana" panose="020B0604030504040204" pitchFamily="34" charset="0"/>
              </a:rPr>
              <a:t>Security</a:t>
            </a:r>
            <a:r>
              <a:rPr lang="en-US" sz="2700" dirty="0">
                <a:solidFill>
                  <a:schemeClr val="tx1"/>
                </a:solidFill>
                <a:ea typeface="Verdana" panose="020B0604030504040204" pitchFamily="34" charset="0"/>
              </a:rPr>
              <a:t>- To protect data and systems from unauthorized access, attacks, and other threats. </a:t>
            </a:r>
          </a:p>
          <a:p>
            <a:pPr marL="457200" indent="-457200" algn="just">
              <a:buClr>
                <a:srgbClr val="002060"/>
              </a:buClr>
              <a:buSzPct val="70000"/>
              <a:buFont typeface="Wingdings" panose="05000000000000000000" pitchFamily="2" charset="2"/>
              <a:buChar char="q"/>
            </a:pPr>
            <a:r>
              <a:rPr lang="en-US" sz="2700" b="1" dirty="0">
                <a:solidFill>
                  <a:schemeClr val="accent4">
                    <a:lumMod val="75000"/>
                  </a:schemeClr>
                </a:solidFill>
                <a:ea typeface="Verdana" panose="020B0604030504040204" pitchFamily="34" charset="0"/>
              </a:rPr>
              <a:t>Privacy</a:t>
            </a:r>
            <a:r>
              <a:rPr lang="en-US" sz="2700" dirty="0">
                <a:solidFill>
                  <a:schemeClr val="tx1"/>
                </a:solidFill>
                <a:ea typeface="Verdana" panose="020B0604030504040204" pitchFamily="34" charset="0"/>
              </a:rPr>
              <a:t>- To ensure that individuals' personal information is handled according to their preferences and legal requirements, safeguarding against misuse or unauthorized access.</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1"/>
            <a:ext cx="8167254" cy="9421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Cloud Service Management</a:t>
            </a:r>
          </a:p>
        </p:txBody>
      </p:sp>
      <p:sp>
        <p:nvSpPr>
          <p:cNvPr id="2" name="Date Placeholder 1">
            <a:extLst>
              <a:ext uri="{FF2B5EF4-FFF2-40B4-BE49-F238E27FC236}">
                <a16:creationId xmlns:a16="http://schemas.microsoft.com/office/drawing/2014/main" id="{E94A377F-1269-4426-BDF5-9D1654C5FD93}"/>
              </a:ext>
            </a:extLst>
          </p:cNvPr>
          <p:cNvSpPr>
            <a:spLocks noGrp="1"/>
          </p:cNvSpPr>
          <p:nvPr>
            <p:ph type="dt" sz="half" idx="10"/>
          </p:nvPr>
        </p:nvSpPr>
        <p:spPr/>
        <p:txBody>
          <a:bodyPr/>
          <a:lstStyle/>
          <a:p>
            <a:fld id="{C3FFBA8E-9914-4DF1-B939-1C6738EB0945}" type="datetime1">
              <a:rPr lang="en-US" smtClean="0"/>
              <a:t>10/28/2024</a:t>
            </a:fld>
            <a:endParaRPr lang="en-US"/>
          </a:p>
        </p:txBody>
      </p:sp>
      <p:sp>
        <p:nvSpPr>
          <p:cNvPr id="3" name="Slide Number Placeholder 2">
            <a:extLst>
              <a:ext uri="{FF2B5EF4-FFF2-40B4-BE49-F238E27FC236}">
                <a16:creationId xmlns:a16="http://schemas.microsoft.com/office/drawing/2014/main" id="{44F9328E-356D-4C0F-8151-83C34CC30E5E}"/>
              </a:ext>
            </a:extLst>
          </p:cNvPr>
          <p:cNvSpPr>
            <a:spLocks noGrp="1"/>
          </p:cNvSpPr>
          <p:nvPr>
            <p:ph type="sldNum" sz="quarter" idx="12"/>
          </p:nvPr>
        </p:nvSpPr>
        <p:spPr/>
        <p:txBody>
          <a:bodyPr/>
          <a:lstStyle/>
          <a:p>
            <a:fld id="{3D027B83-D7F4-42ED-8E09-7E32E292F51B}" type="slidenum">
              <a:rPr lang="en-US" smtClean="0"/>
              <a:t>57</a:t>
            </a:fld>
            <a:endParaRPr lang="en-US"/>
          </a:p>
        </p:txBody>
      </p:sp>
    </p:spTree>
    <p:extLst>
      <p:ext uri="{BB962C8B-B14F-4D97-AF65-F5344CB8AC3E}">
        <p14:creationId xmlns:p14="http://schemas.microsoft.com/office/powerpoint/2010/main" val="2959077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6" y="1163782"/>
            <a:ext cx="8229600" cy="559723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ea typeface="Verdana" panose="020B0604030504040204" pitchFamily="34" charset="0"/>
              </a:rPr>
              <a:t>Security audit : </a:t>
            </a:r>
            <a:r>
              <a:rPr lang="en-US" sz="2700" dirty="0">
                <a:solidFill>
                  <a:schemeClr val="tx1"/>
                </a:solidFill>
                <a:ea typeface="Verdana" panose="020B0604030504040204" pitchFamily="34" charset="0"/>
              </a:rPr>
              <a:t>Assessing whether security controls are properly implemented according to the defined policies and standards. </a:t>
            </a:r>
          </a:p>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ea typeface="Verdana" panose="020B0604030504040204" pitchFamily="34" charset="0"/>
              </a:rPr>
              <a:t>Privacy impact audit: </a:t>
            </a:r>
            <a:r>
              <a:rPr lang="en-US" sz="2700" dirty="0">
                <a:solidFill>
                  <a:schemeClr val="tx1"/>
                </a:solidFill>
                <a:ea typeface="Verdana" panose="020B0604030504040204" pitchFamily="34" charset="0"/>
              </a:rPr>
              <a:t>To ensure that personal information is protected according to privacy laws and regulations, and that privacy risks are managed appropriately. </a:t>
            </a:r>
          </a:p>
          <a:p>
            <a:pPr marL="457200" indent="-457200" algn="just">
              <a:buClr>
                <a:srgbClr val="002060"/>
              </a:buClr>
              <a:buSzPct val="70000"/>
              <a:buFont typeface="Wingdings" panose="05000000000000000000" pitchFamily="2" charset="2"/>
              <a:buChar char="q"/>
            </a:pPr>
            <a:r>
              <a:rPr lang="en-US" sz="2700" dirty="0">
                <a:solidFill>
                  <a:schemeClr val="accent4">
                    <a:lumMod val="75000"/>
                  </a:schemeClr>
                </a:solidFill>
                <a:ea typeface="Verdana" panose="020B0604030504040204" pitchFamily="34" charset="0"/>
              </a:rPr>
              <a:t>Performance audit - </a:t>
            </a:r>
            <a:r>
              <a:rPr lang="en-US" sz="2700" dirty="0">
                <a:solidFill>
                  <a:schemeClr val="tx1"/>
                </a:solidFill>
                <a:ea typeface="Verdana" panose="020B0604030504040204" pitchFamily="34" charset="0"/>
              </a:rPr>
              <a:t>Evaluates the efficiency, effectiveness, and overall performance of cloud services and infrastructure. </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1"/>
            <a:ext cx="8167254" cy="9421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ea typeface="Verdana" panose="020B0604030504040204" pitchFamily="34" charset="0"/>
              </a:rPr>
              <a:t>Cloud Auditor</a:t>
            </a:r>
            <a:endParaRPr lang="en-US" sz="3200" b="1" dirty="0">
              <a:solidFill>
                <a:schemeClr val="accent4">
                  <a:lumMod val="75000"/>
                </a:schemeClr>
              </a:solidFill>
            </a:endParaRPr>
          </a:p>
        </p:txBody>
      </p:sp>
      <p:sp>
        <p:nvSpPr>
          <p:cNvPr id="2" name="Date Placeholder 1">
            <a:extLst>
              <a:ext uri="{FF2B5EF4-FFF2-40B4-BE49-F238E27FC236}">
                <a16:creationId xmlns:a16="http://schemas.microsoft.com/office/drawing/2014/main" id="{02DE51E9-ACC0-4F21-B2E4-6CC84F3D67D7}"/>
              </a:ext>
            </a:extLst>
          </p:cNvPr>
          <p:cNvSpPr>
            <a:spLocks noGrp="1"/>
          </p:cNvSpPr>
          <p:nvPr>
            <p:ph type="dt" sz="half" idx="10"/>
          </p:nvPr>
        </p:nvSpPr>
        <p:spPr/>
        <p:txBody>
          <a:bodyPr/>
          <a:lstStyle/>
          <a:p>
            <a:fld id="{DC2A70D1-F4E5-4036-87FE-33BE573FE66C}" type="datetime1">
              <a:rPr lang="en-US" smtClean="0"/>
              <a:t>10/28/2024</a:t>
            </a:fld>
            <a:endParaRPr lang="en-US"/>
          </a:p>
        </p:txBody>
      </p:sp>
      <p:sp>
        <p:nvSpPr>
          <p:cNvPr id="3" name="Slide Number Placeholder 2">
            <a:extLst>
              <a:ext uri="{FF2B5EF4-FFF2-40B4-BE49-F238E27FC236}">
                <a16:creationId xmlns:a16="http://schemas.microsoft.com/office/drawing/2014/main" id="{62780CBD-C707-4DD3-B62C-A65EACCD93E2}"/>
              </a:ext>
            </a:extLst>
          </p:cNvPr>
          <p:cNvSpPr>
            <a:spLocks noGrp="1"/>
          </p:cNvSpPr>
          <p:nvPr>
            <p:ph type="sldNum" sz="quarter" idx="12"/>
          </p:nvPr>
        </p:nvSpPr>
        <p:spPr/>
        <p:txBody>
          <a:bodyPr/>
          <a:lstStyle/>
          <a:p>
            <a:fld id="{3D027B83-D7F4-42ED-8E09-7E32E292F51B}" type="slidenum">
              <a:rPr lang="en-US" smtClean="0"/>
              <a:t>58</a:t>
            </a:fld>
            <a:endParaRPr lang="en-US"/>
          </a:p>
        </p:txBody>
      </p:sp>
    </p:spTree>
    <p:extLst>
      <p:ext uri="{BB962C8B-B14F-4D97-AF65-F5344CB8AC3E}">
        <p14:creationId xmlns:p14="http://schemas.microsoft.com/office/powerpoint/2010/main" val="2855985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6" y="1163782"/>
            <a:ext cx="8229600" cy="559723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ea typeface="Verdana" panose="020B0604030504040204" pitchFamily="34" charset="0"/>
              </a:rPr>
              <a:t>A cloud broker acts as an intermediary between cloud service providers and cloud consumers. </a:t>
            </a:r>
          </a:p>
          <a:p>
            <a:pPr marL="457200" indent="-457200" algn="just">
              <a:buClr>
                <a:srgbClr val="002060"/>
              </a:buClr>
              <a:buSzPct val="70000"/>
              <a:buFont typeface="Wingdings" panose="05000000000000000000" pitchFamily="2" charset="2"/>
              <a:buChar char="q"/>
            </a:pPr>
            <a:r>
              <a:rPr lang="en-US" sz="2700" dirty="0">
                <a:solidFill>
                  <a:schemeClr val="tx1"/>
                </a:solidFill>
                <a:ea typeface="Verdana" panose="020B0604030504040204" pitchFamily="34" charset="0"/>
              </a:rPr>
              <a:t>They manage and optimize the </a:t>
            </a:r>
            <a:r>
              <a:rPr lang="en-US" sz="2700" dirty="0">
                <a:solidFill>
                  <a:schemeClr val="accent4">
                    <a:lumMod val="75000"/>
                  </a:schemeClr>
                </a:solidFill>
                <a:ea typeface="Verdana" panose="020B0604030504040204" pitchFamily="34" charset="0"/>
              </a:rPr>
              <a:t>use</a:t>
            </a:r>
            <a:r>
              <a:rPr lang="en-US" sz="2700" dirty="0">
                <a:solidFill>
                  <a:schemeClr val="tx1"/>
                </a:solidFill>
                <a:ea typeface="Verdana" panose="020B0604030504040204" pitchFamily="34" charset="0"/>
              </a:rPr>
              <a:t>, </a:t>
            </a:r>
            <a:r>
              <a:rPr lang="en-US" sz="2700" dirty="0">
                <a:solidFill>
                  <a:schemeClr val="accent4">
                    <a:lumMod val="75000"/>
                  </a:schemeClr>
                </a:solidFill>
                <a:ea typeface="Verdana" panose="020B0604030504040204" pitchFamily="34" charset="0"/>
              </a:rPr>
              <a:t>performance</a:t>
            </a:r>
            <a:r>
              <a:rPr lang="en-US" sz="2700" dirty="0">
                <a:solidFill>
                  <a:schemeClr val="tx1"/>
                </a:solidFill>
                <a:ea typeface="Verdana" panose="020B0604030504040204" pitchFamily="34" charset="0"/>
              </a:rPr>
              <a:t>, and </a:t>
            </a:r>
            <a:r>
              <a:rPr lang="en-US" sz="2700" dirty="0">
                <a:solidFill>
                  <a:schemeClr val="accent4">
                    <a:lumMod val="75000"/>
                  </a:schemeClr>
                </a:solidFill>
                <a:ea typeface="Verdana" panose="020B0604030504040204" pitchFamily="34" charset="0"/>
              </a:rPr>
              <a:t>delivery of cloud services</a:t>
            </a:r>
            <a:r>
              <a:rPr lang="en-US" sz="2700" dirty="0">
                <a:solidFill>
                  <a:schemeClr val="tx1"/>
                </a:solidFill>
                <a:ea typeface="Verdana" panose="020B0604030504040204" pitchFamily="34" charset="0"/>
              </a:rPr>
              <a:t>.</a:t>
            </a:r>
          </a:p>
          <a:p>
            <a:pPr marL="457200" indent="-457200" algn="just">
              <a:buClr>
                <a:srgbClr val="002060"/>
              </a:buClr>
              <a:buSzPct val="70000"/>
              <a:buFont typeface="Wingdings" panose="05000000000000000000" pitchFamily="2" charset="2"/>
              <a:buChar char="q"/>
            </a:pPr>
            <a:r>
              <a:rPr lang="en-US" sz="2700" dirty="0">
                <a:solidFill>
                  <a:srgbClr val="FF0000"/>
                </a:solidFill>
                <a:ea typeface="Verdana" panose="020B0604030504040204" pitchFamily="34" charset="0"/>
              </a:rPr>
              <a:t>Categories of Cloud Broker Services </a:t>
            </a:r>
          </a:p>
          <a:p>
            <a:pPr marL="914400" lvl="1" indent="-457200" algn="just">
              <a:buClr>
                <a:srgbClr val="002060"/>
              </a:buClr>
              <a:buSzPct val="70000"/>
              <a:buFont typeface="Wingdings" panose="05000000000000000000" pitchFamily="2" charset="2"/>
              <a:buChar char="q"/>
            </a:pPr>
            <a:r>
              <a:rPr lang="en-US" sz="2700" dirty="0">
                <a:solidFill>
                  <a:schemeClr val="accent4">
                    <a:lumMod val="75000"/>
                  </a:schemeClr>
                </a:solidFill>
                <a:ea typeface="Verdana" panose="020B0604030504040204" pitchFamily="34" charset="0"/>
              </a:rPr>
              <a:t>Service Intermediation:- </a:t>
            </a:r>
            <a:r>
              <a:rPr lang="en-US" sz="2700" dirty="0">
                <a:solidFill>
                  <a:schemeClr val="tx1"/>
                </a:solidFill>
                <a:ea typeface="Verdana" panose="020B0604030504040204" pitchFamily="34" charset="0"/>
              </a:rPr>
              <a:t>Enhancing existing cloud services by adding value through various capabilities. </a:t>
            </a:r>
          </a:p>
          <a:p>
            <a:pPr marL="914400" lvl="1" indent="-457200" algn="just">
              <a:buClr>
                <a:srgbClr val="002060"/>
              </a:buClr>
              <a:buSzPct val="70000"/>
              <a:buFont typeface="Wingdings" panose="05000000000000000000" pitchFamily="2" charset="2"/>
              <a:buChar char="q"/>
            </a:pPr>
            <a:r>
              <a:rPr lang="en-US" sz="2700" dirty="0">
                <a:solidFill>
                  <a:schemeClr val="accent4">
                    <a:lumMod val="75000"/>
                  </a:schemeClr>
                </a:solidFill>
                <a:ea typeface="Verdana" panose="020B0604030504040204" pitchFamily="34" charset="0"/>
              </a:rPr>
              <a:t>Service Aggregation:- </a:t>
            </a:r>
            <a:r>
              <a:rPr lang="en-US" sz="2700" dirty="0">
                <a:solidFill>
                  <a:schemeClr val="tx1"/>
                </a:solidFill>
                <a:ea typeface="Verdana" panose="020B0604030504040204" pitchFamily="34" charset="0"/>
              </a:rPr>
              <a:t>Combining and integrating multiple cloud services into unified offerings.</a:t>
            </a:r>
          </a:p>
          <a:p>
            <a:pPr marL="914400" lvl="1" indent="-457200" algn="just">
              <a:buClr>
                <a:srgbClr val="002060"/>
              </a:buClr>
              <a:buSzPct val="70000"/>
              <a:buFont typeface="Wingdings" panose="05000000000000000000" pitchFamily="2" charset="2"/>
              <a:buChar char="q"/>
            </a:pPr>
            <a:r>
              <a:rPr lang="en-US" sz="2700" dirty="0">
                <a:solidFill>
                  <a:schemeClr val="accent4">
                    <a:lumMod val="75000"/>
                  </a:schemeClr>
                </a:solidFill>
                <a:ea typeface="Verdana" panose="020B0604030504040204" pitchFamily="34" charset="0"/>
              </a:rPr>
              <a:t>Service Arbitrage:- </a:t>
            </a:r>
            <a:r>
              <a:rPr lang="en-US" sz="2800" dirty="0">
                <a:solidFill>
                  <a:schemeClr val="tx1"/>
                </a:solidFill>
              </a:rPr>
              <a:t>Selecting and managing services from different providers to meet specific needs.</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1"/>
            <a:ext cx="8167254" cy="9421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ea typeface="Verdana" panose="020B0604030504040204" pitchFamily="34" charset="0"/>
              </a:rPr>
              <a:t>Cloud Broker</a:t>
            </a:r>
            <a:endParaRPr lang="en-US" sz="3200" b="1" dirty="0">
              <a:solidFill>
                <a:schemeClr val="accent4">
                  <a:lumMod val="75000"/>
                </a:schemeClr>
              </a:solidFill>
            </a:endParaRPr>
          </a:p>
        </p:txBody>
      </p:sp>
      <p:sp>
        <p:nvSpPr>
          <p:cNvPr id="2" name="Date Placeholder 1">
            <a:extLst>
              <a:ext uri="{FF2B5EF4-FFF2-40B4-BE49-F238E27FC236}">
                <a16:creationId xmlns:a16="http://schemas.microsoft.com/office/drawing/2014/main" id="{02DE51E9-ACC0-4F21-B2E4-6CC84F3D67D7}"/>
              </a:ext>
            </a:extLst>
          </p:cNvPr>
          <p:cNvSpPr>
            <a:spLocks noGrp="1"/>
          </p:cNvSpPr>
          <p:nvPr>
            <p:ph type="dt" sz="half" idx="10"/>
          </p:nvPr>
        </p:nvSpPr>
        <p:spPr/>
        <p:txBody>
          <a:bodyPr/>
          <a:lstStyle/>
          <a:p>
            <a:fld id="{D788CF18-8223-4D14-8450-4B64897BE2D9}" type="datetime1">
              <a:rPr lang="en-US" smtClean="0"/>
              <a:t>10/28/2024</a:t>
            </a:fld>
            <a:endParaRPr lang="en-US"/>
          </a:p>
        </p:txBody>
      </p:sp>
      <p:sp>
        <p:nvSpPr>
          <p:cNvPr id="3" name="Slide Number Placeholder 2">
            <a:extLst>
              <a:ext uri="{FF2B5EF4-FFF2-40B4-BE49-F238E27FC236}">
                <a16:creationId xmlns:a16="http://schemas.microsoft.com/office/drawing/2014/main" id="{62780CBD-C707-4DD3-B62C-A65EACCD93E2}"/>
              </a:ext>
            </a:extLst>
          </p:cNvPr>
          <p:cNvSpPr>
            <a:spLocks noGrp="1"/>
          </p:cNvSpPr>
          <p:nvPr>
            <p:ph type="sldNum" sz="quarter" idx="12"/>
          </p:nvPr>
        </p:nvSpPr>
        <p:spPr/>
        <p:txBody>
          <a:bodyPr/>
          <a:lstStyle/>
          <a:p>
            <a:fld id="{3D027B83-D7F4-42ED-8E09-7E32E292F51B}" type="slidenum">
              <a:rPr lang="en-US" smtClean="0"/>
              <a:t>59</a:t>
            </a:fld>
            <a:endParaRPr lang="en-US"/>
          </a:p>
        </p:txBody>
      </p:sp>
    </p:spTree>
    <p:extLst>
      <p:ext uri="{BB962C8B-B14F-4D97-AF65-F5344CB8AC3E}">
        <p14:creationId xmlns:p14="http://schemas.microsoft.com/office/powerpoint/2010/main" val="22224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10"/>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rgbClr val="080808"/>
                </a:solidFill>
              </a:rPr>
              <a:t>It consists of several separate systems that are all presented to users as a </a:t>
            </a:r>
            <a:r>
              <a:rPr lang="en-US" sz="2700" dirty="0">
                <a:solidFill>
                  <a:srgbClr val="002060"/>
                </a:solidFill>
              </a:rPr>
              <a:t>single entity.</a:t>
            </a:r>
          </a:p>
          <a:p>
            <a:pPr marL="457200" indent="-457200" algn="just">
              <a:buClr>
                <a:srgbClr val="002060"/>
              </a:buClr>
              <a:buSzPct val="70000"/>
              <a:buFont typeface="Wingdings" panose="05000000000000000000" pitchFamily="2" charset="2"/>
              <a:buChar char="q"/>
            </a:pPr>
            <a:r>
              <a:rPr lang="en-US" sz="2700" b="1" dirty="0">
                <a:solidFill>
                  <a:schemeClr val="tx1"/>
                </a:solidFill>
              </a:rPr>
              <a:t>Purpose</a:t>
            </a:r>
            <a:endParaRPr lang="en-US" sz="2700" b="1" dirty="0">
              <a:solidFill>
                <a:srgbClr val="002060"/>
              </a:solidFill>
            </a:endParaRPr>
          </a:p>
          <a:p>
            <a:pPr marL="914400" lvl="1" indent="-457200" algn="just">
              <a:buClr>
                <a:srgbClr val="002060"/>
              </a:buClr>
              <a:buSzPct val="70000"/>
              <a:buFont typeface="Wingdings" panose="05000000000000000000" pitchFamily="2" charset="2"/>
              <a:buChar char="§"/>
            </a:pPr>
            <a:r>
              <a:rPr lang="en-US" sz="2700" dirty="0">
                <a:solidFill>
                  <a:srgbClr val="002060"/>
                </a:solidFill>
              </a:rPr>
              <a:t>Share resources and use them effectively and efficiently</a:t>
            </a:r>
          </a:p>
          <a:p>
            <a:pPr marL="457200" indent="-457200" algn="just">
              <a:buClr>
                <a:srgbClr val="002060"/>
              </a:buClr>
              <a:buSzPct val="70000"/>
              <a:buFont typeface="Wingdings" panose="05000000000000000000" pitchFamily="2" charset="2"/>
              <a:buChar char="q"/>
            </a:pPr>
            <a:r>
              <a:rPr lang="en-US" sz="2700" b="1" dirty="0">
                <a:solidFill>
                  <a:schemeClr val="tx1"/>
                </a:solidFill>
              </a:rPr>
              <a:t>Characteristics</a:t>
            </a:r>
          </a:p>
          <a:p>
            <a:pPr marL="914400" lvl="1" indent="-457200" algn="just">
              <a:buClr>
                <a:srgbClr val="002060"/>
              </a:buClr>
              <a:buSzPct val="70000"/>
              <a:buFont typeface="Wingdings" panose="05000000000000000000" pitchFamily="2" charset="2"/>
              <a:buChar char="§"/>
            </a:pPr>
            <a:r>
              <a:rPr lang="en-US" sz="2700" dirty="0">
                <a:solidFill>
                  <a:srgbClr val="002060"/>
                </a:solidFill>
              </a:rPr>
              <a:t>Scalability, concurrency, continuous availability, heterogeneity, independence in failures.</a:t>
            </a:r>
          </a:p>
          <a:p>
            <a:pPr marL="457200" indent="-457200" algn="just">
              <a:buClr>
                <a:srgbClr val="002060"/>
              </a:buClr>
              <a:buSzPct val="70000"/>
              <a:buFont typeface="Wingdings" panose="05000000000000000000" pitchFamily="2" charset="2"/>
              <a:buChar char="q"/>
            </a:pPr>
            <a:r>
              <a:rPr lang="en-US" sz="2700" b="1" dirty="0">
                <a:solidFill>
                  <a:srgbClr val="FF0000"/>
                </a:solidFill>
              </a:rPr>
              <a:t>Problem</a:t>
            </a:r>
          </a:p>
          <a:p>
            <a:pPr marL="914400" lvl="1" indent="-457200" algn="just">
              <a:buClr>
                <a:srgbClr val="002060"/>
              </a:buClr>
              <a:buSzPct val="70000"/>
              <a:buFont typeface="Wingdings" panose="05000000000000000000" pitchFamily="2" charset="2"/>
              <a:buChar char="§"/>
            </a:pPr>
            <a:r>
              <a:rPr lang="en-US" sz="2700" dirty="0">
                <a:solidFill>
                  <a:srgbClr val="002060"/>
                </a:solidFill>
              </a:rPr>
              <a:t>All the systems required to be present at the same geographical location. </a:t>
            </a:r>
          </a:p>
          <a:p>
            <a:pPr marL="457200" indent="-457200" algn="just">
              <a:buClr>
                <a:srgbClr val="002060"/>
              </a:buClr>
              <a:buFont typeface="Wingdings" panose="05000000000000000000" pitchFamily="2" charset="2"/>
              <a:buChar char="q"/>
            </a:pPr>
            <a:endParaRPr lang="en-US" sz="2700" dirty="0">
              <a:solidFill>
                <a:srgbClr val="FF0000"/>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Distributed System</a:t>
            </a:r>
          </a:p>
        </p:txBody>
      </p:sp>
      <p:sp>
        <p:nvSpPr>
          <p:cNvPr id="2" name="Date Placeholder 1">
            <a:extLst>
              <a:ext uri="{FF2B5EF4-FFF2-40B4-BE49-F238E27FC236}">
                <a16:creationId xmlns:a16="http://schemas.microsoft.com/office/drawing/2014/main" id="{E656AC6E-A95E-49AC-9416-4BAE6C262115}"/>
              </a:ext>
            </a:extLst>
          </p:cNvPr>
          <p:cNvSpPr>
            <a:spLocks noGrp="1"/>
          </p:cNvSpPr>
          <p:nvPr>
            <p:ph type="dt" sz="half" idx="10"/>
          </p:nvPr>
        </p:nvSpPr>
        <p:spPr/>
        <p:txBody>
          <a:bodyPr/>
          <a:lstStyle/>
          <a:p>
            <a:fld id="{90C84EF4-4C9E-41D5-8A73-A871A75D5140}" type="datetime1">
              <a:rPr lang="en-US" smtClean="0"/>
              <a:t>10/28/2024</a:t>
            </a:fld>
            <a:endParaRPr lang="en-US"/>
          </a:p>
        </p:txBody>
      </p:sp>
      <p:sp>
        <p:nvSpPr>
          <p:cNvPr id="3" name="Slide Number Placeholder 2">
            <a:extLst>
              <a:ext uri="{FF2B5EF4-FFF2-40B4-BE49-F238E27FC236}">
                <a16:creationId xmlns:a16="http://schemas.microsoft.com/office/drawing/2014/main" id="{0C701BC5-C834-43BC-B789-8CC25395B514}"/>
              </a:ext>
            </a:extLst>
          </p:cNvPr>
          <p:cNvSpPr>
            <a:spLocks noGrp="1"/>
          </p:cNvSpPr>
          <p:nvPr>
            <p:ph type="sldNum" sz="quarter" idx="12"/>
          </p:nvPr>
        </p:nvSpPr>
        <p:spPr/>
        <p:txBody>
          <a:bodyPr/>
          <a:lstStyle/>
          <a:p>
            <a:fld id="{3D027B83-D7F4-42ED-8E09-7E32E292F51B}" type="slidenum">
              <a:rPr lang="en-US" smtClean="0"/>
              <a:t>6</a:t>
            </a:fld>
            <a:endParaRPr lang="en-US"/>
          </a:p>
        </p:txBody>
      </p:sp>
    </p:spTree>
    <p:extLst>
      <p:ext uri="{BB962C8B-B14F-4D97-AF65-F5344CB8AC3E}">
        <p14:creationId xmlns:p14="http://schemas.microsoft.com/office/powerpoint/2010/main" val="1650448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6" y="1163782"/>
            <a:ext cx="8229600" cy="5597235"/>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buSzPct val="70000"/>
              <a:buFont typeface="Wingdings" panose="05000000000000000000" pitchFamily="2" charset="2"/>
              <a:buChar char="q"/>
            </a:pPr>
            <a:r>
              <a:rPr lang="en-US" sz="2700" b="1" dirty="0">
                <a:solidFill>
                  <a:schemeClr val="tx1"/>
                </a:solidFill>
                <a:ea typeface="Verdana" panose="020B0604030504040204" pitchFamily="34" charset="0"/>
              </a:rPr>
              <a:t> </a:t>
            </a:r>
            <a:r>
              <a:rPr lang="en-US" sz="2700" dirty="0">
                <a:solidFill>
                  <a:schemeClr val="tx1"/>
                </a:solidFill>
                <a:ea typeface="Verdana" panose="020B0604030504040204" pitchFamily="34" charset="0"/>
              </a:rPr>
              <a:t> </a:t>
            </a:r>
            <a:r>
              <a:rPr lang="en-US" sz="2800" dirty="0">
                <a:solidFill>
                  <a:schemeClr val="tx1"/>
                </a:solidFill>
              </a:rPr>
              <a:t>There are three types of cloud service models:</a:t>
            </a:r>
          </a:p>
          <a:p>
            <a:pPr marL="914400" lvl="1" indent="-457200">
              <a:buSzPct val="70000"/>
              <a:buFont typeface="Wingdings" panose="05000000000000000000" pitchFamily="2" charset="2"/>
              <a:buChar char="q"/>
            </a:pPr>
            <a:r>
              <a:rPr lang="en-US" sz="2800" dirty="0">
                <a:solidFill>
                  <a:schemeClr val="accent4">
                    <a:lumMod val="75000"/>
                  </a:schemeClr>
                </a:solidFill>
              </a:rPr>
              <a:t>Infrastructure as a Service (IaaS)</a:t>
            </a:r>
          </a:p>
          <a:p>
            <a:pPr marL="914400" lvl="1" indent="-457200">
              <a:buSzPct val="70000"/>
              <a:buFont typeface="Wingdings" panose="05000000000000000000" pitchFamily="2" charset="2"/>
              <a:buChar char="q"/>
            </a:pPr>
            <a:r>
              <a:rPr lang="en-US" sz="2800" dirty="0">
                <a:solidFill>
                  <a:schemeClr val="accent4">
                    <a:lumMod val="75000"/>
                  </a:schemeClr>
                </a:solidFill>
              </a:rPr>
              <a:t>Platform as a Service (PaaS)</a:t>
            </a:r>
          </a:p>
          <a:p>
            <a:pPr marL="914400" lvl="1" indent="-457200">
              <a:buSzPct val="70000"/>
              <a:buFont typeface="Wingdings" panose="05000000000000000000" pitchFamily="2" charset="2"/>
              <a:buChar char="q"/>
            </a:pPr>
            <a:r>
              <a:rPr lang="en-US" sz="2800" dirty="0">
                <a:solidFill>
                  <a:schemeClr val="accent4">
                    <a:lumMod val="75000"/>
                  </a:schemeClr>
                </a:solidFill>
              </a:rPr>
              <a:t>Software as a Service (SaaS)</a:t>
            </a:r>
          </a:p>
          <a:p>
            <a:pPr>
              <a:buSzPct val="70000"/>
            </a:pPr>
            <a:endParaRPr lang="en-US" sz="28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1"/>
            <a:ext cx="8167254" cy="94210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US" sz="3200" b="1" dirty="0">
                <a:solidFill>
                  <a:schemeClr val="accent4">
                    <a:lumMod val="75000"/>
                  </a:schemeClr>
                </a:solidFill>
              </a:rPr>
              <a:t>Cloud service Models</a:t>
            </a:r>
          </a:p>
        </p:txBody>
      </p:sp>
      <p:pic>
        <p:nvPicPr>
          <p:cNvPr id="4" name="Picture 3">
            <a:extLst>
              <a:ext uri="{FF2B5EF4-FFF2-40B4-BE49-F238E27FC236}">
                <a16:creationId xmlns:a16="http://schemas.microsoft.com/office/drawing/2014/main" id="{9298F418-BEC7-43B3-AB52-4FFF70ADA1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13" y="3037242"/>
            <a:ext cx="7673650" cy="3460540"/>
          </a:xfrm>
          <a:prstGeom prst="rect">
            <a:avLst/>
          </a:prstGeom>
        </p:spPr>
      </p:pic>
      <p:sp>
        <p:nvSpPr>
          <p:cNvPr id="5" name="Date Placeholder 4">
            <a:extLst>
              <a:ext uri="{FF2B5EF4-FFF2-40B4-BE49-F238E27FC236}">
                <a16:creationId xmlns:a16="http://schemas.microsoft.com/office/drawing/2014/main" id="{360A52A4-C169-4310-8BBA-1D0CD1424BFD}"/>
              </a:ext>
            </a:extLst>
          </p:cNvPr>
          <p:cNvSpPr>
            <a:spLocks noGrp="1"/>
          </p:cNvSpPr>
          <p:nvPr>
            <p:ph type="dt" sz="half" idx="10"/>
          </p:nvPr>
        </p:nvSpPr>
        <p:spPr/>
        <p:txBody>
          <a:bodyPr/>
          <a:lstStyle/>
          <a:p>
            <a:fld id="{59294213-CF28-439E-94F2-37A435B392B5}" type="datetime1">
              <a:rPr lang="en-US" smtClean="0"/>
              <a:t>10/28/2024</a:t>
            </a:fld>
            <a:endParaRPr lang="en-US"/>
          </a:p>
        </p:txBody>
      </p:sp>
      <p:sp>
        <p:nvSpPr>
          <p:cNvPr id="8" name="Slide Number Placeholder 7">
            <a:extLst>
              <a:ext uri="{FF2B5EF4-FFF2-40B4-BE49-F238E27FC236}">
                <a16:creationId xmlns:a16="http://schemas.microsoft.com/office/drawing/2014/main" id="{4F548DA7-C4E1-4E42-8F0D-1CB4A968B8CB}"/>
              </a:ext>
            </a:extLst>
          </p:cNvPr>
          <p:cNvSpPr>
            <a:spLocks noGrp="1"/>
          </p:cNvSpPr>
          <p:nvPr>
            <p:ph type="sldNum" sz="quarter" idx="12"/>
          </p:nvPr>
        </p:nvSpPr>
        <p:spPr/>
        <p:txBody>
          <a:bodyPr/>
          <a:lstStyle/>
          <a:p>
            <a:fld id="{3D027B83-D7F4-42ED-8E09-7E32E292F51B}" type="slidenum">
              <a:rPr lang="en-US" smtClean="0"/>
              <a:t>60</a:t>
            </a:fld>
            <a:endParaRPr lang="en-US"/>
          </a:p>
        </p:txBody>
      </p:sp>
    </p:spTree>
    <p:extLst>
      <p:ext uri="{BB962C8B-B14F-4D97-AF65-F5344CB8AC3E}">
        <p14:creationId xmlns:p14="http://schemas.microsoft.com/office/powerpoint/2010/main" val="1148850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6" y="789710"/>
            <a:ext cx="8229600" cy="5971307"/>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SzPct val="70000"/>
              <a:buFont typeface="Wingdings" panose="05000000000000000000" pitchFamily="2" charset="2"/>
              <a:buChar char="q"/>
            </a:pPr>
            <a:r>
              <a:rPr lang="en-US" sz="2600" dirty="0">
                <a:solidFill>
                  <a:schemeClr val="tx1"/>
                </a:solidFill>
              </a:rPr>
              <a:t>It is a provides virtualized computing resources over the internet.</a:t>
            </a:r>
          </a:p>
          <a:p>
            <a:pPr marL="457200" indent="-457200" algn="just">
              <a:buSzPct val="70000"/>
              <a:buFont typeface="Wingdings" panose="05000000000000000000" pitchFamily="2" charset="2"/>
              <a:buChar char="q"/>
            </a:pPr>
            <a:r>
              <a:rPr lang="en-US" sz="2600" dirty="0">
                <a:solidFill>
                  <a:schemeClr val="tx1"/>
                </a:solidFill>
                <a:ea typeface="Verdana" panose="020B0604030504040204" pitchFamily="34" charset="0"/>
              </a:rPr>
              <a:t>Also known as Hardware as a Service (HaaS)</a:t>
            </a:r>
          </a:p>
          <a:p>
            <a:pPr marL="457200" indent="-457200" algn="just">
              <a:buSzPct val="70000"/>
              <a:buFont typeface="Wingdings" panose="05000000000000000000" pitchFamily="2" charset="2"/>
              <a:buChar char="q"/>
            </a:pPr>
            <a:r>
              <a:rPr lang="en-US" sz="2600" dirty="0">
                <a:solidFill>
                  <a:schemeClr val="tx1"/>
                </a:solidFill>
              </a:rPr>
              <a:t>It Provides access to fundamental resources such as: networking equipment, devices, database, and web servers</a:t>
            </a:r>
          </a:p>
        </p:txBody>
      </p:sp>
      <p:sp>
        <p:nvSpPr>
          <p:cNvPr id="7" name="Rectangle 6">
            <a:extLst>
              <a:ext uri="{FF2B5EF4-FFF2-40B4-BE49-F238E27FC236}">
                <a16:creationId xmlns:a16="http://schemas.microsoft.com/office/drawing/2014/main" id="{20887A23-F3A2-403B-8997-0E29B0EDAEB6}"/>
              </a:ext>
            </a:extLst>
          </p:cNvPr>
          <p:cNvSpPr/>
          <p:nvPr/>
        </p:nvSpPr>
        <p:spPr>
          <a:xfrm>
            <a:off x="348096" y="57441"/>
            <a:ext cx="8227870"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2800" b="1" dirty="0">
                <a:solidFill>
                  <a:schemeClr val="accent4">
                    <a:lumMod val="75000"/>
                  </a:schemeClr>
                </a:solidFill>
              </a:rPr>
              <a:t>IaaS</a:t>
            </a:r>
          </a:p>
        </p:txBody>
      </p:sp>
      <p:pic>
        <p:nvPicPr>
          <p:cNvPr id="3" name="Picture 2">
            <a:extLst>
              <a:ext uri="{FF2B5EF4-FFF2-40B4-BE49-F238E27FC236}">
                <a16:creationId xmlns:a16="http://schemas.microsoft.com/office/drawing/2014/main" id="{60F8BA6F-5AA8-4681-81D7-5374796D6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9746" y="2915444"/>
            <a:ext cx="6303818" cy="3660554"/>
          </a:xfrm>
          <a:prstGeom prst="rect">
            <a:avLst/>
          </a:prstGeom>
        </p:spPr>
      </p:pic>
      <p:sp>
        <p:nvSpPr>
          <p:cNvPr id="5" name="Date Placeholder 4">
            <a:extLst>
              <a:ext uri="{FF2B5EF4-FFF2-40B4-BE49-F238E27FC236}">
                <a16:creationId xmlns:a16="http://schemas.microsoft.com/office/drawing/2014/main" id="{85D0D93E-266D-48DA-8633-AA2A5743E5C7}"/>
              </a:ext>
            </a:extLst>
          </p:cNvPr>
          <p:cNvSpPr>
            <a:spLocks noGrp="1"/>
          </p:cNvSpPr>
          <p:nvPr>
            <p:ph type="dt" sz="half" idx="10"/>
          </p:nvPr>
        </p:nvSpPr>
        <p:spPr/>
        <p:txBody>
          <a:bodyPr/>
          <a:lstStyle/>
          <a:p>
            <a:fld id="{5DE9350B-B770-4695-A1A1-9C075F71E09E}" type="datetime1">
              <a:rPr lang="en-US" smtClean="0"/>
              <a:t>10/28/2024</a:t>
            </a:fld>
            <a:endParaRPr lang="en-US"/>
          </a:p>
        </p:txBody>
      </p:sp>
      <p:sp>
        <p:nvSpPr>
          <p:cNvPr id="8" name="Slide Number Placeholder 7">
            <a:extLst>
              <a:ext uri="{FF2B5EF4-FFF2-40B4-BE49-F238E27FC236}">
                <a16:creationId xmlns:a16="http://schemas.microsoft.com/office/drawing/2014/main" id="{D78B2D60-CCC4-432D-ACAD-0FA258D62E21}"/>
              </a:ext>
            </a:extLst>
          </p:cNvPr>
          <p:cNvSpPr>
            <a:spLocks noGrp="1"/>
          </p:cNvSpPr>
          <p:nvPr>
            <p:ph type="sldNum" sz="quarter" idx="12"/>
          </p:nvPr>
        </p:nvSpPr>
        <p:spPr/>
        <p:txBody>
          <a:bodyPr/>
          <a:lstStyle/>
          <a:p>
            <a:fld id="{3D027B83-D7F4-42ED-8E09-7E32E292F51B}" type="slidenum">
              <a:rPr lang="en-US" smtClean="0"/>
              <a:t>61</a:t>
            </a:fld>
            <a:endParaRPr lang="en-US"/>
          </a:p>
        </p:txBody>
      </p:sp>
    </p:spTree>
    <p:extLst>
      <p:ext uri="{BB962C8B-B14F-4D97-AF65-F5344CB8AC3E}">
        <p14:creationId xmlns:p14="http://schemas.microsoft.com/office/powerpoint/2010/main" val="4219290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9" y="886693"/>
            <a:ext cx="8409710" cy="5971307"/>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600" b="1" dirty="0">
                <a:solidFill>
                  <a:schemeClr val="tx1"/>
                </a:solidFill>
              </a:rPr>
              <a:t>Characteristics:</a:t>
            </a:r>
          </a:p>
          <a:p>
            <a:pPr marL="914400" lvl="1" indent="-457200" algn="just">
              <a:buSzPct val="70000"/>
              <a:buFont typeface="Wingdings" panose="05000000000000000000" pitchFamily="2" charset="2"/>
              <a:buChar char="q"/>
            </a:pPr>
            <a:r>
              <a:rPr lang="en-US" sz="2600" dirty="0">
                <a:solidFill>
                  <a:schemeClr val="accent4">
                    <a:lumMod val="75000"/>
                  </a:schemeClr>
                </a:solidFill>
              </a:rPr>
              <a:t>VMs come with software already installed.</a:t>
            </a:r>
          </a:p>
          <a:p>
            <a:pPr marL="914400" lvl="1" indent="-457200" algn="just">
              <a:buSzPct val="70000"/>
              <a:buFont typeface="Wingdings" panose="05000000000000000000" pitchFamily="2" charset="2"/>
              <a:buChar char="q"/>
            </a:pPr>
            <a:r>
              <a:rPr lang="en-US" sz="2600" dirty="0">
                <a:solidFill>
                  <a:schemeClr val="accent4">
                    <a:lumMod val="75000"/>
                  </a:schemeClr>
                </a:solidFill>
              </a:rPr>
              <a:t>They can have OSs like Windows, Linux, and Solaris. </a:t>
            </a:r>
          </a:p>
          <a:p>
            <a:pPr marL="914400" lvl="1" indent="-457200" algn="just">
              <a:buSzPct val="70000"/>
              <a:buFont typeface="Wingdings" panose="05000000000000000000" pitchFamily="2" charset="2"/>
              <a:buChar char="q"/>
            </a:pPr>
            <a:r>
              <a:rPr lang="en-US" sz="2600" dirty="0">
                <a:solidFill>
                  <a:schemeClr val="accent4">
                    <a:lumMod val="75000"/>
                  </a:schemeClr>
                </a:solidFill>
              </a:rPr>
              <a:t>Resources are available on demand, allowing data copies to be stored in various places.</a:t>
            </a:r>
          </a:p>
          <a:p>
            <a:pPr marL="914400" lvl="1" indent="-457200" algn="just">
              <a:buSzPct val="70000"/>
              <a:buFont typeface="Wingdings" panose="05000000000000000000" pitchFamily="2" charset="2"/>
              <a:buChar char="q"/>
            </a:pPr>
            <a:r>
              <a:rPr lang="en-US" sz="2600" dirty="0">
                <a:solidFill>
                  <a:schemeClr val="accent4">
                    <a:lumMod val="75000"/>
                  </a:schemeClr>
                </a:solidFill>
              </a:rPr>
              <a:t>You can easily scale computing resources up or down.</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409710"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28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D663ED36-7CAE-4D4D-A955-0C2E23E684BF}"/>
              </a:ext>
            </a:extLst>
          </p:cNvPr>
          <p:cNvSpPr>
            <a:spLocks noGrp="1"/>
          </p:cNvSpPr>
          <p:nvPr>
            <p:ph type="dt" sz="half" idx="10"/>
          </p:nvPr>
        </p:nvSpPr>
        <p:spPr/>
        <p:txBody>
          <a:bodyPr/>
          <a:lstStyle/>
          <a:p>
            <a:fld id="{C90AC3DF-D206-465D-AE66-8ABBE8751362}" type="datetime1">
              <a:rPr lang="en-US" smtClean="0"/>
              <a:t>10/28/2024</a:t>
            </a:fld>
            <a:endParaRPr lang="en-US"/>
          </a:p>
        </p:txBody>
      </p:sp>
      <p:sp>
        <p:nvSpPr>
          <p:cNvPr id="4" name="Slide Number Placeholder 3">
            <a:extLst>
              <a:ext uri="{FF2B5EF4-FFF2-40B4-BE49-F238E27FC236}">
                <a16:creationId xmlns:a16="http://schemas.microsoft.com/office/drawing/2014/main" id="{5E3DF830-F33D-45CC-930F-A16CF55CB240}"/>
              </a:ext>
            </a:extLst>
          </p:cNvPr>
          <p:cNvSpPr>
            <a:spLocks noGrp="1"/>
          </p:cNvSpPr>
          <p:nvPr>
            <p:ph type="sldNum" sz="quarter" idx="12"/>
          </p:nvPr>
        </p:nvSpPr>
        <p:spPr/>
        <p:txBody>
          <a:bodyPr/>
          <a:lstStyle/>
          <a:p>
            <a:fld id="{3D027B83-D7F4-42ED-8E09-7E32E292F51B}" type="slidenum">
              <a:rPr lang="en-US" smtClean="0"/>
              <a:t>62</a:t>
            </a:fld>
            <a:endParaRPr lang="en-US"/>
          </a:p>
        </p:txBody>
      </p:sp>
    </p:spTree>
    <p:extLst>
      <p:ext uri="{BB962C8B-B14F-4D97-AF65-F5344CB8AC3E}">
        <p14:creationId xmlns:p14="http://schemas.microsoft.com/office/powerpoint/2010/main" val="39968058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9" y="886693"/>
            <a:ext cx="8229600" cy="5971307"/>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600" b="1" dirty="0">
                <a:solidFill>
                  <a:srgbClr val="FF0000"/>
                </a:solidFill>
              </a:rPr>
              <a:t>Advantages:</a:t>
            </a:r>
          </a:p>
          <a:p>
            <a:pPr marL="914400" lvl="1" indent="-457200" algn="just">
              <a:buSzPct val="70000"/>
              <a:buFont typeface="Wingdings" panose="05000000000000000000" pitchFamily="2" charset="2"/>
              <a:buChar char="q"/>
            </a:pPr>
            <a:r>
              <a:rPr lang="en-US" sz="2600" dirty="0">
                <a:solidFill>
                  <a:schemeClr val="accent4">
                    <a:lumMod val="75000"/>
                  </a:schemeClr>
                </a:solidFill>
              </a:rPr>
              <a:t>Cost-Effective: </a:t>
            </a:r>
          </a:p>
          <a:p>
            <a:pPr marL="1371600" lvl="2" indent="-457200" algn="just">
              <a:buSzPct val="70000"/>
              <a:buFont typeface="Wingdings" panose="05000000000000000000" pitchFamily="2" charset="2"/>
              <a:buChar char="q"/>
            </a:pPr>
            <a:r>
              <a:rPr lang="en-US" sz="2600" dirty="0">
                <a:solidFill>
                  <a:schemeClr val="tx1"/>
                </a:solidFill>
              </a:rPr>
              <a:t>Eliminates capital expense and reduces ongoing cost and IaaS customers pay on a per-user basis.</a:t>
            </a:r>
          </a:p>
          <a:p>
            <a:pPr marL="1371600" lvl="2" indent="-457200" algn="just">
              <a:buSzPct val="70000"/>
              <a:buFont typeface="Wingdings" panose="05000000000000000000" pitchFamily="2" charset="2"/>
              <a:buChar char="q"/>
            </a:pPr>
            <a:r>
              <a:rPr lang="en-US" sz="2600" dirty="0">
                <a:solidFill>
                  <a:schemeClr val="tx1"/>
                </a:solidFill>
              </a:rPr>
              <a:t>Running websites using IaaS can be less expensive than traditional web hosting. </a:t>
            </a:r>
          </a:p>
          <a:p>
            <a:pPr marL="914400" lvl="1" indent="-457200" algn="just">
              <a:buSzPct val="70000"/>
              <a:buFont typeface="Wingdings" panose="05000000000000000000" pitchFamily="2" charset="2"/>
              <a:buChar char="q"/>
            </a:pPr>
            <a:r>
              <a:rPr lang="en-US" sz="2600" dirty="0">
                <a:solidFill>
                  <a:schemeClr val="accent4">
                    <a:lumMod val="75000"/>
                  </a:schemeClr>
                </a:solidFill>
              </a:rPr>
              <a:t>Security: </a:t>
            </a:r>
          </a:p>
          <a:p>
            <a:pPr marL="1371600" lvl="2" indent="-457200" algn="just">
              <a:buSzPct val="70000"/>
              <a:buFont typeface="Wingdings" panose="05000000000000000000" pitchFamily="2" charset="2"/>
              <a:buChar char="q"/>
            </a:pPr>
            <a:r>
              <a:rPr lang="en-US" sz="2600" dirty="0">
                <a:solidFill>
                  <a:schemeClr val="tx1"/>
                </a:solidFill>
              </a:rPr>
              <a:t>IaaS Cloud Provider may provide better security than your existing software. </a:t>
            </a:r>
          </a:p>
          <a:p>
            <a:pPr marL="914400" lvl="1" indent="-457200" algn="just">
              <a:buSzPct val="70000"/>
              <a:buFont typeface="Wingdings" panose="05000000000000000000" pitchFamily="2" charset="2"/>
              <a:buChar char="q"/>
            </a:pPr>
            <a:r>
              <a:rPr lang="en-US" sz="2600" dirty="0">
                <a:solidFill>
                  <a:schemeClr val="accent4">
                    <a:lumMod val="75000"/>
                  </a:schemeClr>
                </a:solidFill>
              </a:rPr>
              <a:t>Maintenance: </a:t>
            </a:r>
          </a:p>
          <a:p>
            <a:pPr marL="1371600" lvl="2" indent="-457200" algn="just">
              <a:buSzPct val="70000"/>
              <a:buFont typeface="Wingdings" panose="05000000000000000000" pitchFamily="2" charset="2"/>
              <a:buChar char="q"/>
            </a:pPr>
            <a:r>
              <a:rPr lang="en-US" sz="2600" dirty="0">
                <a:solidFill>
                  <a:schemeClr val="tx1"/>
                </a:solidFill>
              </a:rPr>
              <a:t>There is no need to manage the underlying data center or the introduction of new releases of the development or underlying software. This is all handled by the IaaS Cloud Provider. </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28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158BB1C4-298A-4A3A-9250-24875D4F67D7}"/>
              </a:ext>
            </a:extLst>
          </p:cNvPr>
          <p:cNvSpPr>
            <a:spLocks noGrp="1"/>
          </p:cNvSpPr>
          <p:nvPr>
            <p:ph type="dt" sz="half" idx="10"/>
          </p:nvPr>
        </p:nvSpPr>
        <p:spPr/>
        <p:txBody>
          <a:bodyPr/>
          <a:lstStyle/>
          <a:p>
            <a:fld id="{BB8A0225-096E-49FF-8027-CED71B0605B6}" type="datetime1">
              <a:rPr lang="en-US" smtClean="0"/>
              <a:t>10/28/2024</a:t>
            </a:fld>
            <a:endParaRPr lang="en-US"/>
          </a:p>
        </p:txBody>
      </p:sp>
      <p:sp>
        <p:nvSpPr>
          <p:cNvPr id="3" name="Slide Number Placeholder 2">
            <a:extLst>
              <a:ext uri="{FF2B5EF4-FFF2-40B4-BE49-F238E27FC236}">
                <a16:creationId xmlns:a16="http://schemas.microsoft.com/office/drawing/2014/main" id="{49AAA948-CFB7-45D0-837D-83B7E30CFA04}"/>
              </a:ext>
            </a:extLst>
          </p:cNvPr>
          <p:cNvSpPr>
            <a:spLocks noGrp="1"/>
          </p:cNvSpPr>
          <p:nvPr>
            <p:ph type="sldNum" sz="quarter" idx="12"/>
          </p:nvPr>
        </p:nvSpPr>
        <p:spPr/>
        <p:txBody>
          <a:bodyPr/>
          <a:lstStyle/>
          <a:p>
            <a:fld id="{3D027B83-D7F4-42ED-8E09-7E32E292F51B}" type="slidenum">
              <a:rPr lang="en-US" smtClean="0"/>
              <a:t>63</a:t>
            </a:fld>
            <a:endParaRPr lang="en-US"/>
          </a:p>
        </p:txBody>
      </p:sp>
    </p:spTree>
    <p:extLst>
      <p:ext uri="{BB962C8B-B14F-4D97-AF65-F5344CB8AC3E}">
        <p14:creationId xmlns:p14="http://schemas.microsoft.com/office/powerpoint/2010/main" val="3286504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9" y="886693"/>
            <a:ext cx="8229600" cy="5971307"/>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600" b="1" dirty="0">
                <a:solidFill>
                  <a:srgbClr val="FF0000"/>
                </a:solidFill>
              </a:rPr>
              <a:t>Disadvantages:</a:t>
            </a:r>
          </a:p>
          <a:p>
            <a:pPr marL="914400" lvl="1" indent="-457200" algn="just">
              <a:buSzPct val="70000"/>
              <a:buFont typeface="Wingdings" panose="05000000000000000000" pitchFamily="2" charset="2"/>
              <a:buChar char="q"/>
            </a:pPr>
            <a:r>
              <a:rPr lang="en-US" sz="2600" dirty="0">
                <a:solidFill>
                  <a:schemeClr val="accent4">
                    <a:lumMod val="75000"/>
                  </a:schemeClr>
                </a:solidFill>
              </a:rPr>
              <a:t>Limited control over infrastructure: </a:t>
            </a:r>
          </a:p>
          <a:p>
            <a:pPr marL="1371600" lvl="2" indent="-457200" algn="just">
              <a:buSzPct val="70000"/>
              <a:buFont typeface="Wingdings" panose="05000000000000000000" pitchFamily="2" charset="2"/>
              <a:buChar char="q"/>
            </a:pPr>
            <a:r>
              <a:rPr lang="en-US" sz="2600" dirty="0">
                <a:solidFill>
                  <a:schemeClr val="tx1"/>
                </a:solidFill>
              </a:rPr>
              <a:t>IaaS providers typically manage the underlying infrastructure and take care of maintenance and updates</a:t>
            </a:r>
          </a:p>
          <a:p>
            <a:pPr marL="914400" lvl="1" indent="-457200" algn="just">
              <a:buSzPct val="70000"/>
              <a:buFont typeface="Wingdings" panose="05000000000000000000" pitchFamily="2" charset="2"/>
              <a:buChar char="q"/>
            </a:pPr>
            <a:r>
              <a:rPr lang="en-US" sz="2600" dirty="0">
                <a:solidFill>
                  <a:schemeClr val="accent4">
                    <a:lumMod val="75000"/>
                  </a:schemeClr>
                </a:solidFill>
              </a:rPr>
              <a:t>Security concerns: </a:t>
            </a:r>
          </a:p>
          <a:p>
            <a:pPr marL="1371600" lvl="2" indent="-457200" algn="just">
              <a:buSzPct val="70000"/>
              <a:buFont typeface="Wingdings" panose="05000000000000000000" pitchFamily="2" charset="2"/>
              <a:buChar char="q"/>
            </a:pPr>
            <a:r>
              <a:rPr lang="en-US" sz="2600" dirty="0">
                <a:solidFill>
                  <a:schemeClr val="tx1"/>
                </a:solidFill>
              </a:rPr>
              <a:t>Users are responsible for securing their own data and applications, which can be a significant undertaking.</a:t>
            </a:r>
          </a:p>
          <a:p>
            <a:pPr marL="914400" lvl="1" indent="-457200" algn="just">
              <a:buSzPct val="70000"/>
              <a:buFont typeface="Wingdings" panose="05000000000000000000" pitchFamily="2" charset="2"/>
              <a:buChar char="q"/>
            </a:pPr>
            <a:r>
              <a:rPr lang="en-US" sz="2600" dirty="0">
                <a:solidFill>
                  <a:schemeClr val="accent4">
                    <a:lumMod val="75000"/>
                  </a:schemeClr>
                </a:solidFill>
              </a:rPr>
              <a:t>Limited access</a:t>
            </a:r>
            <a:r>
              <a:rPr lang="en-US" sz="2600" dirty="0">
                <a:solidFill>
                  <a:schemeClr val="tx1"/>
                </a:solidFill>
              </a:rPr>
              <a:t>: </a:t>
            </a:r>
          </a:p>
          <a:p>
            <a:pPr marL="1371600" lvl="2" indent="-457200" algn="just">
              <a:buSzPct val="70000"/>
              <a:buFont typeface="Wingdings" panose="05000000000000000000" pitchFamily="2" charset="2"/>
              <a:buChar char="q"/>
            </a:pPr>
            <a:r>
              <a:rPr lang="en-US" sz="2600" dirty="0">
                <a:solidFill>
                  <a:schemeClr val="tx1"/>
                </a:solidFill>
              </a:rPr>
              <a:t>Cloud computing may not be accessible in certain regions and countries due to legal policies.</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28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FA40A9CB-18A0-4B52-9801-2C8F35908BB3}"/>
              </a:ext>
            </a:extLst>
          </p:cNvPr>
          <p:cNvSpPr>
            <a:spLocks noGrp="1"/>
          </p:cNvSpPr>
          <p:nvPr>
            <p:ph type="dt" sz="half" idx="10"/>
          </p:nvPr>
        </p:nvSpPr>
        <p:spPr/>
        <p:txBody>
          <a:bodyPr/>
          <a:lstStyle/>
          <a:p>
            <a:fld id="{1B5549D7-2392-4693-891E-38B4C343D0EA}" type="datetime1">
              <a:rPr lang="en-US" smtClean="0"/>
              <a:t>10/28/2024</a:t>
            </a:fld>
            <a:endParaRPr lang="en-US"/>
          </a:p>
        </p:txBody>
      </p:sp>
      <p:sp>
        <p:nvSpPr>
          <p:cNvPr id="3" name="Slide Number Placeholder 2">
            <a:extLst>
              <a:ext uri="{FF2B5EF4-FFF2-40B4-BE49-F238E27FC236}">
                <a16:creationId xmlns:a16="http://schemas.microsoft.com/office/drawing/2014/main" id="{9A454F3F-BB7B-4F2F-ABF5-728B102BDD46}"/>
              </a:ext>
            </a:extLst>
          </p:cNvPr>
          <p:cNvSpPr>
            <a:spLocks noGrp="1"/>
          </p:cNvSpPr>
          <p:nvPr>
            <p:ph type="sldNum" sz="quarter" idx="12"/>
          </p:nvPr>
        </p:nvSpPr>
        <p:spPr/>
        <p:txBody>
          <a:bodyPr/>
          <a:lstStyle/>
          <a:p>
            <a:fld id="{3D027B83-D7F4-42ED-8E09-7E32E292F51B}" type="slidenum">
              <a:rPr lang="en-US" smtClean="0"/>
              <a:t>64</a:t>
            </a:fld>
            <a:endParaRPr lang="en-US"/>
          </a:p>
        </p:txBody>
      </p:sp>
    </p:spTree>
    <p:extLst>
      <p:ext uri="{BB962C8B-B14F-4D97-AF65-F5344CB8AC3E}">
        <p14:creationId xmlns:p14="http://schemas.microsoft.com/office/powerpoint/2010/main" val="8129243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9" y="886693"/>
            <a:ext cx="8229600" cy="5971307"/>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600" b="1" dirty="0">
                <a:solidFill>
                  <a:schemeClr val="tx1"/>
                </a:solidFill>
              </a:rPr>
              <a:t>Examples of IaaS Provider:</a:t>
            </a:r>
          </a:p>
          <a:p>
            <a:pPr marL="914400" lvl="1" indent="-457200" algn="just">
              <a:buSzPct val="70000"/>
              <a:buFont typeface="Wingdings" panose="05000000000000000000" pitchFamily="2" charset="2"/>
              <a:buChar char="q"/>
            </a:pPr>
            <a:r>
              <a:rPr lang="en-US" sz="2600" dirty="0">
                <a:solidFill>
                  <a:schemeClr val="accent4">
                    <a:lumMod val="75000"/>
                  </a:schemeClr>
                </a:solidFill>
              </a:rPr>
              <a:t>Digital Ocean</a:t>
            </a:r>
          </a:p>
          <a:p>
            <a:pPr marL="914400" lvl="1" indent="-457200" algn="just">
              <a:buSzPct val="70000"/>
              <a:buFont typeface="Wingdings" panose="05000000000000000000" pitchFamily="2" charset="2"/>
              <a:buChar char="q"/>
            </a:pPr>
            <a:r>
              <a:rPr lang="en-US" sz="2600" dirty="0">
                <a:solidFill>
                  <a:schemeClr val="accent4">
                    <a:lumMod val="75000"/>
                  </a:schemeClr>
                </a:solidFill>
              </a:rPr>
              <a:t>Red Hat</a:t>
            </a:r>
          </a:p>
          <a:p>
            <a:pPr marL="914400" lvl="1" indent="-457200" algn="just">
              <a:buSzPct val="70000"/>
              <a:buFont typeface="Wingdings" panose="05000000000000000000" pitchFamily="2" charset="2"/>
              <a:buChar char="q"/>
            </a:pPr>
            <a:r>
              <a:rPr lang="en-US" sz="2600" dirty="0">
                <a:solidFill>
                  <a:schemeClr val="accent4">
                    <a:lumMod val="75000"/>
                  </a:schemeClr>
                </a:solidFill>
              </a:rPr>
              <a:t>IBM</a:t>
            </a:r>
          </a:p>
          <a:p>
            <a:pPr marL="914400" lvl="1" indent="-457200" algn="just">
              <a:buSzPct val="70000"/>
              <a:buFont typeface="Wingdings" panose="05000000000000000000" pitchFamily="2" charset="2"/>
              <a:buChar char="q"/>
            </a:pPr>
            <a:r>
              <a:rPr lang="en-US" sz="2600" dirty="0">
                <a:solidFill>
                  <a:schemeClr val="accent4">
                    <a:lumMod val="75000"/>
                  </a:schemeClr>
                </a:solidFill>
              </a:rPr>
              <a:t>Microsoft</a:t>
            </a:r>
          </a:p>
          <a:p>
            <a:pPr marL="914400" lvl="1" indent="-457200" algn="just">
              <a:buSzPct val="70000"/>
              <a:buFont typeface="Wingdings" panose="05000000000000000000" pitchFamily="2" charset="2"/>
              <a:buChar char="q"/>
            </a:pPr>
            <a:r>
              <a:rPr lang="en-US" sz="2600" dirty="0">
                <a:solidFill>
                  <a:schemeClr val="accent4">
                    <a:lumMod val="75000"/>
                  </a:schemeClr>
                </a:solidFill>
              </a:rPr>
              <a:t>Rackspace Technology</a:t>
            </a:r>
          </a:p>
          <a:p>
            <a:pPr marL="914400" lvl="1" indent="-457200" algn="just">
              <a:buSzPct val="70000"/>
              <a:buFont typeface="Wingdings" panose="05000000000000000000" pitchFamily="2" charset="2"/>
              <a:buChar char="q"/>
            </a:pPr>
            <a:r>
              <a:rPr lang="en-US" sz="2600" dirty="0">
                <a:solidFill>
                  <a:schemeClr val="accent4">
                    <a:lumMod val="75000"/>
                  </a:schemeClr>
                </a:solidFill>
              </a:rPr>
              <a:t>VMware</a:t>
            </a:r>
          </a:p>
          <a:p>
            <a:pPr marL="914400" lvl="1" indent="-457200" algn="just">
              <a:buSzPct val="70000"/>
              <a:buFont typeface="Wingdings" panose="05000000000000000000" pitchFamily="2" charset="2"/>
              <a:buChar char="q"/>
            </a:pPr>
            <a:r>
              <a:rPr lang="en-US" sz="2600" dirty="0">
                <a:solidFill>
                  <a:schemeClr val="accent4">
                    <a:lumMod val="75000"/>
                  </a:schemeClr>
                </a:solidFill>
              </a:rPr>
              <a:t>OpenStack</a:t>
            </a:r>
          </a:p>
          <a:p>
            <a:pPr marL="914400" lvl="1" indent="-457200" algn="just">
              <a:buSzPct val="70000"/>
              <a:buFont typeface="Wingdings" panose="05000000000000000000" pitchFamily="2" charset="2"/>
              <a:buChar char="q"/>
            </a:pPr>
            <a:r>
              <a:rPr lang="en-US" sz="2600" dirty="0" err="1">
                <a:solidFill>
                  <a:schemeClr val="accent4">
                    <a:lumMod val="75000"/>
                  </a:schemeClr>
                </a:solidFill>
              </a:rPr>
              <a:t>LayerStack</a:t>
            </a:r>
            <a:endParaRPr lang="en-US" sz="2600" dirty="0">
              <a:solidFill>
                <a:schemeClr val="accent4">
                  <a:lumMod val="75000"/>
                </a:schemeClr>
              </a:solidFill>
            </a:endParaRPr>
          </a:p>
          <a:p>
            <a:pPr marL="914400" lvl="1" indent="-457200" algn="just">
              <a:buSzPct val="70000"/>
              <a:buFont typeface="Wingdings" panose="05000000000000000000" pitchFamily="2" charset="2"/>
              <a:buChar char="q"/>
            </a:pPr>
            <a:r>
              <a:rPr lang="en-US" sz="2600" dirty="0">
                <a:solidFill>
                  <a:schemeClr val="accent4">
                    <a:lumMod val="75000"/>
                  </a:schemeClr>
                </a:solidFill>
              </a:rPr>
              <a:t>Alibaba Cloud</a:t>
            </a:r>
          </a:p>
          <a:p>
            <a:pPr marL="914400" lvl="1" indent="-457200" algn="just">
              <a:buSzPct val="70000"/>
              <a:buFont typeface="Wingdings" panose="05000000000000000000" pitchFamily="2" charset="2"/>
              <a:buChar char="q"/>
            </a:pPr>
            <a:r>
              <a:rPr lang="en-US" sz="2600" dirty="0">
                <a:solidFill>
                  <a:schemeClr val="accent4">
                    <a:lumMod val="75000"/>
                  </a:schemeClr>
                </a:solidFill>
              </a:rPr>
              <a:t>Amazon Web Services etc. </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28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2C00DA80-2ECB-4A60-B28D-C5262A67B028}"/>
              </a:ext>
            </a:extLst>
          </p:cNvPr>
          <p:cNvSpPr>
            <a:spLocks noGrp="1"/>
          </p:cNvSpPr>
          <p:nvPr>
            <p:ph type="dt" sz="half" idx="10"/>
          </p:nvPr>
        </p:nvSpPr>
        <p:spPr/>
        <p:txBody>
          <a:bodyPr/>
          <a:lstStyle/>
          <a:p>
            <a:fld id="{21D738F1-BA83-46F2-BADE-92709CC2732E}" type="datetime1">
              <a:rPr lang="en-US" smtClean="0"/>
              <a:t>10/28/2024</a:t>
            </a:fld>
            <a:endParaRPr lang="en-US"/>
          </a:p>
        </p:txBody>
      </p:sp>
      <p:sp>
        <p:nvSpPr>
          <p:cNvPr id="3" name="Slide Number Placeholder 2">
            <a:extLst>
              <a:ext uri="{FF2B5EF4-FFF2-40B4-BE49-F238E27FC236}">
                <a16:creationId xmlns:a16="http://schemas.microsoft.com/office/drawing/2014/main" id="{84D34E8B-3F87-43B2-880B-5FA0DC9CA6D6}"/>
              </a:ext>
            </a:extLst>
          </p:cNvPr>
          <p:cNvSpPr>
            <a:spLocks noGrp="1"/>
          </p:cNvSpPr>
          <p:nvPr>
            <p:ph type="sldNum" sz="quarter" idx="12"/>
          </p:nvPr>
        </p:nvSpPr>
        <p:spPr/>
        <p:txBody>
          <a:bodyPr/>
          <a:lstStyle/>
          <a:p>
            <a:fld id="{3D027B83-D7F4-42ED-8E09-7E32E292F51B}" type="slidenum">
              <a:rPr lang="en-US" smtClean="0"/>
              <a:t>65</a:t>
            </a:fld>
            <a:endParaRPr lang="en-US"/>
          </a:p>
        </p:txBody>
      </p:sp>
    </p:spTree>
    <p:extLst>
      <p:ext uri="{BB962C8B-B14F-4D97-AF65-F5344CB8AC3E}">
        <p14:creationId xmlns:p14="http://schemas.microsoft.com/office/powerpoint/2010/main" val="1547838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08710" y="789709"/>
            <a:ext cx="8541325" cy="5931767"/>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marL="457200" indent="-457200" algn="just">
              <a:buSzPct val="70000"/>
              <a:buFont typeface="Wingdings" panose="05000000000000000000" pitchFamily="2" charset="2"/>
              <a:buChar char="q"/>
            </a:pPr>
            <a:r>
              <a:rPr lang="en-US" sz="2600" dirty="0">
                <a:solidFill>
                  <a:schemeClr val="tx1"/>
                </a:solidFill>
              </a:rPr>
              <a:t>PaaS offers the runtime environment for applications. </a:t>
            </a:r>
          </a:p>
          <a:p>
            <a:pPr marL="457200" indent="-457200" algn="just">
              <a:buSzPct val="70000"/>
              <a:buFont typeface="Wingdings" panose="05000000000000000000" pitchFamily="2" charset="2"/>
              <a:buChar char="q"/>
            </a:pPr>
            <a:r>
              <a:rPr lang="en-US" sz="2600" dirty="0">
                <a:solidFill>
                  <a:schemeClr val="tx1"/>
                </a:solidFill>
              </a:rPr>
              <a:t>It also offers deployment tools required to develop applications. </a:t>
            </a:r>
          </a:p>
          <a:p>
            <a:pPr marL="457200" indent="-457200" algn="just">
              <a:buSzPct val="70000"/>
              <a:buFont typeface="Wingdings" panose="05000000000000000000" pitchFamily="2" charset="2"/>
              <a:buChar char="q"/>
            </a:pPr>
            <a:r>
              <a:rPr lang="en-US" sz="2600" dirty="0">
                <a:solidFill>
                  <a:schemeClr val="tx1"/>
                </a:solidFill>
              </a:rPr>
              <a:t>PaaS has a feature of point-and-click tools that enables non-developers </a:t>
            </a:r>
            <a:r>
              <a:rPr lang="en-US" sz="2700" dirty="0">
                <a:solidFill>
                  <a:schemeClr val="tx1"/>
                </a:solidFill>
              </a:rPr>
              <a:t>to create web applications.</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136523"/>
            <a:ext cx="8541324" cy="52892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PaaS</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896106F2-EE7A-4479-BADE-0A8DDD389FA5}"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66</a:t>
            </a:fld>
            <a:endParaRPr lang="en-US" dirty="0"/>
          </a:p>
        </p:txBody>
      </p:sp>
      <p:pic>
        <p:nvPicPr>
          <p:cNvPr id="5" name="Picture 4">
            <a:extLst>
              <a:ext uri="{FF2B5EF4-FFF2-40B4-BE49-F238E27FC236}">
                <a16:creationId xmlns:a16="http://schemas.microsoft.com/office/drawing/2014/main" id="{49F01782-C747-45D9-A228-9F5BB5567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566" y="2890406"/>
            <a:ext cx="5544324" cy="3465945"/>
          </a:xfrm>
          <a:prstGeom prst="rect">
            <a:avLst/>
          </a:prstGeom>
        </p:spPr>
      </p:pic>
    </p:spTree>
    <p:extLst>
      <p:ext uri="{BB962C8B-B14F-4D97-AF65-F5344CB8AC3E}">
        <p14:creationId xmlns:p14="http://schemas.microsoft.com/office/powerpoint/2010/main" val="25575607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9" y="886694"/>
            <a:ext cx="8229600"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700" b="1" dirty="0">
                <a:solidFill>
                  <a:schemeClr val="tx1"/>
                </a:solidFill>
              </a:rPr>
              <a:t>Characteristics</a:t>
            </a:r>
          </a:p>
          <a:p>
            <a:pPr marL="914400" lvl="1" indent="-457200" algn="just">
              <a:buSzPct val="70000"/>
              <a:buFont typeface="Wingdings" panose="05000000000000000000" pitchFamily="2" charset="2"/>
              <a:buChar char="q"/>
            </a:pPr>
            <a:r>
              <a:rPr lang="en-US" sz="2700" dirty="0">
                <a:solidFill>
                  <a:schemeClr val="accent4">
                    <a:lumMod val="75000"/>
                  </a:schemeClr>
                </a:solidFill>
              </a:rPr>
              <a:t>Accessible to various users via the same application. </a:t>
            </a:r>
          </a:p>
          <a:p>
            <a:pPr marL="914400" lvl="1" indent="-457200" algn="just">
              <a:buSzPct val="70000"/>
              <a:buFont typeface="Wingdings" panose="05000000000000000000" pitchFamily="2" charset="2"/>
              <a:buChar char="q"/>
            </a:pPr>
            <a:r>
              <a:rPr lang="en-US" sz="2700" dirty="0">
                <a:solidFill>
                  <a:schemeClr val="accent4">
                    <a:lumMod val="75000"/>
                  </a:schemeClr>
                </a:solidFill>
              </a:rPr>
              <a:t>Integrates with web services and databases.</a:t>
            </a:r>
          </a:p>
          <a:p>
            <a:pPr marL="914400" lvl="1" indent="-457200" algn="just">
              <a:buSzPct val="70000"/>
              <a:buFont typeface="Wingdings" panose="05000000000000000000" pitchFamily="2" charset="2"/>
              <a:buChar char="q"/>
            </a:pPr>
            <a:r>
              <a:rPr lang="en-US" sz="2700" dirty="0">
                <a:solidFill>
                  <a:schemeClr val="accent4">
                    <a:lumMod val="75000"/>
                  </a:schemeClr>
                </a:solidFill>
              </a:rPr>
              <a:t>Build virtualization technology for easy scaling.</a:t>
            </a:r>
          </a:p>
          <a:p>
            <a:pPr marL="914400" lvl="1" indent="-457200" algn="just">
              <a:buSzPct val="70000"/>
              <a:buFont typeface="Wingdings" panose="05000000000000000000" pitchFamily="2" charset="2"/>
              <a:buChar char="q"/>
            </a:pPr>
            <a:r>
              <a:rPr lang="en-US" sz="2700" dirty="0">
                <a:solidFill>
                  <a:schemeClr val="accent4">
                    <a:lumMod val="75000"/>
                  </a:schemeClr>
                </a:solidFill>
              </a:rPr>
              <a:t>Supports multiple languages and frameworks</a:t>
            </a:r>
          </a:p>
          <a:p>
            <a:pPr marL="914400" lvl="1" indent="-457200" algn="just">
              <a:buSzPct val="70000"/>
              <a:buFont typeface="Wingdings" panose="05000000000000000000" pitchFamily="2" charset="2"/>
              <a:buChar char="q"/>
            </a:pPr>
            <a:r>
              <a:rPr lang="en-US" sz="2700" dirty="0">
                <a:solidFill>
                  <a:schemeClr val="accent4">
                    <a:lumMod val="75000"/>
                  </a:schemeClr>
                </a:solidFill>
              </a:rPr>
              <a:t>Offers auto-scaling capabilities..</a:t>
            </a:r>
          </a:p>
          <a:p>
            <a:pPr algn="just">
              <a:buSzPct val="70000"/>
            </a:pPr>
            <a:r>
              <a:rPr lang="en-US" sz="2700" dirty="0">
                <a:solidFill>
                  <a:schemeClr val="accent4">
                    <a:lumMod val="75000"/>
                  </a:schemeClr>
                </a:solidFill>
              </a:rPr>
              <a:t> </a:t>
            </a:r>
            <a:r>
              <a:rPr lang="en-US" sz="2700" b="1" dirty="0">
                <a:solidFill>
                  <a:schemeClr val="tx1"/>
                </a:solidFill>
              </a:rPr>
              <a:t>Advantages </a:t>
            </a:r>
          </a:p>
          <a:p>
            <a:pPr marL="914400" lvl="1" indent="-457200" algn="just">
              <a:buSzPct val="70000"/>
              <a:buFont typeface="Wingdings" panose="05000000000000000000" pitchFamily="2" charset="2"/>
              <a:buChar char="q"/>
            </a:pPr>
            <a:r>
              <a:rPr lang="en-US" sz="2700" dirty="0">
                <a:solidFill>
                  <a:schemeClr val="accent4">
                    <a:lumMod val="75000"/>
                  </a:schemeClr>
                </a:solidFill>
              </a:rPr>
              <a:t>Scalability: </a:t>
            </a:r>
            <a:r>
              <a:rPr lang="en-US" sz="2700" dirty="0">
                <a:solidFill>
                  <a:schemeClr val="tx1"/>
                </a:solidFill>
              </a:rPr>
              <a:t>users ranges from hundreds to thousands.</a:t>
            </a:r>
          </a:p>
          <a:p>
            <a:pPr marL="914400" lvl="1" indent="-457200" algn="just">
              <a:buSzPct val="70000"/>
              <a:buFont typeface="Wingdings" panose="05000000000000000000" pitchFamily="2" charset="2"/>
              <a:buChar char="q"/>
            </a:pPr>
            <a:r>
              <a:rPr lang="en-US" sz="2700" dirty="0">
                <a:solidFill>
                  <a:schemeClr val="accent4">
                    <a:lumMod val="75000"/>
                  </a:schemeClr>
                </a:solidFill>
              </a:rPr>
              <a:t>Prebuilt Business Plan: </a:t>
            </a:r>
            <a:r>
              <a:rPr lang="en-US" sz="2700" dirty="0">
                <a:solidFill>
                  <a:schemeClr val="tx1"/>
                </a:solidFill>
              </a:rPr>
              <a:t>vendors provide pre-defined business functionality for users to directly start the project.</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B559EFA2-9D74-4429-BDF4-4D861F7D0B7E}"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67</a:t>
            </a:fld>
            <a:endParaRPr lang="en-US" dirty="0"/>
          </a:p>
        </p:txBody>
      </p:sp>
    </p:spTree>
    <p:extLst>
      <p:ext uri="{BB962C8B-B14F-4D97-AF65-F5344CB8AC3E}">
        <p14:creationId xmlns:p14="http://schemas.microsoft.com/office/powerpoint/2010/main" val="3980987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8" y="886694"/>
            <a:ext cx="8278087"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marL="914400" lvl="1" indent="-457200" algn="just">
              <a:buSzPct val="70000"/>
              <a:buFont typeface="Wingdings" panose="05000000000000000000" pitchFamily="2" charset="2"/>
              <a:buChar char="q"/>
            </a:pPr>
            <a:r>
              <a:rPr lang="en-US" sz="2700" dirty="0">
                <a:solidFill>
                  <a:schemeClr val="accent4">
                    <a:lumMod val="75000"/>
                  </a:schemeClr>
                </a:solidFill>
              </a:rPr>
              <a:t>Low Cost: </a:t>
            </a:r>
            <a:r>
              <a:rPr lang="en-US" sz="2700" dirty="0">
                <a:solidFill>
                  <a:schemeClr val="tx1"/>
                </a:solidFill>
              </a:rPr>
              <a:t>PaaS requires a computer &amp; a good internet connection and less investment in hardware &amp; software. </a:t>
            </a:r>
          </a:p>
          <a:p>
            <a:pPr marL="914400" lvl="1" indent="-457200" algn="just">
              <a:buSzPct val="70000"/>
              <a:buFont typeface="Wingdings" panose="05000000000000000000" pitchFamily="2" charset="2"/>
              <a:buChar char="q"/>
            </a:pPr>
            <a:r>
              <a:rPr lang="en-US" sz="2700" dirty="0">
                <a:solidFill>
                  <a:schemeClr val="accent4">
                    <a:lumMod val="75000"/>
                  </a:schemeClr>
                </a:solidFill>
              </a:rPr>
              <a:t>Instant Community: </a:t>
            </a:r>
            <a:r>
              <a:rPr lang="en-US" sz="2700" dirty="0">
                <a:solidFill>
                  <a:schemeClr val="tx1"/>
                </a:solidFill>
              </a:rPr>
              <a:t>PaaS providers facilitates user providing online communities where a developer can get new ideas &amp; share their experience &amp; advice</a:t>
            </a:r>
            <a:r>
              <a:rPr lang="en-US" sz="2700" dirty="0">
                <a:solidFill>
                  <a:schemeClr val="accent4">
                    <a:lumMod val="75000"/>
                  </a:schemeClr>
                </a:solidFill>
              </a:rPr>
              <a:t>.</a:t>
            </a:r>
          </a:p>
          <a:p>
            <a:pPr marL="914400" lvl="1" indent="-457200" algn="just">
              <a:buSzPct val="70000"/>
              <a:buFont typeface="Wingdings" panose="05000000000000000000" pitchFamily="2" charset="2"/>
              <a:buChar char="q"/>
            </a:pPr>
            <a:r>
              <a:rPr lang="en-US" sz="2700" dirty="0">
                <a:solidFill>
                  <a:schemeClr val="accent4">
                    <a:lumMod val="75000"/>
                  </a:schemeClr>
                </a:solidFill>
              </a:rPr>
              <a:t> Simple &amp; easy to use</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B87172A4-2942-49C4-A7FE-73F48A7A3C48}"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68</a:t>
            </a:fld>
            <a:endParaRPr lang="en-US" dirty="0"/>
          </a:p>
        </p:txBody>
      </p:sp>
    </p:spTree>
    <p:extLst>
      <p:ext uri="{BB962C8B-B14F-4D97-AF65-F5344CB8AC3E}">
        <p14:creationId xmlns:p14="http://schemas.microsoft.com/office/powerpoint/2010/main" val="16295197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9" y="886694"/>
            <a:ext cx="8058152"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700" b="1" dirty="0">
                <a:solidFill>
                  <a:schemeClr val="tx1"/>
                </a:solidFill>
              </a:rPr>
              <a:t>Disadvantages of PaaS :</a:t>
            </a:r>
          </a:p>
          <a:p>
            <a:pPr marL="914400" lvl="1" indent="-457200" algn="just">
              <a:buSzPct val="70000"/>
              <a:buFont typeface="Wingdings" panose="05000000000000000000" pitchFamily="2" charset="2"/>
              <a:buChar char="q"/>
            </a:pPr>
            <a:r>
              <a:rPr lang="en-US" sz="2700" dirty="0">
                <a:solidFill>
                  <a:schemeClr val="accent4">
                    <a:lumMod val="75000"/>
                  </a:schemeClr>
                </a:solidFill>
              </a:rPr>
              <a:t>Vendor Migration: </a:t>
            </a:r>
            <a:r>
              <a:rPr lang="en-US" sz="2700" dirty="0">
                <a:solidFill>
                  <a:schemeClr val="tx1"/>
                </a:solidFill>
              </a:rPr>
              <a:t>Migration from one PaaS vendors' application to another PaaS vendor will create some problem. </a:t>
            </a:r>
          </a:p>
          <a:p>
            <a:pPr marL="914400" lvl="1" indent="-457200" algn="just">
              <a:buSzPct val="70000"/>
              <a:buFont typeface="Wingdings" panose="05000000000000000000" pitchFamily="2" charset="2"/>
              <a:buChar char="q"/>
            </a:pPr>
            <a:r>
              <a:rPr lang="en-US" sz="2700" dirty="0">
                <a:solidFill>
                  <a:schemeClr val="accent4">
                    <a:lumMod val="75000"/>
                  </a:schemeClr>
                </a:solidFill>
              </a:rPr>
              <a:t>Data-Privacy: </a:t>
            </a:r>
            <a:r>
              <a:rPr lang="en-US" sz="2700" dirty="0">
                <a:solidFill>
                  <a:schemeClr val="tx1"/>
                </a:solidFill>
              </a:rPr>
              <a:t>The privacy of data can get hamper if it is not held within the company's boundary or organization. </a:t>
            </a:r>
          </a:p>
          <a:p>
            <a:pPr marL="914400" lvl="1" indent="-457200" algn="just">
              <a:buSzPct val="70000"/>
              <a:buFont typeface="Wingdings" panose="05000000000000000000" pitchFamily="2" charset="2"/>
              <a:buChar char="q"/>
            </a:pPr>
            <a:r>
              <a:rPr lang="en-US" sz="2700" dirty="0">
                <a:solidFill>
                  <a:schemeClr val="accent3">
                    <a:lumMod val="75000"/>
                  </a:schemeClr>
                </a:solidFill>
              </a:rPr>
              <a:t>Mix-up Complexity:</a:t>
            </a:r>
            <a:r>
              <a:rPr lang="en-US" sz="2700" dirty="0">
                <a:solidFill>
                  <a:schemeClr val="tx1"/>
                </a:solidFill>
              </a:rPr>
              <a:t> Some of the applications developed may be local while others are from the cloud, which may increase the complexity</a:t>
            </a:r>
            <a:r>
              <a:rPr lang="en-US" sz="2700" dirty="0">
                <a:solidFill>
                  <a:schemeClr val="accent4">
                    <a:lumMod val="75000"/>
                  </a:schemeClr>
                </a:solidFill>
              </a:rPr>
              <a:t>.</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058152"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FED1483C-CFB5-416D-8070-DE442EDD7E8B}"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69</a:t>
            </a:fld>
            <a:endParaRPr lang="en-US" dirty="0"/>
          </a:p>
        </p:txBody>
      </p:sp>
    </p:spTree>
    <p:extLst>
      <p:ext uri="{BB962C8B-B14F-4D97-AF65-F5344CB8AC3E}">
        <p14:creationId xmlns:p14="http://schemas.microsoft.com/office/powerpoint/2010/main" val="1091780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10"/>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rgbClr val="080808"/>
                </a:solidFill>
              </a:rPr>
              <a:t>Originally introduced in 1951.</a:t>
            </a:r>
          </a:p>
          <a:p>
            <a:pPr marL="457200" indent="-457200" algn="just">
              <a:buClr>
                <a:srgbClr val="002060"/>
              </a:buClr>
              <a:buSzPct val="70000"/>
              <a:buFont typeface="Wingdings" panose="05000000000000000000" pitchFamily="2" charset="2"/>
              <a:buChar char="q"/>
            </a:pPr>
            <a:r>
              <a:rPr lang="en-US" sz="2700" dirty="0">
                <a:solidFill>
                  <a:srgbClr val="080808"/>
                </a:solidFill>
              </a:rPr>
              <a:t>Are highly reliable and powerful computing devices</a:t>
            </a:r>
          </a:p>
          <a:p>
            <a:pPr marL="457200" indent="-457200" algn="just">
              <a:buClr>
                <a:srgbClr val="002060"/>
              </a:buClr>
              <a:buSzPct val="70000"/>
              <a:buFont typeface="Wingdings" panose="05000000000000000000" pitchFamily="2" charset="2"/>
              <a:buChar char="q"/>
            </a:pPr>
            <a:r>
              <a:rPr lang="en-US" sz="2700" dirty="0">
                <a:solidFill>
                  <a:srgbClr val="080808"/>
                </a:solidFill>
              </a:rPr>
              <a:t> These systems have </a:t>
            </a:r>
            <a:r>
              <a:rPr lang="en-US" sz="2700" dirty="0">
                <a:solidFill>
                  <a:srgbClr val="002060"/>
                </a:solidFill>
              </a:rPr>
              <a:t>almost no downtime </a:t>
            </a:r>
            <a:r>
              <a:rPr lang="en-US" sz="2700" dirty="0">
                <a:solidFill>
                  <a:srgbClr val="080808"/>
                </a:solidFill>
              </a:rPr>
              <a:t>with </a:t>
            </a:r>
            <a:r>
              <a:rPr lang="en-US" sz="2700" dirty="0">
                <a:solidFill>
                  <a:srgbClr val="002060"/>
                </a:solidFill>
              </a:rPr>
              <a:t>high fault tolerance.</a:t>
            </a:r>
          </a:p>
          <a:p>
            <a:pPr marL="457200" indent="-457200" algn="just">
              <a:buClr>
                <a:srgbClr val="002060"/>
              </a:buClr>
              <a:buSzPct val="70000"/>
              <a:buFont typeface="Wingdings" panose="05000000000000000000" pitchFamily="2" charset="2"/>
              <a:buChar char="q"/>
            </a:pPr>
            <a:r>
              <a:rPr lang="en-US" sz="2700" dirty="0">
                <a:solidFill>
                  <a:schemeClr val="tx1"/>
                </a:solidFill>
              </a:rPr>
              <a:t>After distributed computing, these increased the processing capabilities of the system.</a:t>
            </a:r>
          </a:p>
          <a:p>
            <a:pPr marL="457200" indent="-457200" algn="just">
              <a:buClr>
                <a:srgbClr val="002060"/>
              </a:buClr>
              <a:buSzPct val="70000"/>
              <a:buFont typeface="Wingdings" panose="05000000000000000000" pitchFamily="2" charset="2"/>
              <a:buChar char="q"/>
            </a:pPr>
            <a:r>
              <a:rPr lang="en-US" sz="2700" dirty="0">
                <a:solidFill>
                  <a:srgbClr val="FF0000"/>
                </a:solidFill>
              </a:rPr>
              <a:t>Problem:  </a:t>
            </a:r>
            <a:r>
              <a:rPr lang="en-US" sz="2700" dirty="0">
                <a:solidFill>
                  <a:srgbClr val="002060"/>
                </a:solidFill>
              </a:rPr>
              <a:t>Very expensive</a:t>
            </a:r>
            <a:r>
              <a:rPr lang="en-US" sz="2700" dirty="0">
                <a:solidFill>
                  <a:schemeClr val="tx1"/>
                </a:solidFill>
              </a:rPr>
              <a:t>. </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Mainframe Computing</a:t>
            </a:r>
          </a:p>
        </p:txBody>
      </p:sp>
      <p:sp>
        <p:nvSpPr>
          <p:cNvPr id="2" name="Date Placeholder 1">
            <a:extLst>
              <a:ext uri="{FF2B5EF4-FFF2-40B4-BE49-F238E27FC236}">
                <a16:creationId xmlns:a16="http://schemas.microsoft.com/office/drawing/2014/main" id="{DC154D0F-DF9F-40A5-AE16-F3B543591B27}"/>
              </a:ext>
            </a:extLst>
          </p:cNvPr>
          <p:cNvSpPr>
            <a:spLocks noGrp="1"/>
          </p:cNvSpPr>
          <p:nvPr>
            <p:ph type="dt" sz="half" idx="10"/>
          </p:nvPr>
        </p:nvSpPr>
        <p:spPr/>
        <p:txBody>
          <a:bodyPr/>
          <a:lstStyle/>
          <a:p>
            <a:fld id="{CEC0AB84-23EE-48CA-87B3-E1AE54E1056F}" type="datetime1">
              <a:rPr lang="en-US" smtClean="0"/>
              <a:t>10/28/2024</a:t>
            </a:fld>
            <a:endParaRPr lang="en-US"/>
          </a:p>
        </p:txBody>
      </p:sp>
      <p:sp>
        <p:nvSpPr>
          <p:cNvPr id="3" name="Slide Number Placeholder 2">
            <a:extLst>
              <a:ext uri="{FF2B5EF4-FFF2-40B4-BE49-F238E27FC236}">
                <a16:creationId xmlns:a16="http://schemas.microsoft.com/office/drawing/2014/main" id="{7312CD3F-FBAA-4907-A52F-127D82C85869}"/>
              </a:ext>
            </a:extLst>
          </p:cNvPr>
          <p:cNvSpPr>
            <a:spLocks noGrp="1"/>
          </p:cNvSpPr>
          <p:nvPr>
            <p:ph type="sldNum" sz="quarter" idx="12"/>
          </p:nvPr>
        </p:nvSpPr>
        <p:spPr/>
        <p:txBody>
          <a:bodyPr/>
          <a:lstStyle/>
          <a:p>
            <a:fld id="{3D027B83-D7F4-42ED-8E09-7E32E292F51B}" type="slidenum">
              <a:rPr lang="en-US" smtClean="0"/>
              <a:t>7</a:t>
            </a:fld>
            <a:endParaRPr lang="en-US"/>
          </a:p>
        </p:txBody>
      </p:sp>
    </p:spTree>
    <p:extLst>
      <p:ext uri="{BB962C8B-B14F-4D97-AF65-F5344CB8AC3E}">
        <p14:creationId xmlns:p14="http://schemas.microsoft.com/office/powerpoint/2010/main" val="4283204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57199" y="928259"/>
            <a:ext cx="8229600"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800" b="1" dirty="0">
                <a:solidFill>
                  <a:schemeClr val="tx1"/>
                </a:solidFill>
              </a:rPr>
              <a:t>Examples of PaaS Providers:</a:t>
            </a:r>
            <a:endParaRPr lang="en-US" sz="2700" b="1" dirty="0">
              <a:solidFill>
                <a:schemeClr val="tx1"/>
              </a:solidFill>
            </a:endParaRPr>
          </a:p>
          <a:p>
            <a:pPr marL="914400" lvl="1" indent="-457200" algn="just">
              <a:buSzPct val="70000"/>
              <a:buFont typeface="Wingdings" panose="05000000000000000000" pitchFamily="2" charset="2"/>
              <a:buChar char="q"/>
            </a:pPr>
            <a:r>
              <a:rPr lang="en-US" sz="2700" dirty="0">
                <a:solidFill>
                  <a:schemeClr val="accent4">
                    <a:lumMod val="75000"/>
                  </a:schemeClr>
                </a:solidFill>
              </a:rPr>
              <a:t>Amazon Web Services </a:t>
            </a:r>
          </a:p>
          <a:p>
            <a:pPr marL="914400" lvl="1" indent="-457200" algn="just">
              <a:buSzPct val="70000"/>
              <a:buFont typeface="Wingdings" panose="05000000000000000000" pitchFamily="2" charset="2"/>
              <a:buChar char="q"/>
            </a:pPr>
            <a:r>
              <a:rPr lang="en-US" sz="2700" dirty="0">
                <a:solidFill>
                  <a:schemeClr val="accent4">
                    <a:lumMod val="75000"/>
                  </a:schemeClr>
                </a:solidFill>
              </a:rPr>
              <a:t>VMware Cloud Foundry</a:t>
            </a:r>
          </a:p>
          <a:p>
            <a:pPr marL="914400" lvl="1" indent="-457200" algn="just">
              <a:buSzPct val="70000"/>
              <a:buFont typeface="Wingdings" panose="05000000000000000000" pitchFamily="2" charset="2"/>
              <a:buChar char="q"/>
            </a:pPr>
            <a:r>
              <a:rPr lang="en-US" sz="2700" dirty="0">
                <a:solidFill>
                  <a:schemeClr val="accent4">
                    <a:lumMod val="75000"/>
                  </a:schemeClr>
                </a:solidFill>
              </a:rPr>
              <a:t>Microsoft Azure</a:t>
            </a:r>
          </a:p>
          <a:p>
            <a:pPr marL="914400" lvl="1" indent="-457200" algn="just">
              <a:buSzPct val="70000"/>
              <a:buFont typeface="Wingdings" panose="05000000000000000000" pitchFamily="2" charset="2"/>
              <a:buChar char="q"/>
            </a:pPr>
            <a:r>
              <a:rPr lang="en-US" sz="2700" dirty="0">
                <a:solidFill>
                  <a:schemeClr val="accent4">
                    <a:lumMod val="75000"/>
                  </a:schemeClr>
                </a:solidFill>
              </a:rPr>
              <a:t>Salesforce Lightning</a:t>
            </a:r>
          </a:p>
          <a:p>
            <a:pPr marL="914400" lvl="1" indent="-457200" algn="just">
              <a:buSzPct val="70000"/>
              <a:buFont typeface="Wingdings" panose="05000000000000000000" pitchFamily="2" charset="2"/>
              <a:buChar char="q"/>
            </a:pPr>
            <a:r>
              <a:rPr lang="en-US" sz="2700" dirty="0">
                <a:solidFill>
                  <a:schemeClr val="accent4">
                    <a:lumMod val="75000"/>
                  </a:schemeClr>
                </a:solidFill>
              </a:rPr>
              <a:t>Google App Engine</a:t>
            </a:r>
          </a:p>
          <a:p>
            <a:pPr marL="914400" lvl="1" indent="-457200" algn="just">
              <a:buSzPct val="70000"/>
              <a:buFont typeface="Wingdings" panose="05000000000000000000" pitchFamily="2" charset="2"/>
              <a:buChar char="q"/>
            </a:pPr>
            <a:r>
              <a:rPr lang="en-US" sz="2700" dirty="0">
                <a:solidFill>
                  <a:schemeClr val="accent4">
                    <a:lumMod val="75000"/>
                  </a:schemeClr>
                </a:solidFill>
              </a:rPr>
              <a:t>Red Hat OpenShift</a:t>
            </a:r>
          </a:p>
          <a:p>
            <a:pPr marL="914400" lvl="1" indent="-457200" algn="just">
              <a:buSzPct val="70000"/>
              <a:buFont typeface="Wingdings" panose="05000000000000000000" pitchFamily="2" charset="2"/>
              <a:buChar char="q"/>
            </a:pPr>
            <a:r>
              <a:rPr lang="en-US" sz="2700" dirty="0">
                <a:solidFill>
                  <a:schemeClr val="accent4">
                    <a:lumMod val="75000"/>
                  </a:schemeClr>
                </a:solidFill>
              </a:rPr>
              <a:t>IBM Cloud Foundry</a:t>
            </a:r>
          </a:p>
          <a:p>
            <a:pPr marL="914400" lvl="1" indent="-457200" algn="just">
              <a:buSzPct val="70000"/>
              <a:buFont typeface="Wingdings" panose="05000000000000000000" pitchFamily="2" charset="2"/>
              <a:buChar char="q"/>
            </a:pPr>
            <a:r>
              <a:rPr lang="en-US" sz="2700" dirty="0">
                <a:solidFill>
                  <a:schemeClr val="accent4">
                    <a:lumMod val="75000"/>
                  </a:schemeClr>
                </a:solidFill>
              </a:rPr>
              <a:t>Oracle Cloud Platform etc.</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9322F86D-F44C-46B8-A7F1-4E7553B17829}"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70</a:t>
            </a:fld>
            <a:endParaRPr lang="en-US" dirty="0"/>
          </a:p>
        </p:txBody>
      </p:sp>
    </p:spTree>
    <p:extLst>
      <p:ext uri="{BB962C8B-B14F-4D97-AF65-F5344CB8AC3E}">
        <p14:creationId xmlns:p14="http://schemas.microsoft.com/office/powerpoint/2010/main" val="3118102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08711" y="886694"/>
            <a:ext cx="8278088"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marL="457200" indent="-457200" algn="just">
              <a:buSzPct val="70000"/>
              <a:buFont typeface="Wingdings" panose="05000000000000000000" pitchFamily="2" charset="2"/>
              <a:buChar char="q"/>
            </a:pPr>
            <a:r>
              <a:rPr lang="en-US" sz="2800" dirty="0">
                <a:solidFill>
                  <a:schemeClr val="tx1"/>
                </a:solidFill>
              </a:rPr>
              <a:t>SaaS model delivers software applications to end users as a service. </a:t>
            </a:r>
          </a:p>
          <a:p>
            <a:pPr marL="457200" indent="-457200" algn="just">
              <a:buSzPct val="70000"/>
              <a:buFont typeface="Wingdings" panose="05000000000000000000" pitchFamily="2" charset="2"/>
              <a:buChar char="q"/>
            </a:pPr>
            <a:r>
              <a:rPr lang="en-US" sz="2800" dirty="0">
                <a:solidFill>
                  <a:schemeClr val="tx1"/>
                </a:solidFill>
              </a:rPr>
              <a:t>This software is hosted online and accessible through the Internet. </a:t>
            </a:r>
          </a:p>
          <a:p>
            <a:pPr marL="457200" indent="-457200" algn="just">
              <a:buSzPct val="70000"/>
              <a:buFont typeface="Wingdings" panose="05000000000000000000" pitchFamily="2" charset="2"/>
              <a:buChar char="q"/>
            </a:pPr>
            <a:r>
              <a:rPr lang="en-US" sz="2800" dirty="0">
                <a:solidFill>
                  <a:schemeClr val="tx1"/>
                </a:solidFill>
              </a:rPr>
              <a:t>Here are some examples of SaaS applications:</a:t>
            </a:r>
          </a:p>
          <a:p>
            <a:pPr marL="914400" lvl="1" indent="-457200" algn="just">
              <a:buSzPct val="70000"/>
              <a:buFont typeface="Wingdings" panose="05000000000000000000" pitchFamily="2" charset="2"/>
              <a:buChar char="q"/>
            </a:pPr>
            <a:r>
              <a:rPr lang="en-US" sz="2700" dirty="0">
                <a:solidFill>
                  <a:schemeClr val="accent4">
                    <a:lumMod val="75000"/>
                  </a:schemeClr>
                </a:solidFill>
              </a:rPr>
              <a:t>Billing and invoicing system</a:t>
            </a:r>
          </a:p>
          <a:p>
            <a:pPr marL="914400" lvl="1" indent="-457200" algn="just">
              <a:buSzPct val="70000"/>
              <a:buFont typeface="Wingdings" panose="05000000000000000000" pitchFamily="2" charset="2"/>
              <a:buChar char="q"/>
            </a:pPr>
            <a:r>
              <a:rPr lang="en-US" sz="2700" dirty="0">
                <a:solidFill>
                  <a:schemeClr val="accent4">
                    <a:lumMod val="75000"/>
                  </a:schemeClr>
                </a:solidFill>
              </a:rPr>
              <a:t>Customer Relationship Management (CRM) </a:t>
            </a:r>
          </a:p>
          <a:p>
            <a:pPr marL="914400" lvl="1" indent="-457200" algn="just">
              <a:buSzPct val="70000"/>
              <a:buFont typeface="Wingdings" panose="05000000000000000000" pitchFamily="2" charset="2"/>
              <a:buChar char="q"/>
            </a:pPr>
            <a:r>
              <a:rPr lang="en-US" sz="2700" dirty="0">
                <a:solidFill>
                  <a:schemeClr val="accent4">
                    <a:lumMod val="75000"/>
                  </a:schemeClr>
                </a:solidFill>
              </a:rPr>
              <a:t>Help desk applications</a:t>
            </a:r>
          </a:p>
          <a:p>
            <a:pPr marL="914400" lvl="1" indent="-457200" algn="just">
              <a:buSzPct val="70000"/>
              <a:buFont typeface="Wingdings" panose="05000000000000000000" pitchFamily="2" charset="2"/>
              <a:buChar char="q"/>
            </a:pPr>
            <a:r>
              <a:rPr lang="en-US" sz="2700" dirty="0">
                <a:solidFill>
                  <a:schemeClr val="accent4">
                    <a:lumMod val="75000"/>
                  </a:schemeClr>
                </a:solidFill>
              </a:rPr>
              <a:t>Human Resource (HR) solutions</a:t>
            </a: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SaaS</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B71A0845-463C-43F2-A2AD-2DCA1A7D8BE5}"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71</a:t>
            </a:fld>
            <a:endParaRPr lang="en-US" dirty="0"/>
          </a:p>
        </p:txBody>
      </p:sp>
    </p:spTree>
    <p:extLst>
      <p:ext uri="{BB962C8B-B14F-4D97-AF65-F5344CB8AC3E}">
        <p14:creationId xmlns:p14="http://schemas.microsoft.com/office/powerpoint/2010/main" val="38658629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08711" y="886694"/>
            <a:ext cx="8278088"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700" b="1" dirty="0">
                <a:solidFill>
                  <a:schemeClr val="tx1"/>
                </a:solidFill>
              </a:rPr>
              <a:t>Characteristics</a:t>
            </a:r>
          </a:p>
          <a:p>
            <a:pPr marL="457200" indent="-457200" algn="just">
              <a:buSzPct val="70000"/>
              <a:buFont typeface="Wingdings" panose="05000000000000000000" pitchFamily="2" charset="2"/>
              <a:buChar char="q"/>
            </a:pPr>
            <a:r>
              <a:rPr lang="en-US" sz="2600" dirty="0">
                <a:solidFill>
                  <a:schemeClr val="tx1"/>
                </a:solidFill>
              </a:rPr>
              <a:t>Makes the software available over the Internet.</a:t>
            </a:r>
          </a:p>
          <a:p>
            <a:pPr marL="457200" indent="-457200" algn="just">
              <a:buSzPct val="70000"/>
              <a:buFont typeface="Wingdings" panose="05000000000000000000" pitchFamily="2" charset="2"/>
              <a:buChar char="q"/>
            </a:pPr>
            <a:r>
              <a:rPr lang="en-US" sz="2600" dirty="0">
                <a:solidFill>
                  <a:schemeClr val="tx1"/>
                </a:solidFill>
              </a:rPr>
              <a:t>The software are maintained by the vendor.</a:t>
            </a:r>
          </a:p>
          <a:p>
            <a:pPr marL="457200" indent="-457200" algn="just">
              <a:buSzPct val="70000"/>
              <a:buFont typeface="Wingdings" panose="05000000000000000000" pitchFamily="2" charset="2"/>
              <a:buChar char="q"/>
            </a:pPr>
            <a:r>
              <a:rPr lang="en-US" sz="2600" dirty="0">
                <a:solidFill>
                  <a:schemeClr val="tx1"/>
                </a:solidFill>
              </a:rPr>
              <a:t>Cost-effective since software's  do not require any maintenance at end user side.</a:t>
            </a:r>
          </a:p>
          <a:p>
            <a:pPr marL="457200" indent="-457200" algn="just">
              <a:buSzPct val="70000"/>
              <a:buFont typeface="Wingdings" panose="05000000000000000000" pitchFamily="2" charset="2"/>
              <a:buChar char="q"/>
            </a:pPr>
            <a:r>
              <a:rPr lang="en-US" sz="2600" dirty="0">
                <a:solidFill>
                  <a:schemeClr val="tx1"/>
                </a:solidFill>
              </a:rPr>
              <a:t>They are available on demand.</a:t>
            </a:r>
          </a:p>
          <a:p>
            <a:pPr marL="457200" indent="-457200" algn="just">
              <a:buSzPct val="70000"/>
              <a:buFont typeface="Wingdings" panose="05000000000000000000" pitchFamily="2" charset="2"/>
              <a:buChar char="q"/>
            </a:pPr>
            <a:r>
              <a:rPr lang="en-US" sz="2600" dirty="0">
                <a:solidFill>
                  <a:schemeClr val="tx1"/>
                </a:solidFill>
              </a:rPr>
              <a:t>They can be scaled up or down on demand.</a:t>
            </a:r>
          </a:p>
          <a:p>
            <a:pPr marL="457200" indent="-457200" algn="just">
              <a:buSzPct val="70000"/>
              <a:buFont typeface="Wingdings" panose="05000000000000000000" pitchFamily="2" charset="2"/>
              <a:buChar char="q"/>
            </a:pPr>
            <a:r>
              <a:rPr lang="en-US" sz="2600" dirty="0">
                <a:solidFill>
                  <a:schemeClr val="tx1"/>
                </a:solidFill>
              </a:rPr>
              <a:t>They are automatically upgraded and updated.</a:t>
            </a:r>
          </a:p>
          <a:p>
            <a:pPr marL="457200" indent="-457200" algn="just">
              <a:buSzPct val="70000"/>
              <a:buFont typeface="Wingdings" panose="05000000000000000000" pitchFamily="2" charset="2"/>
              <a:buChar char="q"/>
            </a:pPr>
            <a:r>
              <a:rPr lang="en-US" sz="2600" dirty="0">
                <a:solidFill>
                  <a:schemeClr val="tx1"/>
                </a:solidFill>
              </a:rPr>
              <a:t>SaaS offers shared data model. Therefore, multiple users can share single instance of infrastructure. It is not required to hard code the functionality for individual users.</a:t>
            </a:r>
          </a:p>
          <a:p>
            <a:pPr marL="457200" indent="-457200" algn="just">
              <a:buSzPct val="70000"/>
              <a:buFont typeface="Wingdings" panose="05000000000000000000" pitchFamily="2" charset="2"/>
              <a:buChar char="q"/>
            </a:pPr>
            <a:r>
              <a:rPr lang="en-US" sz="2600" dirty="0">
                <a:solidFill>
                  <a:schemeClr val="tx1"/>
                </a:solidFill>
              </a:rPr>
              <a:t>All users run the same version of the software.</a:t>
            </a:r>
            <a:endParaRPr lang="en-US" sz="2600" dirty="0">
              <a:solidFill>
                <a:schemeClr val="accent4">
                  <a:lumMod val="75000"/>
                </a:schemeClr>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79DFACB3-24B8-4F87-BE11-557BC893DE70}"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72</a:t>
            </a:fld>
            <a:endParaRPr lang="en-US" dirty="0"/>
          </a:p>
        </p:txBody>
      </p:sp>
    </p:spTree>
    <p:extLst>
      <p:ext uri="{BB962C8B-B14F-4D97-AF65-F5344CB8AC3E}">
        <p14:creationId xmlns:p14="http://schemas.microsoft.com/office/powerpoint/2010/main" val="22102054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08711" y="886694"/>
            <a:ext cx="8278088"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700" b="1" dirty="0">
                <a:solidFill>
                  <a:schemeClr val="tx1"/>
                </a:solidFill>
              </a:rPr>
              <a:t>Characteristics</a:t>
            </a:r>
          </a:p>
          <a:p>
            <a:pPr marL="457200" indent="-457200" algn="just">
              <a:buSzPct val="70000"/>
              <a:buFont typeface="Wingdings" panose="05000000000000000000" pitchFamily="2" charset="2"/>
              <a:buChar char="q"/>
            </a:pPr>
            <a:r>
              <a:rPr lang="en-US" sz="2600" dirty="0">
                <a:solidFill>
                  <a:schemeClr val="tx1"/>
                </a:solidFill>
              </a:rPr>
              <a:t>Makes the software available over the Internet.</a:t>
            </a:r>
          </a:p>
          <a:p>
            <a:pPr marL="457200" indent="-457200" algn="just">
              <a:buSzPct val="70000"/>
              <a:buFont typeface="Wingdings" panose="05000000000000000000" pitchFamily="2" charset="2"/>
              <a:buChar char="q"/>
            </a:pPr>
            <a:r>
              <a:rPr lang="en-US" sz="2600" dirty="0">
                <a:solidFill>
                  <a:schemeClr val="tx1"/>
                </a:solidFill>
              </a:rPr>
              <a:t>The software are maintained by the vendor.</a:t>
            </a:r>
          </a:p>
          <a:p>
            <a:pPr marL="457200" indent="-457200" algn="just">
              <a:buSzPct val="70000"/>
              <a:buFont typeface="Wingdings" panose="05000000000000000000" pitchFamily="2" charset="2"/>
              <a:buChar char="q"/>
            </a:pPr>
            <a:r>
              <a:rPr lang="en-US" sz="2600" dirty="0">
                <a:solidFill>
                  <a:schemeClr val="tx1"/>
                </a:solidFill>
              </a:rPr>
              <a:t>Cost-effective since software's  do not require any maintenance at end user side.</a:t>
            </a:r>
          </a:p>
          <a:p>
            <a:pPr marL="457200" indent="-457200" algn="just">
              <a:buSzPct val="70000"/>
              <a:buFont typeface="Wingdings" panose="05000000000000000000" pitchFamily="2" charset="2"/>
              <a:buChar char="q"/>
            </a:pPr>
            <a:r>
              <a:rPr lang="en-US" sz="2600" dirty="0">
                <a:solidFill>
                  <a:schemeClr val="tx1"/>
                </a:solidFill>
              </a:rPr>
              <a:t>They are available on demand.</a:t>
            </a:r>
          </a:p>
          <a:p>
            <a:pPr marL="457200" indent="-457200" algn="just">
              <a:buSzPct val="70000"/>
              <a:buFont typeface="Wingdings" panose="05000000000000000000" pitchFamily="2" charset="2"/>
              <a:buChar char="q"/>
            </a:pPr>
            <a:r>
              <a:rPr lang="en-US" sz="2600" dirty="0">
                <a:solidFill>
                  <a:schemeClr val="tx1"/>
                </a:solidFill>
              </a:rPr>
              <a:t>They can be scaled up or down on demand.</a:t>
            </a:r>
          </a:p>
          <a:p>
            <a:pPr marL="457200" indent="-457200" algn="just">
              <a:buSzPct val="70000"/>
              <a:buFont typeface="Wingdings" panose="05000000000000000000" pitchFamily="2" charset="2"/>
              <a:buChar char="q"/>
            </a:pPr>
            <a:r>
              <a:rPr lang="en-US" sz="2600" dirty="0">
                <a:solidFill>
                  <a:schemeClr val="tx1"/>
                </a:solidFill>
              </a:rPr>
              <a:t>They are automatically upgraded and updated.</a:t>
            </a:r>
          </a:p>
          <a:p>
            <a:pPr marL="457200" indent="-457200" algn="just">
              <a:buSzPct val="70000"/>
              <a:buFont typeface="Wingdings" panose="05000000000000000000" pitchFamily="2" charset="2"/>
              <a:buChar char="q"/>
            </a:pPr>
            <a:r>
              <a:rPr lang="en-US" sz="2600" dirty="0">
                <a:solidFill>
                  <a:schemeClr val="tx1"/>
                </a:solidFill>
              </a:rPr>
              <a:t>SaaS offers shared data model. Therefore, multiple users can share single instance of infrastructure. It is not required to hard code the functionality for individual users.</a:t>
            </a:r>
          </a:p>
          <a:p>
            <a:pPr marL="457200" indent="-457200" algn="just">
              <a:buSzPct val="70000"/>
              <a:buFont typeface="Wingdings" panose="05000000000000000000" pitchFamily="2" charset="2"/>
              <a:buChar char="q"/>
            </a:pPr>
            <a:r>
              <a:rPr lang="en-US" sz="2600" dirty="0">
                <a:solidFill>
                  <a:schemeClr val="tx1"/>
                </a:solidFill>
              </a:rPr>
              <a:t>All users run the same version of the software.</a:t>
            </a:r>
            <a:endParaRPr lang="en-US" sz="2600" dirty="0">
              <a:solidFill>
                <a:schemeClr val="accent4">
                  <a:lumMod val="75000"/>
                </a:schemeClr>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66AF0059-7D95-444E-996C-F09226821F3A}"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73</a:t>
            </a:fld>
            <a:endParaRPr lang="en-US" dirty="0"/>
          </a:p>
        </p:txBody>
      </p:sp>
    </p:spTree>
    <p:extLst>
      <p:ext uri="{BB962C8B-B14F-4D97-AF65-F5344CB8AC3E}">
        <p14:creationId xmlns:p14="http://schemas.microsoft.com/office/powerpoint/2010/main" val="10234680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408711" y="900549"/>
            <a:ext cx="8278088" cy="5874324"/>
          </a:xfrm>
          <a:prstGeom prst="rect">
            <a:avLst/>
          </a:prstGeom>
        </p:spPr>
        <p:style>
          <a:lnRef idx="2">
            <a:schemeClr val="dk1"/>
          </a:lnRef>
          <a:fillRef idx="1">
            <a:schemeClr val="lt1"/>
          </a:fillRef>
          <a:effectRef idx="0">
            <a:schemeClr val="dk1"/>
          </a:effectRef>
          <a:fontRef idx="minor">
            <a:schemeClr val="dk1"/>
          </a:fontRef>
        </p:style>
        <p:txBody>
          <a:bodyPr rtlCol="0" anchor="t" anchorCtr="0">
            <a:noAutofit/>
          </a:bodyPr>
          <a:lstStyle/>
          <a:p>
            <a:pPr algn="just">
              <a:buSzPct val="70000"/>
            </a:pPr>
            <a:r>
              <a:rPr lang="en-US" sz="2700" b="1" dirty="0">
                <a:solidFill>
                  <a:srgbClr val="FF0000"/>
                </a:solidFill>
              </a:rPr>
              <a:t>SaaS providers</a:t>
            </a:r>
          </a:p>
          <a:p>
            <a:pPr marL="457200" indent="-457200" algn="just">
              <a:buSzPct val="70000"/>
              <a:buFont typeface="Wingdings" panose="05000000000000000000" pitchFamily="2" charset="2"/>
              <a:buChar char="q"/>
            </a:pPr>
            <a:r>
              <a:rPr lang="en-US" sz="2700" b="1" dirty="0">
                <a:solidFill>
                  <a:schemeClr val="accent4">
                    <a:lumMod val="75000"/>
                  </a:schemeClr>
                </a:solidFill>
              </a:rPr>
              <a:t>Google: </a:t>
            </a:r>
            <a:r>
              <a:rPr lang="en-US" sz="2700" dirty="0">
                <a:solidFill>
                  <a:schemeClr val="tx1"/>
                </a:solidFill>
              </a:rPr>
              <a:t>Gmail, Calendar, Google Docs, Sheets, and other Google cloud-based productivity and collaboration tools.</a:t>
            </a:r>
          </a:p>
          <a:p>
            <a:pPr marL="457200" indent="-457200" algn="just">
              <a:buSzPct val="70000"/>
              <a:buFont typeface="Wingdings" panose="05000000000000000000" pitchFamily="2" charset="2"/>
              <a:buChar char="q"/>
            </a:pPr>
            <a:r>
              <a:rPr lang="en-US" sz="2700" b="1" dirty="0">
                <a:solidFill>
                  <a:schemeClr val="accent4">
                    <a:lumMod val="75000"/>
                  </a:schemeClr>
                </a:solidFill>
              </a:rPr>
              <a:t>Microsoft: </a:t>
            </a:r>
            <a:r>
              <a:rPr lang="en-US" sz="2700" dirty="0">
                <a:solidFill>
                  <a:schemeClr val="tx1"/>
                </a:solidFill>
              </a:rPr>
              <a:t>Edge web browsers, Microsoft Office etc.</a:t>
            </a:r>
          </a:p>
          <a:p>
            <a:pPr marL="457200" indent="-457200" algn="just">
              <a:buSzPct val="70000"/>
              <a:buFont typeface="Wingdings" panose="05000000000000000000" pitchFamily="2" charset="2"/>
              <a:buChar char="q"/>
            </a:pPr>
            <a:r>
              <a:rPr lang="en-US" sz="2700" dirty="0">
                <a:solidFill>
                  <a:schemeClr val="accent4">
                    <a:lumMod val="75000"/>
                  </a:schemeClr>
                </a:solidFill>
              </a:rPr>
              <a:t>Adobe: </a:t>
            </a:r>
            <a:r>
              <a:rPr lang="en-US" sz="2700" dirty="0">
                <a:solidFill>
                  <a:schemeClr val="tx1"/>
                </a:solidFill>
              </a:rPr>
              <a:t>gives users access to a collection of software developed by Adobe for graphic design, video editing, web development, photography etc.</a:t>
            </a:r>
          </a:p>
          <a:p>
            <a:pPr marL="457200" indent="-457200" algn="just">
              <a:buSzPct val="70000"/>
              <a:buFont typeface="Wingdings" panose="05000000000000000000" pitchFamily="2" charset="2"/>
              <a:buChar char="q"/>
            </a:pPr>
            <a:r>
              <a:rPr lang="en-US" sz="2700" b="1" dirty="0">
                <a:solidFill>
                  <a:schemeClr val="accent4">
                    <a:lumMod val="75000"/>
                  </a:schemeClr>
                </a:solidFill>
              </a:rPr>
              <a:t>Amazon Web Services: </a:t>
            </a:r>
            <a:r>
              <a:rPr lang="en-US" sz="2700" dirty="0">
                <a:solidFill>
                  <a:schemeClr val="tx1"/>
                </a:solidFill>
              </a:rPr>
              <a:t>Amazon Chime, Amazon </a:t>
            </a:r>
            <a:r>
              <a:rPr lang="en-US" sz="2700" dirty="0" err="1">
                <a:solidFill>
                  <a:schemeClr val="tx1"/>
                </a:solidFill>
              </a:rPr>
              <a:t>WorkDocs</a:t>
            </a:r>
            <a:r>
              <a:rPr lang="en-US" sz="2700" dirty="0">
                <a:solidFill>
                  <a:schemeClr val="tx1"/>
                </a:solidFill>
              </a:rPr>
              <a:t>,</a:t>
            </a:r>
          </a:p>
          <a:p>
            <a:pPr marL="457200" indent="-457200" algn="just">
              <a:buSzPct val="70000"/>
              <a:buFont typeface="Wingdings" panose="05000000000000000000" pitchFamily="2" charset="2"/>
              <a:buChar char="q"/>
            </a:pPr>
            <a:r>
              <a:rPr lang="en-US" sz="2700" dirty="0">
                <a:solidFill>
                  <a:schemeClr val="accent4">
                    <a:lumMod val="75000"/>
                  </a:schemeClr>
                </a:solidFill>
              </a:rPr>
              <a:t>Salesforce:</a:t>
            </a:r>
            <a:r>
              <a:rPr lang="en-US" sz="2700" dirty="0">
                <a:solidFill>
                  <a:schemeClr val="tx1"/>
                </a:solidFill>
              </a:rPr>
              <a:t> </a:t>
            </a:r>
            <a:r>
              <a:rPr lang="en-US" sz="2800" dirty="0">
                <a:solidFill>
                  <a:schemeClr val="tx1"/>
                </a:solidFill>
              </a:rPr>
              <a:t>CRM, Tableau CRM </a:t>
            </a:r>
            <a:endParaRPr lang="en-US" sz="2700" dirty="0">
              <a:solidFill>
                <a:schemeClr val="tx1"/>
              </a:solidFill>
            </a:endParaRPr>
          </a:p>
        </p:txBody>
      </p:sp>
      <p:sp>
        <p:nvSpPr>
          <p:cNvPr id="7" name="Rectangle 6">
            <a:extLst>
              <a:ext uri="{FF2B5EF4-FFF2-40B4-BE49-F238E27FC236}">
                <a16:creationId xmlns:a16="http://schemas.microsoft.com/office/drawing/2014/main" id="{20887A23-F3A2-403B-8997-0E29B0EDAEB6}"/>
              </a:ext>
            </a:extLst>
          </p:cNvPr>
          <p:cNvSpPr/>
          <p:nvPr/>
        </p:nvSpPr>
        <p:spPr>
          <a:xfrm>
            <a:off x="408711" y="96982"/>
            <a:ext cx="8278088" cy="69272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lvl="1">
              <a:buSzPct val="70000"/>
            </a:pPr>
            <a:r>
              <a:rPr lang="en-US" sz="3600" b="1" dirty="0">
                <a:solidFill>
                  <a:schemeClr val="accent4">
                    <a:lumMod val="75000"/>
                  </a:schemeClr>
                </a:solidFill>
              </a:rPr>
              <a:t>Cont’d…</a:t>
            </a:r>
          </a:p>
        </p:txBody>
      </p:sp>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EB7547A0-0DCA-487A-A003-1C7FEB3ECA9C}"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74</a:t>
            </a:fld>
            <a:endParaRPr lang="en-US" dirty="0"/>
          </a:p>
        </p:txBody>
      </p:sp>
    </p:spTree>
    <p:extLst>
      <p:ext uri="{BB962C8B-B14F-4D97-AF65-F5344CB8AC3E}">
        <p14:creationId xmlns:p14="http://schemas.microsoft.com/office/powerpoint/2010/main" val="37488159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351E0-2CDF-4257-BAAA-18810FAD4BEB}"/>
              </a:ext>
            </a:extLst>
          </p:cNvPr>
          <p:cNvSpPr>
            <a:spLocks noGrp="1"/>
          </p:cNvSpPr>
          <p:nvPr>
            <p:ph type="dt" sz="half" idx="10"/>
          </p:nvPr>
        </p:nvSpPr>
        <p:spPr>
          <a:xfrm>
            <a:off x="628650" y="6356351"/>
            <a:ext cx="2057400" cy="365125"/>
          </a:xfrm>
        </p:spPr>
        <p:txBody>
          <a:bodyPr/>
          <a:lstStyle/>
          <a:p>
            <a:fld id="{F5EB89DD-8ECF-4EF0-9BF6-30E497A83A7F}" type="datetime1">
              <a:rPr lang="en-US" smtClean="0">
                <a:solidFill>
                  <a:schemeClr val="tx1"/>
                </a:solidFill>
              </a:rPr>
              <a:t>10/28/2024</a:t>
            </a:fld>
            <a:endParaRPr lang="en-US" dirty="0">
              <a:solidFill>
                <a:schemeClr val="tx1"/>
              </a:solidFill>
            </a:endParaRPr>
          </a:p>
        </p:txBody>
      </p:sp>
      <p:sp>
        <p:nvSpPr>
          <p:cNvPr id="3" name="Slide Number Placeholder 2">
            <a:extLst>
              <a:ext uri="{FF2B5EF4-FFF2-40B4-BE49-F238E27FC236}">
                <a16:creationId xmlns:a16="http://schemas.microsoft.com/office/drawing/2014/main" id="{741CD566-C18A-40DA-B4BF-4F01E0C44F18}"/>
              </a:ext>
            </a:extLst>
          </p:cNvPr>
          <p:cNvSpPr>
            <a:spLocks noGrp="1"/>
          </p:cNvSpPr>
          <p:nvPr>
            <p:ph type="sldNum" sz="quarter" idx="12"/>
          </p:nvPr>
        </p:nvSpPr>
        <p:spPr>
          <a:xfrm>
            <a:off x="6457950" y="6356351"/>
            <a:ext cx="2057400" cy="365125"/>
          </a:xfrm>
        </p:spPr>
        <p:txBody>
          <a:bodyPr/>
          <a:lstStyle/>
          <a:p>
            <a:fld id="{3D027B83-D7F4-42ED-8E09-7E32E292F51B}" type="slidenum">
              <a:rPr lang="en-US" smtClean="0"/>
              <a:t>75</a:t>
            </a:fld>
            <a:endParaRPr lang="en-US" dirty="0"/>
          </a:p>
        </p:txBody>
      </p:sp>
      <p:sp>
        <p:nvSpPr>
          <p:cNvPr id="4" name="Content Placeholder 3">
            <a:extLst>
              <a:ext uri="{FF2B5EF4-FFF2-40B4-BE49-F238E27FC236}">
                <a16:creationId xmlns:a16="http://schemas.microsoft.com/office/drawing/2014/main" id="{ECFB1433-F3DF-47E2-96CF-2D684DE2B4D7}"/>
              </a:ext>
            </a:extLst>
          </p:cNvPr>
          <p:cNvSpPr>
            <a:spLocks noGrp="1"/>
          </p:cNvSpPr>
          <p:nvPr>
            <p:ph idx="1"/>
          </p:nvPr>
        </p:nvSpPr>
        <p:spPr>
          <a:xfrm>
            <a:off x="628650" y="1094509"/>
            <a:ext cx="7886700" cy="4599709"/>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endParaRPr lang="en-US" sz="5000" b="1" dirty="0">
              <a:solidFill>
                <a:schemeClr val="accent4">
                  <a:lumMod val="75000"/>
                </a:schemeClr>
              </a:solidFill>
            </a:endParaRPr>
          </a:p>
          <a:p>
            <a:pPr marL="0" indent="0" algn="ctr">
              <a:buNone/>
            </a:pPr>
            <a:endParaRPr lang="en-US" sz="5000" b="1" dirty="0">
              <a:solidFill>
                <a:schemeClr val="accent4">
                  <a:lumMod val="75000"/>
                </a:schemeClr>
              </a:solidFill>
            </a:endParaRPr>
          </a:p>
          <a:p>
            <a:pPr marL="0" indent="0" algn="ctr">
              <a:buNone/>
            </a:pPr>
            <a:r>
              <a:rPr lang="en-US" sz="5000" b="1" dirty="0">
                <a:solidFill>
                  <a:schemeClr val="accent4">
                    <a:lumMod val="75000"/>
                  </a:schemeClr>
                </a:solidFill>
              </a:rPr>
              <a:t>Thank you!</a:t>
            </a:r>
          </a:p>
        </p:txBody>
      </p:sp>
    </p:spTree>
    <p:extLst>
      <p:ext uri="{BB962C8B-B14F-4D97-AF65-F5344CB8AC3E}">
        <p14:creationId xmlns:p14="http://schemas.microsoft.com/office/powerpoint/2010/main" val="258463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p:cTn id="7" dur="1000" fill="hold"/>
                                        <p:tgtEl>
                                          <p:spTgt spid="4">
                                            <p:bg/>
                                          </p:spTgt>
                                        </p:tgtEl>
                                        <p:attrNameLst>
                                          <p:attrName>ppt_w</p:attrName>
                                        </p:attrNameLst>
                                      </p:cBhvr>
                                      <p:tavLst>
                                        <p:tav tm="0">
                                          <p:val>
                                            <p:fltVal val="0"/>
                                          </p:val>
                                        </p:tav>
                                        <p:tav tm="100000">
                                          <p:val>
                                            <p:strVal val="#ppt_w"/>
                                          </p:val>
                                        </p:tav>
                                      </p:tavLst>
                                    </p:anim>
                                    <p:anim calcmode="lin" valueType="num">
                                      <p:cBhvr>
                                        <p:cTn id="8" dur="1000" fill="hold"/>
                                        <p:tgtEl>
                                          <p:spTgt spid="4">
                                            <p:bg/>
                                          </p:spTgt>
                                        </p:tgtEl>
                                        <p:attrNameLst>
                                          <p:attrName>ppt_h</p:attrName>
                                        </p:attrNameLst>
                                      </p:cBhvr>
                                      <p:tavLst>
                                        <p:tav tm="0">
                                          <p:val>
                                            <p:fltVal val="0"/>
                                          </p:val>
                                        </p:tav>
                                        <p:tav tm="100000">
                                          <p:val>
                                            <p:strVal val="#ppt_h"/>
                                          </p:val>
                                        </p:tav>
                                      </p:tavLst>
                                    </p:anim>
                                    <p:anim calcmode="lin" valueType="num">
                                      <p:cBhvr>
                                        <p:cTn id="9" dur="1000" fill="hold"/>
                                        <p:tgtEl>
                                          <p:spTgt spid="4">
                                            <p:bg/>
                                          </p:spTgt>
                                        </p:tgtEl>
                                        <p:attrNameLst>
                                          <p:attrName>style.rotation</p:attrName>
                                        </p:attrNameLst>
                                      </p:cBhvr>
                                      <p:tavLst>
                                        <p:tav tm="0">
                                          <p:val>
                                            <p:fltVal val="90"/>
                                          </p:val>
                                        </p:tav>
                                        <p:tav tm="100000">
                                          <p:val>
                                            <p:fltVal val="0"/>
                                          </p:val>
                                        </p:tav>
                                      </p:tavLst>
                                    </p:anim>
                                    <p:animEffect transition="in" filter="fade">
                                      <p:cBhvr>
                                        <p:cTn id="10" dur="1000"/>
                                        <p:tgtEl>
                                          <p:spTgt spid="4">
                                            <p:bg/>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551710"/>
            <a:ext cx="8201891" cy="520930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An alternative to mainframe technology to reduce the cost</a:t>
            </a:r>
            <a:r>
              <a:rPr lang="en-US" sz="2700" dirty="0">
                <a:solidFill>
                  <a:srgbClr val="002060"/>
                </a:solidFill>
              </a:rPr>
              <a:t>.</a:t>
            </a:r>
          </a:p>
          <a:p>
            <a:pPr marL="457200" indent="-457200" algn="just">
              <a:buClr>
                <a:srgbClr val="002060"/>
              </a:buClr>
              <a:buSzPct val="70000"/>
              <a:buFont typeface="Wingdings" panose="05000000000000000000" pitchFamily="2" charset="2"/>
              <a:buChar char="q"/>
            </a:pPr>
            <a:r>
              <a:rPr lang="en-US" sz="2700" dirty="0">
                <a:solidFill>
                  <a:schemeClr val="tx1"/>
                </a:solidFill>
              </a:rPr>
              <a:t>Each machine in the cluster was connected to each other by a network with </a:t>
            </a:r>
            <a:r>
              <a:rPr lang="en-US" sz="2700" dirty="0">
                <a:solidFill>
                  <a:srgbClr val="002060"/>
                </a:solidFill>
              </a:rPr>
              <a:t>high bandwidth.</a:t>
            </a:r>
          </a:p>
          <a:p>
            <a:pPr marL="457200" indent="-457200" algn="just">
              <a:buClr>
                <a:srgbClr val="002060"/>
              </a:buClr>
              <a:buSzPct val="70000"/>
              <a:buFont typeface="Wingdings" panose="05000000000000000000" pitchFamily="2" charset="2"/>
              <a:buChar char="q"/>
            </a:pPr>
            <a:r>
              <a:rPr lang="en-US" sz="2700" dirty="0">
                <a:solidFill>
                  <a:schemeClr val="tx1"/>
                </a:solidFill>
              </a:rPr>
              <a:t>These were </a:t>
            </a:r>
            <a:r>
              <a:rPr lang="en-US" sz="2700" dirty="0">
                <a:solidFill>
                  <a:srgbClr val="002060"/>
                </a:solidFill>
              </a:rPr>
              <a:t>equally capable of high computations</a:t>
            </a:r>
          </a:p>
          <a:p>
            <a:pPr marL="457200" indent="-457200" algn="just">
              <a:buClr>
                <a:srgbClr val="002060"/>
              </a:buClr>
              <a:buSzPct val="70000"/>
              <a:buFont typeface="Wingdings" panose="05000000000000000000" pitchFamily="2" charset="2"/>
              <a:buChar char="q"/>
            </a:pPr>
            <a:r>
              <a:rPr lang="en-US" sz="2700" dirty="0">
                <a:solidFill>
                  <a:schemeClr val="tx1"/>
                </a:solidFill>
              </a:rPr>
              <a:t>New nodes could easily be added to the cluster if it was required.</a:t>
            </a:r>
          </a:p>
          <a:p>
            <a:pPr marL="457200" indent="-457200" algn="just">
              <a:buClr>
                <a:srgbClr val="002060"/>
              </a:buClr>
              <a:buSzPct val="70000"/>
              <a:buFont typeface="Wingdings" panose="05000000000000000000" pitchFamily="2" charset="2"/>
              <a:buChar char="q"/>
            </a:pPr>
            <a:r>
              <a:rPr lang="en-US" sz="2700" dirty="0">
                <a:solidFill>
                  <a:srgbClr val="002060"/>
                </a:solidFill>
              </a:rPr>
              <a:t>Geographical restrictions remained a challenge</a:t>
            </a:r>
            <a:r>
              <a:rPr lang="en-US" sz="2700" dirty="0">
                <a:solidFill>
                  <a:schemeClr val="tx1"/>
                </a:solidFill>
              </a:rPr>
              <a:t>, even if the cost issue was somewhat resolved.</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3255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Cluster Computing</a:t>
            </a:r>
          </a:p>
        </p:txBody>
      </p:sp>
      <p:sp>
        <p:nvSpPr>
          <p:cNvPr id="2" name="Date Placeholder 1">
            <a:extLst>
              <a:ext uri="{FF2B5EF4-FFF2-40B4-BE49-F238E27FC236}">
                <a16:creationId xmlns:a16="http://schemas.microsoft.com/office/drawing/2014/main" id="{1B954233-4A0D-4F7B-A844-602A1B9B03EE}"/>
              </a:ext>
            </a:extLst>
          </p:cNvPr>
          <p:cNvSpPr>
            <a:spLocks noGrp="1"/>
          </p:cNvSpPr>
          <p:nvPr>
            <p:ph type="dt" sz="half" idx="10"/>
          </p:nvPr>
        </p:nvSpPr>
        <p:spPr/>
        <p:txBody>
          <a:bodyPr/>
          <a:lstStyle/>
          <a:p>
            <a:fld id="{617DA3E7-1315-4594-9B7B-7B098F4F4447}" type="datetime1">
              <a:rPr lang="en-US" smtClean="0"/>
              <a:t>10/28/2024</a:t>
            </a:fld>
            <a:endParaRPr lang="en-US"/>
          </a:p>
        </p:txBody>
      </p:sp>
      <p:sp>
        <p:nvSpPr>
          <p:cNvPr id="3" name="Slide Number Placeholder 2">
            <a:extLst>
              <a:ext uri="{FF2B5EF4-FFF2-40B4-BE49-F238E27FC236}">
                <a16:creationId xmlns:a16="http://schemas.microsoft.com/office/drawing/2014/main" id="{11459FC9-9099-4E5E-8120-DF8145F05B8E}"/>
              </a:ext>
            </a:extLst>
          </p:cNvPr>
          <p:cNvSpPr>
            <a:spLocks noGrp="1"/>
          </p:cNvSpPr>
          <p:nvPr>
            <p:ph type="sldNum" sz="quarter" idx="12"/>
          </p:nvPr>
        </p:nvSpPr>
        <p:spPr/>
        <p:txBody>
          <a:bodyPr/>
          <a:lstStyle/>
          <a:p>
            <a:fld id="{3D027B83-D7F4-42ED-8E09-7E32E292F51B}" type="slidenum">
              <a:rPr lang="en-US" smtClean="0"/>
              <a:t>8</a:t>
            </a:fld>
            <a:endParaRPr lang="en-US"/>
          </a:p>
        </p:txBody>
      </p:sp>
    </p:spTree>
    <p:extLst>
      <p:ext uri="{BB962C8B-B14F-4D97-AF65-F5344CB8AC3E}">
        <p14:creationId xmlns:p14="http://schemas.microsoft.com/office/powerpoint/2010/main" val="2091276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8935FA6-97EF-4C12-9BB7-D2EE73B941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9487" y="2915444"/>
            <a:ext cx="2105025" cy="2171700"/>
          </a:xfrm>
        </p:spPr>
      </p:pic>
      <p:sp>
        <p:nvSpPr>
          <p:cNvPr id="6" name="Rectangle 5">
            <a:extLst>
              <a:ext uri="{FF2B5EF4-FFF2-40B4-BE49-F238E27FC236}">
                <a16:creationId xmlns:a16="http://schemas.microsoft.com/office/drawing/2014/main" id="{E950CF7F-267D-4970-9B7B-59D7E19C0608}"/>
              </a:ext>
            </a:extLst>
          </p:cNvPr>
          <p:cNvSpPr/>
          <p:nvPr/>
        </p:nvSpPr>
        <p:spPr>
          <a:xfrm>
            <a:off x="346364" y="1371600"/>
            <a:ext cx="8201891" cy="5389418"/>
          </a:xfrm>
          <a:prstGeom prst="rect">
            <a:avLst/>
          </a:prstGeom>
        </p:spPr>
        <p:style>
          <a:lnRef idx="2">
            <a:schemeClr val="dk1"/>
          </a:lnRef>
          <a:fillRef idx="1">
            <a:schemeClr val="lt1"/>
          </a:fillRef>
          <a:effectRef idx="0">
            <a:schemeClr val="dk1"/>
          </a:effectRef>
          <a:fontRef idx="minor">
            <a:schemeClr val="dk1"/>
          </a:fontRef>
        </p:style>
        <p:txBody>
          <a:bodyPr rtlCol="0" anchor="t" anchorCtr="0">
            <a:normAutofit/>
          </a:bodyPr>
          <a:lstStyle/>
          <a:p>
            <a:pPr marL="457200" indent="-457200" algn="just">
              <a:buClr>
                <a:srgbClr val="002060"/>
              </a:buClr>
              <a:buSzPct val="70000"/>
              <a:buFont typeface="Wingdings" panose="05000000000000000000" pitchFamily="2" charset="2"/>
              <a:buChar char="q"/>
            </a:pPr>
            <a:r>
              <a:rPr lang="en-US" sz="2700" dirty="0">
                <a:solidFill>
                  <a:schemeClr val="tx1"/>
                </a:solidFill>
              </a:rPr>
              <a:t>To solve geographical restriction, the concept of </a:t>
            </a:r>
            <a:r>
              <a:rPr lang="en-US" sz="2700" dirty="0">
                <a:solidFill>
                  <a:srgbClr val="002060"/>
                </a:solidFill>
              </a:rPr>
              <a:t>grid computing</a:t>
            </a:r>
            <a:r>
              <a:rPr lang="en-US" sz="2700" dirty="0">
                <a:solidFill>
                  <a:schemeClr val="tx1"/>
                </a:solidFill>
              </a:rPr>
              <a:t> was introduced.</a:t>
            </a:r>
          </a:p>
          <a:p>
            <a:pPr marL="457200" indent="-457200" algn="just">
              <a:buClr>
                <a:srgbClr val="002060"/>
              </a:buClr>
              <a:buSzPct val="70000"/>
              <a:buFont typeface="Wingdings" panose="05000000000000000000" pitchFamily="2" charset="2"/>
              <a:buChar char="q"/>
            </a:pPr>
            <a:r>
              <a:rPr lang="en-US" sz="2700" dirty="0">
                <a:solidFill>
                  <a:schemeClr val="tx1"/>
                </a:solidFill>
              </a:rPr>
              <a:t>It  was first introduced in the </a:t>
            </a:r>
            <a:r>
              <a:rPr lang="en-US" sz="2700" dirty="0">
                <a:solidFill>
                  <a:srgbClr val="002060"/>
                </a:solidFill>
              </a:rPr>
              <a:t>1990s</a:t>
            </a:r>
          </a:p>
          <a:p>
            <a:pPr marL="457200" indent="-457200" algn="just">
              <a:buClr>
                <a:srgbClr val="002060"/>
              </a:buClr>
              <a:buSzPct val="70000"/>
              <a:buFont typeface="Wingdings" panose="05000000000000000000" pitchFamily="2" charset="2"/>
              <a:buChar char="q"/>
            </a:pPr>
            <a:r>
              <a:rPr lang="en-US" sz="2700" dirty="0">
                <a:solidFill>
                  <a:schemeClr val="tx1"/>
                </a:solidFill>
              </a:rPr>
              <a:t>Systems were placed at </a:t>
            </a:r>
            <a:r>
              <a:rPr lang="en-US" sz="2700" dirty="0">
                <a:solidFill>
                  <a:srgbClr val="002060"/>
                </a:solidFill>
              </a:rPr>
              <a:t>entirely different geographical locations</a:t>
            </a:r>
            <a:r>
              <a:rPr lang="en-US" sz="2700" dirty="0">
                <a:solidFill>
                  <a:schemeClr val="tx1"/>
                </a:solidFill>
              </a:rPr>
              <a:t> and these all were connected via the </a:t>
            </a:r>
            <a:r>
              <a:rPr lang="en-US" sz="2700" dirty="0">
                <a:solidFill>
                  <a:srgbClr val="002060"/>
                </a:solidFill>
              </a:rPr>
              <a:t>internet</a:t>
            </a:r>
            <a:r>
              <a:rPr lang="en-US" sz="2700" dirty="0">
                <a:solidFill>
                  <a:schemeClr val="tx1"/>
                </a:solidFill>
              </a:rPr>
              <a:t>.</a:t>
            </a:r>
          </a:p>
          <a:p>
            <a:pPr marL="457200" indent="-457200" algn="just">
              <a:buClr>
                <a:srgbClr val="002060"/>
              </a:buClr>
              <a:buSzPct val="70000"/>
              <a:buFont typeface="Wingdings" panose="05000000000000000000" pitchFamily="2" charset="2"/>
              <a:buChar char="q"/>
            </a:pPr>
            <a:r>
              <a:rPr lang="en-US" sz="2700" b="1" dirty="0">
                <a:solidFill>
                  <a:srgbClr val="FF0000"/>
                </a:solidFill>
              </a:rPr>
              <a:t>Problem:</a:t>
            </a:r>
            <a:r>
              <a:rPr lang="en-US" sz="2700" dirty="0">
                <a:solidFill>
                  <a:schemeClr val="tx1"/>
                </a:solidFill>
              </a:rPr>
              <a:t> </a:t>
            </a:r>
            <a:r>
              <a:rPr lang="en-US" sz="2700" dirty="0">
                <a:solidFill>
                  <a:srgbClr val="002060"/>
                </a:solidFill>
              </a:rPr>
              <a:t>Limited availability of high bandwidth connectivity,</a:t>
            </a:r>
            <a:r>
              <a:rPr lang="en-US" sz="2700" dirty="0">
                <a:solidFill>
                  <a:schemeClr val="tx1"/>
                </a:solidFill>
              </a:rPr>
              <a:t> along with other network-related problems.</a:t>
            </a:r>
          </a:p>
        </p:txBody>
      </p:sp>
      <p:sp>
        <p:nvSpPr>
          <p:cNvPr id="7" name="Rectangle 6">
            <a:extLst>
              <a:ext uri="{FF2B5EF4-FFF2-40B4-BE49-F238E27FC236}">
                <a16:creationId xmlns:a16="http://schemas.microsoft.com/office/drawing/2014/main" id="{20887A23-F3A2-403B-8997-0E29B0EDAEB6}"/>
              </a:ext>
            </a:extLst>
          </p:cNvPr>
          <p:cNvSpPr/>
          <p:nvPr/>
        </p:nvSpPr>
        <p:spPr>
          <a:xfrm>
            <a:off x="346364" y="96983"/>
            <a:ext cx="8201891" cy="11445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4000" b="1" dirty="0">
                <a:solidFill>
                  <a:schemeClr val="accent4">
                    <a:lumMod val="75000"/>
                  </a:schemeClr>
                </a:solidFill>
              </a:rPr>
              <a:t>Grid Computing</a:t>
            </a:r>
          </a:p>
        </p:txBody>
      </p:sp>
      <p:sp>
        <p:nvSpPr>
          <p:cNvPr id="2" name="Date Placeholder 1">
            <a:extLst>
              <a:ext uri="{FF2B5EF4-FFF2-40B4-BE49-F238E27FC236}">
                <a16:creationId xmlns:a16="http://schemas.microsoft.com/office/drawing/2014/main" id="{9FDA0D52-5DB6-4C85-AAED-BCDFA28F35B0}"/>
              </a:ext>
            </a:extLst>
          </p:cNvPr>
          <p:cNvSpPr>
            <a:spLocks noGrp="1"/>
          </p:cNvSpPr>
          <p:nvPr>
            <p:ph type="dt" sz="half" idx="10"/>
          </p:nvPr>
        </p:nvSpPr>
        <p:spPr/>
        <p:txBody>
          <a:bodyPr/>
          <a:lstStyle/>
          <a:p>
            <a:fld id="{B701E7C4-7D9D-4DE0-B05B-A645479AEA81}" type="datetime1">
              <a:rPr lang="en-US" smtClean="0"/>
              <a:t>10/28/2024</a:t>
            </a:fld>
            <a:endParaRPr lang="en-US"/>
          </a:p>
        </p:txBody>
      </p:sp>
      <p:sp>
        <p:nvSpPr>
          <p:cNvPr id="3" name="Slide Number Placeholder 2">
            <a:extLst>
              <a:ext uri="{FF2B5EF4-FFF2-40B4-BE49-F238E27FC236}">
                <a16:creationId xmlns:a16="http://schemas.microsoft.com/office/drawing/2014/main" id="{9004C63C-D9BA-4F7B-9EE3-EFA1F37B048B}"/>
              </a:ext>
            </a:extLst>
          </p:cNvPr>
          <p:cNvSpPr>
            <a:spLocks noGrp="1"/>
          </p:cNvSpPr>
          <p:nvPr>
            <p:ph type="sldNum" sz="quarter" idx="12"/>
          </p:nvPr>
        </p:nvSpPr>
        <p:spPr/>
        <p:txBody>
          <a:bodyPr/>
          <a:lstStyle/>
          <a:p>
            <a:fld id="{3D027B83-D7F4-42ED-8E09-7E32E292F51B}" type="slidenum">
              <a:rPr lang="en-US" smtClean="0"/>
              <a:t>9</a:t>
            </a:fld>
            <a:endParaRPr lang="en-US"/>
          </a:p>
        </p:txBody>
      </p:sp>
    </p:spTree>
    <p:extLst>
      <p:ext uri="{BB962C8B-B14F-4D97-AF65-F5344CB8AC3E}">
        <p14:creationId xmlns:p14="http://schemas.microsoft.com/office/powerpoint/2010/main" val="20557490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2">
      <a:majorFont>
        <a:latin typeface="Arial"/>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3164</TotalTime>
  <Words>4066</Words>
  <Application>Microsoft Office PowerPoint</Application>
  <PresentationFormat>On-screen Show (4:3)</PresentationFormat>
  <Paragraphs>657</Paragraphs>
  <Slides>75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75</vt:i4>
      </vt:variant>
    </vt:vector>
  </HeadingPairs>
  <TitlesOfParts>
    <vt:vector size="81" baseType="lpstr">
      <vt:lpstr>Arial</vt:lpstr>
      <vt:lpstr>Calibri</vt:lpstr>
      <vt:lpstr>Times New Roman</vt:lpstr>
      <vt:lpstr>Verdana</vt:lpstr>
      <vt:lpstr>Wingdings</vt:lpstr>
      <vt:lpstr>Office Theme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Abebaw</dc:creator>
  <cp:lastModifiedBy>Abebaw</cp:lastModifiedBy>
  <cp:revision>199</cp:revision>
  <dcterms:created xsi:type="dcterms:W3CDTF">2024-10-16T07:47:26Z</dcterms:created>
  <dcterms:modified xsi:type="dcterms:W3CDTF">2024-10-28T09:22:19Z</dcterms:modified>
</cp:coreProperties>
</file>