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handoutMasterIdLst>
    <p:handoutMasterId r:id="rId23"/>
  </p:handoutMasterIdLst>
  <p:sldIdLst>
    <p:sldId id="263" r:id="rId3"/>
    <p:sldId id="259" r:id="rId4"/>
    <p:sldId id="300" r:id="rId5"/>
    <p:sldId id="299" r:id="rId6"/>
    <p:sldId id="302" r:id="rId7"/>
    <p:sldId id="303" r:id="rId8"/>
    <p:sldId id="304" r:id="rId9"/>
    <p:sldId id="294" r:id="rId10"/>
    <p:sldId id="305" r:id="rId11"/>
    <p:sldId id="306" r:id="rId12"/>
    <p:sldId id="307" r:id="rId13"/>
    <p:sldId id="308" r:id="rId14"/>
    <p:sldId id="309" r:id="rId15"/>
    <p:sldId id="310" r:id="rId16"/>
    <p:sldId id="301" r:id="rId17"/>
    <p:sldId id="277" r:id="rId18"/>
    <p:sldId id="295" r:id="rId19"/>
    <p:sldId id="280" r:id="rId20"/>
    <p:sldId id="282"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showGuides="1">
      <p:cViewPr varScale="1">
        <p:scale>
          <a:sx n="55" d="100"/>
          <a:sy n="55" d="100"/>
        </p:scale>
        <p:origin x="1944" y="66"/>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604" cy="46534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159" y="0"/>
            <a:ext cx="3038604" cy="465341"/>
          </a:xfrm>
          <a:prstGeom prst="rect">
            <a:avLst/>
          </a:prstGeom>
        </p:spPr>
        <p:txBody>
          <a:bodyPr vert="horz" lIns="91440" tIns="45720" rIns="91440" bIns="45720" rtlCol="0"/>
          <a:lstStyle>
            <a:lvl1pPr algn="r">
              <a:defRPr sz="1200"/>
            </a:lvl1pPr>
          </a:lstStyle>
          <a:p>
            <a:fld id="{43C55114-2CEA-4A97-B88A-DBBEDB7C23E8}" type="datetimeFigureOut">
              <a:rPr lang="en-US" smtClean="0"/>
              <a:t>11/13/2024</a:t>
            </a:fld>
            <a:endParaRPr lang="en-US"/>
          </a:p>
        </p:txBody>
      </p:sp>
      <p:sp>
        <p:nvSpPr>
          <p:cNvPr id="4" name="Footer Placeholder 3"/>
          <p:cNvSpPr>
            <a:spLocks noGrp="1"/>
          </p:cNvSpPr>
          <p:nvPr>
            <p:ph type="ftr" sz="quarter" idx="2"/>
          </p:nvPr>
        </p:nvSpPr>
        <p:spPr>
          <a:xfrm>
            <a:off x="0" y="8829573"/>
            <a:ext cx="3038604" cy="4653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159" y="8829573"/>
            <a:ext cx="3038604" cy="465340"/>
          </a:xfrm>
          <a:prstGeom prst="rect">
            <a:avLst/>
          </a:prstGeom>
        </p:spPr>
        <p:txBody>
          <a:bodyPr vert="horz" lIns="91440" tIns="45720" rIns="91440" bIns="45720" rtlCol="0" anchor="b"/>
          <a:lstStyle>
            <a:lvl1pPr algn="r">
              <a:defRPr sz="1200"/>
            </a:lvl1pPr>
          </a:lstStyle>
          <a:p>
            <a:fld id="{EB625B71-74EF-42A7-A6BB-9620F54FAD06}" type="slidenum">
              <a:rPr lang="en-US" smtClean="0"/>
              <a:t>‹#›</a:t>
            </a:fld>
            <a:endParaRPr lang="en-US"/>
          </a:p>
        </p:txBody>
      </p:sp>
    </p:spTree>
    <p:extLst>
      <p:ext uri="{BB962C8B-B14F-4D97-AF65-F5344CB8AC3E}">
        <p14:creationId xmlns:p14="http://schemas.microsoft.com/office/powerpoint/2010/main" val="1875481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52BF0701-DD4E-4505-BE44-ACC03A17196D}" type="datetimeFigureOut">
              <a:rPr lang="en-US" smtClean="0"/>
              <a:t>11/13/2024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vl1pPr>
          </a:lstStyle>
          <a:p>
            <a:fld id="{D737DA63-273F-472C-90F8-38CA4CAE5E22}" type="slidenum">
              <a:rPr lang="en-US" smtClean="0"/>
              <a:t>‹#›</a:t>
            </a:fld>
            <a:endParaRPr lang="en-US"/>
          </a:p>
        </p:txBody>
      </p:sp>
    </p:spTree>
    <p:extLst>
      <p:ext uri="{BB962C8B-B14F-4D97-AF65-F5344CB8AC3E}">
        <p14:creationId xmlns:p14="http://schemas.microsoft.com/office/powerpoint/2010/main" val="1309981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97963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60D7994-79BF-4B50-99E8-22331E63BC6F}" type="datetime1">
              <a:rPr lang="en-US" smtClean="0"/>
              <a:t>11/13/2024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95FA85-D4F1-47BA-B674-24B3B899E774}"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7BE7C2-6B89-4830-8979-64E9D0C59967}"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5FA85-D4F1-47BA-B674-24B3B899E77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F8537-A20B-4898-9523-F0685B511844}"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5FA85-D4F1-47BA-B674-24B3B899E77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A46FD4-1C08-4852-84E9-F471D226A123}"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3CB-0B07-4B0C-8327-52B6503F1B3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A68BE-62B1-4055-A5A7-78840470F99B}"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3CB-0B07-4B0C-8327-52B6503F1B3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6362D-739C-4166-BE36-95A72A22E5B7}"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3CB-0B07-4B0C-8327-52B6503F1B3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AFC938-519B-49C6-9ACE-AF81D9FA2D4B}" type="datetime1">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DE3CB-0B07-4B0C-8327-52B6503F1B3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64CDEE-29CB-4B29-911B-755DA1CCC6A7}" type="datetime1">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EDE3CB-0B07-4B0C-8327-52B6503F1B3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30B8A6-870B-4DBB-9BA5-F2B53D425EC2}" type="datetime1">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DE3CB-0B07-4B0C-8327-52B6503F1B3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C0FCB-06D7-45DD-86D6-2DA54B399F58}" type="datetime1">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EDE3CB-0B07-4B0C-8327-52B6503F1B3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DC121-B2B1-4B81-A037-94B83466C92A}" type="datetime1">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DE3CB-0B07-4B0C-8327-52B6503F1B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FA7E478-5B78-4049-8A60-07E90BFFC2D2}" type="datetime1">
              <a:rPr lang="en-US" smtClean="0"/>
              <a:t>11/13/2024</a:t>
            </a:fld>
            <a:endParaRPr lang="en-US"/>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5595FA85-D4F1-47BA-B674-24B3B899E77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2C95C-8814-4C29-B1E5-1CC5C6A3FBB5}" type="datetime1">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DE3CB-0B07-4B0C-8327-52B6503F1B34}"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6C299-5B9E-4483-B71B-2C9695F96F51}"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3CB-0B07-4B0C-8327-52B6503F1B3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42155-397F-42BF-BFF3-1150E42C9DC6}" type="datetime1">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3CB-0B07-4B0C-8327-52B6503F1B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6B82C0-AC07-408E-8DEF-2373544D7AD2}" type="datetime1">
              <a:rPr lang="en-US" smtClean="0"/>
              <a:t>11/13/2024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95FA85-D4F1-47BA-B674-24B3B899E77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D306266-38D1-4514-B242-B643A3908B1B}" type="datetime1">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5FA85-D4F1-47BA-B674-24B3B899E774}"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3456F63-65C8-4BF2-AB59-B9EFA859680F}" type="datetime1">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5FA85-D4F1-47BA-B674-24B3B899E774}"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8F28A2-9016-45BD-A158-7FBEFAF94711}" type="datetime1">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5FA85-D4F1-47BA-B674-24B3B899E7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BE328-8DFE-414B-9130-4F284A0D69D1}" type="datetime1">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5FA85-D4F1-47BA-B674-24B3B899E7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300B27-4772-4CD0-9152-9AC8C3B23D29}" type="datetime1">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5FA85-D4F1-47BA-B674-24B3B899E774}"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3318D4-9969-4843-9F34-906696267757}" type="datetime1">
              <a:rPr lang="en-US" smtClean="0"/>
              <a:t>11/13/2024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595FA85-D4F1-47BA-B674-24B3B899E774}"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7391400" y="6191250"/>
            <a:ext cx="1257300" cy="476250"/>
          </a:xfrm>
          <a:prstGeom prst="rect">
            <a:avLst/>
          </a:prstGeom>
        </p:spPr>
        <p:txBody>
          <a:bodyPr anchor="ctr" anchorCtr="0"/>
          <a:lstStyle>
            <a:lvl1pPr algn="r" eaLnBrk="1" latinLnBrk="0" hangingPunct="1">
              <a:defRPr kumimoji="0" sz="1400">
                <a:solidFill>
                  <a:schemeClr val="tx2"/>
                </a:solidFill>
              </a:defRPr>
            </a:lvl1pPr>
          </a:lstStyle>
          <a:p>
            <a:fld id="{6E1029C8-3E2F-4F21-9F99-7781A441E86E}" type="datetime1">
              <a:rPr lang="en-US" smtClean="0"/>
              <a:t>11/13/2024</a:t>
            </a:fld>
            <a:endParaRPr lang="en-US"/>
          </a:p>
        </p:txBody>
      </p:sp>
      <p:sp>
        <p:nvSpPr>
          <p:cNvPr id="3" name="Footer Placeholder 2"/>
          <p:cNvSpPr>
            <a:spLocks noGrp="1"/>
          </p:cNvSpPr>
          <p:nvPr>
            <p:ph type="ftr" sz="quarter" idx="3"/>
          </p:nvPr>
        </p:nvSpPr>
        <p:spPr>
          <a:xfrm>
            <a:off x="1981200" y="6172200"/>
            <a:ext cx="4495800" cy="457200"/>
          </a:xfrm>
          <a:prstGeom prst="rect">
            <a:avLst/>
          </a:prstGeom>
        </p:spPr>
        <p:txBody>
          <a:bodyPr anchor="ctr" anchorCtr="0"/>
          <a:lstStyle>
            <a:lvl1pPr eaLnBrk="1" latinLnBrk="0" hangingPunct="1">
              <a:defRPr kumimoji="0" sz="1600">
                <a:solidFill>
                  <a:schemeClr val="tx2"/>
                </a:solidFill>
                <a:latin typeface="Times New Roman" panose="02020603050405020304" pitchFamily="18" charset="0"/>
                <a:cs typeface="Times New Roman" panose="02020603050405020304" pitchFamily="18" charset="0"/>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95FA85-D4F1-47BA-B674-24B3B899E7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ED1B1-19AC-463D-B0B9-038FE8AA0B22}" type="datetime1">
              <a:rPr lang="en-US" smtClean="0"/>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DE3CB-0B07-4B0C-8327-52B6503F1B3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858000" cy="2971800"/>
          </a:xfrm>
        </p:spPr>
        <p:txBody>
          <a:bodyPr>
            <a:normAutofit/>
          </a:bodyPr>
          <a:lstStyle/>
          <a:p>
            <a:pPr marL="515620" algn="just">
              <a:buClrTx/>
            </a:pPr>
            <a:endParaRPr lang="en-US" sz="2800" dirty="0" smtClean="0">
              <a:solidFill>
                <a:schemeClr val="tx1"/>
              </a:solidFill>
            </a:endParaRPr>
          </a:p>
          <a:p>
            <a:r>
              <a:rPr lang="en-US" sz="3600" dirty="0"/>
              <a:t>Envisioning Architecture</a:t>
            </a:r>
          </a:p>
        </p:txBody>
      </p:sp>
      <p:sp>
        <p:nvSpPr>
          <p:cNvPr id="2" name="Title 1"/>
          <p:cNvSpPr>
            <a:spLocks noGrp="1"/>
          </p:cNvSpPr>
          <p:nvPr>
            <p:ph type="ctrTitle"/>
          </p:nvPr>
        </p:nvSpPr>
        <p:spPr/>
        <p:txBody>
          <a:bodyPr>
            <a:normAutofit/>
          </a:bodyPr>
          <a:lstStyle/>
          <a:p>
            <a:pPr lvl="0"/>
            <a:r>
              <a:rPr lang="en-US" sz="4000" dirty="0" smtClean="0"/>
              <a:t>Chapter </a:t>
            </a:r>
            <a:r>
              <a:rPr lang="en-US" dirty="0" smtClean="0"/>
              <a:t>Three</a:t>
            </a: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581075D8-38E8-4B6D-BCF6-3EB5F81CC4F3}"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1143000"/>
            <a:ext cx="8610600" cy="5257800"/>
          </a:xfrm>
        </p:spPr>
        <p:txBody>
          <a:bodyPr>
            <a:normAutofit fontScale="85000" lnSpcReduction="10000"/>
          </a:bodyPr>
          <a:lstStyle/>
          <a:p>
            <a:pPr algn="just"/>
            <a:r>
              <a:rPr lang="en-US" sz="3100" b="1" dirty="0"/>
              <a:t>Scalability issues: </a:t>
            </a:r>
            <a:r>
              <a:rPr lang="en-US" sz="3100" dirty="0"/>
              <a:t>However, not all architectural designs have such qualities. However, assuming that all architectural designs may be easy to scale is difficult. Therefore, it is necessary to ensure that the architecture can change to suit the application's needs. Consequently, modifications should accompany the architectural framework to facilitate the application's needs.</a:t>
            </a:r>
          </a:p>
          <a:p>
            <a:pPr algn="just"/>
            <a:r>
              <a:rPr lang="en-US" sz="3100" b="1" dirty="0"/>
              <a:t>Cost considerations: </a:t>
            </a:r>
            <a:r>
              <a:rPr lang="en-US" sz="3100" dirty="0"/>
              <a:t>Certain system operational cost decisions can also be influenced by some of the architecture choices. The balance between price and performance must be struck.</a:t>
            </a:r>
          </a:p>
          <a:p>
            <a:pPr algn="just"/>
            <a:r>
              <a:rPr lang="en-US" sz="3100" b="1" dirty="0"/>
              <a:t>Documentation and Communication: </a:t>
            </a:r>
            <a:r>
              <a:rPr lang="en-US" sz="3100" dirty="0"/>
              <a:t>Good documentation of the architectures and effective communication between the development team ensures that everyone understands and follows the architectures properly.</a:t>
            </a:r>
          </a:p>
        </p:txBody>
      </p:sp>
      <p:sp>
        <p:nvSpPr>
          <p:cNvPr id="4" name="Slide Number Placeholder 3"/>
          <p:cNvSpPr>
            <a:spLocks noGrp="1"/>
          </p:cNvSpPr>
          <p:nvPr>
            <p:ph type="sldNum" sz="quarter" idx="12"/>
          </p:nvPr>
        </p:nvSpPr>
        <p:spPr/>
        <p:txBody>
          <a:bodyPr/>
          <a:lstStyle/>
          <a:p>
            <a:fld id="{5595FA85-D4F1-47BA-B674-24B3B899E774}"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a:latin typeface="Times New Roman" panose="02020603050405020304" pitchFamily="18" charset="0"/>
                <a:cs typeface="Times New Roman" panose="02020603050405020304" pitchFamily="18" charset="0"/>
              </a:rPr>
              <a:t>Architectural structures and views</a:t>
            </a:r>
          </a:p>
        </p:txBody>
      </p:sp>
      <p:sp>
        <p:nvSpPr>
          <p:cNvPr id="3" name="Content Placeholder 2"/>
          <p:cNvSpPr>
            <a:spLocks noGrp="1"/>
          </p:cNvSpPr>
          <p:nvPr>
            <p:ph sz="quarter" idx="1"/>
          </p:nvPr>
        </p:nvSpPr>
        <p:spPr>
          <a:xfrm>
            <a:off x="381000" y="1143000"/>
            <a:ext cx="8610600" cy="5257800"/>
          </a:xfrm>
        </p:spPr>
        <p:txBody>
          <a:bodyPr>
            <a:normAutofit/>
          </a:bodyPr>
          <a:lstStyle/>
          <a:p>
            <a:pPr algn="just"/>
            <a:r>
              <a:rPr lang="en-US" sz="3100" dirty="0"/>
              <a:t>A view is a representation of a coherent set of architectural elements, as written by and read by system stakeholders. </a:t>
            </a:r>
            <a:endParaRPr lang="en-US" sz="3100" dirty="0" smtClean="0"/>
          </a:p>
          <a:p>
            <a:pPr algn="just"/>
            <a:r>
              <a:rPr lang="en-US" sz="3100" dirty="0" smtClean="0"/>
              <a:t>It </a:t>
            </a:r>
            <a:r>
              <a:rPr lang="en-US" sz="3100" dirty="0"/>
              <a:t>consists of a representation of a set of elements and the relations among them. A structure is the set of elements itself, as they exist in software or hardware.</a:t>
            </a:r>
          </a:p>
        </p:txBody>
      </p:sp>
      <p:sp>
        <p:nvSpPr>
          <p:cNvPr id="4" name="Slide Number Placeholder 3"/>
          <p:cNvSpPr>
            <a:spLocks noGrp="1"/>
          </p:cNvSpPr>
          <p:nvPr>
            <p:ph type="sldNum" sz="quarter" idx="12"/>
          </p:nvPr>
        </p:nvSpPr>
        <p:spPr/>
        <p:txBody>
          <a:bodyPr/>
          <a:lstStyle/>
          <a:p>
            <a:fld id="{5595FA85-D4F1-47BA-B674-24B3B899E774}"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a:latin typeface="Times New Roman" panose="02020603050405020304" pitchFamily="18" charset="0"/>
                <a:cs typeface="Times New Roman" panose="02020603050405020304" pitchFamily="18" charset="0"/>
              </a:rPr>
              <a:t>4+1 Architectural View Model</a:t>
            </a:r>
          </a:p>
        </p:txBody>
      </p:sp>
      <p:sp>
        <p:nvSpPr>
          <p:cNvPr id="3" name="Content Placeholder 2"/>
          <p:cNvSpPr>
            <a:spLocks noGrp="1"/>
          </p:cNvSpPr>
          <p:nvPr>
            <p:ph sz="quarter" idx="1"/>
          </p:nvPr>
        </p:nvSpPr>
        <p:spPr>
          <a:xfrm>
            <a:off x="381000" y="1143000"/>
            <a:ext cx="8610600" cy="5257800"/>
          </a:xfrm>
        </p:spPr>
        <p:txBody>
          <a:bodyPr>
            <a:normAutofit fontScale="92500" lnSpcReduction="10000"/>
          </a:bodyPr>
          <a:lstStyle/>
          <a:p>
            <a:pPr algn="just"/>
            <a:r>
              <a:rPr lang="en-US" sz="3100" dirty="0" smtClean="0"/>
              <a:t>4+1 </a:t>
            </a:r>
            <a:r>
              <a:rPr lang="en-US" sz="3100" dirty="0"/>
              <a:t>architectural view model is a model for describing the architecture of software-intensive systems, based on the use of multiple, concurrent views. </a:t>
            </a:r>
            <a:endParaRPr lang="en-US" sz="3100" dirty="0" smtClean="0"/>
          </a:p>
          <a:p>
            <a:pPr lvl="0">
              <a:buClr>
                <a:srgbClr val="D34817"/>
              </a:buClr>
            </a:pPr>
            <a:r>
              <a:rPr lang="en-US" sz="3100" dirty="0"/>
              <a:t>Views are used to describe the system from the viewpoints of different stakeholder, such as end users, developers and project managers</a:t>
            </a:r>
          </a:p>
          <a:p>
            <a:pPr lvl="0">
              <a:buClr>
                <a:srgbClr val="D34817"/>
              </a:buClr>
            </a:pPr>
            <a:r>
              <a:rPr lang="en-US" dirty="0">
                <a:solidFill>
                  <a:prstClr val="black"/>
                </a:solidFill>
                <a:latin typeface="Times New Roman" panose="02020603050405020304" pitchFamily="18" charset="0"/>
                <a:cs typeface="Times New Roman" panose="02020603050405020304" pitchFamily="18" charset="0"/>
              </a:rPr>
              <a:t>Suitable for large and challenging </a:t>
            </a:r>
            <a:r>
              <a:rPr lang="en-US" dirty="0" smtClean="0">
                <a:solidFill>
                  <a:prstClr val="black"/>
                </a:solidFill>
                <a:latin typeface="Times New Roman" panose="02020603050405020304" pitchFamily="18" charset="0"/>
                <a:cs typeface="Times New Roman" panose="02020603050405020304" pitchFamily="18" charset="0"/>
              </a:rPr>
              <a:t>architectures</a:t>
            </a:r>
            <a:endParaRPr lang="en-US" sz="3100" dirty="0" smtClean="0"/>
          </a:p>
          <a:p>
            <a:pPr algn="just"/>
            <a:r>
              <a:rPr lang="en-US" sz="3100" dirty="0" smtClean="0"/>
              <a:t>I</a:t>
            </a:r>
            <a:r>
              <a:rPr lang="en-US" sz="3100" dirty="0"/>
              <a:t>t was created by Philippe Kruchten.</a:t>
            </a:r>
          </a:p>
          <a:p>
            <a:pPr algn="just"/>
            <a:r>
              <a:rPr lang="en-US" sz="3100" dirty="0"/>
              <a:t>It is very important to mention that 4+1 was released two years before the first introduction of UML but the 4+1 approach stills plays a relevance today and is UML friendly, even on its latest version (2.5.1).</a:t>
            </a:r>
          </a:p>
        </p:txBody>
      </p:sp>
      <p:sp>
        <p:nvSpPr>
          <p:cNvPr id="4" name="Slide Number Placeholder 3"/>
          <p:cNvSpPr>
            <a:spLocks noGrp="1"/>
          </p:cNvSpPr>
          <p:nvPr>
            <p:ph type="sldNum" sz="quarter" idx="12"/>
          </p:nvPr>
        </p:nvSpPr>
        <p:spPr/>
        <p:txBody>
          <a:bodyPr/>
          <a:lstStyle/>
          <a:p>
            <a:fld id="{5595FA85-D4F1-47BA-B674-24B3B899E774}"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a:latin typeface="Times New Roman" panose="02020603050405020304" pitchFamily="18" charset="0"/>
                <a:cs typeface="Times New Roman" panose="02020603050405020304" pitchFamily="18" charset="0"/>
              </a:rPr>
              <a:t>4+1 Architectural View Model</a:t>
            </a:r>
          </a:p>
        </p:txBody>
      </p:sp>
      <p:sp>
        <p:nvSpPr>
          <p:cNvPr id="3" name="Content Placeholder 2"/>
          <p:cNvSpPr>
            <a:spLocks noGrp="1"/>
          </p:cNvSpPr>
          <p:nvPr>
            <p:ph sz="quarter" idx="1"/>
          </p:nvPr>
        </p:nvSpPr>
        <p:spPr>
          <a:xfrm>
            <a:off x="381000" y="1143000"/>
            <a:ext cx="8610600" cy="5257800"/>
          </a:xfrm>
        </p:spPr>
        <p:txBody>
          <a:bodyPr>
            <a:normAutofit fontScale="70000" lnSpcReduction="20000"/>
          </a:bodyPr>
          <a:lstStyle/>
          <a:p>
            <a:pPr algn="just"/>
            <a:r>
              <a:rPr lang="en-US" sz="3100" dirty="0"/>
              <a:t>The </a:t>
            </a:r>
            <a:r>
              <a:rPr lang="en-US" sz="3100" dirty="0" smtClean="0"/>
              <a:t>views </a:t>
            </a:r>
            <a:r>
              <a:rPr lang="en-US" sz="3100" dirty="0"/>
              <a:t>of the 4+1 model are</a:t>
            </a:r>
            <a:r>
              <a:rPr lang="en-US" sz="3100" dirty="0" smtClean="0"/>
              <a:t>:</a:t>
            </a:r>
          </a:p>
          <a:p>
            <a:pPr algn="just"/>
            <a:endParaRPr lang="en-US" sz="3100" dirty="0"/>
          </a:p>
          <a:p>
            <a:pPr algn="just"/>
            <a:endParaRPr lang="en-US" sz="3100" dirty="0" smtClean="0"/>
          </a:p>
          <a:p>
            <a:pPr algn="just"/>
            <a:endParaRPr lang="en-US" sz="3100" dirty="0"/>
          </a:p>
          <a:p>
            <a:pPr algn="just"/>
            <a:endParaRPr lang="en-US" sz="3100" dirty="0" smtClean="0"/>
          </a:p>
          <a:p>
            <a:pPr algn="just"/>
            <a:endParaRPr lang="en-US" sz="3100" dirty="0"/>
          </a:p>
          <a:p>
            <a:pPr algn="just"/>
            <a:endParaRPr lang="en-US" sz="3100" dirty="0" smtClean="0"/>
          </a:p>
          <a:p>
            <a:pPr algn="just"/>
            <a:endParaRPr lang="en-US" sz="3100" dirty="0"/>
          </a:p>
          <a:p>
            <a:pPr algn="just"/>
            <a:endParaRPr lang="en-US" sz="3100" dirty="0" smtClean="0"/>
          </a:p>
          <a:p>
            <a:pPr algn="just"/>
            <a:r>
              <a:rPr lang="en-US" sz="3100" b="1" dirty="0"/>
              <a:t>Logical View</a:t>
            </a:r>
            <a:r>
              <a:rPr lang="en-US" sz="3100" dirty="0"/>
              <a:t>: Shows the components of the system as well as their interactions. It can be modelled using class, object, state machine and sequence diagrams</a:t>
            </a:r>
            <a:r>
              <a:rPr lang="en-US" sz="3100" dirty="0" smtClean="0"/>
              <a:t>.</a:t>
            </a:r>
            <a:endParaRPr lang="en-US" sz="3100" dirty="0"/>
          </a:p>
          <a:p>
            <a:pPr algn="just"/>
            <a:r>
              <a:rPr lang="en-US" sz="3100" b="1" dirty="0"/>
              <a:t>Process View</a:t>
            </a:r>
            <a:r>
              <a:rPr lang="en-US" sz="3100" dirty="0"/>
              <a:t>: Captures the concurrency and synchronization aspects of the design. explains the system processes and how they communicate, and focuses on the run time behavior of the system. This view can be modelled with UML´s activity diagrams.</a:t>
            </a:r>
          </a:p>
          <a:p>
            <a:pPr algn="just"/>
            <a:endParaRPr lang="en-US" sz="3100" dirty="0" smtClean="0"/>
          </a:p>
          <a:p>
            <a:pPr algn="just"/>
            <a:endParaRPr lang="en-US" sz="3100" dirty="0"/>
          </a:p>
        </p:txBody>
      </p:sp>
      <p:sp>
        <p:nvSpPr>
          <p:cNvPr id="4" name="Slide Number Placeholder 3"/>
          <p:cNvSpPr>
            <a:spLocks noGrp="1"/>
          </p:cNvSpPr>
          <p:nvPr>
            <p:ph type="sldNum" sz="quarter" idx="12"/>
          </p:nvPr>
        </p:nvSpPr>
        <p:spPr/>
        <p:txBody>
          <a:bodyPr/>
          <a:lstStyle/>
          <a:p>
            <a:fld id="{5595FA85-D4F1-47BA-B674-24B3B899E774}" type="slidenum">
              <a:rPr lang="en-US" smtClean="0"/>
              <a:t>13</a:t>
            </a:fld>
            <a:endParaRPr lang="en-US"/>
          </a:p>
        </p:txBody>
      </p:sp>
      <p:pic>
        <p:nvPicPr>
          <p:cNvPr id="5" name="Picture 4"/>
          <p:cNvPicPr>
            <a:picLocks noChangeAspect="1"/>
          </p:cNvPicPr>
          <p:nvPr/>
        </p:nvPicPr>
        <p:blipFill>
          <a:blip r:embed="rId2"/>
          <a:stretch>
            <a:fillRect/>
          </a:stretch>
        </p:blipFill>
        <p:spPr>
          <a:xfrm>
            <a:off x="1447800" y="1447800"/>
            <a:ext cx="4852987" cy="276568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a:latin typeface="Times New Roman" panose="02020603050405020304" pitchFamily="18" charset="0"/>
                <a:cs typeface="Times New Roman" panose="02020603050405020304" pitchFamily="18" charset="0"/>
              </a:rPr>
              <a:t>4+1 Architectural View Model</a:t>
            </a:r>
          </a:p>
        </p:txBody>
      </p:sp>
      <p:sp>
        <p:nvSpPr>
          <p:cNvPr id="3" name="Content Placeholder 2"/>
          <p:cNvSpPr>
            <a:spLocks noGrp="1"/>
          </p:cNvSpPr>
          <p:nvPr>
            <p:ph sz="quarter" idx="1"/>
          </p:nvPr>
        </p:nvSpPr>
        <p:spPr>
          <a:xfrm>
            <a:off x="381000" y="1143000"/>
            <a:ext cx="8610600" cy="5257800"/>
          </a:xfrm>
        </p:spPr>
        <p:txBody>
          <a:bodyPr>
            <a:normAutofit/>
          </a:bodyPr>
          <a:lstStyle/>
          <a:p>
            <a:pPr algn="just"/>
            <a:r>
              <a:rPr lang="en-US" sz="3100" b="1" dirty="0"/>
              <a:t>Physical View: </a:t>
            </a:r>
            <a:r>
              <a:rPr lang="en-US" sz="3100" dirty="0"/>
              <a:t>Describes the mapping of the software onto the hardware. Deployment diagrams are used to model this view</a:t>
            </a:r>
            <a:r>
              <a:rPr lang="en-US" sz="3100" dirty="0" smtClean="0"/>
              <a:t>.</a:t>
            </a:r>
            <a:endParaRPr lang="en-US" sz="3100" dirty="0"/>
          </a:p>
          <a:p>
            <a:pPr algn="just"/>
            <a:r>
              <a:rPr lang="en-US" sz="3100" b="1" dirty="0"/>
              <a:t>Development View:</a:t>
            </a:r>
            <a:r>
              <a:rPr lang="en-US" sz="3100" dirty="0"/>
              <a:t> Describes the organization of the software in its development environment. This view can be modelled with UML´s component and package diagrams</a:t>
            </a:r>
            <a:r>
              <a:rPr lang="en-US" sz="3100" dirty="0" smtClean="0"/>
              <a:t>.</a:t>
            </a:r>
            <a:endParaRPr lang="en-US" sz="3100" dirty="0"/>
          </a:p>
          <a:p>
            <a:pPr algn="just"/>
            <a:r>
              <a:rPr lang="en-US" sz="3100" b="1" dirty="0"/>
              <a:t>Use Case View: </a:t>
            </a:r>
            <a:r>
              <a:rPr lang="en-US" sz="3100" dirty="0"/>
              <a:t>It is illustrated by selected use cases or scenarios. It contains diagrams describing what the system </a:t>
            </a:r>
            <a:r>
              <a:rPr lang="en-US" sz="3100" dirty="0" smtClean="0"/>
              <a:t>does. </a:t>
            </a:r>
            <a:r>
              <a:rPr lang="en-US" sz="3100" dirty="0"/>
              <a:t>This view contains use case diagrams.</a:t>
            </a:r>
          </a:p>
        </p:txBody>
      </p:sp>
      <p:sp>
        <p:nvSpPr>
          <p:cNvPr id="4" name="Slide Number Placeholder 3"/>
          <p:cNvSpPr>
            <a:spLocks noGrp="1"/>
          </p:cNvSpPr>
          <p:nvPr>
            <p:ph type="sldNum" sz="quarter" idx="12"/>
          </p:nvPr>
        </p:nvSpPr>
        <p:spPr/>
        <p:txBody>
          <a:bodyPr/>
          <a:lstStyle/>
          <a:p>
            <a:fld id="{5595FA85-D4F1-47BA-B674-24B3B899E774}"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Architecture Business Cycle</a:t>
            </a:r>
          </a:p>
        </p:txBody>
      </p:sp>
      <p:sp>
        <p:nvSpPr>
          <p:cNvPr id="3" name="Content Placeholder 2"/>
          <p:cNvSpPr>
            <a:spLocks noGrp="1"/>
          </p:cNvSpPr>
          <p:nvPr>
            <p:ph sz="quarter" idx="1"/>
          </p:nvPr>
        </p:nvSpPr>
        <p:spPr>
          <a:xfrm>
            <a:off x="685800" y="1447800"/>
            <a:ext cx="8001000" cy="4572000"/>
          </a:xfrm>
        </p:spPr>
        <p:txBody>
          <a:bodyPr>
            <a:normAutofit/>
          </a:bodyPr>
          <a:lstStyle/>
          <a:p>
            <a:r>
              <a:rPr lang="en-US" b="1" dirty="0"/>
              <a:t>Benefits of 4+1</a:t>
            </a:r>
            <a:r>
              <a:rPr lang="en-US" b="1" dirty="0" smtClean="0"/>
              <a:t>:</a:t>
            </a:r>
            <a:endParaRPr lang="en-US" b="1" dirty="0"/>
          </a:p>
          <a:p>
            <a:pPr marL="514350" indent="-285750" algn="just">
              <a:buFont typeface="Wingdings" panose="05000000000000000000" pitchFamily="2" charset="2"/>
              <a:buChar char="Ø"/>
            </a:pPr>
            <a:r>
              <a:rPr lang="en-US" dirty="0" smtClean="0"/>
              <a:t>Better </a:t>
            </a:r>
            <a:r>
              <a:rPr lang="en-US" dirty="0"/>
              <a:t>organization with better separation of </a:t>
            </a:r>
            <a:r>
              <a:rPr lang="en-US" dirty="0" smtClean="0"/>
              <a:t>concern</a:t>
            </a:r>
            <a:endParaRPr lang="en-US" dirty="0"/>
          </a:p>
          <a:p>
            <a:pPr marL="514350" indent="-285750" algn="just">
              <a:buFont typeface="Wingdings" panose="05000000000000000000" pitchFamily="2" charset="2"/>
              <a:buChar char="Ø"/>
            </a:pPr>
            <a:r>
              <a:rPr lang="en-US" dirty="0" smtClean="0"/>
              <a:t>The </a:t>
            </a:r>
            <a:r>
              <a:rPr lang="en-US" dirty="0"/>
              <a:t>4+1 maps stakeholders to the information they need, without requiring specific notations</a:t>
            </a:r>
            <a:r>
              <a:rPr lang="en-US" dirty="0" smtClean="0"/>
              <a:t>.</a:t>
            </a:r>
            <a:endParaRPr lang="en-US" dirty="0"/>
          </a:p>
          <a:p>
            <a:r>
              <a:rPr lang="en-US" dirty="0"/>
              <a:t> </a:t>
            </a:r>
            <a:r>
              <a:rPr lang="en-US" b="1" dirty="0"/>
              <a:t>Drawbacks</a:t>
            </a:r>
            <a:r>
              <a:rPr lang="en-US" b="1" dirty="0" smtClean="0"/>
              <a:t>:</a:t>
            </a:r>
            <a:endParaRPr lang="en-US" b="1" dirty="0"/>
          </a:p>
          <a:p>
            <a:pPr marL="514350" indent="-285750" algn="just">
              <a:buFont typeface="Wingdings" panose="05000000000000000000" pitchFamily="2" charset="2"/>
              <a:buChar char="Ø"/>
            </a:pPr>
            <a:r>
              <a:rPr lang="en-US" dirty="0" smtClean="0"/>
              <a:t> 4+1 </a:t>
            </a:r>
            <a:r>
              <a:rPr lang="en-US" dirty="0"/>
              <a:t>was created in 1995, where software development was very different than today, there was no need for more than 2 or 3 views. Nowadays, there are many complex systems which can´t be represented correctly with 4+1.</a:t>
            </a:r>
          </a:p>
        </p:txBody>
      </p:sp>
      <p:sp>
        <p:nvSpPr>
          <p:cNvPr id="4" name="Slide Number Placeholder 3"/>
          <p:cNvSpPr>
            <a:spLocks noGrp="1"/>
          </p:cNvSpPr>
          <p:nvPr>
            <p:ph type="sldNum" sz="quarter" idx="12"/>
          </p:nvPr>
        </p:nvSpPr>
        <p:spPr/>
        <p:txBody>
          <a:bodyPr/>
          <a:lstStyle/>
          <a:p>
            <a:fld id="{5595FA85-D4F1-47BA-B674-24B3B899E774}"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4+1 View                           cont’d</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595FA85-D4F1-47BA-B674-24B3B899E774}" type="slidenum">
              <a:rPr lang="en-US" smtClean="0"/>
              <a:t>16</a:t>
            </a:fld>
            <a:endParaRPr lang="en-US"/>
          </a:p>
        </p:txBody>
      </p:sp>
      <p:sp>
        <p:nvSpPr>
          <p:cNvPr id="5" name="Content Placeholder 4"/>
          <p:cNvSpPr>
            <a:spLocks noGrp="1"/>
          </p:cNvSpPr>
          <p:nvPr>
            <p:ph sz="quarter" idx="1"/>
          </p:nvPr>
        </p:nvSpPr>
        <p:spPr>
          <a:xfrm>
            <a:off x="603504" y="1295400"/>
            <a:ext cx="8311896" cy="5257800"/>
          </a:xfrm>
        </p:spPr>
        <p:txBody>
          <a:bodyPr>
            <a:normAutofit fontScale="77500" lnSpcReduction="20000"/>
          </a:bodyPr>
          <a:lstStyle/>
          <a:p>
            <a:pPr>
              <a:lnSpc>
                <a:spcPct val="120000"/>
              </a:lnSpc>
            </a:pPr>
            <a:r>
              <a:rPr lang="en-US" b="1" dirty="0"/>
              <a:t>Logical </a:t>
            </a:r>
          </a:p>
          <a:p>
            <a:pPr lvl="1">
              <a:lnSpc>
                <a:spcPct val="120000"/>
              </a:lnSpc>
            </a:pPr>
            <a:r>
              <a:rPr lang="en-US" dirty="0">
                <a:latin typeface="Times New Roman" panose="02020603050405020304" pitchFamily="18" charset="0"/>
                <a:cs typeface="Times New Roman" panose="02020603050405020304" pitchFamily="18" charset="0"/>
              </a:rPr>
              <a:t>Focus: </a:t>
            </a:r>
            <a:r>
              <a:rPr lang="en-US" dirty="0" smtClean="0">
                <a:latin typeface="Times New Roman" panose="02020603050405020304" pitchFamily="18" charset="0"/>
                <a:cs typeface="Times New Roman" panose="02020603050405020304" pitchFamily="18" charset="0"/>
              </a:rPr>
              <a:t>Functional </a:t>
            </a:r>
            <a:r>
              <a:rPr lang="en-US" dirty="0">
                <a:latin typeface="Times New Roman" panose="02020603050405020304" pitchFamily="18" charset="0"/>
                <a:cs typeface="Times New Roman" panose="02020603050405020304" pitchFamily="18" charset="0"/>
              </a:rPr>
              <a:t>requirements of the </a:t>
            </a:r>
            <a:r>
              <a:rPr lang="en-US" dirty="0" smtClean="0">
                <a:latin typeface="Times New Roman" panose="02020603050405020304" pitchFamily="18" charset="0"/>
                <a:cs typeface="Times New Roman" panose="02020603050405020304" pitchFamily="18" charset="0"/>
              </a:rPr>
              <a:t>system</a:t>
            </a:r>
          </a:p>
          <a:p>
            <a:pPr lvl="1">
              <a:lnSpc>
                <a:spcPct val="120000"/>
              </a:lnSpc>
            </a:pPr>
            <a:r>
              <a:rPr lang="en-US" dirty="0" smtClean="0">
                <a:latin typeface="Times New Roman" panose="02020603050405020304" pitchFamily="18" charset="0"/>
                <a:cs typeface="Times New Roman" panose="02020603050405020304" pitchFamily="18" charset="0"/>
              </a:rPr>
              <a:t>Viewer: End-user</a:t>
            </a:r>
            <a:endParaRPr lang="en-US" dirty="0">
              <a:latin typeface="Times New Roman" panose="02020603050405020304" pitchFamily="18" charset="0"/>
              <a:cs typeface="Times New Roman" panose="02020603050405020304" pitchFamily="18" charset="0"/>
            </a:endParaRPr>
          </a:p>
          <a:p>
            <a:pPr lvl="1">
              <a:lnSpc>
                <a:spcPct val="120000"/>
              </a:lnSpc>
            </a:pPr>
            <a:r>
              <a:rPr lang="en-US" dirty="0" smtClean="0">
                <a:latin typeface="Times New Roman" panose="02020603050405020304" pitchFamily="18" charset="0"/>
                <a:cs typeface="Times New Roman" panose="02020603050405020304" pitchFamily="18" charset="0"/>
              </a:rPr>
              <a:t>UML-Diagram: </a:t>
            </a:r>
            <a:r>
              <a:rPr lang="en-US" dirty="0">
                <a:latin typeface="Times New Roman" panose="02020603050405020304" pitchFamily="18" charset="0"/>
                <a:cs typeface="Times New Roman" panose="02020603050405020304" pitchFamily="18" charset="0"/>
              </a:rPr>
              <a:t>Class diagrams</a:t>
            </a:r>
            <a:r>
              <a:rPr lang="en-US" dirty="0" smtClean="0">
                <a:latin typeface="Times New Roman" panose="02020603050405020304" pitchFamily="18" charset="0"/>
                <a:cs typeface="Times New Roman" panose="02020603050405020304" pitchFamily="18" charset="0"/>
              </a:rPr>
              <a:t>, sequence diagrams </a:t>
            </a:r>
            <a:endParaRPr lang="en-US" dirty="0">
              <a:latin typeface="Times New Roman" panose="02020603050405020304" pitchFamily="18" charset="0"/>
              <a:cs typeface="Times New Roman" panose="02020603050405020304" pitchFamily="18" charset="0"/>
            </a:endParaRPr>
          </a:p>
          <a:p>
            <a:pPr>
              <a:lnSpc>
                <a:spcPct val="120000"/>
              </a:lnSpc>
            </a:pPr>
            <a:r>
              <a:rPr lang="en-US" b="1" dirty="0"/>
              <a:t>Development (implementation) </a:t>
            </a:r>
          </a:p>
          <a:p>
            <a:pPr lvl="1">
              <a:lnSpc>
                <a:spcPct val="120000"/>
              </a:lnSpc>
            </a:pPr>
            <a:r>
              <a:rPr lang="en-US" dirty="0">
                <a:latin typeface="Times New Roman" panose="02020603050405020304" pitchFamily="18" charset="0"/>
                <a:cs typeface="Times New Roman" panose="02020603050405020304" pitchFamily="18" charset="0"/>
              </a:rPr>
              <a:t>Focus: Software module organization </a:t>
            </a:r>
            <a:r>
              <a:rPr lang="en-US" dirty="0" smtClean="0">
                <a:latin typeface="Times New Roman" panose="02020603050405020304" pitchFamily="18" charset="0"/>
                <a:cs typeface="Times New Roman" panose="02020603050405020304" pitchFamily="18" charset="0"/>
              </a:rPr>
              <a:t>(Static </a:t>
            </a:r>
            <a:r>
              <a:rPr lang="en-US" dirty="0">
                <a:latin typeface="Times New Roman" panose="02020603050405020304" pitchFamily="18" charset="0"/>
                <a:cs typeface="Times New Roman" panose="02020603050405020304" pitchFamily="18" charset="0"/>
              </a:rPr>
              <a:t>organization of the software in its development </a:t>
            </a:r>
            <a:r>
              <a:rPr lang="en-US" dirty="0" smtClean="0">
                <a:latin typeface="Times New Roman" panose="02020603050405020304" pitchFamily="18" charset="0"/>
                <a:cs typeface="Times New Roman" panose="02020603050405020304" pitchFamily="18" charset="0"/>
              </a:rPr>
              <a:t>environment )</a:t>
            </a:r>
          </a:p>
          <a:p>
            <a:pPr lvl="1">
              <a:lnSpc>
                <a:spcPct val="120000"/>
              </a:lnSpc>
            </a:pPr>
            <a:r>
              <a:rPr lang="en-US" dirty="0" smtClean="0">
                <a:latin typeface="Times New Roman" panose="02020603050405020304" pitchFamily="18" charset="0"/>
                <a:cs typeface="Times New Roman" panose="02020603050405020304" pitchFamily="18" charset="0"/>
              </a:rPr>
              <a:t>Viewer: Programmers and project managers</a:t>
            </a:r>
            <a:endParaRPr lang="en-US" dirty="0">
              <a:latin typeface="Times New Roman" panose="02020603050405020304" pitchFamily="18" charset="0"/>
              <a:cs typeface="Times New Roman" panose="02020603050405020304" pitchFamily="18" charset="0"/>
            </a:endParaRPr>
          </a:p>
          <a:p>
            <a:pPr lvl="1">
              <a:lnSpc>
                <a:spcPct val="120000"/>
              </a:lnSpc>
            </a:pPr>
            <a:r>
              <a:rPr lang="en-US" dirty="0">
                <a:latin typeface="Times New Roman" panose="02020603050405020304" pitchFamily="18" charset="0"/>
                <a:cs typeface="Times New Roman" panose="02020603050405020304" pitchFamily="18" charset="0"/>
              </a:rPr>
              <a:t>UML-Diagram : Component diagram, Package </a:t>
            </a:r>
            <a:r>
              <a:rPr lang="en-US" dirty="0" smtClean="0">
                <a:latin typeface="Times New Roman" panose="02020603050405020304" pitchFamily="18" charset="0"/>
                <a:cs typeface="Times New Roman" panose="02020603050405020304" pitchFamily="18" charset="0"/>
              </a:rPr>
              <a:t>diagrams</a:t>
            </a:r>
            <a:endParaRPr lang="en-US" dirty="0">
              <a:latin typeface="Times New Roman" panose="02020603050405020304" pitchFamily="18" charset="0"/>
              <a:cs typeface="Times New Roman" panose="02020603050405020304" pitchFamily="18" charset="0"/>
            </a:endParaRPr>
          </a:p>
          <a:p>
            <a:pPr>
              <a:lnSpc>
                <a:spcPct val="120000"/>
              </a:lnSpc>
            </a:pPr>
            <a:r>
              <a:rPr lang="en-US" b="1" dirty="0"/>
              <a:t>Process </a:t>
            </a:r>
          </a:p>
          <a:p>
            <a:pPr lvl="1">
              <a:lnSpc>
                <a:spcPct val="120000"/>
              </a:lnSpc>
            </a:pPr>
            <a:r>
              <a:rPr lang="en-US" dirty="0">
                <a:latin typeface="Times New Roman" panose="02020603050405020304" pitchFamily="18" charset="0"/>
                <a:cs typeface="Times New Roman" panose="02020603050405020304" pitchFamily="18" charset="0"/>
              </a:rPr>
              <a:t>Focus: Runtime behavior of the system, such as the system processes and communication, concurrency, performance and </a:t>
            </a:r>
            <a:r>
              <a:rPr lang="en-US" dirty="0" smtClean="0">
                <a:latin typeface="Times New Roman" panose="02020603050405020304" pitchFamily="18" charset="0"/>
                <a:cs typeface="Times New Roman" panose="02020603050405020304" pitchFamily="18" charset="0"/>
              </a:rPr>
              <a:t>scalability(Non-functional requirements)</a:t>
            </a:r>
          </a:p>
          <a:p>
            <a:pPr lvl="1">
              <a:lnSpc>
                <a:spcPct val="120000"/>
              </a:lnSpc>
            </a:pPr>
            <a:r>
              <a:rPr lang="en-US" dirty="0" smtClean="0">
                <a:latin typeface="Times New Roman" panose="02020603050405020304" pitchFamily="18" charset="0"/>
                <a:cs typeface="Times New Roman" panose="02020603050405020304" pitchFamily="18" charset="0"/>
              </a:rPr>
              <a:t>Viewer: integrator(s)</a:t>
            </a:r>
            <a:endParaRPr lang="en-US" dirty="0">
              <a:latin typeface="Times New Roman" panose="02020603050405020304" pitchFamily="18" charset="0"/>
              <a:cs typeface="Times New Roman" panose="02020603050405020304" pitchFamily="18" charset="0"/>
            </a:endParaRPr>
          </a:p>
          <a:p>
            <a:pPr lvl="1">
              <a:lnSpc>
                <a:spcPct val="120000"/>
              </a:lnSpc>
            </a:pPr>
            <a:r>
              <a:rPr lang="en-US" dirty="0">
                <a:latin typeface="Times New Roman" panose="02020603050405020304" pitchFamily="18" charset="0"/>
                <a:cs typeface="Times New Roman" panose="02020603050405020304" pitchFamily="18" charset="0"/>
              </a:rPr>
              <a:t>UML-Diagram : Activity diagrams.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4+1 View                           cont’d</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595FA85-D4F1-47BA-B674-24B3B899E774}" type="slidenum">
              <a:rPr lang="en-US" smtClean="0"/>
              <a:t>17</a:t>
            </a:fld>
            <a:endParaRPr lang="en-US"/>
          </a:p>
        </p:txBody>
      </p:sp>
      <p:sp>
        <p:nvSpPr>
          <p:cNvPr id="5" name="Content Placeholder 4"/>
          <p:cNvSpPr>
            <a:spLocks noGrp="1"/>
          </p:cNvSpPr>
          <p:nvPr>
            <p:ph sz="quarter" idx="1"/>
          </p:nvPr>
        </p:nvSpPr>
        <p:spPr>
          <a:xfrm>
            <a:off x="603504" y="1295400"/>
            <a:ext cx="8311896" cy="5257800"/>
          </a:xfrm>
        </p:spPr>
        <p:txBody>
          <a:bodyPr>
            <a:normAutofit/>
          </a:bodyPr>
          <a:lstStyle/>
          <a:p>
            <a:pPr>
              <a:lnSpc>
                <a:spcPct val="120000"/>
              </a:lnSpc>
            </a:pPr>
            <a:r>
              <a:rPr lang="en-US" b="1" dirty="0" smtClean="0"/>
              <a:t>Physical (Deployment) </a:t>
            </a:r>
          </a:p>
          <a:p>
            <a:pPr lvl="1">
              <a:lnSpc>
                <a:spcPct val="120000"/>
              </a:lnSpc>
            </a:pPr>
            <a:r>
              <a:rPr lang="en-US" dirty="0" smtClean="0">
                <a:latin typeface="Times New Roman" panose="02020603050405020304" pitchFamily="18" charset="0"/>
                <a:cs typeface="Times New Roman" panose="02020603050405020304" pitchFamily="18" charset="0"/>
              </a:rPr>
              <a:t>Focus: Non functional requirements for hardware(looking </a:t>
            </a:r>
            <a:r>
              <a:rPr lang="en-US" dirty="0">
                <a:latin typeface="Times New Roman" panose="02020603050405020304" pitchFamily="18" charset="0"/>
                <a:cs typeface="Times New Roman" panose="02020603050405020304" pitchFamily="18" charset="0"/>
              </a:rPr>
              <a:t>at the system topology, deployment and </a:t>
            </a:r>
            <a:r>
              <a:rPr lang="en-US" dirty="0" smtClean="0">
                <a:latin typeface="Times New Roman" panose="02020603050405020304" pitchFamily="18" charset="0"/>
                <a:cs typeface="Times New Roman" panose="02020603050405020304" pitchFamily="18" charset="0"/>
              </a:rPr>
              <a:t>communication)</a:t>
            </a:r>
          </a:p>
          <a:p>
            <a:pPr lvl="1">
              <a:lnSpc>
                <a:spcPct val="120000"/>
              </a:lnSpc>
            </a:pPr>
            <a:r>
              <a:rPr lang="en-US" dirty="0" smtClean="0">
                <a:latin typeface="Times New Roman" panose="02020603050405020304" pitchFamily="18" charset="0"/>
                <a:cs typeface="Times New Roman" panose="02020603050405020304" pitchFamily="18" charset="0"/>
              </a:rPr>
              <a:t>Viewer:</a:t>
            </a:r>
            <a:r>
              <a:rPr lang="en-US" dirty="0">
                <a:latin typeface="Times New Roman" panose="02020603050405020304" pitchFamily="18" charset="0"/>
                <a:cs typeface="Times New Roman" panose="02020603050405020304" pitchFamily="18" charset="0"/>
              </a:rPr>
              <a:t> System </a:t>
            </a:r>
            <a:r>
              <a:rPr lang="en-US" dirty="0" smtClean="0">
                <a:latin typeface="Times New Roman" panose="02020603050405020304" pitchFamily="18" charset="0"/>
                <a:cs typeface="Times New Roman" panose="02020603050405020304" pitchFamily="18" charset="0"/>
              </a:rPr>
              <a:t>Engineers</a:t>
            </a:r>
          </a:p>
          <a:p>
            <a:pPr lvl="1">
              <a:lnSpc>
                <a:spcPct val="120000"/>
              </a:lnSpc>
            </a:pPr>
            <a:r>
              <a:rPr lang="en-US" dirty="0" smtClean="0">
                <a:latin typeface="Times New Roman" panose="02020603050405020304" pitchFamily="18" charset="0"/>
                <a:cs typeface="Times New Roman" panose="02020603050405020304" pitchFamily="18" charset="0"/>
              </a:rPr>
              <a:t>UML-Diagram </a:t>
            </a:r>
            <a:r>
              <a:rPr lang="en-US" dirty="0">
                <a:latin typeface="Times New Roman" panose="02020603050405020304" pitchFamily="18" charset="0"/>
                <a:cs typeface="Times New Roman" panose="02020603050405020304" pitchFamily="18" charset="0"/>
              </a:rPr>
              <a:t>: Deployment </a:t>
            </a:r>
            <a:r>
              <a:rPr lang="en-US" dirty="0" smtClean="0">
                <a:latin typeface="Times New Roman" panose="02020603050405020304" pitchFamily="18" charset="0"/>
                <a:cs typeface="Times New Roman" panose="02020603050405020304" pitchFamily="18" charset="0"/>
              </a:rPr>
              <a:t>diagrams</a:t>
            </a:r>
            <a:endParaRPr lang="en-US" dirty="0">
              <a:latin typeface="Times New Roman" panose="02020603050405020304" pitchFamily="18" charset="0"/>
              <a:cs typeface="Times New Roman" panose="02020603050405020304" pitchFamily="18" charset="0"/>
            </a:endParaRPr>
          </a:p>
          <a:p>
            <a:pPr>
              <a:lnSpc>
                <a:spcPct val="120000"/>
              </a:lnSpc>
            </a:pPr>
            <a:r>
              <a:rPr lang="en-US" b="1" dirty="0" smtClean="0"/>
              <a:t> Use </a:t>
            </a:r>
            <a:r>
              <a:rPr lang="en-US" b="1" dirty="0"/>
              <a:t>case view(Scenarios)</a:t>
            </a:r>
          </a:p>
          <a:p>
            <a:pPr lvl="1">
              <a:lnSpc>
                <a:spcPct val="120000"/>
              </a:lnSpc>
            </a:pPr>
            <a:r>
              <a:rPr lang="en-US" dirty="0">
                <a:latin typeface="Times New Roman" panose="02020603050405020304" pitchFamily="18" charset="0"/>
                <a:cs typeface="Times New Roman" panose="02020603050405020304" pitchFamily="18" charset="0"/>
              </a:rPr>
              <a:t>Focus: Use cases for illustrating and validating the </a:t>
            </a:r>
            <a:r>
              <a:rPr lang="en-US" dirty="0" smtClean="0">
                <a:latin typeface="Times New Roman" panose="02020603050405020304" pitchFamily="18" charset="0"/>
                <a:cs typeface="Times New Roman" panose="02020603050405020304" pitchFamily="18" charset="0"/>
              </a:rPr>
              <a:t>architecture</a:t>
            </a:r>
            <a:endParaRPr lang="en-US" dirty="0">
              <a:latin typeface="Times New Roman" panose="02020603050405020304" pitchFamily="18" charset="0"/>
              <a:cs typeface="Times New Roman" panose="02020603050405020304" pitchFamily="18" charset="0"/>
            </a:endParaRPr>
          </a:p>
          <a:p>
            <a:pPr lvl="1">
              <a:lnSpc>
                <a:spcPct val="120000"/>
              </a:lnSpc>
            </a:pPr>
            <a:r>
              <a:rPr lang="en-US" dirty="0" smtClean="0">
                <a:latin typeface="Times New Roman" panose="02020603050405020304" pitchFamily="18" charset="0"/>
                <a:cs typeface="Times New Roman" panose="02020603050405020304" pitchFamily="18" charset="0"/>
              </a:rPr>
              <a:t>Viewer: evaluators and all stakeholders of other views</a:t>
            </a:r>
            <a:endParaRPr lang="en-US" dirty="0">
              <a:latin typeface="Times New Roman" panose="02020603050405020304" pitchFamily="18" charset="0"/>
              <a:cs typeface="Times New Roman" panose="02020603050405020304" pitchFamily="18" charset="0"/>
            </a:endParaRPr>
          </a:p>
          <a:p>
            <a:pPr lvl="1">
              <a:lnSpc>
                <a:spcPct val="120000"/>
              </a:lnSpc>
            </a:pPr>
            <a:r>
              <a:rPr lang="en-US" dirty="0">
                <a:latin typeface="Times New Roman" panose="02020603050405020304" pitchFamily="18" charset="0"/>
                <a:cs typeface="Times New Roman" panose="02020603050405020304" pitchFamily="18" charset="0"/>
              </a:rPr>
              <a:t>UML-Diagram : Use case </a:t>
            </a:r>
            <a:r>
              <a:rPr lang="en-US" dirty="0" smtClean="0">
                <a:latin typeface="Times New Roman" panose="02020603050405020304" pitchFamily="18" charset="0"/>
                <a:cs typeface="Times New Roman" panose="02020603050405020304" pitchFamily="18" charset="0"/>
              </a:rPr>
              <a:t>diagrams</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ADLs</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595FA85-D4F1-47BA-B674-24B3B899E774}" type="slidenum">
              <a:rPr lang="en-US" smtClean="0"/>
              <a:t>18</a:t>
            </a:fld>
            <a:endParaRPr lang="en-US"/>
          </a:p>
        </p:txBody>
      </p:sp>
      <p:sp>
        <p:nvSpPr>
          <p:cNvPr id="5" name="Content Placeholder 4"/>
          <p:cNvSpPr>
            <a:spLocks noGrp="1"/>
          </p:cNvSpPr>
          <p:nvPr>
            <p:ph sz="quarter" idx="1"/>
          </p:nvPr>
        </p:nvSpPr>
        <p:spPr>
          <a:xfrm>
            <a:off x="762000" y="1447800"/>
            <a:ext cx="8153400" cy="5029200"/>
          </a:xfrm>
        </p:spPr>
        <p:txBody>
          <a:bodyPr>
            <a:normAutofit/>
          </a:bodyPr>
          <a:lstStyle/>
          <a:p>
            <a:r>
              <a:rPr lang="en-GB" sz="3200" dirty="0"/>
              <a:t>Architectural description languages – ADLs are  design languages used to describe a system that possess design language properties like:</a:t>
            </a:r>
          </a:p>
          <a:p>
            <a:pPr lvl="1"/>
            <a:r>
              <a:rPr lang="en-US" sz="2800" dirty="0"/>
              <a:t>Composition</a:t>
            </a:r>
          </a:p>
          <a:p>
            <a:pPr lvl="1"/>
            <a:r>
              <a:rPr lang="en-US" sz="2800" dirty="0"/>
              <a:t>Abstraction</a:t>
            </a:r>
          </a:p>
          <a:p>
            <a:pPr lvl="1"/>
            <a:r>
              <a:rPr lang="en-US" sz="2800" dirty="0"/>
              <a:t>Reusability</a:t>
            </a:r>
          </a:p>
          <a:p>
            <a:pPr lvl="1"/>
            <a:r>
              <a:rPr lang="en-US" sz="2800" dirty="0"/>
              <a:t>Configuration</a:t>
            </a:r>
          </a:p>
          <a:p>
            <a:pPr lvl="1"/>
            <a:r>
              <a:rPr lang="en-US" sz="2800" dirty="0"/>
              <a:t>Heterogeneity</a:t>
            </a:r>
          </a:p>
          <a:p>
            <a:pPr lvl="1"/>
            <a:r>
              <a:rPr lang="en-US" sz="2800" dirty="0"/>
              <a:t>Analysis</a:t>
            </a:r>
          </a:p>
          <a:p>
            <a:pPr marL="0" indent="0">
              <a:buNone/>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ADLs                           cont’d </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595FA85-D4F1-47BA-B674-24B3B899E774}" type="slidenum">
              <a:rPr lang="en-US" smtClean="0"/>
              <a:t>19</a:t>
            </a:fld>
            <a:endParaRPr lang="en-US"/>
          </a:p>
        </p:txBody>
      </p:sp>
      <p:sp>
        <p:nvSpPr>
          <p:cNvPr id="5" name="Content Placeholder 4"/>
          <p:cNvSpPr>
            <a:spLocks noGrp="1"/>
          </p:cNvSpPr>
          <p:nvPr>
            <p:ph sz="quarter" idx="1"/>
          </p:nvPr>
        </p:nvSpPr>
        <p:spPr>
          <a:xfrm>
            <a:off x="762000" y="1219200"/>
            <a:ext cx="8153400" cy="5448300"/>
          </a:xfrm>
        </p:spPr>
        <p:txBody>
          <a:bodyPr>
            <a:normAutofit lnSpcReduction="10000"/>
          </a:bodyPr>
          <a:lstStyle/>
          <a:p>
            <a:r>
              <a:rPr lang="en-US" sz="2400" dirty="0"/>
              <a:t>Programming language structures are inadequate for describing architectural elements.</a:t>
            </a:r>
          </a:p>
          <a:p>
            <a:r>
              <a:rPr lang="en-US" sz="2400" dirty="0"/>
              <a:t>Furthermore, they provide no way to model a strict separation of concerns between architectural-level design issues and detail design issues.</a:t>
            </a:r>
          </a:p>
          <a:p>
            <a:r>
              <a:rPr lang="en-US" sz="2400" dirty="0"/>
              <a:t>Languages in general serve the purpose of describing complex relationships among primitive elements and element </a:t>
            </a:r>
            <a:r>
              <a:rPr lang="en-US" sz="2400" dirty="0" smtClean="0"/>
              <a:t>combinations</a:t>
            </a:r>
            <a:endParaRPr lang="en-US" sz="2400" dirty="0"/>
          </a:p>
          <a:p>
            <a:pPr>
              <a:lnSpc>
                <a:spcPct val="90000"/>
              </a:lnSpc>
            </a:pPr>
            <a:r>
              <a:rPr lang="en-US" sz="2400" dirty="0"/>
              <a:t>Having identified semantic constructs it makes sense to define a language around </a:t>
            </a:r>
            <a:r>
              <a:rPr lang="en-US" sz="2400" dirty="0" smtClean="0"/>
              <a:t>them</a:t>
            </a:r>
            <a:endParaRPr lang="en-US" sz="2400" dirty="0"/>
          </a:p>
          <a:p>
            <a:pPr>
              <a:lnSpc>
                <a:spcPct val="90000"/>
              </a:lnSpc>
            </a:pPr>
            <a:r>
              <a:rPr lang="en-US" sz="2400" dirty="0"/>
              <a:t>Common architectural description elements include:</a:t>
            </a:r>
          </a:p>
          <a:p>
            <a:pPr lvl="1">
              <a:lnSpc>
                <a:spcPct val="90000"/>
              </a:lnSpc>
            </a:pPr>
            <a:r>
              <a:rPr lang="en-US" sz="2000" dirty="0"/>
              <a:t>(Pure) computation (processing elements) – simple input/output relations with no retained state</a:t>
            </a:r>
          </a:p>
          <a:p>
            <a:pPr lvl="1">
              <a:lnSpc>
                <a:spcPct val="90000"/>
              </a:lnSpc>
            </a:pPr>
            <a:r>
              <a:rPr lang="en-US" sz="2000" dirty="0"/>
              <a:t>Memory (data elements) – shared collections of persistent structured data</a:t>
            </a:r>
          </a:p>
          <a:p>
            <a:pPr lvl="1">
              <a:lnSpc>
                <a:spcPct val="90000"/>
              </a:lnSpc>
            </a:pPr>
            <a:r>
              <a:rPr lang="en-US" sz="2000" dirty="0"/>
              <a:t>Manager – manage state and closely related operations</a:t>
            </a:r>
          </a:p>
          <a:p>
            <a:pPr lvl="1">
              <a:lnSpc>
                <a:spcPct val="90000"/>
              </a:lnSpc>
            </a:pPr>
            <a:r>
              <a:rPr lang="en-US" sz="2000" dirty="0"/>
              <a:t>Controller – governs the sequence of operations</a:t>
            </a:r>
          </a:p>
          <a:p>
            <a:pPr lvl="1">
              <a:lnSpc>
                <a:spcPct val="90000"/>
              </a:lnSpc>
            </a:pPr>
            <a:r>
              <a:rPr lang="en-US" sz="2000" dirty="0"/>
              <a:t>Link – transmit information between elements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Architecture Business Cycle</a:t>
            </a:r>
          </a:p>
        </p:txBody>
      </p:sp>
      <p:sp>
        <p:nvSpPr>
          <p:cNvPr id="3" name="Content Placeholder 2"/>
          <p:cNvSpPr>
            <a:spLocks noGrp="1"/>
          </p:cNvSpPr>
          <p:nvPr>
            <p:ph sz="quarter" idx="1"/>
          </p:nvPr>
        </p:nvSpPr>
        <p:spPr>
          <a:xfrm>
            <a:off x="685800" y="1447800"/>
            <a:ext cx="8001000" cy="4572000"/>
          </a:xfrm>
        </p:spPr>
        <p:txBody>
          <a:bodyPr>
            <a:normAutofit lnSpcReduction="10000"/>
          </a:bodyPr>
          <a:lstStyle/>
          <a:p>
            <a:pPr algn="just"/>
            <a:r>
              <a:rPr lang="en-US" dirty="0"/>
              <a:t>The architecture business cycle refers to the iterative process of creating, evolving, and managing software architecture throughout its lifecycle</a:t>
            </a:r>
            <a:r>
              <a:rPr lang="en-US" dirty="0" smtClean="0"/>
              <a:t>.</a:t>
            </a:r>
          </a:p>
          <a:p>
            <a:pPr algn="just"/>
            <a:r>
              <a:rPr lang="en-US" dirty="0" smtClean="0"/>
              <a:t>It involves </a:t>
            </a:r>
            <a:r>
              <a:rPr lang="en-US" dirty="0"/>
              <a:t>several key stages</a:t>
            </a:r>
            <a:r>
              <a:rPr lang="en-US" dirty="0" smtClean="0"/>
              <a:t>:</a:t>
            </a:r>
          </a:p>
          <a:p>
            <a:pPr marL="914400" indent="-176530" algn="just">
              <a:buFont typeface="Wingdings" panose="05000000000000000000" pitchFamily="2" charset="2"/>
              <a:buChar char="Ø"/>
            </a:pPr>
            <a:r>
              <a:rPr lang="en-US" b="1" dirty="0" smtClean="0"/>
              <a:t>Requirements </a:t>
            </a:r>
            <a:r>
              <a:rPr lang="en-US" b="1" dirty="0"/>
              <a:t>Gathering</a:t>
            </a:r>
            <a:r>
              <a:rPr lang="en-US" dirty="0"/>
              <a:t>: Understand the project’s objectives, functional requirements, and non-functional requirements to establish a solid foundation for architecture design.</a:t>
            </a:r>
          </a:p>
          <a:p>
            <a:pPr marL="914400" indent="-176530" algn="just">
              <a:buFont typeface="Wingdings" panose="05000000000000000000" pitchFamily="2" charset="2"/>
              <a:buChar char="Ø"/>
            </a:pPr>
            <a:r>
              <a:rPr lang="en-US" b="1" dirty="0" smtClean="0"/>
              <a:t>Architecture </a:t>
            </a:r>
            <a:r>
              <a:rPr lang="en-US" b="1" dirty="0"/>
              <a:t>Design</a:t>
            </a:r>
            <a:r>
              <a:rPr lang="en-US" dirty="0"/>
              <a:t>: Create a high-level design that addresses the project’s requirements, including selecting suitable architectural styles, components, and interfaces.</a:t>
            </a:r>
          </a:p>
          <a:p>
            <a:endParaRPr lang="en-US" dirty="0"/>
          </a:p>
          <a:p>
            <a:endParaRPr lang="en-US" dirty="0"/>
          </a:p>
        </p:txBody>
      </p:sp>
      <p:sp>
        <p:nvSpPr>
          <p:cNvPr id="4" name="Slide Number Placeholder 3"/>
          <p:cNvSpPr>
            <a:spLocks noGrp="1"/>
          </p:cNvSpPr>
          <p:nvPr>
            <p:ph type="sldNum" sz="quarter" idx="12"/>
          </p:nvPr>
        </p:nvSpPr>
        <p:spPr/>
        <p:txBody>
          <a:bodyPr/>
          <a:lstStyle/>
          <a:p>
            <a:fld id="{5595FA85-D4F1-47BA-B674-24B3B899E774}" type="slidenum">
              <a:rPr lang="en-US" smtClean="0"/>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Architecture Business Cycle</a:t>
            </a:r>
          </a:p>
        </p:txBody>
      </p:sp>
      <p:sp>
        <p:nvSpPr>
          <p:cNvPr id="3" name="Content Placeholder 2"/>
          <p:cNvSpPr>
            <a:spLocks noGrp="1"/>
          </p:cNvSpPr>
          <p:nvPr>
            <p:ph sz="quarter" idx="1"/>
          </p:nvPr>
        </p:nvSpPr>
        <p:spPr>
          <a:xfrm>
            <a:off x="381000" y="1447800"/>
            <a:ext cx="8534400" cy="5029200"/>
          </a:xfrm>
        </p:spPr>
        <p:txBody>
          <a:bodyPr>
            <a:normAutofit lnSpcReduction="10000"/>
          </a:bodyPr>
          <a:lstStyle/>
          <a:p>
            <a:pPr marL="581025" indent="-300355" algn="just">
              <a:buFont typeface="Wingdings" panose="05000000000000000000" pitchFamily="2" charset="2"/>
              <a:buChar char="Ø"/>
            </a:pPr>
            <a:r>
              <a:rPr lang="en-US" b="1" dirty="0" smtClean="0"/>
              <a:t>Implementation</a:t>
            </a:r>
            <a:r>
              <a:rPr lang="en-US" b="1" dirty="0"/>
              <a:t>:</a:t>
            </a:r>
            <a:r>
              <a:rPr lang="en-US" dirty="0"/>
              <a:t> Develop the software solution based on the architectural design, ensuring that the chosen technologies and frameworks align with the defined architecture.</a:t>
            </a:r>
          </a:p>
          <a:p>
            <a:pPr marL="581025" indent="-300355" algn="just">
              <a:buFont typeface="Wingdings" panose="05000000000000000000" pitchFamily="2" charset="2"/>
              <a:buChar char="Ø"/>
            </a:pPr>
            <a:r>
              <a:rPr lang="en-US" b="1" dirty="0" smtClean="0"/>
              <a:t>Testing </a:t>
            </a:r>
            <a:r>
              <a:rPr lang="en-US" b="1" dirty="0"/>
              <a:t>and Validation: </a:t>
            </a:r>
            <a:r>
              <a:rPr lang="en-US" dirty="0"/>
              <a:t>Conduct thorough testing to ensure the software meets the defined requirements and adheres to the architectural principles.</a:t>
            </a:r>
          </a:p>
          <a:p>
            <a:pPr marL="581025" indent="-300355" algn="just">
              <a:buFont typeface="Wingdings" panose="05000000000000000000" pitchFamily="2" charset="2"/>
              <a:buChar char="Ø"/>
            </a:pPr>
            <a:r>
              <a:rPr lang="en-US" dirty="0" smtClean="0"/>
              <a:t> </a:t>
            </a:r>
            <a:r>
              <a:rPr lang="en-US" b="1" dirty="0"/>
              <a:t>Deployment and Operation: </a:t>
            </a:r>
            <a:r>
              <a:rPr lang="en-US" dirty="0"/>
              <a:t>Deploy the software into the production environment, monitor its performance, and address any issues that arise during operation.</a:t>
            </a:r>
          </a:p>
          <a:p>
            <a:pPr marL="581025" indent="-300355" algn="just">
              <a:buFont typeface="Wingdings" panose="05000000000000000000" pitchFamily="2" charset="2"/>
              <a:buChar char="Ø"/>
            </a:pPr>
            <a:r>
              <a:rPr lang="en-US" b="1" dirty="0" smtClean="0"/>
              <a:t>Maintenance </a:t>
            </a:r>
            <a:r>
              <a:rPr lang="en-US" b="1" dirty="0"/>
              <a:t>and Evolution: </a:t>
            </a:r>
            <a:r>
              <a:rPr lang="en-US" dirty="0"/>
              <a:t>Continuously maintain and improve the software architecture as new requirements emerge or technologies evolve, ensuring long-term viability.</a:t>
            </a:r>
          </a:p>
        </p:txBody>
      </p:sp>
      <p:sp>
        <p:nvSpPr>
          <p:cNvPr id="4" name="Slide Number Placeholder 3"/>
          <p:cNvSpPr>
            <a:spLocks noGrp="1"/>
          </p:cNvSpPr>
          <p:nvPr>
            <p:ph type="sldNum" sz="quarter" idx="12"/>
          </p:nvPr>
        </p:nvSpPr>
        <p:spPr/>
        <p:txBody>
          <a:bodyPr/>
          <a:lstStyle/>
          <a:p>
            <a:fld id="{5595FA85-D4F1-47BA-B674-24B3B899E774}"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What </a:t>
            </a:r>
            <a:r>
              <a:rPr lang="en-US" b="1" dirty="0">
                <a:latin typeface="Times New Roman" panose="02020603050405020304" pitchFamily="18" charset="0"/>
                <a:cs typeface="Times New Roman" panose="02020603050405020304" pitchFamily="18" charset="0"/>
              </a:rPr>
              <a:t>is Software Architecture?</a:t>
            </a:r>
          </a:p>
        </p:txBody>
      </p:sp>
      <p:sp>
        <p:nvSpPr>
          <p:cNvPr id="3" name="Content Placeholder 2"/>
          <p:cNvSpPr>
            <a:spLocks noGrp="1"/>
          </p:cNvSpPr>
          <p:nvPr>
            <p:ph sz="quarter" idx="1"/>
          </p:nvPr>
        </p:nvSpPr>
        <p:spPr>
          <a:xfrm>
            <a:off x="304800" y="1447800"/>
            <a:ext cx="8610600" cy="4572000"/>
          </a:xfrm>
        </p:spPr>
        <p:txBody>
          <a:bodyPr>
            <a:normAutofit/>
          </a:bodyPr>
          <a:lstStyle/>
          <a:p>
            <a:pPr algn="just"/>
            <a:r>
              <a:rPr lang="en-US" dirty="0"/>
              <a:t>Software architecture forms the basis of any software project and serves as an extensive framework for building, implementing, and maintaining software systems</a:t>
            </a:r>
            <a:r>
              <a:rPr lang="en-US" dirty="0" smtClean="0"/>
              <a:t>.</a:t>
            </a:r>
          </a:p>
          <a:p>
            <a:pPr algn="just"/>
            <a:r>
              <a:rPr lang="en-US" dirty="0" smtClean="0"/>
              <a:t>It </a:t>
            </a:r>
            <a:r>
              <a:rPr lang="en-US" dirty="0"/>
              <a:t>functions as the blueprints for the system and the development </a:t>
            </a:r>
            <a:r>
              <a:rPr lang="en-US" dirty="0" smtClean="0"/>
              <a:t>project.</a:t>
            </a:r>
          </a:p>
          <a:p>
            <a:pPr algn="just"/>
            <a:r>
              <a:rPr lang="en-US" dirty="0"/>
              <a:t>The software architecture of a system represents the design decisions related to overall system structure and behavior</a:t>
            </a:r>
            <a:r>
              <a:rPr lang="en-US" dirty="0" smtClean="0"/>
              <a:t>.</a:t>
            </a:r>
          </a:p>
          <a:p>
            <a:pPr algn="just"/>
            <a:r>
              <a:rPr lang="en-US" dirty="0"/>
              <a:t>Architecture helps stakeholders understand and analyze how the system will achieve essential qualities such as modifiability, availability, and security.</a:t>
            </a:r>
          </a:p>
        </p:txBody>
      </p:sp>
      <p:sp>
        <p:nvSpPr>
          <p:cNvPr id="4" name="Slide Number Placeholder 3"/>
          <p:cNvSpPr>
            <a:spLocks noGrp="1"/>
          </p:cNvSpPr>
          <p:nvPr>
            <p:ph type="sldNum" sz="quarter" idx="12"/>
          </p:nvPr>
        </p:nvSpPr>
        <p:spPr/>
        <p:txBody>
          <a:bodyPr/>
          <a:lstStyle/>
          <a:p>
            <a:fld id="{5595FA85-D4F1-47BA-B674-24B3B899E774}"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219200"/>
            <a:ext cx="8610600" cy="4991100"/>
          </a:xfrm>
        </p:spPr>
        <p:txBody>
          <a:bodyPr>
            <a:normAutofit fontScale="92500"/>
          </a:bodyPr>
          <a:lstStyle/>
          <a:p>
            <a:pPr algn="just"/>
            <a:r>
              <a:rPr lang="en-US" b="1" dirty="0"/>
              <a:t>Key Principles of Software Architecture: </a:t>
            </a:r>
            <a:r>
              <a:rPr lang="en-US" dirty="0"/>
              <a:t>Developers must follow several key concepts to produce an efficient software architecture</a:t>
            </a:r>
            <a:r>
              <a:rPr lang="en-US" dirty="0" smtClean="0"/>
              <a:t>:</a:t>
            </a:r>
          </a:p>
          <a:p>
            <a:pPr algn="just"/>
            <a:r>
              <a:rPr lang="en-US" b="1" dirty="0"/>
              <a:t>Modularity:</a:t>
            </a:r>
            <a:r>
              <a:rPr lang="en-US" dirty="0"/>
              <a:t> The software system must be divided into different stand-alone blocks or parts. Such a modular strategy encourages reusability, thus making both development and maintenance easier.</a:t>
            </a:r>
          </a:p>
          <a:p>
            <a:pPr algn="just"/>
            <a:r>
              <a:rPr lang="en-US" b="1" dirty="0"/>
              <a:t>Separation of Concern</a:t>
            </a:r>
            <a:r>
              <a:rPr lang="en-US" dirty="0"/>
              <a:t>s: is a principle used in programming to separate an application into units, with minimal overlapping between the functions of the individual units. The division of this group decreases the reliance on the system and its maintenance ability.</a:t>
            </a:r>
          </a:p>
          <a:p>
            <a:pPr algn="just"/>
            <a:r>
              <a:rPr lang="en-US" b="1" dirty="0"/>
              <a:t>Abstraction:</a:t>
            </a:r>
            <a:r>
              <a:rPr lang="en-US" dirty="0"/>
              <a:t> Abstracting involves masking complex implementation details with easy-to-use front ends. It helps that a developer doesn't get bogged in specifics and instead can focus on big-picture items.</a:t>
            </a:r>
            <a:endParaRPr lang="en-US" dirty="0" smtClean="0"/>
          </a:p>
        </p:txBody>
      </p:sp>
      <p:sp>
        <p:nvSpPr>
          <p:cNvPr id="4" name="Slide Number Placeholder 3"/>
          <p:cNvSpPr>
            <a:spLocks noGrp="1"/>
          </p:cNvSpPr>
          <p:nvPr>
            <p:ph type="sldNum" sz="quarter" idx="12"/>
          </p:nvPr>
        </p:nvSpPr>
        <p:spPr/>
        <p:txBody>
          <a:bodyPr/>
          <a:lstStyle/>
          <a:p>
            <a:fld id="{5595FA85-D4F1-47BA-B674-24B3B899E774}"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219200"/>
            <a:ext cx="8610600" cy="4991100"/>
          </a:xfrm>
        </p:spPr>
        <p:txBody>
          <a:bodyPr>
            <a:normAutofit/>
          </a:bodyPr>
          <a:lstStyle/>
          <a:p>
            <a:pPr algn="just"/>
            <a:r>
              <a:rPr lang="en-US" b="1" dirty="0"/>
              <a:t>Decomposability: </a:t>
            </a:r>
            <a:r>
              <a:rPr lang="en-US" dirty="0"/>
              <a:t>Complicated systems or issues should be divided into smaller, easily manageable units. As a result, development tests and maintenance become easier.</a:t>
            </a:r>
          </a:p>
          <a:p>
            <a:pPr algn="just"/>
            <a:r>
              <a:rPr lang="en-US" b="1" dirty="0"/>
              <a:t>Flexibility: </a:t>
            </a:r>
            <a:r>
              <a:rPr lang="en-US" dirty="0"/>
              <a:t>Therefore, the architecture must be versatile and consider future developments. Therefore, adding or subtracting items or changing specifications should easily avoid a big disruption during work processes.</a:t>
            </a:r>
            <a:endParaRPr lang="en-US" dirty="0" smtClean="0"/>
          </a:p>
        </p:txBody>
      </p:sp>
      <p:sp>
        <p:nvSpPr>
          <p:cNvPr id="4" name="Slide Number Placeholder 3"/>
          <p:cNvSpPr>
            <a:spLocks noGrp="1"/>
          </p:cNvSpPr>
          <p:nvPr>
            <p:ph type="sldNum" sz="quarter" idx="12"/>
          </p:nvPr>
        </p:nvSpPr>
        <p:spPr/>
        <p:txBody>
          <a:bodyPr/>
          <a:lstStyle/>
          <a:p>
            <a:fld id="{5595FA85-D4F1-47BA-B674-24B3B899E774}"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fontScale="90000"/>
          </a:bodyPr>
          <a:lstStyle/>
          <a:p>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Types of Software Architecture Patterns</a:t>
            </a:r>
          </a:p>
        </p:txBody>
      </p:sp>
      <p:sp>
        <p:nvSpPr>
          <p:cNvPr id="3" name="Content Placeholder 2"/>
          <p:cNvSpPr>
            <a:spLocks noGrp="1"/>
          </p:cNvSpPr>
          <p:nvPr>
            <p:ph sz="quarter" idx="1"/>
          </p:nvPr>
        </p:nvSpPr>
        <p:spPr>
          <a:xfrm>
            <a:off x="304800" y="1219200"/>
            <a:ext cx="8610600" cy="4991100"/>
          </a:xfrm>
        </p:spPr>
        <p:txBody>
          <a:bodyPr>
            <a:normAutofit lnSpcReduction="10000"/>
          </a:bodyPr>
          <a:lstStyle/>
          <a:p>
            <a:pPr algn="just"/>
            <a:r>
              <a:rPr lang="en-US" dirty="0"/>
              <a:t>different types of software architecture patterns could help development teams build successful products. </a:t>
            </a:r>
            <a:endParaRPr lang="en-US" dirty="0" smtClean="0"/>
          </a:p>
          <a:p>
            <a:pPr algn="just"/>
            <a:r>
              <a:rPr lang="en-US" dirty="0" smtClean="0"/>
              <a:t>Understanding </a:t>
            </a:r>
            <a:r>
              <a:rPr lang="en-US" dirty="0"/>
              <a:t>a few characteristics of the most popular architectures and design patterns should make it easier for teams to reach their goals</a:t>
            </a:r>
            <a:r>
              <a:rPr lang="en-US" dirty="0" smtClean="0"/>
              <a:t>.</a:t>
            </a:r>
          </a:p>
          <a:p>
            <a:pPr marL="685800" indent="-342900" algn="just">
              <a:buFont typeface="Wingdings" panose="05000000000000000000" pitchFamily="2" charset="2"/>
              <a:buChar char="Ø"/>
            </a:pPr>
            <a:r>
              <a:rPr lang="en-US" b="1" dirty="0"/>
              <a:t>Model-View-Controller (MVC</a:t>
            </a:r>
            <a:r>
              <a:rPr lang="en-US" dirty="0"/>
              <a:t>)- The three interdependent components of MVC are Model (data and business logic), View (presentation and user interface), and Controller (handling user input). This is a common strategy adopted by many web and desktop applications</a:t>
            </a:r>
            <a:r>
              <a:rPr lang="en-US" dirty="0" smtClean="0"/>
              <a:t>.</a:t>
            </a:r>
          </a:p>
          <a:p>
            <a:pPr marL="685800" indent="-342900" algn="just">
              <a:buFont typeface="Wingdings" panose="05000000000000000000" pitchFamily="2" charset="2"/>
              <a:buChar char="Ø"/>
            </a:pPr>
            <a:r>
              <a:rPr lang="en-US" b="1" dirty="0"/>
              <a:t>Layered Architecture</a:t>
            </a:r>
            <a:r>
              <a:rPr lang="en-US" dirty="0"/>
              <a:t>: The program is split into numerous layers with different responsibilities. Some layers include the display, business logic, and data access layers.</a:t>
            </a:r>
            <a:endParaRPr lang="en-US" dirty="0" smtClean="0"/>
          </a:p>
          <a:p>
            <a:pPr algn="just">
              <a:buFont typeface="Wingdings" panose="05000000000000000000" pitchFamily="2" charset="2"/>
              <a:buChar char="Ø"/>
            </a:pPr>
            <a:endParaRPr lang="en-US" dirty="0" smtClean="0"/>
          </a:p>
        </p:txBody>
      </p:sp>
      <p:sp>
        <p:nvSpPr>
          <p:cNvPr id="4" name="Slide Number Placeholder 3"/>
          <p:cNvSpPr>
            <a:spLocks noGrp="1"/>
          </p:cNvSpPr>
          <p:nvPr>
            <p:ph type="sldNum" sz="quarter" idx="12"/>
          </p:nvPr>
        </p:nvSpPr>
        <p:spPr/>
        <p:txBody>
          <a:bodyPr/>
          <a:lstStyle/>
          <a:p>
            <a:fld id="{5595FA85-D4F1-47BA-B674-24B3B899E774}"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85800" y="1295400"/>
            <a:ext cx="8001000" cy="5029200"/>
          </a:xfrm>
        </p:spPr>
        <p:txBody>
          <a:bodyPr>
            <a:normAutofit lnSpcReduction="10000"/>
          </a:bodyPr>
          <a:lstStyle/>
          <a:p>
            <a:pPr marL="514350" indent="-400050" algn="just">
              <a:buFont typeface="Wingdings" panose="05000000000000000000" pitchFamily="2" charset="2"/>
              <a:buChar char="Ø"/>
            </a:pPr>
            <a:r>
              <a:rPr lang="en-US" b="1" dirty="0" err="1"/>
              <a:t>Microservices</a:t>
            </a:r>
            <a:r>
              <a:rPr lang="en-US" b="1" dirty="0"/>
              <a:t>:</a:t>
            </a:r>
            <a:r>
              <a:rPr lang="en-US" dirty="0"/>
              <a:t> The </a:t>
            </a:r>
            <a:r>
              <a:rPr lang="en-US" dirty="0" err="1"/>
              <a:t>microservices</a:t>
            </a:r>
            <a:r>
              <a:rPr lang="en-US" dirty="0"/>
              <a:t> design facilitates the division of a system into several small and independent services. They can also develop, run, and scale them independently. This is a good strategy for large and complex applications.</a:t>
            </a:r>
          </a:p>
          <a:p>
            <a:pPr marL="514350" indent="-400050" algn="just">
              <a:buFont typeface="Wingdings" panose="05000000000000000000" pitchFamily="2" charset="2"/>
              <a:buChar char="Ø"/>
            </a:pPr>
            <a:r>
              <a:rPr lang="en-US" b="1" dirty="0"/>
              <a:t>Event-Driven Architecture</a:t>
            </a:r>
            <a:r>
              <a:rPr lang="en-US" dirty="0"/>
              <a:t>: It links message and event components here in this case. The actor model is appropriate for reactive real-time processes, distributed systems, and event processing for nonfunctional requirements.</a:t>
            </a:r>
          </a:p>
          <a:p>
            <a:pPr marL="514350" indent="-400050" algn="just">
              <a:buFont typeface="Wingdings" panose="05000000000000000000" pitchFamily="2" charset="2"/>
              <a:buChar char="Ø"/>
            </a:pPr>
            <a:r>
              <a:rPr lang="en-US" b="1" dirty="0"/>
              <a:t>Component-Based Architecture: </a:t>
            </a:r>
            <a:r>
              <a:rPr lang="en-US" dirty="0"/>
              <a:t>This approach enables one to develop reusable components with different functionalities within the same software. It will help you create flexible plans that are easy to understand.</a:t>
            </a:r>
          </a:p>
        </p:txBody>
      </p:sp>
      <p:sp>
        <p:nvSpPr>
          <p:cNvPr id="4" name="Slide Number Placeholder 3"/>
          <p:cNvSpPr>
            <a:spLocks noGrp="1"/>
          </p:cNvSpPr>
          <p:nvPr>
            <p:ph type="sldNum" sz="quarter" idx="12"/>
          </p:nvPr>
        </p:nvSpPr>
        <p:spPr/>
        <p:txBody>
          <a:bodyPr/>
          <a:lstStyle/>
          <a:p>
            <a:fld id="{5595FA85-D4F1-47BA-B674-24B3B899E774}" type="slidenum">
              <a:rPr lang="en-US" smtClean="0"/>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a:latin typeface="Times New Roman" panose="02020603050405020304" pitchFamily="18" charset="0"/>
                <a:cs typeface="Times New Roman" panose="02020603050405020304" pitchFamily="18" charset="0"/>
              </a:rPr>
              <a:t>Software Architecture Challenges</a:t>
            </a:r>
          </a:p>
        </p:txBody>
      </p:sp>
      <p:sp>
        <p:nvSpPr>
          <p:cNvPr id="3" name="Content Placeholder 2"/>
          <p:cNvSpPr>
            <a:spLocks noGrp="1"/>
          </p:cNvSpPr>
          <p:nvPr>
            <p:ph sz="quarter" idx="1"/>
          </p:nvPr>
        </p:nvSpPr>
        <p:spPr>
          <a:xfrm>
            <a:off x="381000" y="1143000"/>
            <a:ext cx="8610600" cy="5257800"/>
          </a:xfrm>
        </p:spPr>
        <p:txBody>
          <a:bodyPr>
            <a:normAutofit fontScale="92500" lnSpcReduction="10000"/>
          </a:bodyPr>
          <a:lstStyle/>
          <a:p>
            <a:pPr marL="0" indent="0" algn="just">
              <a:buNone/>
            </a:pPr>
            <a:r>
              <a:rPr lang="en-US" sz="3400" dirty="0"/>
              <a:t>Although software architecture has many advantages, it also has its share of </a:t>
            </a:r>
            <a:r>
              <a:rPr lang="en-US" sz="3400" dirty="0" smtClean="0"/>
              <a:t>difficulties:</a:t>
            </a:r>
          </a:p>
          <a:p>
            <a:pPr algn="just"/>
            <a:r>
              <a:rPr lang="en-US" sz="3100" b="1" dirty="0" smtClean="0"/>
              <a:t>Complexity</a:t>
            </a:r>
            <a:r>
              <a:rPr lang="en-US" sz="3100" b="1" dirty="0"/>
              <a:t>:</a:t>
            </a:r>
            <a:r>
              <a:rPr lang="en-US" sz="3100" dirty="0"/>
              <a:t> The more complex the architecture of software systems becomes, the harder it is to design and maintain them. However, it's important to keep a simple and modular architecture for fear of </a:t>
            </a:r>
            <a:r>
              <a:rPr lang="en-US" sz="3100" dirty="0" smtClean="0"/>
              <a:t>overloading.</a:t>
            </a:r>
          </a:p>
          <a:p>
            <a:pPr algn="just"/>
            <a:r>
              <a:rPr lang="en-US" sz="3100" b="1" dirty="0" smtClean="0"/>
              <a:t>Changing </a:t>
            </a:r>
            <a:r>
              <a:rPr lang="en-US" sz="3100" b="1" dirty="0"/>
              <a:t>Requirements: </a:t>
            </a:r>
            <a:r>
              <a:rPr lang="en-US" sz="3100" dirty="0"/>
              <a:t>Software architectures must be adaptive to the evolving requirements of users and businesses. This calls for combining rigidity with </a:t>
            </a:r>
            <a:r>
              <a:rPr lang="en-US" sz="3100" dirty="0" smtClean="0"/>
              <a:t>elasticity.</a:t>
            </a:r>
          </a:p>
          <a:p>
            <a:pPr algn="just"/>
            <a:r>
              <a:rPr lang="en-US" sz="3100" b="1" dirty="0" smtClean="0"/>
              <a:t>Security </a:t>
            </a:r>
            <a:r>
              <a:rPr lang="en-US" sz="3100" b="1" dirty="0"/>
              <a:t>issues: </a:t>
            </a:r>
            <a:r>
              <a:rPr lang="en-US" sz="3100" dirty="0"/>
              <a:t>Lack of proper architectural design can lead to vulnerabilities and security breaches. Security should be considered at all levels of the architecture</a:t>
            </a:r>
            <a:r>
              <a:rPr lang="en-US" sz="3100" dirty="0" smtClean="0"/>
              <a:t>.</a:t>
            </a:r>
          </a:p>
          <a:p>
            <a:pPr algn="just"/>
            <a:endParaRPr lang="en-US" sz="3100" dirty="0"/>
          </a:p>
        </p:txBody>
      </p:sp>
      <p:sp>
        <p:nvSpPr>
          <p:cNvPr id="4" name="Slide Number Placeholder 3"/>
          <p:cNvSpPr>
            <a:spLocks noGrp="1"/>
          </p:cNvSpPr>
          <p:nvPr>
            <p:ph type="sldNum" sz="quarter" idx="12"/>
          </p:nvPr>
        </p:nvSpPr>
        <p:spPr/>
        <p:txBody>
          <a:bodyPr/>
          <a:lstStyle/>
          <a:p>
            <a:fld id="{5595FA85-D4F1-47BA-B674-24B3B899E774}" type="slidenum">
              <a:rPr lang="en-US" smtClean="0"/>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40</TotalTime>
  <Words>1626</Words>
  <Application>Microsoft Office PowerPoint</Application>
  <PresentationFormat>On-screen Show (4:3)</PresentationFormat>
  <Paragraphs>135</Paragraphs>
  <Slides>19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Franklin Gothic Book</vt:lpstr>
      <vt:lpstr>Perpetua</vt:lpstr>
      <vt:lpstr>Times New Roman</vt:lpstr>
      <vt:lpstr>Wingdings</vt:lpstr>
      <vt:lpstr>Wingdings 2</vt:lpstr>
      <vt:lpstr>Equity</vt:lpstr>
      <vt:lpstr>Custom Design</vt:lpstr>
      <vt:lpstr>Chapter Three </vt:lpstr>
      <vt:lpstr>The Architecture Business Cycle</vt:lpstr>
      <vt:lpstr>The Architecture Business Cycle</vt:lpstr>
      <vt:lpstr>What is Software Architecture?</vt:lpstr>
      <vt:lpstr>                          Cont…</vt:lpstr>
      <vt:lpstr>                          Cont…</vt:lpstr>
      <vt:lpstr>  Types of Software Architecture Patterns</vt:lpstr>
      <vt:lpstr>                          Cont…</vt:lpstr>
      <vt:lpstr>Software Architecture Challenges</vt:lpstr>
      <vt:lpstr>                                 Cont…</vt:lpstr>
      <vt:lpstr>Architectural structures and views</vt:lpstr>
      <vt:lpstr>4+1 Architectural View Model</vt:lpstr>
      <vt:lpstr>4+1 Architectural View Model</vt:lpstr>
      <vt:lpstr>4+1 Architectural View Model</vt:lpstr>
      <vt:lpstr>The Architecture Business Cycle</vt:lpstr>
      <vt:lpstr>4+1 View                           cont’d</vt:lpstr>
      <vt:lpstr>4+1 View                           cont’d</vt:lpstr>
      <vt:lpstr>ADLs</vt:lpstr>
      <vt:lpstr>ADLs                           cont’d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Research?</dc:title>
  <dc:creator>user</dc:creator>
  <cp:lastModifiedBy>mez</cp:lastModifiedBy>
  <cp:revision>260</cp:revision>
  <cp:lastPrinted>2024-06-01T14:31:00Z</cp:lastPrinted>
  <dcterms:created xsi:type="dcterms:W3CDTF">2017-03-06T12:28:00Z</dcterms:created>
  <dcterms:modified xsi:type="dcterms:W3CDTF">2024-11-13T09:16:08Z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DB6A57AA17C64088B9251796DC6C5689_12</vt:lpwstr>
  </property>
  <property fmtid="{D5CDD505-2E9C-101B-9397-08002B2CF9AE}" pid="3" name="KSOProductBuildVer">
    <vt:lpwstr>1033-12.2.0.18607</vt:lpwstr>
  </property>
</Properties>
</file>