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296" r:id="rId3"/>
    <p:sldId id="297" r:id="rId4"/>
    <p:sldId id="300" r:id="rId5"/>
    <p:sldId id="301" r:id="rId6"/>
    <p:sldId id="298" r:id="rId7"/>
    <p:sldId id="299" r:id="rId8"/>
    <p:sldId id="279" r:id="rId9"/>
    <p:sldId id="302" r:id="rId10"/>
    <p:sldId id="283" r:id="rId11"/>
    <p:sldId id="284" r:id="rId12"/>
    <p:sldId id="285" r:id="rId13"/>
    <p:sldId id="286" r:id="rId14"/>
    <p:sldId id="290" r:id="rId15"/>
    <p:sldId id="289" r:id="rId16"/>
    <p:sldId id="291" r:id="rId17"/>
    <p:sldId id="292" r:id="rId18"/>
    <p:sldId id="293" r:id="rId19"/>
    <p:sldId id="294" r:id="rId20"/>
    <p:sldId id="295" r:id="rId21"/>
    <p:sldId id="281"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57" r:id="rId38"/>
    <p:sldId id="318" r:id="rId39"/>
    <p:sldId id="319" r:id="rId40"/>
    <p:sldId id="320" r:id="rId41"/>
    <p:sldId id="321" r:id="rId42"/>
    <p:sldId id="322" r:id="rId43"/>
    <p:sldId id="323" r:id="rId44"/>
    <p:sldId id="324" r:id="rId45"/>
    <p:sldId id="325" r:id="rId46"/>
    <p:sldId id="326" r:id="rId47"/>
    <p:sldId id="358"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p:cViewPr varScale="1">
        <p:scale>
          <a:sx n="67" d="100"/>
          <a:sy n="67" d="100"/>
        </p:scale>
        <p:origin x="99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26B16-BD5F-4258-B538-B0734DD50C18}" type="datetimeFigureOut">
              <a:rPr lang="en-US" smtClean="0"/>
              <a:t>5/4/2024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02461-088C-4AE7-BD87-2D23B8298F71}" type="slidenum">
              <a:rPr lang="en-US" smtClean="0"/>
              <a:t>‹#›</a:t>
            </a:fld>
            <a:endParaRPr lang="en-US"/>
          </a:p>
        </p:txBody>
      </p:sp>
    </p:spTree>
    <p:extLst>
      <p:ext uri="{BB962C8B-B14F-4D97-AF65-F5344CB8AC3E}">
        <p14:creationId xmlns:p14="http://schemas.microsoft.com/office/powerpoint/2010/main" val="132660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81075D8-38E8-4B6D-BCF6-3EB5F81CC4F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b="1" dirty="0">
                <a:solidFill>
                  <a:srgbClr val="FFFFFF"/>
                </a:solidFill>
                <a:latin typeface="Times New Roman" pitchFamily="18" charset="0"/>
                <a:cs typeface="Times New Roman" pitchFamily="18" charset="0"/>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81075D8-38E8-4B6D-BCF6-3EB5F81CC4F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Footer Placeholder 5"/>
          <p:cNvSpPr>
            <a:spLocks noGrp="1"/>
          </p:cNvSpPr>
          <p:nvPr>
            <p:ph type="ftr" sz="quarter" idx="11"/>
          </p:nvPr>
        </p:nvSpPr>
        <p:spPr>
          <a:xfrm>
            <a:off x="914400" y="6172200"/>
            <a:ext cx="5638800" cy="457200"/>
          </a:xfrm>
        </p:spPr>
        <p:txBody>
          <a:bodyPr/>
          <a:lstStyle/>
          <a:p>
            <a:endParaRPr lang="en-US" dirty="0"/>
          </a:p>
        </p:txBody>
      </p:sp>
      <p:sp>
        <p:nvSpPr>
          <p:cNvPr id="7" name="Slide Number Placeholder 6"/>
          <p:cNvSpPr>
            <a:spLocks noGrp="1"/>
          </p:cNvSpPr>
          <p:nvPr>
            <p:ph type="sldNum" sz="quarter" idx="12"/>
          </p:nvPr>
        </p:nvSpPr>
        <p:spPr/>
        <p:txBody>
          <a:bodyPr/>
          <a:lstStyle/>
          <a:p>
            <a:fld id="{581075D8-38E8-4B6D-BCF6-3EB5F81CC4F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075D8-38E8-4B6D-BCF6-3EB5F81CC4F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6172200" y="6191250"/>
            <a:ext cx="2476500" cy="47625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172200" y="6191250"/>
            <a:ext cx="2476500" cy="47625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075D8-38E8-4B6D-BCF6-3EB5F81CC4F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81075D8-38E8-4B6D-BCF6-3EB5F81CC4F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715962"/>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685800" y="1066800"/>
            <a:ext cx="8001000" cy="49530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3" name="Footer Placeholder 2"/>
          <p:cNvSpPr>
            <a:spLocks noGrp="1"/>
          </p:cNvSpPr>
          <p:nvPr>
            <p:ph type="ftr" sz="quarter" idx="3"/>
          </p:nvPr>
        </p:nvSpPr>
        <p:spPr>
          <a:xfrm>
            <a:off x="914400" y="6172200"/>
            <a:ext cx="4876800" cy="457200"/>
          </a:xfrm>
          <a:prstGeom prst="rect">
            <a:avLst/>
          </a:prstGeom>
        </p:spPr>
        <p:txBody>
          <a:bodyPr anchor="ctr" anchorCtr="0"/>
          <a:lstStyle>
            <a:lvl1pPr eaLnBrk="1" latinLnBrk="0" hangingPunct="1">
              <a:defRPr kumimoji="0" sz="1400">
                <a:solidFill>
                  <a:schemeClr val="tx2"/>
                </a:solidFill>
                <a:latin typeface="Times New Roman" pitchFamily="18" charset="0"/>
                <a:cs typeface="Times New Roman" pitchFamily="18" charset="0"/>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81075D8-38E8-4B6D-BCF6-3EB5F81CC4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b="1" kern="1200">
          <a:solidFill>
            <a:schemeClr val="tx1"/>
          </a:solidFill>
          <a:latin typeface="Times New Roman" pitchFamily="18" charset="0"/>
          <a:ea typeface="+mj-ea"/>
          <a:cs typeface="Times New Roman" pitchFamily="18" charset="0"/>
        </a:defRPr>
      </a:lvl1pPr>
    </p:titleStyle>
    <p:bodyStyle>
      <a:lvl1pPr marL="274320" indent="-274320" algn="just" rtl="0" eaLnBrk="1" latinLnBrk="0" hangingPunct="1">
        <a:lnSpc>
          <a:spcPct val="150000"/>
        </a:lnSpc>
        <a:spcBef>
          <a:spcPts val="0"/>
        </a:spcBef>
        <a:buClr>
          <a:schemeClr val="accent1"/>
        </a:buClr>
        <a:buSzPct val="85000"/>
        <a:buFont typeface="Wingdings 2"/>
        <a:buChar char=""/>
        <a:defRPr kumimoji="0" sz="2400" b="1" kern="1200">
          <a:solidFill>
            <a:schemeClr val="tx1"/>
          </a:solidFill>
          <a:latin typeface="Times New Roman" pitchFamily="18" charset="0"/>
          <a:ea typeface="+mn-ea"/>
          <a:cs typeface="Times New Roman" pitchFamily="18" charset="0"/>
        </a:defRPr>
      </a:lvl1pPr>
      <a:lvl2pPr marL="548640" indent="-228600" algn="just" rtl="0" eaLnBrk="1" latinLnBrk="0" hangingPunct="1">
        <a:lnSpc>
          <a:spcPct val="150000"/>
        </a:lnSpc>
        <a:spcBef>
          <a:spcPts val="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just" rtl="0" eaLnBrk="1" latinLnBrk="0" hangingPunct="1">
        <a:lnSpc>
          <a:spcPct val="150000"/>
        </a:lnSpc>
        <a:spcBef>
          <a:spcPts val="0"/>
        </a:spcBef>
        <a:buClr>
          <a:schemeClr val="accent1">
            <a:tint val="60000"/>
          </a:schemeClr>
        </a:buClr>
        <a:buSzPct val="85000"/>
        <a:buFont typeface="Wingdings 2"/>
        <a:buChar char=""/>
        <a:defRPr kumimoji="0" sz="2400" kern="1200">
          <a:solidFill>
            <a:schemeClr val="tx1"/>
          </a:solidFill>
          <a:latin typeface="Times New Roman" pitchFamily="18" charset="0"/>
          <a:ea typeface="+mn-ea"/>
          <a:cs typeface="Times New Roman" pitchFamily="18" charset="0"/>
        </a:defRPr>
      </a:lvl3pPr>
      <a:lvl4pPr marL="1097280" indent="-228600" algn="just" rtl="0" eaLnBrk="1" latinLnBrk="0" hangingPunct="1">
        <a:lnSpc>
          <a:spcPct val="150000"/>
        </a:lnSpc>
        <a:spcBef>
          <a:spcPts val="0"/>
        </a:spcBef>
        <a:buClr>
          <a:schemeClr val="accent3"/>
        </a:buClr>
        <a:buSzPct val="80000"/>
        <a:buFont typeface="Wingdings 2"/>
        <a:buChar char=""/>
        <a:defRPr kumimoji="0" sz="2400" kern="1200">
          <a:solidFill>
            <a:schemeClr val="tx1"/>
          </a:solidFill>
          <a:latin typeface="Times New Roman" pitchFamily="18" charset="0"/>
          <a:ea typeface="+mn-ea"/>
          <a:cs typeface="Times New Roman" pitchFamily="18" charset="0"/>
        </a:defRPr>
      </a:lvl4pPr>
      <a:lvl5pPr marL="1371600" indent="-228600" algn="just" rtl="0" eaLnBrk="1" latinLnBrk="0" hangingPunct="1">
        <a:lnSpc>
          <a:spcPct val="150000"/>
        </a:lnSpc>
        <a:spcBef>
          <a:spcPts val="0"/>
        </a:spcBef>
        <a:buClr>
          <a:schemeClr val="accent3"/>
        </a:buClr>
        <a:buFontTx/>
        <a:buChar char="o"/>
        <a:defRPr kumimoji="0" sz="24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24645"/>
            <a:ext cx="6858000" cy="2971800"/>
          </a:xfrm>
        </p:spPr>
        <p:txBody>
          <a:bodyPr>
            <a:normAutofit/>
          </a:bodyPr>
          <a:lstStyle/>
          <a:p>
            <a:pPr marL="515937" algn="just">
              <a:buClrTx/>
            </a:pPr>
            <a:endParaRPr lang="en-US" sz="2800" dirty="0">
              <a:solidFill>
                <a:schemeClr val="tx1"/>
              </a:solidFill>
            </a:endParaRPr>
          </a:p>
          <a:p>
            <a:r>
              <a:rPr lang="en-US" sz="4000" dirty="0"/>
              <a:t>Design Patterns</a:t>
            </a:r>
          </a:p>
        </p:txBody>
      </p:sp>
      <p:sp>
        <p:nvSpPr>
          <p:cNvPr id="2" name="Title 1"/>
          <p:cNvSpPr>
            <a:spLocks noGrp="1"/>
          </p:cNvSpPr>
          <p:nvPr>
            <p:ph type="ctrTitle"/>
          </p:nvPr>
        </p:nvSpPr>
        <p:spPr/>
        <p:txBody>
          <a:bodyPr>
            <a:normAutofit/>
          </a:bodyPr>
          <a:lstStyle/>
          <a:p>
            <a:pPr lvl="0"/>
            <a:r>
              <a:rPr lang="en-US" sz="4000" dirty="0"/>
              <a:t>Chapter Two</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581075D8-38E8-4B6D-BCF6-3EB5F81CC4F3}" type="slidenum">
              <a:rPr lang="en-US" smtClean="0"/>
              <a:t>1</a:t>
            </a:fld>
            <a:endParaRPr lang="en-US"/>
          </a:p>
        </p:txBody>
      </p:sp>
    </p:spTree>
    <p:extLst>
      <p:ext uri="{BB962C8B-B14F-4D97-AF65-F5344CB8AC3E}">
        <p14:creationId xmlns:p14="http://schemas.microsoft.com/office/powerpoint/2010/main" val="1194957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338"/>
            <a:ext cx="7772400" cy="715962"/>
          </a:xfrm>
        </p:spPr>
        <p:txBody>
          <a:bodyPr/>
          <a:lstStyle/>
          <a:p>
            <a:r>
              <a:rPr lang="en-US" dirty="0"/>
              <a:t>UML for Factory Method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10</a:t>
            </a:fld>
            <a:endParaRPr lang="en-US"/>
          </a:p>
        </p:txBody>
      </p:sp>
      <p:sp>
        <p:nvSpPr>
          <p:cNvPr id="4" name="Content Placeholder 3"/>
          <p:cNvSpPr>
            <a:spLocks noGrp="1"/>
          </p:cNvSpPr>
          <p:nvPr>
            <p:ph sz="quarter" idx="1"/>
          </p:nvPr>
        </p:nvSpPr>
        <p:spPr>
          <a:xfrm>
            <a:off x="374904" y="956017"/>
            <a:ext cx="8686800" cy="5257800"/>
          </a:xfrm>
        </p:spPr>
        <p:txBody>
          <a:bodyPr>
            <a:normAutofit/>
          </a:bodyPr>
          <a:lstStyle/>
          <a:p>
            <a:r>
              <a:rPr lang="en-US" sz="1800" b="0" dirty="0" smtClean="0"/>
              <a:t>We </a:t>
            </a:r>
            <a:r>
              <a:rPr lang="en-US" sz="1800" b="0" dirty="0"/>
              <a:t>are going to create a Plan abstract class and concrete classes that extends the Plan abstract class. A factory class </a:t>
            </a:r>
            <a:r>
              <a:rPr lang="en-US" sz="1800" b="0" dirty="0" err="1"/>
              <a:t>GetPlanFactory</a:t>
            </a:r>
            <a:r>
              <a:rPr lang="en-US" sz="1800" b="0" dirty="0"/>
              <a:t> is defined as a next step.</a:t>
            </a:r>
          </a:p>
          <a:p>
            <a:r>
              <a:rPr lang="en-US" sz="1800" dirty="0"/>
              <a:t>Calculate Electricity Bill </a:t>
            </a:r>
            <a:r>
              <a:rPr lang="en-US" sz="1800" b="0" dirty="0" smtClean="0"/>
              <a:t>: GenerateBill </a:t>
            </a:r>
            <a:r>
              <a:rPr lang="en-US" sz="1800" b="0" dirty="0"/>
              <a:t>class will use </a:t>
            </a:r>
            <a:r>
              <a:rPr lang="en-US" sz="1800" b="0" dirty="0" err="1"/>
              <a:t>GetPlanFactory</a:t>
            </a:r>
            <a:r>
              <a:rPr lang="en-US" sz="1800" b="0" dirty="0"/>
              <a:t> to get a Plan object. It will pass information (DOMESTICPLAN / COMMERCIALPLAN / INSTITUTIONALPLAN) to </a:t>
            </a:r>
            <a:r>
              <a:rPr lang="en-US" sz="1800" b="0" dirty="0" err="1"/>
              <a:t>GetPalnFactory</a:t>
            </a:r>
            <a:r>
              <a:rPr lang="en-US" sz="1800" b="0" dirty="0"/>
              <a:t> to get the type of object it needs.</a:t>
            </a:r>
          </a:p>
          <a:p>
            <a:endParaRPr lang="en-US" b="0" dirty="0"/>
          </a:p>
          <a:p>
            <a:endParaRPr lang="en-US" dirty="0"/>
          </a:p>
        </p:txBody>
      </p:sp>
      <p:pic>
        <p:nvPicPr>
          <p:cNvPr id="5" name="Picture 4"/>
          <p:cNvPicPr>
            <a:picLocks noChangeAspect="1"/>
          </p:cNvPicPr>
          <p:nvPr/>
        </p:nvPicPr>
        <p:blipFill rotWithShape="1">
          <a:blip r:embed="rId2"/>
          <a:srcRect t="2113" b="2788"/>
          <a:stretch/>
        </p:blipFill>
        <p:spPr>
          <a:xfrm>
            <a:off x="1219200" y="3048000"/>
            <a:ext cx="5943600" cy="3429000"/>
          </a:xfrm>
          <a:prstGeom prst="rect">
            <a:avLst/>
          </a:prstGeom>
        </p:spPr>
      </p:pic>
    </p:spTree>
    <p:extLst>
      <p:ext uri="{BB962C8B-B14F-4D97-AF65-F5344CB8AC3E}">
        <p14:creationId xmlns:p14="http://schemas.microsoft.com/office/powerpoint/2010/main" val="4135861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2738"/>
            <a:ext cx="7772400" cy="601662"/>
          </a:xfrm>
        </p:spPr>
        <p:txBody>
          <a:bodyPr>
            <a:normAutofit fontScale="90000"/>
          </a:bodyPr>
          <a:lstStyle/>
          <a:p>
            <a:r>
              <a:rPr lang="en-US" dirty="0"/>
              <a:t>Abstract Factory Pattern </a:t>
            </a:r>
          </a:p>
        </p:txBody>
      </p:sp>
      <p:sp>
        <p:nvSpPr>
          <p:cNvPr id="3" name="Slide Number Placeholder 2"/>
          <p:cNvSpPr>
            <a:spLocks noGrp="1"/>
          </p:cNvSpPr>
          <p:nvPr>
            <p:ph type="sldNum" sz="quarter" idx="12"/>
          </p:nvPr>
        </p:nvSpPr>
        <p:spPr/>
        <p:txBody>
          <a:bodyPr/>
          <a:lstStyle/>
          <a:p>
            <a:fld id="{581075D8-38E8-4B6D-BCF6-3EB5F81CC4F3}" type="slidenum">
              <a:rPr lang="en-US" smtClean="0"/>
              <a:t>11</a:t>
            </a:fld>
            <a:endParaRPr lang="en-US"/>
          </a:p>
        </p:txBody>
      </p:sp>
      <p:sp>
        <p:nvSpPr>
          <p:cNvPr id="4" name="Content Placeholder 3"/>
          <p:cNvSpPr>
            <a:spLocks noGrp="1"/>
          </p:cNvSpPr>
          <p:nvPr>
            <p:ph sz="quarter" idx="1"/>
          </p:nvPr>
        </p:nvSpPr>
        <p:spPr>
          <a:xfrm>
            <a:off x="591781" y="990014"/>
            <a:ext cx="8382000" cy="5257800"/>
          </a:xfrm>
        </p:spPr>
        <p:txBody>
          <a:bodyPr>
            <a:normAutofit fontScale="85000" lnSpcReduction="10000"/>
          </a:bodyPr>
          <a:lstStyle/>
          <a:p>
            <a:r>
              <a:rPr lang="en-US" b="0" dirty="0"/>
              <a:t>Abstract Factory Pattern says that just </a:t>
            </a:r>
            <a:r>
              <a:rPr lang="en-US" dirty="0"/>
              <a:t>define an interface or abstract class for creating families of related (or dependent) objects but without specifying their concrete </a:t>
            </a:r>
            <a:r>
              <a:rPr lang="en-US" dirty="0" smtClean="0"/>
              <a:t>sub-classes</a:t>
            </a:r>
            <a:r>
              <a:rPr lang="en-US" b="0" dirty="0" smtClean="0"/>
              <a:t>.</a:t>
            </a:r>
          </a:p>
          <a:p>
            <a:r>
              <a:rPr lang="en-US" b="0" dirty="0" smtClean="0"/>
              <a:t>That </a:t>
            </a:r>
            <a:r>
              <a:rPr lang="en-US" b="0" dirty="0"/>
              <a:t>means Abstract Factory lets a class returns a factory of classes. So, this is the reason that Abstract Factory Pattern is one level higher than the Factory Pattern</a:t>
            </a:r>
            <a:r>
              <a:rPr lang="en-US" b="0" dirty="0" smtClean="0"/>
              <a:t>.</a:t>
            </a:r>
          </a:p>
          <a:p>
            <a:r>
              <a:rPr lang="en-US" b="0" dirty="0"/>
              <a:t>An Abstract Factory Pattern is also known as </a:t>
            </a:r>
            <a:r>
              <a:rPr lang="en-US" b="0" dirty="0">
                <a:solidFill>
                  <a:srgbClr val="FF0000"/>
                </a:solidFill>
              </a:rPr>
              <a:t>Kit</a:t>
            </a:r>
            <a:r>
              <a:rPr lang="en-US" b="0" dirty="0"/>
              <a:t>. </a:t>
            </a:r>
          </a:p>
          <a:p>
            <a:pPr marL="0" indent="0">
              <a:buNone/>
            </a:pPr>
            <a:r>
              <a:rPr lang="en-US" dirty="0" smtClean="0"/>
              <a:t>Advantage </a:t>
            </a:r>
            <a:r>
              <a:rPr lang="en-US" dirty="0"/>
              <a:t>of Abstract Factory Pattern</a:t>
            </a:r>
          </a:p>
          <a:p>
            <a:r>
              <a:rPr lang="en-US" b="0" dirty="0" smtClean="0"/>
              <a:t>Abstract </a:t>
            </a:r>
            <a:r>
              <a:rPr lang="en-US" b="0" dirty="0"/>
              <a:t>Factory Pattern isolates the client code from concrete (implementation) classes.</a:t>
            </a:r>
          </a:p>
          <a:p>
            <a:r>
              <a:rPr lang="en-US" b="0" dirty="0" smtClean="0"/>
              <a:t>It </a:t>
            </a:r>
            <a:r>
              <a:rPr lang="en-US" b="0" dirty="0"/>
              <a:t>eases the exchanging of object families.</a:t>
            </a:r>
          </a:p>
          <a:p>
            <a:r>
              <a:rPr lang="en-US" b="0" dirty="0" smtClean="0"/>
              <a:t>It </a:t>
            </a:r>
            <a:r>
              <a:rPr lang="en-US" b="0" dirty="0"/>
              <a:t>promotes consistency among objects</a:t>
            </a:r>
          </a:p>
          <a:p>
            <a:endParaRPr lang="en-US" b="0" dirty="0"/>
          </a:p>
          <a:p>
            <a:endParaRPr lang="en-US" b="0" dirty="0"/>
          </a:p>
          <a:p>
            <a:pPr marL="0" indent="0">
              <a:buNone/>
            </a:pPr>
            <a:endParaRPr lang="en-US" b="0" dirty="0"/>
          </a:p>
          <a:p>
            <a:endParaRPr lang="en-US" b="0" dirty="0"/>
          </a:p>
          <a:p>
            <a:pPr marL="0" indent="0">
              <a:buNone/>
            </a:pPr>
            <a:endParaRPr lang="en-US" b="0" dirty="0"/>
          </a:p>
          <a:p>
            <a:endParaRPr lang="en-US" b="0" dirty="0"/>
          </a:p>
          <a:p>
            <a:endParaRPr lang="en-US" dirty="0"/>
          </a:p>
          <a:p>
            <a:endParaRPr lang="en-US" b="0" dirty="0"/>
          </a:p>
          <a:p>
            <a:pPr marL="0" indent="0">
              <a:buNone/>
            </a:pPr>
            <a:endParaRPr lang="en-US" b="0" dirty="0"/>
          </a:p>
          <a:p>
            <a:endParaRPr lang="en-US" b="0" dirty="0"/>
          </a:p>
          <a:p>
            <a:endParaRPr lang="en-US" dirty="0"/>
          </a:p>
        </p:txBody>
      </p:sp>
    </p:spTree>
    <p:extLst>
      <p:ext uri="{BB962C8B-B14F-4D97-AF65-F5344CB8AC3E}">
        <p14:creationId xmlns:p14="http://schemas.microsoft.com/office/powerpoint/2010/main" val="240852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715962"/>
          </a:xfrm>
        </p:spPr>
        <p:txBody>
          <a:bodyPr/>
          <a:lstStyle/>
          <a:p>
            <a:r>
              <a:rPr lang="en-US" dirty="0"/>
              <a:t>Usage of Abstract Factory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12</a:t>
            </a:fld>
            <a:endParaRPr lang="en-US"/>
          </a:p>
        </p:txBody>
      </p:sp>
      <p:sp>
        <p:nvSpPr>
          <p:cNvPr id="4" name="Content Placeholder 3"/>
          <p:cNvSpPr>
            <a:spLocks noGrp="1"/>
          </p:cNvSpPr>
          <p:nvPr>
            <p:ph sz="quarter" idx="1"/>
          </p:nvPr>
        </p:nvSpPr>
        <p:spPr>
          <a:xfrm>
            <a:off x="603504" y="1447800"/>
            <a:ext cx="8235696" cy="4572000"/>
          </a:xfrm>
          <a:ln>
            <a:solidFill>
              <a:schemeClr val="accent1"/>
            </a:solidFill>
          </a:ln>
        </p:spPr>
        <p:txBody>
          <a:bodyPr>
            <a:normAutofit/>
          </a:bodyPr>
          <a:lstStyle/>
          <a:p>
            <a:r>
              <a:rPr lang="en-US" b="0" dirty="0" smtClean="0"/>
              <a:t>When </a:t>
            </a:r>
            <a:r>
              <a:rPr lang="en-US" b="0" dirty="0"/>
              <a:t>the system needs to be independent of how its object are created, composed, and represented.</a:t>
            </a:r>
          </a:p>
          <a:p>
            <a:r>
              <a:rPr lang="en-US" b="0" dirty="0" smtClean="0"/>
              <a:t>When </a:t>
            </a:r>
            <a:r>
              <a:rPr lang="en-US" b="0" dirty="0"/>
              <a:t>the family of related objects has to be used together, then this constraint needs to be enforced.</a:t>
            </a:r>
          </a:p>
          <a:p>
            <a:r>
              <a:rPr lang="en-US" b="0" dirty="0" smtClean="0"/>
              <a:t>When </a:t>
            </a:r>
            <a:r>
              <a:rPr lang="en-US" b="0" dirty="0"/>
              <a:t>the system needs to be configured with one of a multiple family of objects.</a:t>
            </a:r>
          </a:p>
          <a:p>
            <a:endParaRPr lang="en-US" dirty="0"/>
          </a:p>
          <a:p>
            <a:endParaRPr lang="en-US" dirty="0"/>
          </a:p>
          <a:p>
            <a:pPr marL="0" indent="0">
              <a:buNone/>
            </a:pPr>
            <a:endParaRPr lang="en-US" b="0" dirty="0"/>
          </a:p>
          <a:p>
            <a:endParaRPr lang="en-US" b="0" dirty="0"/>
          </a:p>
          <a:p>
            <a:pPr marL="0" indent="0">
              <a:buNone/>
            </a:pPr>
            <a:endParaRPr lang="en-US" b="0" dirty="0"/>
          </a:p>
          <a:p>
            <a:endParaRPr lang="en-US" b="0" dirty="0"/>
          </a:p>
          <a:p>
            <a:endParaRPr lang="en-US" dirty="0"/>
          </a:p>
          <a:p>
            <a:endParaRPr lang="en-US" b="0" dirty="0"/>
          </a:p>
          <a:p>
            <a:pPr marL="0" indent="0">
              <a:buNone/>
            </a:pPr>
            <a:endParaRPr lang="en-US" b="0" dirty="0"/>
          </a:p>
          <a:p>
            <a:endParaRPr lang="en-US" b="0" dirty="0"/>
          </a:p>
          <a:p>
            <a:endParaRPr lang="en-US" dirty="0"/>
          </a:p>
        </p:txBody>
      </p:sp>
    </p:spTree>
    <p:extLst>
      <p:ext uri="{BB962C8B-B14F-4D97-AF65-F5344CB8AC3E}">
        <p14:creationId xmlns:p14="http://schemas.microsoft.com/office/powerpoint/2010/main" val="3762148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for Abstract Factory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13</a:t>
            </a:fld>
            <a:endParaRPr lang="en-US"/>
          </a:p>
        </p:txBody>
      </p:sp>
      <p:sp>
        <p:nvSpPr>
          <p:cNvPr id="4" name="Content Placeholder 3"/>
          <p:cNvSpPr>
            <a:spLocks noGrp="1"/>
          </p:cNvSpPr>
          <p:nvPr>
            <p:ph sz="quarter" idx="1"/>
          </p:nvPr>
        </p:nvSpPr>
        <p:spPr>
          <a:xfrm>
            <a:off x="603504" y="1143000"/>
            <a:ext cx="8235696" cy="4876800"/>
          </a:xfrm>
        </p:spPr>
        <p:txBody>
          <a:bodyPr>
            <a:normAutofit/>
          </a:bodyPr>
          <a:lstStyle/>
          <a:p>
            <a:r>
              <a:rPr lang="en-US" b="0" dirty="0" smtClean="0"/>
              <a:t>We </a:t>
            </a:r>
            <a:r>
              <a:rPr lang="en-US" b="0" dirty="0"/>
              <a:t>are going to create a </a:t>
            </a:r>
            <a:r>
              <a:rPr lang="en-US" dirty="0"/>
              <a:t>Bank interface </a:t>
            </a:r>
            <a:r>
              <a:rPr lang="en-US" b="0" dirty="0"/>
              <a:t>and a </a:t>
            </a:r>
            <a:r>
              <a:rPr lang="en-US" dirty="0"/>
              <a:t>Loan abstract class </a:t>
            </a:r>
            <a:r>
              <a:rPr lang="en-US" b="0" dirty="0"/>
              <a:t>as well as their sub-classes. </a:t>
            </a:r>
          </a:p>
          <a:p>
            <a:r>
              <a:rPr lang="en-US" b="0" dirty="0" smtClean="0"/>
              <a:t>Then </a:t>
            </a:r>
            <a:r>
              <a:rPr lang="en-US" b="0" dirty="0"/>
              <a:t>we will create </a:t>
            </a:r>
            <a:r>
              <a:rPr lang="en-US" dirty="0" err="1"/>
              <a:t>AbstractFactory</a:t>
            </a:r>
            <a:r>
              <a:rPr lang="en-US" b="0" dirty="0"/>
              <a:t> class as next step.</a:t>
            </a:r>
          </a:p>
          <a:p>
            <a:r>
              <a:rPr lang="en-US" b="0" dirty="0" smtClean="0"/>
              <a:t>Then </a:t>
            </a:r>
            <a:r>
              <a:rPr lang="en-US" b="0" dirty="0"/>
              <a:t>after we will create concrete classes, </a:t>
            </a:r>
            <a:r>
              <a:rPr lang="en-US" dirty="0" err="1"/>
              <a:t>BankFactory</a:t>
            </a:r>
            <a:r>
              <a:rPr lang="en-US" b="0" dirty="0"/>
              <a:t>, and </a:t>
            </a:r>
            <a:r>
              <a:rPr lang="en-US" dirty="0" err="1"/>
              <a:t>LoanFactory</a:t>
            </a:r>
            <a:r>
              <a:rPr lang="en-US" b="0" dirty="0"/>
              <a:t> that will extends </a:t>
            </a:r>
            <a:r>
              <a:rPr lang="en-US" dirty="0" err="1"/>
              <a:t>AbstractFactory</a:t>
            </a:r>
            <a:r>
              <a:rPr lang="en-US" b="0" dirty="0"/>
              <a:t> class</a:t>
            </a:r>
          </a:p>
          <a:p>
            <a:r>
              <a:rPr lang="en-US" b="0" dirty="0" smtClean="0"/>
              <a:t>After </a:t>
            </a:r>
            <a:r>
              <a:rPr lang="en-US" b="0" dirty="0"/>
              <a:t>that, </a:t>
            </a:r>
            <a:r>
              <a:rPr lang="en-US" dirty="0" err="1"/>
              <a:t>AbstractFactoryPatternExample</a:t>
            </a:r>
            <a:r>
              <a:rPr lang="en-US" b="0" dirty="0"/>
              <a:t> class uses the </a:t>
            </a:r>
            <a:r>
              <a:rPr lang="en-US" dirty="0" err="1"/>
              <a:t>FactoryCreator</a:t>
            </a:r>
            <a:r>
              <a:rPr lang="en-US" b="0" dirty="0"/>
              <a:t> to get an object of </a:t>
            </a:r>
            <a:r>
              <a:rPr lang="en-US" dirty="0" err="1"/>
              <a:t>AbstractFactory</a:t>
            </a:r>
            <a:r>
              <a:rPr lang="en-US" b="0" dirty="0"/>
              <a:t> class. </a:t>
            </a:r>
          </a:p>
          <a:p>
            <a:r>
              <a:rPr lang="en-US" b="0" dirty="0" smtClean="0"/>
              <a:t>See </a:t>
            </a:r>
            <a:r>
              <a:rPr lang="en-US" b="0" dirty="0"/>
              <a:t>the diagram carefully </a:t>
            </a:r>
            <a:r>
              <a:rPr lang="en-US" b="0" dirty="0" smtClean="0"/>
              <a:t>is given below</a:t>
            </a:r>
            <a:r>
              <a:rPr lang="en-US" b="0" dirty="0"/>
              <a:t>:</a:t>
            </a:r>
          </a:p>
          <a:p>
            <a:endParaRPr lang="en-US" dirty="0"/>
          </a:p>
          <a:p>
            <a:endParaRPr lang="en-US" dirty="0"/>
          </a:p>
          <a:p>
            <a:pPr marL="0" indent="0">
              <a:buNone/>
            </a:pPr>
            <a:endParaRPr lang="en-US" b="0" dirty="0"/>
          </a:p>
          <a:p>
            <a:endParaRPr lang="en-US" b="0" dirty="0"/>
          </a:p>
          <a:p>
            <a:pPr marL="0" indent="0">
              <a:buNone/>
            </a:pPr>
            <a:endParaRPr lang="en-US" b="0" dirty="0"/>
          </a:p>
          <a:p>
            <a:endParaRPr lang="en-US" b="0" dirty="0"/>
          </a:p>
          <a:p>
            <a:endParaRPr lang="en-US" dirty="0"/>
          </a:p>
          <a:p>
            <a:endParaRPr lang="en-US" b="0" dirty="0"/>
          </a:p>
          <a:p>
            <a:pPr marL="0" indent="0">
              <a:buNone/>
            </a:pPr>
            <a:endParaRPr lang="en-US" b="0" dirty="0"/>
          </a:p>
          <a:p>
            <a:endParaRPr lang="en-US" b="0" dirty="0"/>
          </a:p>
          <a:p>
            <a:endParaRPr lang="en-US" dirty="0"/>
          </a:p>
        </p:txBody>
      </p:sp>
    </p:spTree>
    <p:extLst>
      <p:ext uri="{BB962C8B-B14F-4D97-AF65-F5344CB8AC3E}">
        <p14:creationId xmlns:p14="http://schemas.microsoft.com/office/powerpoint/2010/main" val="2646560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14</a:t>
            </a:fld>
            <a:endParaRPr lang="en-US"/>
          </a:p>
        </p:txBody>
      </p:sp>
      <p:sp>
        <p:nvSpPr>
          <p:cNvPr id="4" name="Content Placeholder 3"/>
          <p:cNvSpPr>
            <a:spLocks noGrp="1"/>
          </p:cNvSpPr>
          <p:nvPr>
            <p:ph sz="quarter" idx="1"/>
          </p:nvPr>
        </p:nvSpPr>
        <p:spPr/>
        <p:txBody>
          <a:bodyPr>
            <a:normAutofit/>
          </a:bodyPr>
          <a:lstStyle/>
          <a:p>
            <a:pPr marL="0" indent="0">
              <a:buClrTx/>
              <a:buNone/>
            </a:pPr>
            <a:endParaRPr lang="en-US" altLang="en-US" b="1" dirty="0"/>
          </a:p>
          <a:p>
            <a:endParaRPr lang="en-US" dirty="0"/>
          </a:p>
          <a:p>
            <a:endParaRPr lang="en-US" dirty="0"/>
          </a:p>
          <a:p>
            <a:pPr marL="0" indent="0">
              <a:buNone/>
            </a:pPr>
            <a:endParaRPr lang="en-US" b="0" dirty="0"/>
          </a:p>
          <a:p>
            <a:endParaRPr lang="en-US" b="0" dirty="0"/>
          </a:p>
          <a:p>
            <a:pPr marL="0" indent="0">
              <a:buNone/>
            </a:pPr>
            <a:endParaRPr lang="en-US" b="0" dirty="0"/>
          </a:p>
          <a:p>
            <a:endParaRPr lang="en-US" b="0" dirty="0"/>
          </a:p>
          <a:p>
            <a:endParaRPr lang="en-US" dirty="0"/>
          </a:p>
          <a:p>
            <a:endParaRPr lang="en-US" b="0" dirty="0"/>
          </a:p>
          <a:p>
            <a:pPr marL="0" indent="0">
              <a:buNone/>
            </a:pPr>
            <a:endParaRPr lang="en-US" b="0" dirty="0"/>
          </a:p>
          <a:p>
            <a:endParaRPr lang="en-US" b="0" dirty="0"/>
          </a:p>
          <a:p>
            <a:endParaRPr lang="en-US" dirty="0"/>
          </a:p>
        </p:txBody>
      </p:sp>
      <p:pic>
        <p:nvPicPr>
          <p:cNvPr id="6" name="Picture 5"/>
          <p:cNvPicPr>
            <a:picLocks noChangeAspect="1"/>
          </p:cNvPicPr>
          <p:nvPr/>
        </p:nvPicPr>
        <p:blipFill>
          <a:blip r:embed="rId2"/>
          <a:stretch>
            <a:fillRect/>
          </a:stretch>
        </p:blipFill>
        <p:spPr>
          <a:xfrm>
            <a:off x="838200" y="904875"/>
            <a:ext cx="7696200" cy="5657850"/>
          </a:xfrm>
          <a:prstGeom prst="rect">
            <a:avLst/>
          </a:prstGeom>
        </p:spPr>
      </p:pic>
    </p:spTree>
    <p:extLst>
      <p:ext uri="{BB962C8B-B14F-4D97-AF65-F5344CB8AC3E}">
        <p14:creationId xmlns:p14="http://schemas.microsoft.com/office/powerpoint/2010/main" val="2553473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GB" altLang="en-US" dirty="0"/>
              <a:t>Singleton design pattern </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15</a:t>
            </a:fld>
            <a:endParaRPr lang="en-US"/>
          </a:p>
        </p:txBody>
      </p:sp>
      <p:sp>
        <p:nvSpPr>
          <p:cNvPr id="4" name="Content Placeholder 3"/>
          <p:cNvSpPr>
            <a:spLocks noGrp="1"/>
          </p:cNvSpPr>
          <p:nvPr>
            <p:ph sz="quarter" idx="1"/>
          </p:nvPr>
        </p:nvSpPr>
        <p:spPr>
          <a:xfrm>
            <a:off x="621089" y="1219200"/>
            <a:ext cx="8311896" cy="5334000"/>
          </a:xfrm>
        </p:spPr>
        <p:txBody>
          <a:bodyPr>
            <a:normAutofit fontScale="92500"/>
          </a:bodyPr>
          <a:lstStyle/>
          <a:p>
            <a:r>
              <a:rPr lang="en-US" b="0" dirty="0"/>
              <a:t> Singleton Pattern says that </a:t>
            </a:r>
            <a:r>
              <a:rPr lang="en-US" b="0" dirty="0" smtClean="0"/>
              <a:t>just </a:t>
            </a:r>
            <a:r>
              <a:rPr lang="en-US" dirty="0" smtClean="0"/>
              <a:t>"</a:t>
            </a:r>
            <a:r>
              <a:rPr lang="en-US" dirty="0"/>
              <a:t>define a class that has only one instance and provides a global point of access to it".  </a:t>
            </a:r>
            <a:endParaRPr lang="en-US" dirty="0" smtClean="0"/>
          </a:p>
          <a:p>
            <a:r>
              <a:rPr lang="en-US" b="0" dirty="0"/>
              <a:t>In other words, a class must ensure that only single instance should be created and single object can be used by all other classes.</a:t>
            </a:r>
          </a:p>
          <a:p>
            <a:r>
              <a:rPr lang="en-US" b="0" dirty="0"/>
              <a:t>There are two forms of singleton design pattern</a:t>
            </a:r>
          </a:p>
          <a:p>
            <a:pPr marL="273050" indent="360363">
              <a:buFont typeface="Wingdings" panose="05000000000000000000" pitchFamily="2" charset="2"/>
              <a:buChar char="Ø"/>
            </a:pPr>
            <a:r>
              <a:rPr lang="en-US" dirty="0" smtClean="0"/>
              <a:t>Early </a:t>
            </a:r>
            <a:r>
              <a:rPr lang="en-US" dirty="0"/>
              <a:t>Instantiation: </a:t>
            </a:r>
            <a:r>
              <a:rPr lang="en-US" b="0" dirty="0"/>
              <a:t>creation of instance at load time.</a:t>
            </a:r>
          </a:p>
          <a:p>
            <a:pPr marL="273050" indent="360363">
              <a:buFont typeface="Wingdings" panose="05000000000000000000" pitchFamily="2" charset="2"/>
              <a:buChar char="Ø"/>
            </a:pPr>
            <a:r>
              <a:rPr lang="en-US" dirty="0" smtClean="0"/>
              <a:t>Lazy </a:t>
            </a:r>
            <a:r>
              <a:rPr lang="en-US" dirty="0"/>
              <a:t>Instantiation: </a:t>
            </a:r>
            <a:r>
              <a:rPr lang="en-US" b="0" dirty="0"/>
              <a:t>creation of instance when required.</a:t>
            </a:r>
          </a:p>
          <a:p>
            <a:pPr marL="0" indent="0">
              <a:buNone/>
            </a:pPr>
            <a:r>
              <a:rPr lang="en-US" dirty="0"/>
              <a:t>Advantage of Singleton design pattern</a:t>
            </a:r>
          </a:p>
          <a:p>
            <a:pPr marL="746125" indent="-352425">
              <a:buFont typeface="Wingdings" panose="05000000000000000000" pitchFamily="2" charset="2"/>
              <a:buChar char="Ø"/>
            </a:pPr>
            <a:r>
              <a:rPr lang="en-US" b="0" dirty="0" smtClean="0"/>
              <a:t>Saves </a:t>
            </a:r>
            <a:r>
              <a:rPr lang="en-US" b="0" dirty="0"/>
              <a:t>memory because object is not created at each request. Only single instance is reused again and </a:t>
            </a:r>
            <a:r>
              <a:rPr lang="en-US" b="0" dirty="0" smtClean="0"/>
              <a:t>again</a:t>
            </a:r>
          </a:p>
          <a:p>
            <a:pPr marL="746125" indent="-352425">
              <a:buFont typeface="Wingdings" panose="05000000000000000000" pitchFamily="2" charset="2"/>
              <a:buChar char="Ø"/>
            </a:pPr>
            <a:endParaRPr lang="en-US" b="0" dirty="0" smtClean="0"/>
          </a:p>
          <a:p>
            <a:pPr marL="746125" indent="-352425">
              <a:buFont typeface="Wingdings" panose="05000000000000000000" pitchFamily="2" charset="2"/>
              <a:buChar char="Ø"/>
            </a:pPr>
            <a:endParaRPr lang="en-US" dirty="0"/>
          </a:p>
          <a:p>
            <a:endParaRPr lang="en-US" dirty="0"/>
          </a:p>
          <a:p>
            <a:endParaRPr lang="en-US" dirty="0"/>
          </a:p>
          <a:p>
            <a:pPr marL="0" indent="0">
              <a:buNone/>
            </a:pPr>
            <a:endParaRPr lang="en-US" b="0" dirty="0"/>
          </a:p>
          <a:p>
            <a:endParaRPr lang="en-US" b="0" dirty="0"/>
          </a:p>
          <a:p>
            <a:pPr marL="0" indent="0">
              <a:buNone/>
            </a:pPr>
            <a:endParaRPr lang="en-US" b="0" dirty="0"/>
          </a:p>
          <a:p>
            <a:endParaRPr lang="en-US" b="0" dirty="0"/>
          </a:p>
          <a:p>
            <a:endParaRPr lang="en-US" dirty="0"/>
          </a:p>
          <a:p>
            <a:endParaRPr lang="en-US" b="0" dirty="0"/>
          </a:p>
          <a:p>
            <a:pPr marL="0" indent="0">
              <a:buNone/>
            </a:pPr>
            <a:endParaRPr lang="en-US" b="0" dirty="0"/>
          </a:p>
          <a:p>
            <a:endParaRPr lang="en-US" b="0" dirty="0"/>
          </a:p>
          <a:p>
            <a:endParaRPr lang="en-US" dirty="0"/>
          </a:p>
        </p:txBody>
      </p:sp>
    </p:spTree>
    <p:extLst>
      <p:ext uri="{BB962C8B-B14F-4D97-AF65-F5344CB8AC3E}">
        <p14:creationId xmlns:p14="http://schemas.microsoft.com/office/powerpoint/2010/main" val="965600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UML </a:t>
            </a:r>
            <a:r>
              <a:rPr lang="en-US" dirty="0"/>
              <a:t>of Singleton design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16</a:t>
            </a:fld>
            <a:endParaRPr lang="en-US"/>
          </a:p>
        </p:txBody>
      </p:sp>
      <p:sp>
        <p:nvSpPr>
          <p:cNvPr id="4" name="Content Placeholder 3"/>
          <p:cNvSpPr>
            <a:spLocks noGrp="1"/>
          </p:cNvSpPr>
          <p:nvPr>
            <p:ph sz="quarter" idx="1"/>
          </p:nvPr>
        </p:nvSpPr>
        <p:spPr>
          <a:xfrm>
            <a:off x="914400" y="990600"/>
            <a:ext cx="7772400" cy="5334000"/>
          </a:xfrm>
        </p:spPr>
        <p:txBody>
          <a:bodyPr>
            <a:normAutofit/>
          </a:bodyPr>
          <a:lstStyle/>
          <a:p>
            <a:pPr marL="0" indent="0">
              <a:buNone/>
            </a:pPr>
            <a:r>
              <a:rPr lang="en-US" b="0" dirty="0" smtClean="0"/>
              <a:t>  </a:t>
            </a:r>
            <a:endParaRPr lang="en-US" b="0" dirty="0"/>
          </a:p>
          <a:p>
            <a:endParaRPr lang="en-US" dirty="0"/>
          </a:p>
          <a:p>
            <a:endParaRPr lang="en-US" dirty="0"/>
          </a:p>
          <a:p>
            <a:pPr marL="0" indent="0">
              <a:buNone/>
            </a:pPr>
            <a:endParaRPr lang="en-US" b="0" dirty="0"/>
          </a:p>
          <a:p>
            <a:endParaRPr lang="en-US" b="0" dirty="0"/>
          </a:p>
          <a:p>
            <a:pPr marL="0" indent="0">
              <a:buNone/>
            </a:pPr>
            <a:endParaRPr lang="en-US" b="0" dirty="0"/>
          </a:p>
          <a:p>
            <a:endParaRPr lang="en-US" b="0" dirty="0"/>
          </a:p>
          <a:p>
            <a:endParaRPr lang="en-US" dirty="0"/>
          </a:p>
          <a:p>
            <a:endParaRPr lang="en-US" b="0" dirty="0"/>
          </a:p>
          <a:p>
            <a:pPr marL="0" indent="0">
              <a:buNone/>
            </a:pPr>
            <a:endParaRPr lang="en-US" b="0" dirty="0"/>
          </a:p>
          <a:p>
            <a:endParaRPr lang="en-US" b="0" dirty="0"/>
          </a:p>
          <a:p>
            <a:endParaRPr lang="en-US" dirty="0"/>
          </a:p>
        </p:txBody>
      </p:sp>
      <p:pic>
        <p:nvPicPr>
          <p:cNvPr id="5" name="Picture 4"/>
          <p:cNvPicPr>
            <a:picLocks noChangeAspect="1"/>
          </p:cNvPicPr>
          <p:nvPr/>
        </p:nvPicPr>
        <p:blipFill>
          <a:blip r:embed="rId2"/>
          <a:stretch>
            <a:fillRect/>
          </a:stretch>
        </p:blipFill>
        <p:spPr>
          <a:xfrm>
            <a:off x="1066800" y="1400175"/>
            <a:ext cx="6257925" cy="5038725"/>
          </a:xfrm>
          <a:prstGeom prst="rect">
            <a:avLst/>
          </a:prstGeom>
        </p:spPr>
      </p:pic>
    </p:spTree>
    <p:extLst>
      <p:ext uri="{BB962C8B-B14F-4D97-AF65-F5344CB8AC3E}">
        <p14:creationId xmlns:p14="http://schemas.microsoft.com/office/powerpoint/2010/main" val="1233055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Singleton design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17</a:t>
            </a:fld>
            <a:endParaRPr lang="en-US"/>
          </a:p>
        </p:txBody>
      </p:sp>
      <p:sp>
        <p:nvSpPr>
          <p:cNvPr id="4" name="Content Placeholder 3"/>
          <p:cNvSpPr>
            <a:spLocks noGrp="1"/>
          </p:cNvSpPr>
          <p:nvPr>
            <p:ph sz="quarter" idx="1"/>
          </p:nvPr>
        </p:nvSpPr>
        <p:spPr>
          <a:xfrm>
            <a:off x="603504" y="990600"/>
            <a:ext cx="8083296" cy="5029200"/>
          </a:xfrm>
        </p:spPr>
        <p:txBody>
          <a:bodyPr>
            <a:normAutofit/>
          </a:bodyPr>
          <a:lstStyle/>
          <a:p>
            <a:pPr marL="280988" lvl="1" indent="-225425"/>
            <a:r>
              <a:rPr lang="en-US" altLang="en-US" dirty="0"/>
              <a:t>To create the singleton class, we need to have static member of class, private constructor and static factory method.</a:t>
            </a:r>
          </a:p>
          <a:p>
            <a:pPr marL="746125" lvl="1" indent="-282575">
              <a:buFont typeface="Wingdings" panose="05000000000000000000" pitchFamily="2" charset="2"/>
              <a:buChar char="Ø"/>
            </a:pPr>
            <a:r>
              <a:rPr lang="en-US" altLang="en-US" b="1" dirty="0" smtClean="0"/>
              <a:t>Static </a:t>
            </a:r>
            <a:r>
              <a:rPr lang="en-US" altLang="en-US" b="1" dirty="0"/>
              <a:t>member</a:t>
            </a:r>
            <a:r>
              <a:rPr lang="en-US" altLang="en-US" dirty="0"/>
              <a:t>: It gets memory only once because of static, </a:t>
            </a:r>
            <a:r>
              <a:rPr lang="en-US" altLang="en-US" dirty="0" smtClean="0"/>
              <a:t>it contains </a:t>
            </a:r>
            <a:r>
              <a:rPr lang="en-US" altLang="en-US" dirty="0"/>
              <a:t>the instance of the Singleton class.</a:t>
            </a:r>
          </a:p>
          <a:p>
            <a:pPr marL="746125" lvl="1" indent="-282575">
              <a:buFont typeface="Wingdings" panose="05000000000000000000" pitchFamily="2" charset="2"/>
              <a:buChar char="Ø"/>
            </a:pPr>
            <a:r>
              <a:rPr lang="en-US" altLang="en-US" b="1" dirty="0" smtClean="0"/>
              <a:t>Private </a:t>
            </a:r>
            <a:r>
              <a:rPr lang="en-US" altLang="en-US" b="1" dirty="0"/>
              <a:t>constructor</a:t>
            </a:r>
            <a:r>
              <a:rPr lang="en-US" altLang="en-US" dirty="0"/>
              <a:t>: It will prevent to instantiate the Singleton class from outside the class.</a:t>
            </a:r>
          </a:p>
          <a:p>
            <a:pPr marL="746125" lvl="1" indent="-282575">
              <a:buFont typeface="Wingdings" panose="05000000000000000000" pitchFamily="2" charset="2"/>
              <a:buChar char="Ø"/>
            </a:pPr>
            <a:r>
              <a:rPr lang="en-US" altLang="en-US" b="1" dirty="0" smtClean="0"/>
              <a:t>Static </a:t>
            </a:r>
            <a:r>
              <a:rPr lang="en-US" altLang="en-US" b="1" dirty="0"/>
              <a:t>factory method</a:t>
            </a:r>
            <a:r>
              <a:rPr lang="en-US" altLang="en-US" dirty="0"/>
              <a:t>: This provides the global point of access to the Singleton object and returns the instance to the caller.</a:t>
            </a:r>
          </a:p>
          <a:p>
            <a:pPr lvl="1"/>
            <a:endParaRPr lang="en-GB" altLang="en-US" b="1" dirty="0"/>
          </a:p>
          <a:p>
            <a:pPr lvl="1"/>
            <a:endParaRPr lang="en-GB" altLang="en-US" b="1" dirty="0"/>
          </a:p>
          <a:p>
            <a:pPr>
              <a:buClrTx/>
            </a:pPr>
            <a:endParaRPr lang="en-US" dirty="0"/>
          </a:p>
          <a:p>
            <a:endParaRPr lang="en-US" dirty="0"/>
          </a:p>
        </p:txBody>
      </p:sp>
    </p:spTree>
    <p:extLst>
      <p:ext uri="{BB962C8B-B14F-4D97-AF65-F5344CB8AC3E}">
        <p14:creationId xmlns:p14="http://schemas.microsoft.com/office/powerpoint/2010/main" val="3080484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18</a:t>
            </a:fld>
            <a:endParaRPr lang="en-US"/>
          </a:p>
        </p:txBody>
      </p:sp>
      <p:sp>
        <p:nvSpPr>
          <p:cNvPr id="4" name="Content Placeholder 3"/>
          <p:cNvSpPr>
            <a:spLocks noGrp="1"/>
          </p:cNvSpPr>
          <p:nvPr>
            <p:ph sz="quarter" idx="1"/>
          </p:nvPr>
        </p:nvSpPr>
        <p:spPr>
          <a:xfrm>
            <a:off x="914400" y="990600"/>
            <a:ext cx="7772400" cy="5029200"/>
          </a:xfrm>
        </p:spPr>
        <p:txBody>
          <a:bodyPr>
            <a:normAutofit fontScale="77500" lnSpcReduction="20000"/>
          </a:bodyPr>
          <a:lstStyle/>
          <a:p>
            <a:pPr lvl="1"/>
            <a:r>
              <a:rPr lang="en-US" altLang="en-US" dirty="0"/>
              <a:t>Let's see the example of singleton design pattern using early instantiation.</a:t>
            </a:r>
            <a:endParaRPr lang="en-GB" altLang="en-US" dirty="0"/>
          </a:p>
          <a:p>
            <a:pPr>
              <a:buClrTx/>
            </a:pPr>
            <a:r>
              <a:rPr lang="en-US" dirty="0"/>
              <a:t>File: A.java</a:t>
            </a:r>
          </a:p>
          <a:p>
            <a:pPr marL="0" indent="0">
              <a:buClrTx/>
              <a:buNone/>
            </a:pPr>
            <a:r>
              <a:rPr lang="en-US" b="0" dirty="0" smtClean="0"/>
              <a:t>class </a:t>
            </a:r>
            <a:r>
              <a:rPr lang="en-US" b="0" dirty="0"/>
              <a:t>A{  </a:t>
            </a:r>
          </a:p>
          <a:p>
            <a:pPr marL="0" indent="0">
              <a:buClrTx/>
              <a:buNone/>
            </a:pPr>
            <a:r>
              <a:rPr lang="en-US" b="0" dirty="0"/>
              <a:t> </a:t>
            </a:r>
            <a:r>
              <a:rPr lang="en-US" b="0" dirty="0" smtClean="0"/>
              <a:t>     </a:t>
            </a:r>
            <a:r>
              <a:rPr lang="en-US" b="0" dirty="0"/>
              <a:t>private static A </a:t>
            </a:r>
            <a:r>
              <a:rPr lang="en-US" b="0" dirty="0" err="1"/>
              <a:t>obj</a:t>
            </a:r>
            <a:r>
              <a:rPr lang="en-US" b="0" dirty="0"/>
              <a:t>=new A();//Early, instance will be created at load time  </a:t>
            </a:r>
          </a:p>
          <a:p>
            <a:pPr marL="0" indent="0">
              <a:buClrTx/>
              <a:buNone/>
            </a:pPr>
            <a:r>
              <a:rPr lang="en-US" b="0" dirty="0"/>
              <a:t> </a:t>
            </a:r>
            <a:r>
              <a:rPr lang="en-US" b="0" dirty="0" smtClean="0"/>
              <a:t>      </a:t>
            </a:r>
            <a:r>
              <a:rPr lang="en-US" b="0" dirty="0"/>
              <a:t>private A(){}  </a:t>
            </a:r>
          </a:p>
          <a:p>
            <a:pPr marL="0" indent="0">
              <a:buClrTx/>
              <a:buNone/>
            </a:pPr>
            <a:r>
              <a:rPr lang="en-US" b="0" dirty="0" smtClean="0"/>
              <a:t>             public </a:t>
            </a:r>
            <a:r>
              <a:rPr lang="en-US" b="0" dirty="0"/>
              <a:t>static A </a:t>
            </a:r>
            <a:r>
              <a:rPr lang="en-US" b="0" dirty="0" err="1"/>
              <a:t>getA</a:t>
            </a:r>
            <a:r>
              <a:rPr lang="en-US" b="0" dirty="0"/>
              <a:t>(){  </a:t>
            </a:r>
          </a:p>
          <a:p>
            <a:pPr marL="0" indent="0">
              <a:buClrTx/>
              <a:buNone/>
            </a:pPr>
            <a:r>
              <a:rPr lang="en-US" b="0" dirty="0"/>
              <a:t> </a:t>
            </a:r>
            <a:r>
              <a:rPr lang="en-US" b="0" dirty="0" smtClean="0"/>
              <a:t>        </a:t>
            </a:r>
            <a:r>
              <a:rPr lang="en-US" b="0" dirty="0"/>
              <a:t>return </a:t>
            </a:r>
            <a:r>
              <a:rPr lang="en-US" b="0" dirty="0" err="1"/>
              <a:t>obj</a:t>
            </a:r>
            <a:r>
              <a:rPr lang="en-US" b="0" dirty="0"/>
              <a:t>;  </a:t>
            </a:r>
          </a:p>
          <a:p>
            <a:pPr marL="0" indent="0">
              <a:buClrTx/>
              <a:buNone/>
            </a:pPr>
            <a:r>
              <a:rPr lang="en-US" b="0" dirty="0"/>
              <a:t> </a:t>
            </a:r>
            <a:r>
              <a:rPr lang="en-US" b="0" dirty="0" smtClean="0"/>
              <a:t>              </a:t>
            </a:r>
            <a:r>
              <a:rPr lang="en-US" b="0" dirty="0"/>
              <a:t>}  </a:t>
            </a:r>
          </a:p>
          <a:p>
            <a:pPr marL="0" indent="0">
              <a:buClrTx/>
              <a:buNone/>
            </a:pPr>
            <a:r>
              <a:rPr lang="en-US" b="0" dirty="0"/>
              <a:t> </a:t>
            </a:r>
            <a:r>
              <a:rPr lang="en-US" b="0" dirty="0" smtClean="0"/>
              <a:t>          </a:t>
            </a:r>
            <a:r>
              <a:rPr lang="en-US" b="0" dirty="0"/>
              <a:t>public void </a:t>
            </a:r>
            <a:r>
              <a:rPr lang="en-US" b="0" dirty="0" err="1"/>
              <a:t>doSomething</a:t>
            </a:r>
            <a:r>
              <a:rPr lang="en-US" b="0" dirty="0"/>
              <a:t>(){  </a:t>
            </a:r>
          </a:p>
          <a:p>
            <a:pPr marL="0" indent="0">
              <a:buClrTx/>
              <a:buNone/>
            </a:pPr>
            <a:r>
              <a:rPr lang="en-US" b="0" dirty="0"/>
              <a:t>	 //write your code  </a:t>
            </a:r>
          </a:p>
          <a:p>
            <a:pPr marL="0" indent="0">
              <a:buClrTx/>
              <a:buNone/>
            </a:pPr>
            <a:r>
              <a:rPr lang="en-US" b="0" dirty="0"/>
              <a:t>	 }  </a:t>
            </a:r>
          </a:p>
          <a:p>
            <a:pPr marL="0" indent="0">
              <a:buClrTx/>
              <a:buNone/>
            </a:pPr>
            <a:r>
              <a:rPr lang="en-US" b="0" dirty="0"/>
              <a:t>	} </a:t>
            </a:r>
          </a:p>
          <a:p>
            <a:endParaRPr lang="en-US" dirty="0"/>
          </a:p>
        </p:txBody>
      </p:sp>
    </p:spTree>
    <p:extLst>
      <p:ext uri="{BB962C8B-B14F-4D97-AF65-F5344CB8AC3E}">
        <p14:creationId xmlns:p14="http://schemas.microsoft.com/office/powerpoint/2010/main" val="1938191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Prototype Design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19</a:t>
            </a:fld>
            <a:endParaRPr lang="en-US"/>
          </a:p>
        </p:txBody>
      </p:sp>
      <p:sp>
        <p:nvSpPr>
          <p:cNvPr id="4" name="Content Placeholder 3"/>
          <p:cNvSpPr>
            <a:spLocks noGrp="1"/>
          </p:cNvSpPr>
          <p:nvPr>
            <p:ph sz="quarter" idx="1"/>
          </p:nvPr>
        </p:nvSpPr>
        <p:spPr>
          <a:xfrm>
            <a:off x="381000" y="990600"/>
            <a:ext cx="8305800" cy="5029200"/>
          </a:xfrm>
        </p:spPr>
        <p:txBody>
          <a:bodyPr>
            <a:normAutofit fontScale="92500" lnSpcReduction="10000"/>
          </a:bodyPr>
          <a:lstStyle/>
          <a:p>
            <a:pPr lvl="1"/>
            <a:r>
              <a:rPr lang="en-US" altLang="en-US" dirty="0"/>
              <a:t>Prototype Pattern says that </a:t>
            </a:r>
            <a:r>
              <a:rPr lang="en-US" altLang="en-US" b="1" dirty="0"/>
              <a:t>cloning of an existing object instead of creating new one and can also be customized as per the requirement. </a:t>
            </a:r>
            <a:endParaRPr lang="en-US" altLang="en-US" b="1" dirty="0" smtClean="0"/>
          </a:p>
          <a:p>
            <a:pPr lvl="1"/>
            <a:r>
              <a:rPr lang="en-US" altLang="en-US" dirty="0"/>
              <a:t>This pattern should be followed, if the cost of creating a new object is expensive and resource intensive.</a:t>
            </a:r>
            <a:endParaRPr lang="en-GB" altLang="en-US" dirty="0"/>
          </a:p>
          <a:p>
            <a:pPr marL="0" indent="0">
              <a:buClrTx/>
              <a:buNone/>
            </a:pPr>
            <a:r>
              <a:rPr lang="en-US" b="0" dirty="0" smtClean="0"/>
              <a:t>The </a:t>
            </a:r>
            <a:r>
              <a:rPr lang="en-US" b="0" dirty="0"/>
              <a:t>main advantages of prototype pattern are as follows:</a:t>
            </a:r>
          </a:p>
          <a:p>
            <a:pPr marL="633413" indent="-352425">
              <a:buFont typeface="Wingdings" panose="05000000000000000000" pitchFamily="2" charset="2"/>
              <a:buChar char="Ø"/>
            </a:pPr>
            <a:r>
              <a:rPr lang="en-US" b="0" dirty="0" smtClean="0"/>
              <a:t>It </a:t>
            </a:r>
            <a:r>
              <a:rPr lang="en-US" b="0" dirty="0"/>
              <a:t>reduces the need of sub-classing.</a:t>
            </a:r>
          </a:p>
          <a:p>
            <a:pPr marL="633413" indent="-352425">
              <a:buFont typeface="Wingdings" panose="05000000000000000000" pitchFamily="2" charset="2"/>
              <a:buChar char="Ø"/>
            </a:pPr>
            <a:r>
              <a:rPr lang="en-US" b="0" dirty="0" smtClean="0"/>
              <a:t>It </a:t>
            </a:r>
            <a:r>
              <a:rPr lang="en-US" b="0" dirty="0"/>
              <a:t>hides complexities of creating objects.</a:t>
            </a:r>
          </a:p>
          <a:p>
            <a:pPr marL="633413" indent="-352425">
              <a:buFont typeface="Wingdings" panose="05000000000000000000" pitchFamily="2" charset="2"/>
              <a:buChar char="Ø"/>
            </a:pPr>
            <a:r>
              <a:rPr lang="en-US" b="0" dirty="0" smtClean="0"/>
              <a:t>The </a:t>
            </a:r>
            <a:r>
              <a:rPr lang="en-US" b="0" dirty="0"/>
              <a:t>clients can get new objects without knowing which type of object it will be.</a:t>
            </a:r>
          </a:p>
          <a:p>
            <a:endParaRPr lang="en-US" dirty="0"/>
          </a:p>
        </p:txBody>
      </p:sp>
    </p:spTree>
    <p:extLst>
      <p:ext uri="{BB962C8B-B14F-4D97-AF65-F5344CB8AC3E}">
        <p14:creationId xmlns:p14="http://schemas.microsoft.com/office/powerpoint/2010/main" val="722045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are design patterns</a:t>
            </a:r>
          </a:p>
        </p:txBody>
      </p:sp>
      <p:sp>
        <p:nvSpPr>
          <p:cNvPr id="3" name="Slide Number Placeholder 2"/>
          <p:cNvSpPr>
            <a:spLocks noGrp="1"/>
          </p:cNvSpPr>
          <p:nvPr>
            <p:ph type="sldNum" sz="quarter" idx="12"/>
          </p:nvPr>
        </p:nvSpPr>
        <p:spPr/>
        <p:txBody>
          <a:bodyPr/>
          <a:lstStyle/>
          <a:p>
            <a:fld id="{581075D8-38E8-4B6D-BCF6-3EB5F81CC4F3}" type="slidenum">
              <a:rPr lang="en-US" smtClean="0"/>
              <a:pPr/>
              <a:t>2</a:t>
            </a:fld>
            <a:endParaRPr lang="en-US"/>
          </a:p>
        </p:txBody>
      </p:sp>
      <p:sp>
        <p:nvSpPr>
          <p:cNvPr id="4" name="Content Placeholder 3"/>
          <p:cNvSpPr>
            <a:spLocks noGrp="1"/>
          </p:cNvSpPr>
          <p:nvPr>
            <p:ph sz="quarter" idx="1"/>
          </p:nvPr>
        </p:nvSpPr>
        <p:spPr>
          <a:xfrm>
            <a:off x="599694" y="1181100"/>
            <a:ext cx="8311896" cy="5029200"/>
          </a:xfrm>
        </p:spPr>
        <p:txBody>
          <a:bodyPr>
            <a:normAutofit fontScale="85000" lnSpcReduction="20000"/>
          </a:bodyPr>
          <a:lstStyle/>
          <a:p>
            <a:r>
              <a:rPr lang="en-US" b="0" dirty="0" smtClean="0"/>
              <a:t>In </a:t>
            </a:r>
            <a:r>
              <a:rPr lang="en-US" b="0" dirty="0"/>
              <a:t>software engineering, a </a:t>
            </a:r>
            <a:r>
              <a:rPr lang="en-US" dirty="0"/>
              <a:t>design pattern</a:t>
            </a:r>
            <a:r>
              <a:rPr lang="en-US" b="0" dirty="0"/>
              <a:t> is a general repeatable solution to a commonly occurring problem in software design. </a:t>
            </a:r>
            <a:endParaRPr lang="en-US" b="0" dirty="0" smtClean="0"/>
          </a:p>
          <a:p>
            <a:r>
              <a:rPr lang="en-US" b="0" dirty="0" smtClean="0"/>
              <a:t>A </a:t>
            </a:r>
            <a:r>
              <a:rPr lang="en-US" b="0" dirty="0"/>
              <a:t>design pattern isn't a finished design that can be transformed directly into code. It is a description or template for how to solve a problem that can be used in many different situations. </a:t>
            </a:r>
          </a:p>
          <a:p>
            <a:r>
              <a:rPr lang="en-US" b="0" dirty="0"/>
              <a:t>Design patterns can speed up the development process by providing tested, proven development paradigms</a:t>
            </a:r>
            <a:r>
              <a:rPr lang="en-US" b="0" dirty="0" smtClean="0"/>
              <a:t>.</a:t>
            </a:r>
          </a:p>
          <a:p>
            <a:r>
              <a:rPr lang="en-US" b="0" dirty="0"/>
              <a:t>Effective software design requires considering issues that may not become visible until later in the implementation</a:t>
            </a:r>
            <a:r>
              <a:rPr lang="en-US" b="0" dirty="0" smtClean="0"/>
              <a:t>.</a:t>
            </a:r>
          </a:p>
          <a:p>
            <a:r>
              <a:rPr lang="en-US" b="0" dirty="0"/>
              <a:t> 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4277573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Prototype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20</a:t>
            </a:fld>
            <a:endParaRPr lang="en-US"/>
          </a:p>
        </p:txBody>
      </p:sp>
      <p:sp>
        <p:nvSpPr>
          <p:cNvPr id="4" name="Content Placeholder 3"/>
          <p:cNvSpPr>
            <a:spLocks noGrp="1"/>
          </p:cNvSpPr>
          <p:nvPr>
            <p:ph sz="quarter" idx="1"/>
          </p:nvPr>
        </p:nvSpPr>
        <p:spPr>
          <a:xfrm>
            <a:off x="914400" y="990600"/>
            <a:ext cx="7772400" cy="5029200"/>
          </a:xfrm>
        </p:spPr>
        <p:txBody>
          <a:bodyPr>
            <a:normAutofit/>
          </a:bodyPr>
          <a:lstStyle/>
          <a:p>
            <a:pPr>
              <a:buClrTx/>
            </a:pPr>
            <a:r>
              <a:rPr lang="en-US" b="0" dirty="0" smtClean="0"/>
              <a:t>When </a:t>
            </a:r>
            <a:r>
              <a:rPr lang="en-US" b="0" dirty="0"/>
              <a:t>the classes are instantiated at runtime.</a:t>
            </a:r>
          </a:p>
          <a:p>
            <a:pPr>
              <a:buClrTx/>
            </a:pPr>
            <a:r>
              <a:rPr lang="en-US" b="0" dirty="0" smtClean="0"/>
              <a:t>When </a:t>
            </a:r>
            <a:r>
              <a:rPr lang="en-US" b="0" dirty="0"/>
              <a:t>the cost of creating an object is expensive or complicated. </a:t>
            </a:r>
          </a:p>
          <a:p>
            <a:pPr>
              <a:buClrTx/>
            </a:pPr>
            <a:r>
              <a:rPr lang="en-US" b="0" dirty="0" smtClean="0"/>
              <a:t>When </a:t>
            </a:r>
            <a:r>
              <a:rPr lang="en-US" b="0" dirty="0"/>
              <a:t>you want to keep the number of classes in an application minimum.</a:t>
            </a:r>
          </a:p>
          <a:p>
            <a:pPr>
              <a:buClrTx/>
            </a:pPr>
            <a:r>
              <a:rPr lang="en-US" b="0" dirty="0" smtClean="0"/>
              <a:t>When </a:t>
            </a:r>
            <a:r>
              <a:rPr lang="en-US" b="0" dirty="0"/>
              <a:t>the client application needs to be unaware of object creation and representation.</a:t>
            </a:r>
          </a:p>
          <a:p>
            <a:pPr>
              <a:buClrTx/>
            </a:pPr>
            <a:endParaRPr lang="en-US" dirty="0"/>
          </a:p>
          <a:p>
            <a:endParaRPr lang="en-US" dirty="0"/>
          </a:p>
        </p:txBody>
      </p:sp>
    </p:spTree>
    <p:extLst>
      <p:ext uri="{BB962C8B-B14F-4D97-AF65-F5344CB8AC3E}">
        <p14:creationId xmlns:p14="http://schemas.microsoft.com/office/powerpoint/2010/main" val="3014634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for Prototype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21</a:t>
            </a:fld>
            <a:endParaRPr lang="en-US"/>
          </a:p>
        </p:txBody>
      </p:sp>
      <p:sp>
        <p:nvSpPr>
          <p:cNvPr id="4" name="Content Placeholder 3"/>
          <p:cNvSpPr>
            <a:spLocks noGrp="1"/>
          </p:cNvSpPr>
          <p:nvPr>
            <p:ph sz="quarter" idx="1"/>
          </p:nvPr>
        </p:nvSpPr>
        <p:spPr/>
        <p:txBody>
          <a:bodyPr>
            <a:normAutofit/>
          </a:bodyPr>
          <a:lstStyle/>
          <a:p>
            <a:pPr marL="0" indent="0">
              <a:buNone/>
            </a:pPr>
            <a:endParaRPr lang="en-US" b="0"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447800" y="880403"/>
            <a:ext cx="6019800" cy="5753100"/>
          </a:xfrm>
          <a:prstGeom prst="rect">
            <a:avLst/>
          </a:prstGeom>
        </p:spPr>
      </p:pic>
    </p:spTree>
    <p:extLst>
      <p:ext uri="{BB962C8B-B14F-4D97-AF65-F5344CB8AC3E}">
        <p14:creationId xmlns:p14="http://schemas.microsoft.com/office/powerpoint/2010/main" val="2724376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22</a:t>
            </a:fld>
            <a:endParaRPr lang="en-US"/>
          </a:p>
        </p:txBody>
      </p:sp>
      <p:sp>
        <p:nvSpPr>
          <p:cNvPr id="4" name="Content Placeholder 3"/>
          <p:cNvSpPr>
            <a:spLocks noGrp="1"/>
          </p:cNvSpPr>
          <p:nvPr>
            <p:ph sz="quarter" idx="1"/>
          </p:nvPr>
        </p:nvSpPr>
        <p:spPr>
          <a:xfrm>
            <a:off x="457200" y="990600"/>
            <a:ext cx="8229600" cy="5029200"/>
          </a:xfrm>
        </p:spPr>
        <p:txBody>
          <a:bodyPr>
            <a:normAutofit/>
          </a:bodyPr>
          <a:lstStyle/>
          <a:p>
            <a:pPr>
              <a:buClrTx/>
            </a:pPr>
            <a:r>
              <a:rPr lang="en-US" b="0" dirty="0" smtClean="0"/>
              <a:t>We </a:t>
            </a:r>
            <a:r>
              <a:rPr lang="en-US" b="0" dirty="0"/>
              <a:t>are going to create </a:t>
            </a:r>
            <a:r>
              <a:rPr lang="en-US" dirty="0"/>
              <a:t>an interface Prototype </a:t>
            </a:r>
            <a:r>
              <a:rPr lang="en-US" b="0" dirty="0"/>
              <a:t>that contains a method </a:t>
            </a:r>
            <a:r>
              <a:rPr lang="en-US" dirty="0" err="1"/>
              <a:t>getClone</a:t>
            </a:r>
            <a:r>
              <a:rPr lang="en-US" dirty="0"/>
              <a:t>() </a:t>
            </a:r>
            <a:r>
              <a:rPr lang="en-US" b="0" dirty="0"/>
              <a:t>of </a:t>
            </a:r>
            <a:r>
              <a:rPr lang="en-US" dirty="0"/>
              <a:t>Prototype type.</a:t>
            </a:r>
          </a:p>
          <a:p>
            <a:pPr>
              <a:buClrTx/>
            </a:pPr>
            <a:r>
              <a:rPr lang="en-US" b="0" dirty="0" smtClean="0"/>
              <a:t>Then</a:t>
            </a:r>
            <a:r>
              <a:rPr lang="en-US" b="0" dirty="0"/>
              <a:t>, we create a </a:t>
            </a:r>
            <a:r>
              <a:rPr lang="en-US" dirty="0"/>
              <a:t>concrete class </a:t>
            </a:r>
            <a:r>
              <a:rPr lang="en-US" dirty="0" err="1"/>
              <a:t>EmployeeRecord</a:t>
            </a:r>
            <a:r>
              <a:rPr lang="en-US" dirty="0"/>
              <a:t> </a:t>
            </a:r>
            <a:r>
              <a:rPr lang="en-US" b="0" dirty="0"/>
              <a:t>which implements </a:t>
            </a:r>
            <a:r>
              <a:rPr lang="en-US" dirty="0"/>
              <a:t>Prototype interface </a:t>
            </a:r>
            <a:r>
              <a:rPr lang="en-US" b="0" dirty="0"/>
              <a:t>that does the cloning of </a:t>
            </a:r>
            <a:r>
              <a:rPr lang="en-US" b="0" dirty="0" err="1"/>
              <a:t>EmployeeRecord</a:t>
            </a:r>
            <a:r>
              <a:rPr lang="en-US" b="0" dirty="0"/>
              <a:t> object.</a:t>
            </a:r>
          </a:p>
          <a:p>
            <a:pPr>
              <a:buClrTx/>
            </a:pPr>
            <a:r>
              <a:rPr lang="en-US" dirty="0" err="1" smtClean="0"/>
              <a:t>PrototypeDemo</a:t>
            </a:r>
            <a:r>
              <a:rPr lang="en-US" b="0" dirty="0" smtClean="0"/>
              <a:t> </a:t>
            </a:r>
            <a:r>
              <a:rPr lang="en-US" b="0" dirty="0"/>
              <a:t>class will uses this concrete class </a:t>
            </a:r>
            <a:r>
              <a:rPr lang="en-US" dirty="0" err="1"/>
              <a:t>EmployeeRecord</a:t>
            </a:r>
            <a:r>
              <a:rPr lang="en-US" dirty="0"/>
              <a:t>.</a:t>
            </a:r>
          </a:p>
          <a:p>
            <a:pPr>
              <a:buClrTx/>
            </a:pPr>
            <a:endParaRPr lang="en-US" dirty="0"/>
          </a:p>
          <a:p>
            <a:endParaRPr lang="en-US" dirty="0"/>
          </a:p>
        </p:txBody>
      </p:sp>
    </p:spTree>
    <p:extLst>
      <p:ext uri="{BB962C8B-B14F-4D97-AF65-F5344CB8AC3E}">
        <p14:creationId xmlns:p14="http://schemas.microsoft.com/office/powerpoint/2010/main" val="1390176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Builder Design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pPr/>
              <a:t>23</a:t>
            </a:fld>
            <a:endParaRPr lang="en-US"/>
          </a:p>
        </p:txBody>
      </p:sp>
      <p:sp>
        <p:nvSpPr>
          <p:cNvPr id="4" name="Content Placeholder 3"/>
          <p:cNvSpPr>
            <a:spLocks noGrp="1"/>
          </p:cNvSpPr>
          <p:nvPr>
            <p:ph sz="quarter" idx="1"/>
          </p:nvPr>
        </p:nvSpPr>
        <p:spPr>
          <a:xfrm>
            <a:off x="457200" y="990600"/>
            <a:ext cx="8229600" cy="5029200"/>
          </a:xfrm>
        </p:spPr>
        <p:txBody>
          <a:bodyPr>
            <a:normAutofit/>
          </a:bodyPr>
          <a:lstStyle/>
          <a:p>
            <a:pPr>
              <a:buClrTx/>
            </a:pPr>
            <a:r>
              <a:rPr lang="en-US" b="0" dirty="0"/>
              <a:t>Builder Pattern says that "</a:t>
            </a:r>
            <a:r>
              <a:rPr lang="en-US" dirty="0"/>
              <a:t>construct a complex object from simple objects using step-by-step approach</a:t>
            </a:r>
            <a:r>
              <a:rPr lang="en-US" b="0" dirty="0"/>
              <a:t>"</a:t>
            </a:r>
          </a:p>
          <a:p>
            <a:pPr>
              <a:buClrTx/>
            </a:pPr>
            <a:r>
              <a:rPr lang="en-US" b="0" dirty="0"/>
              <a:t>It is mostly used when object can't be created in single step like in the de-serialization of a complex object.</a:t>
            </a:r>
          </a:p>
          <a:p>
            <a:pPr>
              <a:buClrTx/>
            </a:pPr>
            <a:r>
              <a:rPr lang="en-US" dirty="0"/>
              <a:t>Advantage of Builder Design Pattern</a:t>
            </a:r>
          </a:p>
          <a:p>
            <a:pPr marL="746125" indent="-282575">
              <a:buClrTx/>
              <a:buFont typeface="Wingdings" panose="05000000000000000000" pitchFamily="2" charset="2"/>
              <a:buChar char="Ø"/>
            </a:pPr>
            <a:r>
              <a:rPr lang="en-US" b="0" dirty="0" smtClean="0"/>
              <a:t>It </a:t>
            </a:r>
            <a:r>
              <a:rPr lang="en-US" b="0" dirty="0"/>
              <a:t>provides clear separation between the construction and representation of an object.</a:t>
            </a:r>
          </a:p>
          <a:p>
            <a:pPr marL="746125" indent="-282575">
              <a:buClrTx/>
              <a:buFont typeface="Wingdings" panose="05000000000000000000" pitchFamily="2" charset="2"/>
              <a:buChar char="Ø"/>
            </a:pPr>
            <a:r>
              <a:rPr lang="en-US" b="0" dirty="0" smtClean="0"/>
              <a:t>It </a:t>
            </a:r>
            <a:r>
              <a:rPr lang="en-US" b="0" dirty="0"/>
              <a:t>provides better control over construction process.</a:t>
            </a:r>
          </a:p>
          <a:p>
            <a:pPr marL="746125" indent="-282575">
              <a:buClrTx/>
              <a:buFont typeface="Wingdings" panose="05000000000000000000" pitchFamily="2" charset="2"/>
              <a:buChar char="Ø"/>
            </a:pPr>
            <a:r>
              <a:rPr lang="en-US" b="0" dirty="0" smtClean="0"/>
              <a:t>It </a:t>
            </a:r>
            <a:r>
              <a:rPr lang="en-US" b="0" dirty="0"/>
              <a:t>supports to change the internal representation of objects.</a:t>
            </a:r>
          </a:p>
          <a:p>
            <a:pPr>
              <a:buClrTx/>
            </a:pPr>
            <a:endParaRPr lang="en-US" dirty="0"/>
          </a:p>
          <a:p>
            <a:endParaRPr lang="en-US" dirty="0"/>
          </a:p>
        </p:txBody>
      </p:sp>
    </p:spTree>
    <p:extLst>
      <p:ext uri="{BB962C8B-B14F-4D97-AF65-F5344CB8AC3E}">
        <p14:creationId xmlns:p14="http://schemas.microsoft.com/office/powerpoint/2010/main" val="1703345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for Builder Pattern Example</a:t>
            </a:r>
          </a:p>
        </p:txBody>
      </p:sp>
      <p:sp>
        <p:nvSpPr>
          <p:cNvPr id="3" name="Slide Number Placeholder 2"/>
          <p:cNvSpPr>
            <a:spLocks noGrp="1"/>
          </p:cNvSpPr>
          <p:nvPr>
            <p:ph type="sldNum" sz="quarter" idx="12"/>
          </p:nvPr>
        </p:nvSpPr>
        <p:spPr/>
        <p:txBody>
          <a:bodyPr/>
          <a:lstStyle/>
          <a:p>
            <a:fld id="{581075D8-38E8-4B6D-BCF6-3EB5F81CC4F3}" type="slidenum">
              <a:rPr lang="en-US" smtClean="0"/>
              <a:pPr/>
              <a:t>24</a:t>
            </a:fld>
            <a:endParaRPr lang="en-US"/>
          </a:p>
        </p:txBody>
      </p:sp>
      <p:sp>
        <p:nvSpPr>
          <p:cNvPr id="4" name="Content Placeholder 3"/>
          <p:cNvSpPr>
            <a:spLocks noGrp="1"/>
          </p:cNvSpPr>
          <p:nvPr>
            <p:ph sz="quarter" idx="1"/>
          </p:nvPr>
        </p:nvSpPr>
        <p:spPr>
          <a:xfrm>
            <a:off x="457200" y="990600"/>
            <a:ext cx="8229600" cy="5029200"/>
          </a:xfrm>
        </p:spPr>
        <p:txBody>
          <a:bodyPr>
            <a:normAutofit/>
          </a:bodyPr>
          <a:lstStyle/>
          <a:p>
            <a:pPr>
              <a:buClrTx/>
            </a:pPr>
            <a:endParaRPr lang="en-US" dirty="0"/>
          </a:p>
          <a:p>
            <a:endParaRPr lang="en-US" dirty="0"/>
          </a:p>
        </p:txBody>
      </p:sp>
      <p:pic>
        <p:nvPicPr>
          <p:cNvPr id="5" name="Picture 4"/>
          <p:cNvPicPr>
            <a:picLocks noChangeAspect="1"/>
          </p:cNvPicPr>
          <p:nvPr/>
        </p:nvPicPr>
        <p:blipFill>
          <a:blip r:embed="rId2"/>
          <a:stretch>
            <a:fillRect/>
          </a:stretch>
        </p:blipFill>
        <p:spPr>
          <a:xfrm>
            <a:off x="1752600" y="923925"/>
            <a:ext cx="6324600" cy="5743575"/>
          </a:xfrm>
          <a:prstGeom prst="rect">
            <a:avLst/>
          </a:prstGeom>
        </p:spPr>
      </p:pic>
    </p:spTree>
    <p:extLst>
      <p:ext uri="{BB962C8B-B14F-4D97-AF65-F5344CB8AC3E}">
        <p14:creationId xmlns:p14="http://schemas.microsoft.com/office/powerpoint/2010/main" val="536588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25</a:t>
            </a:fld>
            <a:endParaRPr lang="en-US"/>
          </a:p>
        </p:txBody>
      </p:sp>
      <p:sp>
        <p:nvSpPr>
          <p:cNvPr id="4" name="Content Placeholder 3"/>
          <p:cNvSpPr>
            <a:spLocks noGrp="1"/>
          </p:cNvSpPr>
          <p:nvPr>
            <p:ph sz="quarter" idx="1"/>
          </p:nvPr>
        </p:nvSpPr>
        <p:spPr>
          <a:xfrm>
            <a:off x="457200" y="990600"/>
            <a:ext cx="8229600" cy="5029200"/>
          </a:xfrm>
        </p:spPr>
        <p:txBody>
          <a:bodyPr>
            <a:normAutofit fontScale="92500" lnSpcReduction="10000"/>
          </a:bodyPr>
          <a:lstStyle/>
          <a:p>
            <a:pPr>
              <a:buClrTx/>
            </a:pPr>
            <a:r>
              <a:rPr lang="en-US" b="0" dirty="0"/>
              <a:t>Example of Builder Design Pattern</a:t>
            </a:r>
          </a:p>
          <a:p>
            <a:pPr>
              <a:buClrTx/>
            </a:pPr>
            <a:r>
              <a:rPr lang="en-US" b="0" dirty="0"/>
              <a:t>To create simple example of builder design pattern, you need to follow 6 following steps.</a:t>
            </a:r>
          </a:p>
          <a:p>
            <a:pPr marL="801688" indent="-338138">
              <a:buClrTx/>
              <a:buFont typeface="Wingdings" panose="05000000000000000000" pitchFamily="2" charset="2"/>
              <a:buChar char="Ø"/>
            </a:pPr>
            <a:r>
              <a:rPr lang="en-US" b="0" dirty="0" smtClean="0"/>
              <a:t>Create </a:t>
            </a:r>
            <a:r>
              <a:rPr lang="en-US" b="0" dirty="0"/>
              <a:t>Packing interface</a:t>
            </a:r>
          </a:p>
          <a:p>
            <a:pPr marL="801688" indent="-338138">
              <a:buClrTx/>
              <a:buFont typeface="Wingdings" panose="05000000000000000000" pitchFamily="2" charset="2"/>
              <a:buChar char="Ø"/>
            </a:pPr>
            <a:r>
              <a:rPr lang="en-US" b="0" dirty="0" smtClean="0"/>
              <a:t>Create </a:t>
            </a:r>
            <a:r>
              <a:rPr lang="en-US" b="0" dirty="0"/>
              <a:t>2 abstract classes CD and Company</a:t>
            </a:r>
          </a:p>
          <a:p>
            <a:pPr marL="801688" indent="-338138">
              <a:buClrTx/>
              <a:buFont typeface="Wingdings" panose="05000000000000000000" pitchFamily="2" charset="2"/>
              <a:buChar char="Ø"/>
            </a:pPr>
            <a:r>
              <a:rPr lang="en-US" b="0" dirty="0" smtClean="0"/>
              <a:t>Create </a:t>
            </a:r>
            <a:r>
              <a:rPr lang="en-US" b="0" dirty="0"/>
              <a:t>2 implementation classes of Company: Sony and Samsung</a:t>
            </a:r>
          </a:p>
          <a:p>
            <a:pPr marL="801688" indent="-338138">
              <a:buClrTx/>
              <a:buFont typeface="Wingdings" panose="05000000000000000000" pitchFamily="2" charset="2"/>
              <a:buChar char="Ø"/>
            </a:pPr>
            <a:r>
              <a:rPr lang="en-US" b="0" dirty="0" smtClean="0"/>
              <a:t>Create </a:t>
            </a:r>
            <a:r>
              <a:rPr lang="en-US" b="0" dirty="0"/>
              <a:t>the </a:t>
            </a:r>
            <a:r>
              <a:rPr lang="en-US" b="0" dirty="0" err="1"/>
              <a:t>CDType</a:t>
            </a:r>
            <a:r>
              <a:rPr lang="en-US" b="0" dirty="0"/>
              <a:t> class</a:t>
            </a:r>
          </a:p>
          <a:p>
            <a:pPr marL="801688" indent="-338138">
              <a:buClrTx/>
              <a:buFont typeface="Wingdings" panose="05000000000000000000" pitchFamily="2" charset="2"/>
              <a:buChar char="Ø"/>
            </a:pPr>
            <a:r>
              <a:rPr lang="en-US" b="0" dirty="0" smtClean="0"/>
              <a:t>Create </a:t>
            </a:r>
            <a:r>
              <a:rPr lang="en-US" b="0" dirty="0"/>
              <a:t>the </a:t>
            </a:r>
            <a:r>
              <a:rPr lang="en-US" b="0" dirty="0" err="1"/>
              <a:t>CDBuilder</a:t>
            </a:r>
            <a:r>
              <a:rPr lang="en-US" b="0" dirty="0"/>
              <a:t> class</a:t>
            </a:r>
          </a:p>
          <a:p>
            <a:pPr marL="801688" indent="-338138">
              <a:buClrTx/>
              <a:buFont typeface="Wingdings" panose="05000000000000000000" pitchFamily="2" charset="2"/>
              <a:buChar char="Ø"/>
            </a:pPr>
            <a:r>
              <a:rPr lang="en-US" b="0" dirty="0" smtClean="0"/>
              <a:t>Create </a:t>
            </a:r>
            <a:r>
              <a:rPr lang="en-US" b="0" dirty="0"/>
              <a:t>the </a:t>
            </a:r>
            <a:r>
              <a:rPr lang="en-US" b="0" dirty="0" err="1"/>
              <a:t>BuilderDemo</a:t>
            </a:r>
            <a:r>
              <a:rPr lang="en-US" b="0" dirty="0"/>
              <a:t> class</a:t>
            </a:r>
          </a:p>
          <a:p>
            <a:pPr>
              <a:buClrTx/>
            </a:pPr>
            <a:endParaRPr lang="en-US" dirty="0"/>
          </a:p>
          <a:p>
            <a:endParaRPr lang="en-US" dirty="0"/>
          </a:p>
        </p:txBody>
      </p:sp>
    </p:spTree>
    <p:extLst>
      <p:ext uri="{BB962C8B-B14F-4D97-AF65-F5344CB8AC3E}">
        <p14:creationId xmlns:p14="http://schemas.microsoft.com/office/powerpoint/2010/main" val="639338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Pool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pPr/>
              <a:t>26</a:t>
            </a:fld>
            <a:endParaRPr lang="en-US"/>
          </a:p>
        </p:txBody>
      </p:sp>
      <p:sp>
        <p:nvSpPr>
          <p:cNvPr id="4" name="Content Placeholder 3"/>
          <p:cNvSpPr>
            <a:spLocks noGrp="1"/>
          </p:cNvSpPr>
          <p:nvPr>
            <p:ph sz="quarter" idx="1"/>
          </p:nvPr>
        </p:nvSpPr>
        <p:spPr>
          <a:xfrm>
            <a:off x="457200" y="990600"/>
            <a:ext cx="8229600" cy="5029200"/>
          </a:xfrm>
        </p:spPr>
        <p:txBody>
          <a:bodyPr>
            <a:normAutofit/>
          </a:bodyPr>
          <a:lstStyle/>
          <a:p>
            <a:r>
              <a:rPr lang="en-US" b="0" dirty="0"/>
              <a:t>Object Pool Pattern says that " </a:t>
            </a:r>
            <a:r>
              <a:rPr lang="en-US" dirty="0"/>
              <a:t>to reuse the object that are expensive to create</a:t>
            </a:r>
            <a:r>
              <a:rPr lang="en-US" dirty="0" smtClean="0"/>
              <a:t>".</a:t>
            </a:r>
          </a:p>
          <a:p>
            <a:r>
              <a:rPr lang="en-US" b="0" dirty="0"/>
              <a:t>Basically, an Object pool is a container which contains a specified amount of objects. When an object is taken from the pool, it is not available in the pool until it is put back. Objects in the pool have a lifecycle: </a:t>
            </a:r>
            <a:r>
              <a:rPr lang="en-US" dirty="0"/>
              <a:t>creation</a:t>
            </a:r>
            <a:r>
              <a:rPr lang="en-US" b="0" dirty="0"/>
              <a:t>, </a:t>
            </a:r>
            <a:r>
              <a:rPr lang="en-US" dirty="0" smtClean="0"/>
              <a:t>validation</a:t>
            </a:r>
            <a:r>
              <a:rPr lang="en-US" b="0" dirty="0" smtClean="0"/>
              <a:t> </a:t>
            </a:r>
            <a:r>
              <a:rPr lang="en-US" b="0" dirty="0"/>
              <a:t>and </a:t>
            </a:r>
            <a:r>
              <a:rPr lang="en-US" dirty="0"/>
              <a:t>destroy</a:t>
            </a:r>
            <a:r>
              <a:rPr lang="en-US" b="0" dirty="0" smtClean="0"/>
              <a:t>.</a:t>
            </a:r>
          </a:p>
          <a:p>
            <a:r>
              <a:rPr lang="en-US" b="0" dirty="0"/>
              <a:t>A pool helps to manage available resources in a better way. There are many using examples: especially in application servers there are data source pools, thread pools etc.</a:t>
            </a:r>
          </a:p>
        </p:txBody>
      </p:sp>
    </p:spTree>
    <p:extLst>
      <p:ext uri="{BB962C8B-B14F-4D97-AF65-F5344CB8AC3E}">
        <p14:creationId xmlns:p14="http://schemas.microsoft.com/office/powerpoint/2010/main" val="1061811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Object Pool design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pPr/>
              <a:t>27</a:t>
            </a:fld>
            <a:endParaRPr lang="en-US"/>
          </a:p>
        </p:txBody>
      </p:sp>
      <p:sp>
        <p:nvSpPr>
          <p:cNvPr id="4" name="Content Placeholder 3"/>
          <p:cNvSpPr>
            <a:spLocks noGrp="1"/>
          </p:cNvSpPr>
          <p:nvPr>
            <p:ph sz="quarter" idx="1"/>
          </p:nvPr>
        </p:nvSpPr>
        <p:spPr>
          <a:xfrm>
            <a:off x="457200" y="990600"/>
            <a:ext cx="8229600" cy="5676900"/>
          </a:xfrm>
        </p:spPr>
        <p:txBody>
          <a:bodyPr>
            <a:normAutofit fontScale="85000" lnSpcReduction="10000"/>
          </a:bodyPr>
          <a:lstStyle/>
          <a:p>
            <a:pPr>
              <a:buFont typeface="Wingdings" panose="05000000000000000000" pitchFamily="2" charset="2"/>
              <a:buChar char="Ø"/>
            </a:pPr>
            <a:r>
              <a:rPr lang="en-US" b="0" dirty="0" smtClean="0"/>
              <a:t>It </a:t>
            </a:r>
            <a:r>
              <a:rPr lang="en-US" b="0" dirty="0"/>
              <a:t>boosts the performance of the application significantly.</a:t>
            </a:r>
          </a:p>
          <a:p>
            <a:pPr>
              <a:buFont typeface="Wingdings" panose="05000000000000000000" pitchFamily="2" charset="2"/>
              <a:buChar char="Ø"/>
            </a:pPr>
            <a:r>
              <a:rPr lang="en-US" b="0" dirty="0" smtClean="0"/>
              <a:t>It </a:t>
            </a:r>
            <a:r>
              <a:rPr lang="en-US" b="0" dirty="0"/>
              <a:t>is most effective in a situation where the rate of initializing a class instance is high.</a:t>
            </a:r>
          </a:p>
          <a:p>
            <a:pPr>
              <a:buFont typeface="Wingdings" panose="05000000000000000000" pitchFamily="2" charset="2"/>
              <a:buChar char="Ø"/>
            </a:pPr>
            <a:r>
              <a:rPr lang="en-US" b="0" dirty="0" smtClean="0"/>
              <a:t>It </a:t>
            </a:r>
            <a:r>
              <a:rPr lang="en-US" b="0" dirty="0"/>
              <a:t>manages the connections and provides a way to reuse and share them.</a:t>
            </a:r>
          </a:p>
          <a:p>
            <a:pPr>
              <a:buFont typeface="Wingdings" panose="05000000000000000000" pitchFamily="2" charset="2"/>
              <a:buChar char="Ø"/>
            </a:pPr>
            <a:r>
              <a:rPr lang="en-US" b="0" dirty="0" smtClean="0"/>
              <a:t>It </a:t>
            </a:r>
            <a:r>
              <a:rPr lang="en-US" b="0" dirty="0"/>
              <a:t>can also provide the limit for the maximum number of objects that can be created</a:t>
            </a:r>
            <a:r>
              <a:rPr lang="en-US" b="0" dirty="0" smtClean="0"/>
              <a:t>.</a:t>
            </a:r>
          </a:p>
          <a:p>
            <a:r>
              <a:rPr lang="en-US" dirty="0"/>
              <a:t>Usage:</a:t>
            </a:r>
          </a:p>
          <a:p>
            <a:pPr marL="520700" indent="-182563">
              <a:buFont typeface="Wingdings" panose="05000000000000000000" pitchFamily="2" charset="2"/>
              <a:buChar char="Ø"/>
            </a:pPr>
            <a:r>
              <a:rPr lang="en-US" b="0" dirty="0" smtClean="0"/>
              <a:t>When </a:t>
            </a:r>
            <a:r>
              <a:rPr lang="en-US" b="0" dirty="0"/>
              <a:t>an application requires objects which are expensive to create. </a:t>
            </a:r>
            <a:r>
              <a:rPr lang="en-US" b="0" dirty="0" err="1"/>
              <a:t>Eg</a:t>
            </a:r>
            <a:r>
              <a:rPr lang="en-US" b="0" dirty="0"/>
              <a:t>: there is a need of opening too many connections for the database then it takes too longer to create a new one and the database server will be overloaded.</a:t>
            </a:r>
          </a:p>
          <a:p>
            <a:pPr marL="520700" indent="-182563">
              <a:buFont typeface="Wingdings" panose="05000000000000000000" pitchFamily="2" charset="2"/>
              <a:buChar char="Ø"/>
            </a:pPr>
            <a:r>
              <a:rPr lang="en-US" b="0" dirty="0" smtClean="0"/>
              <a:t>When </a:t>
            </a:r>
            <a:r>
              <a:rPr lang="en-US" b="0" dirty="0"/>
              <a:t>there are several clients who need the same resource at different times.</a:t>
            </a:r>
          </a:p>
          <a:p>
            <a:endParaRPr lang="en-US" b="0" dirty="0"/>
          </a:p>
        </p:txBody>
      </p:sp>
    </p:spTree>
    <p:extLst>
      <p:ext uri="{BB962C8B-B14F-4D97-AF65-F5344CB8AC3E}">
        <p14:creationId xmlns:p14="http://schemas.microsoft.com/office/powerpoint/2010/main" val="388312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for Object Pool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pPr/>
              <a:t>28</a:t>
            </a:fld>
            <a:endParaRPr lang="en-US"/>
          </a:p>
        </p:txBody>
      </p:sp>
      <p:pic>
        <p:nvPicPr>
          <p:cNvPr id="5" name="Content Placeholder 4"/>
          <p:cNvPicPr>
            <a:picLocks noGrp="1" noChangeAspect="1"/>
          </p:cNvPicPr>
          <p:nvPr>
            <p:ph sz="quarter" idx="1"/>
          </p:nvPr>
        </p:nvPicPr>
        <p:blipFill>
          <a:blip r:embed="rId2"/>
          <a:stretch>
            <a:fillRect/>
          </a:stretch>
        </p:blipFill>
        <p:spPr>
          <a:xfrm>
            <a:off x="1219200" y="990600"/>
            <a:ext cx="6553200" cy="5676900"/>
          </a:xfrm>
          <a:prstGeom prst="rect">
            <a:avLst/>
          </a:prstGeom>
        </p:spPr>
      </p:pic>
    </p:spTree>
    <p:extLst>
      <p:ext uri="{BB962C8B-B14F-4D97-AF65-F5344CB8AC3E}">
        <p14:creationId xmlns:p14="http://schemas.microsoft.com/office/powerpoint/2010/main" val="1368161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patterns</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29</a:t>
            </a:fld>
            <a:endParaRPr lang="en-US"/>
          </a:p>
        </p:txBody>
      </p:sp>
      <p:sp>
        <p:nvSpPr>
          <p:cNvPr id="4" name="Content Placeholder 3"/>
          <p:cNvSpPr>
            <a:spLocks noGrp="1"/>
          </p:cNvSpPr>
          <p:nvPr>
            <p:ph sz="quarter" idx="1"/>
          </p:nvPr>
        </p:nvSpPr>
        <p:spPr>
          <a:xfrm>
            <a:off x="603504" y="1143000"/>
            <a:ext cx="8311896" cy="5257800"/>
          </a:xfrm>
        </p:spPr>
        <p:txBody>
          <a:bodyPr>
            <a:normAutofit lnSpcReduction="10000"/>
          </a:bodyPr>
          <a:lstStyle/>
          <a:p>
            <a:r>
              <a:rPr lang="en-US" b="0" dirty="0"/>
              <a:t>Structural design patterns are concerned with </a:t>
            </a:r>
            <a:r>
              <a:rPr lang="en-US" dirty="0"/>
              <a:t>how classes and objects can be composed, to form larger structur</a:t>
            </a:r>
            <a:r>
              <a:rPr lang="en-US" b="0" dirty="0"/>
              <a:t>es.</a:t>
            </a:r>
          </a:p>
          <a:p>
            <a:r>
              <a:rPr lang="en-US" b="0" dirty="0"/>
              <a:t>The structural design patterns simplifies the structure by </a:t>
            </a:r>
            <a:r>
              <a:rPr lang="en-US" dirty="0"/>
              <a:t>identifying the relationships</a:t>
            </a:r>
            <a:r>
              <a:rPr lang="en-US" b="0" dirty="0"/>
              <a:t>.</a:t>
            </a:r>
          </a:p>
          <a:p>
            <a:r>
              <a:rPr lang="en-US" b="0" dirty="0"/>
              <a:t>These patterns focus on, how the classes inherit from each other and how they are composed from other classes.</a:t>
            </a:r>
          </a:p>
          <a:p>
            <a:r>
              <a:rPr lang="en-US" b="0" dirty="0"/>
              <a:t>These design patterns are all about Class and Object composition</a:t>
            </a:r>
            <a:r>
              <a:rPr lang="en-US" b="0" dirty="0" smtClean="0"/>
              <a:t>.</a:t>
            </a:r>
          </a:p>
          <a:p>
            <a:r>
              <a:rPr lang="en-US" b="0" dirty="0" smtClean="0"/>
              <a:t>Structural </a:t>
            </a:r>
            <a:r>
              <a:rPr lang="en-US" b="0" dirty="0"/>
              <a:t>object-patterns define ways to compose objects to </a:t>
            </a:r>
            <a:r>
              <a:rPr lang="en-US" dirty="0"/>
              <a:t>obtain new functionality</a:t>
            </a:r>
            <a:r>
              <a:rPr lang="en-US" b="0" dirty="0"/>
              <a:t>.</a:t>
            </a:r>
            <a:endParaRPr lang="en-US" b="0" dirty="0" smtClean="0"/>
          </a:p>
        </p:txBody>
      </p:sp>
    </p:spTree>
    <p:extLst>
      <p:ext uri="{BB962C8B-B14F-4D97-AF65-F5344CB8AC3E}">
        <p14:creationId xmlns:p14="http://schemas.microsoft.com/office/powerpoint/2010/main" val="1594982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a:t>
            </a:fld>
            <a:endParaRPr lang="en-US"/>
          </a:p>
        </p:txBody>
      </p:sp>
      <p:sp>
        <p:nvSpPr>
          <p:cNvPr id="4" name="Content Placeholder 3"/>
          <p:cNvSpPr>
            <a:spLocks noGrp="1"/>
          </p:cNvSpPr>
          <p:nvPr>
            <p:ph sz="quarter" idx="1"/>
          </p:nvPr>
        </p:nvSpPr>
        <p:spPr>
          <a:xfrm>
            <a:off x="409194" y="895350"/>
            <a:ext cx="8311896" cy="5314950"/>
          </a:xfrm>
        </p:spPr>
        <p:txBody>
          <a:bodyPr>
            <a:normAutofit/>
          </a:bodyPr>
          <a:lstStyle/>
          <a:p>
            <a:r>
              <a:rPr lang="en-US" b="0" dirty="0"/>
              <a:t>Often, people only understand how to apply certain software design techniques to certain problems. </a:t>
            </a:r>
            <a:endParaRPr lang="en-US" b="0" dirty="0" smtClean="0"/>
          </a:p>
          <a:p>
            <a:r>
              <a:rPr lang="en-US" b="0" dirty="0" smtClean="0"/>
              <a:t>Design </a:t>
            </a:r>
            <a:r>
              <a:rPr lang="en-US" b="0" dirty="0"/>
              <a:t>patterns provide general solutions, documented in a format </a:t>
            </a:r>
            <a:r>
              <a:rPr lang="en-US" b="0" dirty="0" smtClean="0"/>
              <a:t>that </a:t>
            </a:r>
            <a:r>
              <a:rPr lang="en-US" b="0" dirty="0"/>
              <a:t>doesn't require specifics tied to a particular problem</a:t>
            </a:r>
            <a:r>
              <a:rPr lang="en-US" b="0" dirty="0" smtClean="0"/>
              <a:t>.</a:t>
            </a:r>
          </a:p>
          <a:p>
            <a:r>
              <a:rPr lang="en-US" b="0" dirty="0"/>
              <a:t>A design patterns are well-proved solution for solving the specific problem/task. </a:t>
            </a:r>
          </a:p>
          <a:p>
            <a:r>
              <a:rPr lang="en-US" b="0" dirty="0" smtClean="0"/>
              <a:t>In </a:t>
            </a:r>
            <a:r>
              <a:rPr lang="en-US" b="0" dirty="0"/>
              <a:t>addition, patterns allow developers to communicate using well-known, well understood names for software interactions. </a:t>
            </a:r>
          </a:p>
        </p:txBody>
      </p:sp>
    </p:spTree>
    <p:extLst>
      <p:ext uri="{BB962C8B-B14F-4D97-AF65-F5344CB8AC3E}">
        <p14:creationId xmlns:p14="http://schemas.microsoft.com/office/powerpoint/2010/main" val="1064731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structural design patterns</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30</a:t>
            </a:fld>
            <a:endParaRPr lang="en-US"/>
          </a:p>
        </p:txBody>
      </p:sp>
      <p:sp>
        <p:nvSpPr>
          <p:cNvPr id="4" name="Content Placeholder 3"/>
          <p:cNvSpPr>
            <a:spLocks noGrp="1"/>
          </p:cNvSpPr>
          <p:nvPr>
            <p:ph sz="quarter" idx="1"/>
          </p:nvPr>
        </p:nvSpPr>
        <p:spPr>
          <a:xfrm>
            <a:off x="603504" y="1143000"/>
            <a:ext cx="8311896" cy="5257800"/>
          </a:xfrm>
        </p:spPr>
        <p:txBody>
          <a:bodyPr>
            <a:normAutofit fontScale="85000" lnSpcReduction="10000"/>
          </a:bodyPr>
          <a:lstStyle/>
          <a:p>
            <a:r>
              <a:rPr lang="en-US" b="0" dirty="0"/>
              <a:t>There are following 7 types of structural design patterns</a:t>
            </a:r>
            <a:r>
              <a:rPr lang="en-US" b="0" dirty="0" smtClean="0"/>
              <a:t>.</a:t>
            </a:r>
          </a:p>
          <a:p>
            <a:pPr marL="914400" indent="-333375">
              <a:buFont typeface="+mj-lt"/>
              <a:buAutoNum type="arabicPeriod"/>
            </a:pPr>
            <a:r>
              <a:rPr lang="en-US" dirty="0" smtClean="0"/>
              <a:t>Adapter </a:t>
            </a:r>
            <a:r>
              <a:rPr lang="en-US" dirty="0"/>
              <a:t>Pattern </a:t>
            </a:r>
            <a:r>
              <a:rPr lang="en-US" b="0" dirty="0" smtClean="0"/>
              <a:t>- Adapting </a:t>
            </a:r>
            <a:r>
              <a:rPr lang="en-US" b="0" dirty="0"/>
              <a:t>an interface into another according to client expectation.</a:t>
            </a:r>
          </a:p>
          <a:p>
            <a:pPr marL="914400" indent="-333375">
              <a:buFont typeface="+mj-lt"/>
              <a:buAutoNum type="arabicPeriod"/>
            </a:pPr>
            <a:r>
              <a:rPr lang="en-US" dirty="0" smtClean="0"/>
              <a:t>Bridge </a:t>
            </a:r>
            <a:r>
              <a:rPr lang="en-US" dirty="0"/>
              <a:t>Pattern </a:t>
            </a:r>
            <a:r>
              <a:rPr lang="en-US" b="0" dirty="0" smtClean="0"/>
              <a:t>- Separating </a:t>
            </a:r>
            <a:r>
              <a:rPr lang="en-US" b="0" dirty="0"/>
              <a:t>abstraction (interface) from implementation.</a:t>
            </a:r>
          </a:p>
          <a:p>
            <a:pPr marL="914400" indent="-333375">
              <a:buFont typeface="+mj-lt"/>
              <a:buAutoNum type="arabicPeriod"/>
            </a:pPr>
            <a:r>
              <a:rPr lang="en-US" dirty="0" smtClean="0"/>
              <a:t>Composite </a:t>
            </a:r>
            <a:r>
              <a:rPr lang="en-US" dirty="0"/>
              <a:t>Pattern </a:t>
            </a:r>
            <a:r>
              <a:rPr lang="en-US" b="0" dirty="0" smtClean="0"/>
              <a:t>- Allowing </a:t>
            </a:r>
            <a:r>
              <a:rPr lang="en-US" b="0" dirty="0"/>
              <a:t>clients to operate on hierarchy of objects.</a:t>
            </a:r>
          </a:p>
          <a:p>
            <a:pPr marL="914400" indent="-333375">
              <a:buFont typeface="+mj-lt"/>
              <a:buAutoNum type="arabicPeriod"/>
            </a:pPr>
            <a:r>
              <a:rPr lang="en-US" dirty="0" smtClean="0"/>
              <a:t>Decorator </a:t>
            </a:r>
            <a:r>
              <a:rPr lang="en-US" dirty="0"/>
              <a:t>Pattern </a:t>
            </a:r>
            <a:r>
              <a:rPr lang="en-US" b="0" dirty="0" smtClean="0"/>
              <a:t>- Adding </a:t>
            </a:r>
            <a:r>
              <a:rPr lang="en-US" b="0" dirty="0"/>
              <a:t>functionality to an object dynamically.</a:t>
            </a:r>
          </a:p>
          <a:p>
            <a:pPr marL="914400" indent="-333375">
              <a:buFont typeface="+mj-lt"/>
              <a:buAutoNum type="arabicPeriod"/>
            </a:pPr>
            <a:r>
              <a:rPr lang="en-US" dirty="0" smtClean="0"/>
              <a:t>Facade </a:t>
            </a:r>
            <a:r>
              <a:rPr lang="en-US" dirty="0"/>
              <a:t>Pattern </a:t>
            </a:r>
            <a:r>
              <a:rPr lang="en-US" b="0" dirty="0" smtClean="0"/>
              <a:t>- Providing </a:t>
            </a:r>
            <a:r>
              <a:rPr lang="en-US" b="0" dirty="0"/>
              <a:t>an interface to a set of interfaces.</a:t>
            </a:r>
          </a:p>
          <a:p>
            <a:pPr marL="914400" indent="-333375">
              <a:buFont typeface="+mj-lt"/>
              <a:buAutoNum type="arabicPeriod"/>
            </a:pPr>
            <a:r>
              <a:rPr lang="en-US" dirty="0" smtClean="0"/>
              <a:t>Flyweight </a:t>
            </a:r>
            <a:r>
              <a:rPr lang="en-US" dirty="0"/>
              <a:t>Pa</a:t>
            </a:r>
            <a:r>
              <a:rPr lang="en-US" b="0" dirty="0"/>
              <a:t>ttern </a:t>
            </a:r>
            <a:r>
              <a:rPr lang="en-US" b="0" dirty="0" smtClean="0"/>
              <a:t>- Reusing </a:t>
            </a:r>
            <a:r>
              <a:rPr lang="en-US" b="0" dirty="0"/>
              <a:t>an object by sharing it.</a:t>
            </a:r>
          </a:p>
          <a:p>
            <a:pPr marL="914400" indent="-333375">
              <a:buFont typeface="+mj-lt"/>
              <a:buAutoNum type="arabicPeriod"/>
            </a:pPr>
            <a:r>
              <a:rPr lang="en-US" dirty="0" smtClean="0"/>
              <a:t>proxy </a:t>
            </a:r>
            <a:r>
              <a:rPr lang="en-US" dirty="0"/>
              <a:t>Pattern </a:t>
            </a:r>
            <a:r>
              <a:rPr lang="en-US" b="0" dirty="0" smtClean="0"/>
              <a:t>- Representing </a:t>
            </a:r>
            <a:r>
              <a:rPr lang="en-US" b="0" dirty="0"/>
              <a:t>another object.</a:t>
            </a:r>
          </a:p>
          <a:p>
            <a:endParaRPr lang="en-US" b="0" dirty="0" smtClean="0"/>
          </a:p>
        </p:txBody>
      </p:sp>
    </p:spTree>
    <p:extLst>
      <p:ext uri="{BB962C8B-B14F-4D97-AF65-F5344CB8AC3E}">
        <p14:creationId xmlns:p14="http://schemas.microsoft.com/office/powerpoint/2010/main" val="253706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31</a:t>
            </a:fld>
            <a:endParaRPr lang="en-US"/>
          </a:p>
        </p:txBody>
      </p:sp>
      <p:sp>
        <p:nvSpPr>
          <p:cNvPr id="4" name="Content Placeholder 3"/>
          <p:cNvSpPr>
            <a:spLocks noGrp="1"/>
          </p:cNvSpPr>
          <p:nvPr>
            <p:ph sz="quarter" idx="1"/>
          </p:nvPr>
        </p:nvSpPr>
        <p:spPr>
          <a:xfrm>
            <a:off x="603504" y="1143000"/>
            <a:ext cx="8311896" cy="5257800"/>
          </a:xfrm>
        </p:spPr>
        <p:txBody>
          <a:bodyPr>
            <a:normAutofit lnSpcReduction="10000"/>
          </a:bodyPr>
          <a:lstStyle/>
          <a:p>
            <a:r>
              <a:rPr lang="en-US" b="0" dirty="0"/>
              <a:t>An Adapter Pattern says that just "</a:t>
            </a:r>
            <a:r>
              <a:rPr lang="en-US" dirty="0"/>
              <a:t>converts the interface of a class into another interface that a client wants</a:t>
            </a:r>
            <a:r>
              <a:rPr lang="en-US" b="0" dirty="0"/>
              <a:t>".</a:t>
            </a:r>
          </a:p>
          <a:p>
            <a:r>
              <a:rPr lang="en-US" b="0" dirty="0"/>
              <a:t>In other words, to provide the interface according to client requirement while using the services of a class with a different interface.</a:t>
            </a:r>
          </a:p>
          <a:p>
            <a:r>
              <a:rPr lang="en-US" b="0" dirty="0"/>
              <a:t>The Adapter Pattern is also known as </a:t>
            </a:r>
            <a:r>
              <a:rPr lang="en-US" dirty="0" smtClean="0"/>
              <a:t>Wrapper</a:t>
            </a:r>
            <a:r>
              <a:rPr lang="en-US" b="0" dirty="0" smtClean="0"/>
              <a:t>.</a:t>
            </a:r>
          </a:p>
          <a:p>
            <a:pPr marL="0" indent="0">
              <a:buNone/>
            </a:pPr>
            <a:r>
              <a:rPr lang="en-US" dirty="0" smtClean="0"/>
              <a:t>Advantage </a:t>
            </a:r>
            <a:r>
              <a:rPr lang="en-US" dirty="0"/>
              <a:t>of Adapter Pattern</a:t>
            </a:r>
          </a:p>
          <a:p>
            <a:pPr marL="738188" indent="-457200">
              <a:buFont typeface="Wingdings" panose="05000000000000000000" pitchFamily="2" charset="2"/>
              <a:buChar char="Ø"/>
            </a:pPr>
            <a:r>
              <a:rPr lang="en-US" b="0" dirty="0" smtClean="0"/>
              <a:t>It </a:t>
            </a:r>
            <a:r>
              <a:rPr lang="en-US" b="0" dirty="0"/>
              <a:t>allows two or more previously incompatible objects to interact.</a:t>
            </a:r>
          </a:p>
          <a:p>
            <a:pPr marL="738188" indent="-457200">
              <a:buFont typeface="Wingdings" panose="05000000000000000000" pitchFamily="2" charset="2"/>
              <a:buChar char="Ø"/>
            </a:pPr>
            <a:r>
              <a:rPr lang="en-US" b="0" dirty="0" smtClean="0"/>
              <a:t>It </a:t>
            </a:r>
            <a:r>
              <a:rPr lang="en-US" b="0" dirty="0"/>
              <a:t>allows reusability of existing functionality. </a:t>
            </a:r>
          </a:p>
          <a:p>
            <a:endParaRPr lang="en-US" b="0" dirty="0" smtClean="0"/>
          </a:p>
        </p:txBody>
      </p:sp>
    </p:spTree>
    <p:extLst>
      <p:ext uri="{BB962C8B-B14F-4D97-AF65-F5344CB8AC3E}">
        <p14:creationId xmlns:p14="http://schemas.microsoft.com/office/powerpoint/2010/main" val="681432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32</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pPr marL="0" indent="0">
              <a:buNone/>
            </a:pPr>
            <a:r>
              <a:rPr lang="en-US" dirty="0"/>
              <a:t>It is used: </a:t>
            </a:r>
          </a:p>
          <a:p>
            <a:pPr>
              <a:buFont typeface="Wingdings" panose="05000000000000000000" pitchFamily="2" charset="2"/>
              <a:buChar char="Ø"/>
            </a:pPr>
            <a:r>
              <a:rPr lang="en-US" b="0" dirty="0" smtClean="0"/>
              <a:t>When </a:t>
            </a:r>
            <a:r>
              <a:rPr lang="en-US" b="0" dirty="0"/>
              <a:t>an object needs to utilize an existing class with an incompatible interface.</a:t>
            </a:r>
          </a:p>
          <a:p>
            <a:pPr>
              <a:buFont typeface="Wingdings" panose="05000000000000000000" pitchFamily="2" charset="2"/>
              <a:buChar char="Ø"/>
            </a:pPr>
            <a:r>
              <a:rPr lang="en-US" b="0" dirty="0" smtClean="0"/>
              <a:t>When </a:t>
            </a:r>
            <a:r>
              <a:rPr lang="en-US" b="0" dirty="0"/>
              <a:t>you want to create a reusable class that cooperates with classes which don't have compatible </a:t>
            </a:r>
            <a:r>
              <a:rPr lang="en-US" b="0" dirty="0" smtClean="0"/>
              <a:t>interfaces.</a:t>
            </a:r>
          </a:p>
          <a:p>
            <a:endParaRPr lang="en-US" b="0" dirty="0" smtClean="0"/>
          </a:p>
        </p:txBody>
      </p:sp>
    </p:spTree>
    <p:extLst>
      <p:ext uri="{BB962C8B-B14F-4D97-AF65-F5344CB8AC3E}">
        <p14:creationId xmlns:p14="http://schemas.microsoft.com/office/powerpoint/2010/main" val="304235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33</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UML for Adapter Pattern</a:t>
            </a:r>
            <a:endParaRPr lang="en-US" b="0" dirty="0" smtClean="0"/>
          </a:p>
        </p:txBody>
      </p:sp>
      <p:pic>
        <p:nvPicPr>
          <p:cNvPr id="5" name="Picture 4"/>
          <p:cNvPicPr>
            <a:picLocks noChangeAspect="1"/>
          </p:cNvPicPr>
          <p:nvPr/>
        </p:nvPicPr>
        <p:blipFill>
          <a:blip r:embed="rId2"/>
          <a:stretch>
            <a:fillRect/>
          </a:stretch>
        </p:blipFill>
        <p:spPr>
          <a:xfrm>
            <a:off x="638673" y="2152650"/>
            <a:ext cx="7321296" cy="4248150"/>
          </a:xfrm>
          <a:prstGeom prst="rect">
            <a:avLst/>
          </a:prstGeom>
        </p:spPr>
      </p:pic>
    </p:spTree>
    <p:extLst>
      <p:ext uri="{BB962C8B-B14F-4D97-AF65-F5344CB8AC3E}">
        <p14:creationId xmlns:p14="http://schemas.microsoft.com/office/powerpoint/2010/main" val="2732941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34</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A Bridge Pattern says that just "</a:t>
            </a:r>
            <a:r>
              <a:rPr lang="en-US" dirty="0"/>
              <a:t>decouple the functional abstraction from the implementation so that the two can vary independently</a:t>
            </a:r>
            <a:r>
              <a:rPr lang="en-US" b="0" dirty="0" smtClean="0"/>
              <a:t>".</a:t>
            </a:r>
          </a:p>
          <a:p>
            <a:r>
              <a:rPr lang="en-US" b="0" dirty="0"/>
              <a:t>The Bridge Pattern is also known as </a:t>
            </a:r>
            <a:r>
              <a:rPr lang="en-US" dirty="0"/>
              <a:t>Handle or Body</a:t>
            </a:r>
            <a:r>
              <a:rPr lang="en-US" b="0" dirty="0" smtClean="0"/>
              <a:t>.</a:t>
            </a:r>
          </a:p>
          <a:p>
            <a:pPr marL="0" indent="0">
              <a:buNone/>
            </a:pPr>
            <a:r>
              <a:rPr lang="en-US" dirty="0"/>
              <a:t>Advantage of Bridge Pattern</a:t>
            </a:r>
          </a:p>
          <a:p>
            <a:pPr marL="457200" indent="-228600">
              <a:buFont typeface="Wingdings" panose="05000000000000000000" pitchFamily="2" charset="2"/>
              <a:buChar char="Ø"/>
              <a:tabLst>
                <a:tab pos="457200" algn="l"/>
              </a:tabLst>
            </a:pPr>
            <a:r>
              <a:rPr lang="en-US" b="0" dirty="0" smtClean="0"/>
              <a:t>It </a:t>
            </a:r>
            <a:r>
              <a:rPr lang="en-US" b="0" dirty="0"/>
              <a:t>enables the separation of implementation from the interface.</a:t>
            </a:r>
          </a:p>
          <a:p>
            <a:pPr marL="457200" indent="-228600">
              <a:buFont typeface="Wingdings" panose="05000000000000000000" pitchFamily="2" charset="2"/>
              <a:buChar char="Ø"/>
              <a:tabLst>
                <a:tab pos="457200" algn="l"/>
              </a:tabLst>
            </a:pPr>
            <a:r>
              <a:rPr lang="en-US" b="0" dirty="0" smtClean="0"/>
              <a:t>It </a:t>
            </a:r>
            <a:r>
              <a:rPr lang="en-US" b="0" dirty="0"/>
              <a:t>improves the extensibility.</a:t>
            </a:r>
          </a:p>
          <a:p>
            <a:pPr marL="457200" indent="-228600">
              <a:buFont typeface="Wingdings" panose="05000000000000000000" pitchFamily="2" charset="2"/>
              <a:buChar char="Ø"/>
              <a:tabLst>
                <a:tab pos="457200" algn="l"/>
              </a:tabLst>
            </a:pPr>
            <a:r>
              <a:rPr lang="en-US" b="0" dirty="0" smtClean="0"/>
              <a:t>It </a:t>
            </a:r>
            <a:r>
              <a:rPr lang="en-US" b="0" dirty="0"/>
              <a:t>allows the hiding of implementation details from the client. </a:t>
            </a:r>
          </a:p>
          <a:p>
            <a:endParaRPr lang="en-US" b="0" dirty="0" smtClean="0"/>
          </a:p>
        </p:txBody>
      </p:sp>
    </p:spTree>
    <p:extLst>
      <p:ext uri="{BB962C8B-B14F-4D97-AF65-F5344CB8AC3E}">
        <p14:creationId xmlns:p14="http://schemas.microsoft.com/office/powerpoint/2010/main" val="2030291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35</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dirty="0"/>
              <a:t>Usage of Bridge Pattern</a:t>
            </a:r>
          </a:p>
          <a:p>
            <a:pPr marL="633413" indent="-404813">
              <a:buFont typeface="Wingdings" panose="05000000000000000000" pitchFamily="2" charset="2"/>
              <a:buChar char="Ø"/>
            </a:pPr>
            <a:r>
              <a:rPr lang="en-US" b="0" dirty="0" smtClean="0"/>
              <a:t>When </a:t>
            </a:r>
            <a:r>
              <a:rPr lang="en-US" b="0" dirty="0"/>
              <a:t>you don't want a permanent binding between the functional abstraction and its implementation. </a:t>
            </a:r>
          </a:p>
          <a:p>
            <a:pPr marL="633413" indent="-404813">
              <a:buFont typeface="Wingdings" panose="05000000000000000000" pitchFamily="2" charset="2"/>
              <a:buChar char="Ø"/>
            </a:pPr>
            <a:r>
              <a:rPr lang="en-US" b="0" dirty="0" smtClean="0"/>
              <a:t>When </a:t>
            </a:r>
            <a:r>
              <a:rPr lang="en-US" b="0" dirty="0"/>
              <a:t>both the functional abstraction and its implementation need to extended using sub-classes.</a:t>
            </a:r>
          </a:p>
          <a:p>
            <a:pPr marL="633413" indent="-404813">
              <a:buFont typeface="Wingdings" panose="05000000000000000000" pitchFamily="2" charset="2"/>
              <a:buChar char="Ø"/>
            </a:pPr>
            <a:r>
              <a:rPr lang="en-US" b="0" dirty="0" smtClean="0"/>
              <a:t>It </a:t>
            </a:r>
            <a:r>
              <a:rPr lang="en-US" b="0" dirty="0"/>
              <a:t>is mostly used in those places where changes are made in the implementation does not affect the clients.</a:t>
            </a:r>
          </a:p>
          <a:p>
            <a:endParaRPr lang="en-US" b="0" dirty="0"/>
          </a:p>
          <a:p>
            <a:endParaRPr lang="en-US" b="0" dirty="0" smtClean="0"/>
          </a:p>
        </p:txBody>
      </p:sp>
    </p:spTree>
    <p:extLst>
      <p:ext uri="{BB962C8B-B14F-4D97-AF65-F5344CB8AC3E}">
        <p14:creationId xmlns:p14="http://schemas.microsoft.com/office/powerpoint/2010/main" val="3883629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36</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smtClean="0"/>
              <a:t>Compose </a:t>
            </a:r>
            <a:r>
              <a:rPr lang="en-US" b="0" dirty="0"/>
              <a:t>objects into tree structures to represent whole-part hierarchies. </a:t>
            </a:r>
            <a:endParaRPr lang="en-US" b="0" dirty="0" smtClean="0"/>
          </a:p>
          <a:p>
            <a:r>
              <a:rPr lang="en-US" b="0" dirty="0" smtClean="0"/>
              <a:t>Composite </a:t>
            </a:r>
            <a:r>
              <a:rPr lang="en-US" b="0" dirty="0"/>
              <a:t>lets clients treat individual objects and compositions of objects uniformly.</a:t>
            </a:r>
          </a:p>
          <a:p>
            <a:r>
              <a:rPr lang="en-US" b="0" dirty="0" smtClean="0"/>
              <a:t>Recursive </a:t>
            </a:r>
            <a:r>
              <a:rPr lang="en-US" b="0" dirty="0"/>
              <a:t>composition</a:t>
            </a:r>
          </a:p>
          <a:p>
            <a:r>
              <a:rPr lang="en-US" b="0" dirty="0" smtClean="0"/>
              <a:t>1-to-many </a:t>
            </a:r>
            <a:r>
              <a:rPr lang="en-US" b="0" dirty="0"/>
              <a:t>"has a" up the "is a" hierarchy</a:t>
            </a:r>
          </a:p>
          <a:p>
            <a:endParaRPr lang="en-US" b="0" dirty="0"/>
          </a:p>
          <a:p>
            <a:endParaRPr lang="en-US" b="0" dirty="0" smtClean="0"/>
          </a:p>
        </p:txBody>
      </p:sp>
    </p:spTree>
    <p:extLst>
      <p:ext uri="{BB962C8B-B14F-4D97-AF65-F5344CB8AC3E}">
        <p14:creationId xmlns:p14="http://schemas.microsoft.com/office/powerpoint/2010/main" val="1422974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37</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It is used:</a:t>
            </a:r>
          </a:p>
          <a:p>
            <a:pPr marL="457200" indent="-333375">
              <a:buFont typeface="Wingdings" panose="05000000000000000000" pitchFamily="2" charset="2"/>
              <a:buChar char="Ø"/>
            </a:pPr>
            <a:r>
              <a:rPr lang="en-US" b="0" dirty="0" smtClean="0"/>
              <a:t>When </a:t>
            </a:r>
            <a:r>
              <a:rPr lang="en-US" b="0" dirty="0"/>
              <a:t>you want to represent a full or partial hierarchy of objects.</a:t>
            </a:r>
          </a:p>
          <a:p>
            <a:pPr marL="457200" indent="-333375">
              <a:buFont typeface="Wingdings" panose="05000000000000000000" pitchFamily="2" charset="2"/>
              <a:buChar char="Ø"/>
            </a:pPr>
            <a:r>
              <a:rPr lang="en-US" b="0" dirty="0" smtClean="0"/>
              <a:t>When </a:t>
            </a:r>
            <a:r>
              <a:rPr lang="en-US" b="0" dirty="0"/>
              <a:t>the responsibilities are needed to be added dynamically to the individual objects without affecting other objects. Where the responsibility of object may vary from time to time.</a:t>
            </a:r>
          </a:p>
          <a:p>
            <a:endParaRPr lang="en-US" b="0" dirty="0"/>
          </a:p>
          <a:p>
            <a:endParaRPr lang="en-US" b="0" dirty="0" smtClean="0"/>
          </a:p>
        </p:txBody>
      </p:sp>
    </p:spTree>
    <p:extLst>
      <p:ext uri="{BB962C8B-B14F-4D97-AF65-F5344CB8AC3E}">
        <p14:creationId xmlns:p14="http://schemas.microsoft.com/office/powerpoint/2010/main" val="2522148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38</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UML for Composite Pattern</a:t>
            </a:r>
          </a:p>
          <a:p>
            <a:endParaRPr lang="en-US" b="0" dirty="0" smtClean="0"/>
          </a:p>
        </p:txBody>
      </p:sp>
      <p:pic>
        <p:nvPicPr>
          <p:cNvPr id="5" name="Picture 4"/>
          <p:cNvPicPr>
            <a:picLocks noChangeAspect="1"/>
          </p:cNvPicPr>
          <p:nvPr/>
        </p:nvPicPr>
        <p:blipFill>
          <a:blip r:embed="rId2"/>
          <a:stretch>
            <a:fillRect/>
          </a:stretch>
        </p:blipFill>
        <p:spPr>
          <a:xfrm>
            <a:off x="1037258" y="1857375"/>
            <a:ext cx="6354142" cy="4581525"/>
          </a:xfrm>
          <a:prstGeom prst="rect">
            <a:avLst/>
          </a:prstGeom>
        </p:spPr>
      </p:pic>
    </p:spTree>
    <p:extLst>
      <p:ext uri="{BB962C8B-B14F-4D97-AF65-F5344CB8AC3E}">
        <p14:creationId xmlns:p14="http://schemas.microsoft.com/office/powerpoint/2010/main" val="32136614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39</a:t>
            </a:fld>
            <a:endParaRPr lang="en-US"/>
          </a:p>
        </p:txBody>
      </p:sp>
      <p:sp>
        <p:nvSpPr>
          <p:cNvPr id="4" name="Content Placeholder 3"/>
          <p:cNvSpPr>
            <a:spLocks noGrp="1"/>
          </p:cNvSpPr>
          <p:nvPr>
            <p:ph sz="quarter" idx="1"/>
          </p:nvPr>
        </p:nvSpPr>
        <p:spPr>
          <a:xfrm>
            <a:off x="603504" y="1143000"/>
            <a:ext cx="8311896" cy="5257800"/>
          </a:xfrm>
        </p:spPr>
        <p:txBody>
          <a:bodyPr>
            <a:normAutofit fontScale="70000" lnSpcReduction="20000"/>
          </a:bodyPr>
          <a:lstStyle/>
          <a:p>
            <a:r>
              <a:rPr lang="en-US" b="0" dirty="0"/>
              <a:t>Elements used in Composite Pattern</a:t>
            </a:r>
            <a:r>
              <a:rPr lang="en-US" b="0" dirty="0" smtClean="0"/>
              <a:t>: the </a:t>
            </a:r>
            <a:r>
              <a:rPr lang="en-US" b="0" dirty="0"/>
              <a:t>4 elements of </a:t>
            </a:r>
            <a:r>
              <a:rPr lang="en-US" b="0" dirty="0" smtClean="0"/>
              <a:t>composite </a:t>
            </a:r>
            <a:r>
              <a:rPr lang="en-US" b="0" dirty="0"/>
              <a:t>pattern</a:t>
            </a:r>
            <a:r>
              <a:rPr lang="en-US" b="0" dirty="0" smtClean="0"/>
              <a:t>.</a:t>
            </a:r>
          </a:p>
          <a:p>
            <a:pPr marL="0" indent="0">
              <a:buNone/>
            </a:pPr>
            <a:r>
              <a:rPr lang="en-US" b="0" dirty="0"/>
              <a:t>1) Component</a:t>
            </a:r>
          </a:p>
          <a:p>
            <a:pPr marL="633413" indent="-176213"/>
            <a:r>
              <a:rPr lang="en-US" b="0" dirty="0" smtClean="0"/>
              <a:t>Declares </a:t>
            </a:r>
            <a:r>
              <a:rPr lang="en-US" b="0" dirty="0"/>
              <a:t>interface for objects in composition.</a:t>
            </a:r>
          </a:p>
          <a:p>
            <a:pPr marL="633413" indent="-176213"/>
            <a:r>
              <a:rPr lang="en-US" b="0" dirty="0" smtClean="0"/>
              <a:t>Implements </a:t>
            </a:r>
            <a:r>
              <a:rPr lang="en-US" b="0" dirty="0"/>
              <a:t>default behavior for the interface common to all classes as appropriate.</a:t>
            </a:r>
          </a:p>
          <a:p>
            <a:pPr marL="633413" indent="-176213"/>
            <a:r>
              <a:rPr lang="en-US" b="0" dirty="0" smtClean="0"/>
              <a:t>Declares </a:t>
            </a:r>
            <a:r>
              <a:rPr lang="en-US" b="0" dirty="0"/>
              <a:t>an interface for accessing and managing its child components. </a:t>
            </a:r>
          </a:p>
          <a:p>
            <a:pPr marL="0" indent="0">
              <a:buNone/>
            </a:pPr>
            <a:r>
              <a:rPr lang="en-US" b="0" dirty="0"/>
              <a:t>2) Leaf</a:t>
            </a:r>
          </a:p>
          <a:p>
            <a:pPr marL="633413" indent="-176213"/>
            <a:r>
              <a:rPr lang="en-US" b="0" dirty="0"/>
              <a:t>Represents </a:t>
            </a:r>
            <a:r>
              <a:rPr lang="en-US" b="0" dirty="0"/>
              <a:t>leaf objects in composition. A leaf has no children.</a:t>
            </a:r>
          </a:p>
          <a:p>
            <a:pPr marL="633413" indent="-176213"/>
            <a:r>
              <a:rPr lang="en-US" b="0" dirty="0"/>
              <a:t>Defines </a:t>
            </a:r>
            <a:r>
              <a:rPr lang="en-US" b="0" dirty="0"/>
              <a:t>behavior for primitive objects in the composition.</a:t>
            </a:r>
          </a:p>
          <a:p>
            <a:pPr marL="0" indent="0">
              <a:buNone/>
            </a:pPr>
            <a:r>
              <a:rPr lang="en-US" b="0" dirty="0"/>
              <a:t>3) Composite</a:t>
            </a:r>
          </a:p>
          <a:p>
            <a:pPr marL="633413" indent="-176213"/>
            <a:r>
              <a:rPr lang="en-US" b="0" dirty="0"/>
              <a:t>Defines </a:t>
            </a:r>
            <a:r>
              <a:rPr lang="en-US" b="0" dirty="0"/>
              <a:t>behavior for components having children.</a:t>
            </a:r>
          </a:p>
          <a:p>
            <a:pPr marL="633413" indent="-176213"/>
            <a:r>
              <a:rPr lang="en-US" b="0" dirty="0"/>
              <a:t>Stores </a:t>
            </a:r>
            <a:r>
              <a:rPr lang="en-US" b="0" dirty="0"/>
              <a:t>child component.</a:t>
            </a:r>
          </a:p>
          <a:p>
            <a:pPr marL="633413" indent="-176213"/>
            <a:r>
              <a:rPr lang="en-US" b="0" dirty="0"/>
              <a:t>Implements </a:t>
            </a:r>
            <a:r>
              <a:rPr lang="en-US" b="0" dirty="0"/>
              <a:t>child related operations in the component interface.</a:t>
            </a:r>
          </a:p>
          <a:p>
            <a:pPr marL="0" indent="0">
              <a:buNone/>
            </a:pPr>
            <a:r>
              <a:rPr lang="en-US" b="0" dirty="0"/>
              <a:t>4) Client</a:t>
            </a:r>
          </a:p>
          <a:p>
            <a:pPr marL="633413" indent="-176213"/>
            <a:r>
              <a:rPr lang="en-US" b="0" dirty="0"/>
              <a:t>Manipulates </a:t>
            </a:r>
            <a:r>
              <a:rPr lang="en-US" b="0" dirty="0"/>
              <a:t>objects in the composition through the component interface.</a:t>
            </a:r>
          </a:p>
          <a:p>
            <a:endParaRPr lang="en-US" b="0" dirty="0" smtClean="0"/>
          </a:p>
        </p:txBody>
      </p:sp>
    </p:spTree>
    <p:extLst>
      <p:ext uri="{BB962C8B-B14F-4D97-AF65-F5344CB8AC3E}">
        <p14:creationId xmlns:p14="http://schemas.microsoft.com/office/powerpoint/2010/main" val="2378631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715962"/>
          </a:xfrm>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a:t>
            </a:fld>
            <a:endParaRPr lang="en-US"/>
          </a:p>
        </p:txBody>
      </p:sp>
      <p:sp>
        <p:nvSpPr>
          <p:cNvPr id="4" name="Content Placeholder 3"/>
          <p:cNvSpPr>
            <a:spLocks noGrp="1"/>
          </p:cNvSpPr>
          <p:nvPr>
            <p:ph sz="quarter" idx="1"/>
          </p:nvPr>
        </p:nvSpPr>
        <p:spPr>
          <a:xfrm>
            <a:off x="374904" y="990600"/>
            <a:ext cx="8606790" cy="5219700"/>
          </a:xfrm>
        </p:spPr>
        <p:txBody>
          <a:bodyPr>
            <a:normAutofit fontScale="92500"/>
          </a:bodyPr>
          <a:lstStyle/>
          <a:p>
            <a:r>
              <a:rPr lang="en-US" b="0" dirty="0"/>
              <a:t>design patterns are programming language independent strategies for solving the common object-oriented design problems. </a:t>
            </a:r>
            <a:r>
              <a:rPr lang="en-US" b="0" dirty="0" smtClean="0"/>
              <a:t>That </a:t>
            </a:r>
            <a:r>
              <a:rPr lang="en-US" b="0" dirty="0"/>
              <a:t>means, a design pattern represents an idea, not a </a:t>
            </a:r>
            <a:r>
              <a:rPr lang="en-US" b="0" dirty="0" smtClean="0"/>
              <a:t>particular </a:t>
            </a:r>
            <a:r>
              <a:rPr lang="en-US" b="0" dirty="0"/>
              <a:t>implementation. </a:t>
            </a:r>
            <a:endParaRPr lang="en-US" b="0" dirty="0" smtClean="0"/>
          </a:p>
          <a:p>
            <a:r>
              <a:rPr lang="en-US" b="0" dirty="0" smtClean="0"/>
              <a:t>By </a:t>
            </a:r>
            <a:r>
              <a:rPr lang="en-US" b="0" dirty="0"/>
              <a:t>using the design patterns you can make your code more flexible, reusable and maintainable. </a:t>
            </a:r>
            <a:endParaRPr lang="en-US" b="0" dirty="0" smtClean="0"/>
          </a:p>
          <a:p>
            <a:r>
              <a:rPr lang="en-US" b="0" dirty="0"/>
              <a:t>use the design patterns during the analysis and requirement phase of SDLC(Software Development Life Cycle</a:t>
            </a:r>
            <a:r>
              <a:rPr lang="en-US" b="0" dirty="0" smtClean="0"/>
              <a:t>).</a:t>
            </a:r>
          </a:p>
          <a:p>
            <a:r>
              <a:rPr lang="en-US" b="0" dirty="0"/>
              <a:t>Design patterns can be categorized into three main types based on their purpose and area of focus: </a:t>
            </a:r>
            <a:r>
              <a:rPr lang="en-US" dirty="0"/>
              <a:t>Creational Patterns, Structural Patterns and Behavioral Patterns</a:t>
            </a:r>
            <a:endParaRPr lang="en-US" b="0" dirty="0"/>
          </a:p>
          <a:p>
            <a:endParaRPr lang="en-US" b="0" dirty="0"/>
          </a:p>
        </p:txBody>
      </p:sp>
    </p:spTree>
    <p:extLst>
      <p:ext uri="{BB962C8B-B14F-4D97-AF65-F5344CB8AC3E}">
        <p14:creationId xmlns:p14="http://schemas.microsoft.com/office/powerpoint/2010/main" val="1151187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40</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Example of Composite Pattern</a:t>
            </a:r>
            <a:endParaRPr lang="en-US" b="0" dirty="0" smtClean="0"/>
          </a:p>
        </p:txBody>
      </p:sp>
      <p:pic>
        <p:nvPicPr>
          <p:cNvPr id="5" name="Picture 4"/>
          <p:cNvPicPr>
            <a:picLocks noChangeAspect="1"/>
          </p:cNvPicPr>
          <p:nvPr/>
        </p:nvPicPr>
        <p:blipFill>
          <a:blip r:embed="rId2"/>
          <a:stretch>
            <a:fillRect/>
          </a:stretch>
        </p:blipFill>
        <p:spPr>
          <a:xfrm>
            <a:off x="1219200" y="1697648"/>
            <a:ext cx="5476875" cy="4752975"/>
          </a:xfrm>
          <a:prstGeom prst="rect">
            <a:avLst/>
          </a:prstGeom>
        </p:spPr>
      </p:pic>
    </p:spTree>
    <p:extLst>
      <p:ext uri="{BB962C8B-B14F-4D97-AF65-F5344CB8AC3E}">
        <p14:creationId xmlns:p14="http://schemas.microsoft.com/office/powerpoint/2010/main" val="3389752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41</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lnSpcReduction="10000"/>
          </a:bodyPr>
          <a:lstStyle/>
          <a:p>
            <a:r>
              <a:rPr lang="en-US" b="0" dirty="0"/>
              <a:t>A Decorator Pattern says that just "</a:t>
            </a:r>
            <a:r>
              <a:rPr lang="en-US" dirty="0"/>
              <a:t>attach a flexible additional responsibilities to an object dynamically</a:t>
            </a:r>
            <a:r>
              <a:rPr lang="en-US" b="0" dirty="0"/>
              <a:t>".</a:t>
            </a:r>
          </a:p>
          <a:p>
            <a:r>
              <a:rPr lang="en-US" b="0" dirty="0" smtClean="0"/>
              <a:t>In </a:t>
            </a:r>
            <a:r>
              <a:rPr lang="en-US" b="0" dirty="0"/>
              <a:t>other words, The Decorator Pattern uses composition instead of inheritance to extend the functionality of an object at runtime.</a:t>
            </a:r>
          </a:p>
          <a:p>
            <a:pPr marL="0" indent="0">
              <a:buNone/>
            </a:pPr>
            <a:r>
              <a:rPr lang="en-US" dirty="0" smtClean="0"/>
              <a:t>Advantage </a:t>
            </a:r>
            <a:r>
              <a:rPr lang="en-US" dirty="0"/>
              <a:t>of Decorator Pattern</a:t>
            </a:r>
          </a:p>
          <a:p>
            <a:pPr>
              <a:buFont typeface="Wingdings" panose="05000000000000000000" pitchFamily="2" charset="2"/>
              <a:buChar char="Ø"/>
            </a:pPr>
            <a:r>
              <a:rPr lang="en-US" b="0" dirty="0" smtClean="0"/>
              <a:t>It </a:t>
            </a:r>
            <a:r>
              <a:rPr lang="en-US" b="0" dirty="0"/>
              <a:t>provides greater flexibility than static inheritance.</a:t>
            </a:r>
          </a:p>
          <a:p>
            <a:pPr>
              <a:buFont typeface="Wingdings" panose="05000000000000000000" pitchFamily="2" charset="2"/>
              <a:buChar char="Ø"/>
            </a:pPr>
            <a:r>
              <a:rPr lang="en-US" b="0" dirty="0" smtClean="0"/>
              <a:t>It </a:t>
            </a:r>
            <a:r>
              <a:rPr lang="en-US" b="0" dirty="0"/>
              <a:t>enhances the extensibility of the object, because changes are made by coding new classes. </a:t>
            </a:r>
          </a:p>
          <a:p>
            <a:pPr>
              <a:buFont typeface="Wingdings" panose="05000000000000000000" pitchFamily="2" charset="2"/>
              <a:buChar char="Ø"/>
            </a:pPr>
            <a:r>
              <a:rPr lang="en-US" b="0" dirty="0" smtClean="0"/>
              <a:t>It </a:t>
            </a:r>
            <a:r>
              <a:rPr lang="en-US" b="0" dirty="0"/>
              <a:t>simplifies the coding by allowing you to develop a series of functionality from targeted classes instead of coding all of the behavior into the object.</a:t>
            </a:r>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0434597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42</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It is used:</a:t>
            </a:r>
          </a:p>
          <a:p>
            <a:pPr>
              <a:buFont typeface="Wingdings" panose="05000000000000000000" pitchFamily="2" charset="2"/>
              <a:buChar char="Ø"/>
            </a:pPr>
            <a:r>
              <a:rPr lang="en-US" b="0" dirty="0" smtClean="0"/>
              <a:t>When </a:t>
            </a:r>
            <a:r>
              <a:rPr lang="en-US" b="0" dirty="0"/>
              <a:t>you want to transparently and dynamically add responsibilities to objects without affecting other objects.</a:t>
            </a:r>
          </a:p>
          <a:p>
            <a:pPr>
              <a:buFont typeface="Wingdings" panose="05000000000000000000" pitchFamily="2" charset="2"/>
              <a:buChar char="Ø"/>
            </a:pPr>
            <a:r>
              <a:rPr lang="en-US" b="0" dirty="0" smtClean="0"/>
              <a:t>When </a:t>
            </a:r>
            <a:r>
              <a:rPr lang="en-US" b="0" dirty="0"/>
              <a:t>you want to add responsibilities to an object that you may want to change in future. </a:t>
            </a:r>
          </a:p>
          <a:p>
            <a:pPr>
              <a:buFont typeface="Wingdings" panose="05000000000000000000" pitchFamily="2" charset="2"/>
              <a:buChar char="Ø"/>
            </a:pPr>
            <a:r>
              <a:rPr lang="en-US" b="0" dirty="0" smtClean="0"/>
              <a:t>Extending </a:t>
            </a:r>
            <a:r>
              <a:rPr lang="en-US" b="0" dirty="0"/>
              <a:t>functionality by sub-classing is no longer practical.</a:t>
            </a:r>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26748513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43</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smtClean="0"/>
              <a:t>Example </a:t>
            </a:r>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1060704" y="1635918"/>
            <a:ext cx="6629400" cy="4814888"/>
          </a:xfrm>
          <a:prstGeom prst="rect">
            <a:avLst/>
          </a:prstGeom>
        </p:spPr>
      </p:pic>
    </p:spTree>
    <p:extLst>
      <p:ext uri="{BB962C8B-B14F-4D97-AF65-F5344CB8AC3E}">
        <p14:creationId xmlns:p14="http://schemas.microsoft.com/office/powerpoint/2010/main" val="25910923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44</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a:bodyPr>
          <a:lstStyle/>
          <a:p>
            <a:r>
              <a:rPr lang="en-US" b="0" dirty="0"/>
              <a:t>A Facade Pattern says that just "</a:t>
            </a:r>
            <a:r>
              <a:rPr lang="en-US" dirty="0"/>
              <a:t>just provide a unified and simplified interface to a set of interfaces in a subsystem, therefore it hides the complexities of the subsystem from the client</a:t>
            </a:r>
            <a:r>
              <a:rPr lang="en-US" b="0" dirty="0"/>
              <a:t>".</a:t>
            </a:r>
          </a:p>
          <a:p>
            <a:r>
              <a:rPr lang="en-US" b="0" dirty="0"/>
              <a:t>In other words, Facade Pattern describes a higher-level interface that makes the sub-system easier to use.</a:t>
            </a:r>
          </a:p>
          <a:p>
            <a:r>
              <a:rPr lang="en-US" b="0" dirty="0"/>
              <a:t>Practically, every Abstract Factory is a type of Facade</a:t>
            </a:r>
            <a:r>
              <a:rPr lang="en-US" b="0" dirty="0" smtClean="0"/>
              <a:t>.</a:t>
            </a:r>
          </a:p>
          <a:p>
            <a:pPr marL="0" indent="0">
              <a:buNone/>
            </a:pPr>
            <a:r>
              <a:rPr lang="en-US" dirty="0"/>
              <a:t>Advantage of Facade Pattern</a:t>
            </a:r>
          </a:p>
          <a:p>
            <a:pPr marL="509588" indent="-333375">
              <a:buFont typeface="Wingdings" panose="05000000000000000000" pitchFamily="2" charset="2"/>
              <a:buChar char="Ø"/>
            </a:pPr>
            <a:r>
              <a:rPr lang="en-US" b="0" dirty="0" smtClean="0"/>
              <a:t>It </a:t>
            </a:r>
            <a:r>
              <a:rPr lang="en-US" b="0" dirty="0"/>
              <a:t>shields the clients from the complexities of the sub-system components.</a:t>
            </a:r>
          </a:p>
          <a:p>
            <a:pPr marL="509588" indent="-333375">
              <a:buFont typeface="Wingdings" panose="05000000000000000000" pitchFamily="2" charset="2"/>
              <a:buChar char="Ø"/>
            </a:pPr>
            <a:r>
              <a:rPr lang="en-US" b="0" dirty="0" smtClean="0"/>
              <a:t>It </a:t>
            </a:r>
            <a:r>
              <a:rPr lang="en-US" b="0" dirty="0"/>
              <a:t>promotes loose coupling between subsystems and its clients.</a:t>
            </a:r>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943055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45</a:t>
            </a:fld>
            <a:endParaRPr lang="en-US"/>
          </a:p>
        </p:txBody>
      </p:sp>
      <p:sp>
        <p:nvSpPr>
          <p:cNvPr id="4" name="Content Placeholder 3"/>
          <p:cNvSpPr>
            <a:spLocks noGrp="1"/>
          </p:cNvSpPr>
          <p:nvPr>
            <p:ph sz="quarter" idx="1"/>
          </p:nvPr>
        </p:nvSpPr>
        <p:spPr>
          <a:xfrm>
            <a:off x="644652" y="990600"/>
            <a:ext cx="8311896" cy="5257800"/>
          </a:xfrm>
        </p:spPr>
        <p:txBody>
          <a:bodyPr>
            <a:normAutofit/>
          </a:bodyPr>
          <a:lstStyle/>
          <a:p>
            <a:r>
              <a:rPr lang="en-US" b="0" dirty="0"/>
              <a:t>It is used: </a:t>
            </a:r>
          </a:p>
          <a:p>
            <a:pPr>
              <a:buFont typeface="Wingdings" panose="05000000000000000000" pitchFamily="2" charset="2"/>
              <a:buChar char="Ø"/>
            </a:pPr>
            <a:r>
              <a:rPr lang="en-US" b="0" dirty="0" smtClean="0"/>
              <a:t>When </a:t>
            </a:r>
            <a:r>
              <a:rPr lang="en-US" b="0" dirty="0"/>
              <a:t>you want to provide simple interface to a complex sub-system.</a:t>
            </a:r>
          </a:p>
          <a:p>
            <a:pPr>
              <a:buFont typeface="Wingdings" panose="05000000000000000000" pitchFamily="2" charset="2"/>
              <a:buChar char="Ø"/>
            </a:pPr>
            <a:r>
              <a:rPr lang="en-US" b="0" dirty="0" smtClean="0"/>
              <a:t>When </a:t>
            </a:r>
            <a:r>
              <a:rPr lang="en-US" b="0" dirty="0"/>
              <a:t>several dependencies exist between clients and the implementation classes of an abstraction. </a:t>
            </a:r>
          </a:p>
          <a:p>
            <a:pPr marL="0" indent="0">
              <a:buNone/>
            </a:pPr>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603504" y="3733801"/>
            <a:ext cx="7245096" cy="2933700"/>
          </a:xfrm>
          <a:prstGeom prst="rect">
            <a:avLst/>
          </a:prstGeom>
        </p:spPr>
      </p:pic>
    </p:spTree>
    <p:extLst>
      <p:ext uri="{BB962C8B-B14F-4D97-AF65-F5344CB8AC3E}">
        <p14:creationId xmlns:p14="http://schemas.microsoft.com/office/powerpoint/2010/main" val="1693536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46</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lnSpcReduction="10000"/>
          </a:bodyPr>
          <a:lstStyle/>
          <a:p>
            <a:r>
              <a:rPr lang="en-US" b="0" dirty="0"/>
              <a:t>A Flyweight Pattern says that just "</a:t>
            </a:r>
            <a:r>
              <a:rPr lang="en-US" dirty="0"/>
              <a:t>to reuse already existing similar kind of objects by storing them and create new object when no matching object is found</a:t>
            </a:r>
            <a:r>
              <a:rPr lang="en-US" b="0" dirty="0"/>
              <a:t>". </a:t>
            </a:r>
          </a:p>
          <a:p>
            <a:pPr marL="0" indent="0">
              <a:buNone/>
            </a:pPr>
            <a:r>
              <a:rPr lang="en-US" dirty="0"/>
              <a:t>Advantage of Flyweight Pattern</a:t>
            </a:r>
          </a:p>
          <a:p>
            <a:pPr marL="685800" indent="-333375">
              <a:buFont typeface="Wingdings" panose="05000000000000000000" pitchFamily="2" charset="2"/>
              <a:buChar char="Ø"/>
            </a:pPr>
            <a:r>
              <a:rPr lang="en-US" b="0" dirty="0" smtClean="0"/>
              <a:t>It </a:t>
            </a:r>
            <a:r>
              <a:rPr lang="en-US" b="0" dirty="0"/>
              <a:t>reduces the number of objects.</a:t>
            </a:r>
          </a:p>
          <a:p>
            <a:pPr marL="685800" indent="-333375">
              <a:buFont typeface="Wingdings" panose="05000000000000000000" pitchFamily="2" charset="2"/>
              <a:buChar char="Ø"/>
            </a:pPr>
            <a:r>
              <a:rPr lang="en-US" b="0" dirty="0" smtClean="0"/>
              <a:t>It </a:t>
            </a:r>
            <a:r>
              <a:rPr lang="en-US" b="0" dirty="0"/>
              <a:t>reduces the amount of memory and storage devices required if the objects are </a:t>
            </a:r>
            <a:r>
              <a:rPr lang="en-US" b="0" dirty="0" smtClean="0"/>
              <a:t>persisted</a:t>
            </a:r>
          </a:p>
          <a:p>
            <a:pPr marL="0" indent="0">
              <a:buNone/>
            </a:pPr>
            <a:r>
              <a:rPr lang="en-US" dirty="0"/>
              <a:t>Usage </a:t>
            </a:r>
            <a:r>
              <a:rPr lang="en-US" dirty="0"/>
              <a:t>of Flyweight Pattern</a:t>
            </a:r>
          </a:p>
          <a:p>
            <a:pPr marL="685800" indent="-333375">
              <a:buFont typeface="Wingdings" panose="05000000000000000000" pitchFamily="2" charset="2"/>
              <a:buChar char="Ø"/>
            </a:pPr>
            <a:r>
              <a:rPr lang="en-US" b="0" dirty="0" smtClean="0"/>
              <a:t>When </a:t>
            </a:r>
            <a:r>
              <a:rPr lang="en-US" b="0" dirty="0"/>
              <a:t>an application uses number of objects</a:t>
            </a:r>
          </a:p>
          <a:p>
            <a:pPr marL="685800" indent="-333375">
              <a:buFont typeface="Wingdings" panose="05000000000000000000" pitchFamily="2" charset="2"/>
              <a:buChar char="Ø"/>
            </a:pPr>
            <a:r>
              <a:rPr lang="en-US" b="0" dirty="0" smtClean="0"/>
              <a:t>When </a:t>
            </a:r>
            <a:r>
              <a:rPr lang="en-US" b="0" dirty="0"/>
              <a:t>the storage cost is high because of the quantity of objects.</a:t>
            </a:r>
          </a:p>
          <a:p>
            <a:pPr marL="685800" indent="-333375">
              <a:buFont typeface="Wingdings" panose="05000000000000000000" pitchFamily="2" charset="2"/>
              <a:buChar char="Ø"/>
            </a:pPr>
            <a:r>
              <a:rPr lang="en-US" b="0" dirty="0" smtClean="0"/>
              <a:t>When </a:t>
            </a:r>
            <a:r>
              <a:rPr lang="en-US" b="0" dirty="0"/>
              <a:t>the application does not depend on object identity. </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323114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Proxy </a:t>
            </a:r>
            <a:r>
              <a:rPr lang="en-US" dirty="0">
                <a:solidFill>
                  <a:srgbClr val="FF0000"/>
                </a:solidFill>
              </a:rPr>
              <a:t>Pattern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581075D8-38E8-4B6D-BCF6-3EB5F81CC4F3}" type="slidenum">
              <a:rPr lang="en-US" smtClean="0"/>
              <a:pPr/>
              <a:t>47</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sz="2200" b="0" dirty="0" smtClean="0"/>
              <a:t>Provide </a:t>
            </a:r>
            <a:r>
              <a:rPr lang="en-US" sz="2200" b="0" dirty="0"/>
              <a:t>a </a:t>
            </a:r>
            <a:r>
              <a:rPr lang="en-US" sz="2200" b="0" dirty="0" smtClean="0"/>
              <a:t>replacement </a:t>
            </a:r>
            <a:r>
              <a:rPr lang="en-US" sz="2200" b="0" dirty="0"/>
              <a:t>or placeholder for another object to control access to it.</a:t>
            </a:r>
          </a:p>
          <a:p>
            <a:r>
              <a:rPr lang="en-US" sz="2200" b="0" dirty="0" smtClean="0"/>
              <a:t>Use </a:t>
            </a:r>
            <a:r>
              <a:rPr lang="en-US" sz="2200" b="0" dirty="0"/>
              <a:t>an extra level of indirection to support distributed, controlled, or intelligent access.</a:t>
            </a:r>
          </a:p>
          <a:p>
            <a:r>
              <a:rPr lang="en-US" sz="2200" b="0" dirty="0" smtClean="0"/>
              <a:t>Add </a:t>
            </a:r>
            <a:r>
              <a:rPr lang="en-US" sz="2200" b="0" dirty="0"/>
              <a:t>a wrapper and delegation to protect the real component from </a:t>
            </a:r>
            <a:r>
              <a:rPr lang="en-US" sz="2200" b="0" dirty="0" smtClean="0"/>
              <a:t>unnecessary </a:t>
            </a:r>
            <a:r>
              <a:rPr lang="en-US" sz="2200" b="0" dirty="0"/>
              <a:t>complexity.</a:t>
            </a:r>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645492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a:t>
            </a:r>
            <a:r>
              <a:rPr lang="en-US" dirty="0"/>
              <a:t>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48</a:t>
            </a:fld>
            <a:endParaRPr lang="en-US"/>
          </a:p>
        </p:txBody>
      </p:sp>
      <p:sp>
        <p:nvSpPr>
          <p:cNvPr id="4" name="Content Placeholder 3"/>
          <p:cNvSpPr>
            <a:spLocks noGrp="1"/>
          </p:cNvSpPr>
          <p:nvPr>
            <p:ph sz="quarter" idx="1"/>
          </p:nvPr>
        </p:nvSpPr>
        <p:spPr>
          <a:xfrm>
            <a:off x="603504" y="1143000"/>
            <a:ext cx="8311896" cy="5524500"/>
          </a:xfrm>
        </p:spPr>
        <p:txBody>
          <a:bodyPr>
            <a:normAutofit fontScale="32500" lnSpcReduction="20000"/>
          </a:bodyPr>
          <a:lstStyle/>
          <a:p>
            <a:pPr marL="0" indent="0">
              <a:buNone/>
            </a:pPr>
            <a:r>
              <a:rPr lang="en-US" sz="6200" dirty="0"/>
              <a:t>Usage of Proxy Pattern</a:t>
            </a:r>
            <a:r>
              <a:rPr lang="en-US" dirty="0"/>
              <a:t>:</a:t>
            </a:r>
          </a:p>
          <a:p>
            <a:pPr>
              <a:buFont typeface="Wingdings" panose="05000000000000000000" pitchFamily="2" charset="2"/>
              <a:buChar char="Ø"/>
            </a:pPr>
            <a:r>
              <a:rPr lang="en-US" sz="4300" dirty="0" smtClean="0"/>
              <a:t>It </a:t>
            </a:r>
            <a:r>
              <a:rPr lang="en-US" sz="4300" dirty="0"/>
              <a:t>can be used in Virtual Proxy scenario-</a:t>
            </a:r>
            <a:r>
              <a:rPr lang="en-US" sz="4300" b="0" dirty="0"/>
              <a:t>--Consider a situation where there is multiple database call to extract huge size image. Since this is an expensive operation so here we can use the proxy pattern which would create multiple proxies and point to the huge size memory consuming object for further processing. The real object gets created only when a client first requests/accesses the object and after that we can just refer to the proxy to reuse the object. This avoids duplication of the object and hence saving memory.</a:t>
            </a:r>
          </a:p>
          <a:p>
            <a:pPr>
              <a:buFont typeface="Wingdings" panose="05000000000000000000" pitchFamily="2" charset="2"/>
              <a:buChar char="Ø"/>
            </a:pPr>
            <a:r>
              <a:rPr lang="en-US" sz="4300" dirty="0" smtClean="0"/>
              <a:t>It </a:t>
            </a:r>
            <a:r>
              <a:rPr lang="en-US" sz="4300" dirty="0"/>
              <a:t>can be used in Protective Proxy scenario-</a:t>
            </a:r>
            <a:r>
              <a:rPr lang="en-US" sz="4300" b="0" dirty="0"/>
              <a:t>--It acts as an authorization layer to verify that whether the actual user has access the appropriate content or not. For example, a proxy server which provides restriction on internet access in office. Only the websites and contents which are valid will be allowed and the remaining ones will be blocked.</a:t>
            </a:r>
          </a:p>
          <a:p>
            <a:pPr>
              <a:buFont typeface="Wingdings" panose="05000000000000000000" pitchFamily="2" charset="2"/>
              <a:buChar char="Ø"/>
            </a:pPr>
            <a:r>
              <a:rPr lang="en-US" sz="4300" dirty="0" smtClean="0"/>
              <a:t>It </a:t>
            </a:r>
            <a:r>
              <a:rPr lang="en-US" sz="4300" dirty="0"/>
              <a:t>can be used in Remote Proxy scenario-</a:t>
            </a:r>
            <a:r>
              <a:rPr lang="en-US" sz="4300" b="0" dirty="0"/>
              <a:t>--A remote proxy can be thought about the stub in the RPC call. The remote proxy provides a local representation of the object which is present in the different address location. Another example can be providing interface for remote resources such as web service or REST resources.</a:t>
            </a:r>
          </a:p>
          <a:p>
            <a:pPr>
              <a:buFont typeface="Wingdings" panose="05000000000000000000" pitchFamily="2" charset="2"/>
              <a:buChar char="Ø"/>
            </a:pPr>
            <a:r>
              <a:rPr lang="en-US" sz="4300" dirty="0" smtClean="0"/>
              <a:t>It </a:t>
            </a:r>
            <a:r>
              <a:rPr lang="en-US" sz="4300" dirty="0"/>
              <a:t>can be used in Smart Proxy scenario-</a:t>
            </a:r>
            <a:r>
              <a:rPr lang="en-US" sz="4300" b="0" dirty="0"/>
              <a:t>--A smart proxy provides additional layer of security by interposing specific actions when the object is accessed. For example, to check whether the real object is locked or not before accessing it so that no other objects can change it.</a:t>
            </a:r>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45921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49</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pPr marL="0" indent="0">
              <a:buNone/>
            </a:pPr>
            <a:r>
              <a:rPr lang="en-US" dirty="0"/>
              <a:t>UML for Proxy Pattern</a:t>
            </a:r>
            <a:r>
              <a:rPr lang="en-US" dirty="0" smtClean="0"/>
              <a:t>:</a:t>
            </a:r>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603504" y="1905000"/>
            <a:ext cx="7473696" cy="4152900"/>
          </a:xfrm>
          <a:prstGeom prst="rect">
            <a:avLst/>
          </a:prstGeom>
        </p:spPr>
      </p:pic>
    </p:spTree>
    <p:extLst>
      <p:ext uri="{BB962C8B-B14F-4D97-AF65-F5344CB8AC3E}">
        <p14:creationId xmlns:p14="http://schemas.microsoft.com/office/powerpoint/2010/main" val="2281308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design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pPr/>
              <a:t>5</a:t>
            </a:fld>
            <a:endParaRPr lang="en-US"/>
          </a:p>
        </p:txBody>
      </p:sp>
      <p:sp>
        <p:nvSpPr>
          <p:cNvPr id="4" name="Content Placeholder 3"/>
          <p:cNvSpPr>
            <a:spLocks noGrp="1"/>
          </p:cNvSpPr>
          <p:nvPr>
            <p:ph sz="quarter" idx="1"/>
          </p:nvPr>
        </p:nvSpPr>
        <p:spPr>
          <a:xfrm>
            <a:off x="146304" y="990600"/>
            <a:ext cx="8765286" cy="5486400"/>
          </a:xfrm>
        </p:spPr>
        <p:txBody>
          <a:bodyPr>
            <a:normAutofit lnSpcReduction="10000"/>
          </a:bodyPr>
          <a:lstStyle/>
          <a:p>
            <a:r>
              <a:rPr lang="en-US" b="0" dirty="0" smtClean="0"/>
              <a:t>They </a:t>
            </a:r>
            <a:r>
              <a:rPr lang="en-US" b="0" dirty="0"/>
              <a:t>are reusable in multiple projects. </a:t>
            </a:r>
          </a:p>
          <a:p>
            <a:r>
              <a:rPr lang="en-US" b="0" dirty="0" smtClean="0"/>
              <a:t>They </a:t>
            </a:r>
            <a:r>
              <a:rPr lang="en-US" b="0" dirty="0"/>
              <a:t>provide the solutions that help to define the system architecture.</a:t>
            </a:r>
          </a:p>
          <a:p>
            <a:r>
              <a:rPr lang="en-US" b="0" dirty="0" smtClean="0"/>
              <a:t>They </a:t>
            </a:r>
            <a:r>
              <a:rPr lang="en-US" b="0" dirty="0"/>
              <a:t>provide transparency to the design of an application.</a:t>
            </a:r>
          </a:p>
          <a:p>
            <a:r>
              <a:rPr lang="en-US" b="0" dirty="0" smtClean="0"/>
              <a:t>They </a:t>
            </a:r>
            <a:r>
              <a:rPr lang="en-US" b="0" dirty="0"/>
              <a:t>are well-proved and testified solutions since they have been built upon the knowledge and experience of expert software developers.</a:t>
            </a:r>
          </a:p>
          <a:p>
            <a:r>
              <a:rPr lang="en-US" b="0" dirty="0" smtClean="0"/>
              <a:t>Design </a:t>
            </a:r>
            <a:r>
              <a:rPr lang="en-US" b="0" dirty="0"/>
              <a:t>patterns </a:t>
            </a:r>
            <a:r>
              <a:rPr lang="en-US" b="0" dirty="0" smtClean="0"/>
              <a:t>don’t </a:t>
            </a:r>
            <a:r>
              <a:rPr lang="en-US" b="0" dirty="0"/>
              <a:t>guarantee an absolute solution to a problem. They provide clarity to the system architecture and the possibility of building a better system</a:t>
            </a:r>
            <a:r>
              <a:rPr lang="en-US" b="0" dirty="0" smtClean="0"/>
              <a:t>.</a:t>
            </a:r>
          </a:p>
          <a:p>
            <a:endParaRPr lang="en-US" b="0" dirty="0"/>
          </a:p>
        </p:txBody>
      </p:sp>
    </p:spTree>
    <p:extLst>
      <p:ext uri="{BB962C8B-B14F-4D97-AF65-F5344CB8AC3E}">
        <p14:creationId xmlns:p14="http://schemas.microsoft.com/office/powerpoint/2010/main" val="22997659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Patterns</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50</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Behavioral design patterns are concerned with the </a:t>
            </a:r>
            <a:r>
              <a:rPr lang="en-US" dirty="0"/>
              <a:t>interaction and responsibility of objects.</a:t>
            </a:r>
          </a:p>
          <a:p>
            <a:r>
              <a:rPr lang="en-US" b="0" dirty="0"/>
              <a:t>In these design patterns, the interaction between the objects should be in such a way that they can easily talk to each other and still should be loosely coupled. </a:t>
            </a:r>
          </a:p>
          <a:p>
            <a:r>
              <a:rPr lang="en-US" b="0" dirty="0"/>
              <a:t>That means the implementation and the client should be loosely coupled in order to avoid hard coding and dependencies.</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574165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51</a:t>
            </a:fld>
            <a:endParaRPr lang="en-US"/>
          </a:p>
        </p:txBody>
      </p:sp>
      <p:sp>
        <p:nvSpPr>
          <p:cNvPr id="4" name="Content Placeholder 3"/>
          <p:cNvSpPr>
            <a:spLocks noGrp="1"/>
          </p:cNvSpPr>
          <p:nvPr>
            <p:ph sz="quarter" idx="1"/>
          </p:nvPr>
        </p:nvSpPr>
        <p:spPr>
          <a:xfrm>
            <a:off x="603504" y="1143000"/>
            <a:ext cx="8311896" cy="5257800"/>
          </a:xfrm>
        </p:spPr>
        <p:txBody>
          <a:bodyPr>
            <a:normAutofit fontScale="85000" lnSpcReduction="20000"/>
          </a:bodyPr>
          <a:lstStyle/>
          <a:p>
            <a:r>
              <a:rPr lang="en-US" b="0" dirty="0"/>
              <a:t>There are 12 types of behavioral design patterns:</a:t>
            </a:r>
          </a:p>
          <a:p>
            <a:pPr marL="685800" indent="-404813">
              <a:buFont typeface="+mj-lt"/>
              <a:buAutoNum type="arabicPeriod"/>
            </a:pPr>
            <a:r>
              <a:rPr lang="en-US" b="0" dirty="0" smtClean="0"/>
              <a:t>Chain </a:t>
            </a:r>
            <a:r>
              <a:rPr lang="en-US" b="0" dirty="0"/>
              <a:t>of Responsibility Pattern</a:t>
            </a:r>
          </a:p>
          <a:p>
            <a:pPr marL="685800" indent="-404813">
              <a:buFont typeface="+mj-lt"/>
              <a:buAutoNum type="arabicPeriod"/>
            </a:pPr>
            <a:r>
              <a:rPr lang="en-US" b="0" dirty="0" smtClean="0"/>
              <a:t>Command </a:t>
            </a:r>
            <a:r>
              <a:rPr lang="en-US" b="0" dirty="0"/>
              <a:t>Pattern</a:t>
            </a:r>
          </a:p>
          <a:p>
            <a:pPr marL="685800" indent="-404813">
              <a:buFont typeface="+mj-lt"/>
              <a:buAutoNum type="arabicPeriod"/>
            </a:pPr>
            <a:r>
              <a:rPr lang="en-US" b="0" dirty="0" smtClean="0"/>
              <a:t>Interpreter </a:t>
            </a:r>
            <a:r>
              <a:rPr lang="en-US" b="0" dirty="0"/>
              <a:t>Pattern</a:t>
            </a:r>
          </a:p>
          <a:p>
            <a:pPr marL="685800" indent="-404813">
              <a:buFont typeface="+mj-lt"/>
              <a:buAutoNum type="arabicPeriod"/>
            </a:pPr>
            <a:r>
              <a:rPr lang="en-US" b="0" dirty="0" smtClean="0"/>
              <a:t>Iterator </a:t>
            </a:r>
            <a:r>
              <a:rPr lang="en-US" b="0" dirty="0"/>
              <a:t>Pattern</a:t>
            </a:r>
          </a:p>
          <a:p>
            <a:pPr marL="685800" indent="-404813">
              <a:buFont typeface="+mj-lt"/>
              <a:buAutoNum type="arabicPeriod"/>
            </a:pPr>
            <a:r>
              <a:rPr lang="en-US" b="0" dirty="0" smtClean="0"/>
              <a:t>Mediator </a:t>
            </a:r>
            <a:r>
              <a:rPr lang="en-US" b="0" dirty="0"/>
              <a:t>Pattern</a:t>
            </a:r>
          </a:p>
          <a:p>
            <a:pPr marL="685800" indent="-404813">
              <a:buFont typeface="+mj-lt"/>
              <a:buAutoNum type="arabicPeriod"/>
            </a:pPr>
            <a:r>
              <a:rPr lang="en-US" b="0" dirty="0" smtClean="0"/>
              <a:t>Memento </a:t>
            </a:r>
            <a:r>
              <a:rPr lang="en-US" b="0" dirty="0"/>
              <a:t>Pattern</a:t>
            </a:r>
          </a:p>
          <a:p>
            <a:pPr marL="685800" indent="-404813">
              <a:buFont typeface="+mj-lt"/>
              <a:buAutoNum type="arabicPeriod"/>
            </a:pPr>
            <a:r>
              <a:rPr lang="en-US" b="0" dirty="0" smtClean="0"/>
              <a:t>Observer </a:t>
            </a:r>
            <a:r>
              <a:rPr lang="en-US" b="0" dirty="0"/>
              <a:t>Pattern</a:t>
            </a:r>
          </a:p>
          <a:p>
            <a:pPr marL="685800" indent="-404813">
              <a:buFont typeface="+mj-lt"/>
              <a:buAutoNum type="arabicPeriod"/>
            </a:pPr>
            <a:r>
              <a:rPr lang="en-US" b="0" dirty="0" smtClean="0"/>
              <a:t>State </a:t>
            </a:r>
            <a:r>
              <a:rPr lang="en-US" b="0" dirty="0"/>
              <a:t>Pattern</a:t>
            </a:r>
          </a:p>
          <a:p>
            <a:pPr marL="685800" indent="-404813">
              <a:buFont typeface="+mj-lt"/>
              <a:buAutoNum type="arabicPeriod"/>
            </a:pPr>
            <a:r>
              <a:rPr lang="en-US" b="0" dirty="0" smtClean="0"/>
              <a:t>Strategy </a:t>
            </a:r>
            <a:r>
              <a:rPr lang="en-US" b="0" dirty="0"/>
              <a:t>Pattern</a:t>
            </a:r>
          </a:p>
          <a:p>
            <a:pPr marL="685800" indent="-404813">
              <a:buFont typeface="+mj-lt"/>
              <a:buAutoNum type="arabicPeriod"/>
            </a:pPr>
            <a:r>
              <a:rPr lang="en-US" b="0" dirty="0" smtClean="0"/>
              <a:t>Template </a:t>
            </a:r>
            <a:r>
              <a:rPr lang="en-US" b="0" dirty="0"/>
              <a:t>Pattern</a:t>
            </a:r>
          </a:p>
          <a:p>
            <a:pPr marL="685800" indent="-404813">
              <a:buFont typeface="+mj-lt"/>
              <a:buAutoNum type="arabicPeriod"/>
            </a:pPr>
            <a:r>
              <a:rPr lang="en-US" b="0" dirty="0" smtClean="0"/>
              <a:t>Visitor </a:t>
            </a:r>
            <a:r>
              <a:rPr lang="en-US" b="0" dirty="0"/>
              <a:t>Pattern</a:t>
            </a:r>
          </a:p>
          <a:p>
            <a:pPr marL="685800" indent="-404813">
              <a:buFont typeface="+mj-lt"/>
              <a:buAutoNum type="arabicPeriod"/>
            </a:pPr>
            <a:r>
              <a:rPr lang="en-US" b="0" dirty="0" smtClean="0"/>
              <a:t>Null </a:t>
            </a:r>
            <a:r>
              <a:rPr lang="en-US" b="0" dirty="0"/>
              <a:t>Object</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1231478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52</a:t>
            </a:fld>
            <a:endParaRPr lang="en-US"/>
          </a:p>
        </p:txBody>
      </p:sp>
      <p:sp>
        <p:nvSpPr>
          <p:cNvPr id="4" name="Content Placeholder 3"/>
          <p:cNvSpPr>
            <a:spLocks noGrp="1"/>
          </p:cNvSpPr>
          <p:nvPr>
            <p:ph sz="quarter" idx="1"/>
          </p:nvPr>
        </p:nvSpPr>
        <p:spPr>
          <a:xfrm>
            <a:off x="603504" y="1143000"/>
            <a:ext cx="8311896" cy="5257800"/>
          </a:xfrm>
        </p:spPr>
        <p:txBody>
          <a:bodyPr>
            <a:normAutofit lnSpcReduction="10000"/>
          </a:bodyPr>
          <a:lstStyle/>
          <a:p>
            <a:r>
              <a:rPr lang="en-US" b="0" dirty="0"/>
              <a:t>In chain of responsibility, sender sends a request to a chain of objects. The request can be handled by any object in the chain.</a:t>
            </a:r>
          </a:p>
          <a:p>
            <a:r>
              <a:rPr lang="en-US" b="0" dirty="0"/>
              <a:t>A Chain of Responsibility Pattern says that just "</a:t>
            </a:r>
            <a:r>
              <a:rPr lang="en-US" dirty="0"/>
              <a:t>avoid coupling the sender of a request to its receiver by giving multiple objects a chance to handle the reques</a:t>
            </a:r>
            <a:r>
              <a:rPr lang="en-US" b="0" dirty="0">
                <a:solidFill>
                  <a:srgbClr val="FF0000"/>
                </a:solidFill>
              </a:rPr>
              <a:t>t</a:t>
            </a:r>
            <a:r>
              <a:rPr lang="en-US" b="0" dirty="0"/>
              <a:t>". For example, an ATM uses the Chain of Responsibility design pattern in money giving process.</a:t>
            </a:r>
          </a:p>
          <a:p>
            <a:r>
              <a:rPr lang="en-US" b="0" dirty="0"/>
              <a:t>In other words, </a:t>
            </a:r>
            <a:r>
              <a:rPr lang="en-US" b="0" dirty="0" smtClean="0"/>
              <a:t>each </a:t>
            </a:r>
            <a:r>
              <a:rPr lang="en-US" b="0" dirty="0"/>
              <a:t>receiver contains reference of another receiver. If one object cannot handle the request then it passes the same to the next receiver and so on.</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6924559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53</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a:bodyPr>
          <a:lstStyle/>
          <a:p>
            <a:pPr marL="0" indent="0">
              <a:buNone/>
            </a:pPr>
            <a:r>
              <a:rPr lang="en-US" dirty="0"/>
              <a:t>Advantage of Chain of Responsibility Pattern</a:t>
            </a:r>
          </a:p>
          <a:p>
            <a:r>
              <a:rPr lang="en-US" b="0" dirty="0" smtClean="0"/>
              <a:t> It </a:t>
            </a:r>
            <a:r>
              <a:rPr lang="en-US" b="0" dirty="0"/>
              <a:t>reduces the coupling. </a:t>
            </a:r>
          </a:p>
          <a:p>
            <a:r>
              <a:rPr lang="en-US" b="0" dirty="0" smtClean="0"/>
              <a:t>It </a:t>
            </a:r>
            <a:r>
              <a:rPr lang="en-US" b="0" dirty="0"/>
              <a:t>adds flexibility while assigning the responsibilities to objects. </a:t>
            </a:r>
          </a:p>
          <a:p>
            <a:r>
              <a:rPr lang="en-US" b="0" dirty="0" smtClean="0"/>
              <a:t>It </a:t>
            </a:r>
            <a:r>
              <a:rPr lang="en-US" b="0" dirty="0"/>
              <a:t>allows a set of classes to act as one; events produced in one class can be sent to other handler classes with the help of composition.</a:t>
            </a:r>
          </a:p>
          <a:p>
            <a:pPr marL="0" indent="0">
              <a:buNone/>
            </a:pPr>
            <a:r>
              <a:rPr lang="en-US" dirty="0"/>
              <a:t>Usage of Chain of Responsibility Pattern:</a:t>
            </a:r>
          </a:p>
          <a:p>
            <a:r>
              <a:rPr lang="en-US" b="0" dirty="0" smtClean="0"/>
              <a:t>When </a:t>
            </a:r>
            <a:r>
              <a:rPr lang="en-US" b="0" dirty="0"/>
              <a:t>more than one object can handle a request and the handler is unknown. </a:t>
            </a:r>
          </a:p>
          <a:p>
            <a:r>
              <a:rPr lang="en-US" b="0" dirty="0" smtClean="0"/>
              <a:t>When </a:t>
            </a:r>
            <a:r>
              <a:rPr lang="en-US" b="0" dirty="0"/>
              <a:t>the group of objects that can handle the request must be specified in dynamic way.</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474435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54</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pPr marL="0" indent="0">
              <a:buNone/>
            </a:pPr>
            <a:r>
              <a:rPr lang="en-US" b="0" dirty="0"/>
              <a:t>UML for Chain of Responsibility Pattern:</a:t>
            </a:r>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902677" y="1947863"/>
            <a:ext cx="7022123" cy="4262437"/>
          </a:xfrm>
          <a:prstGeom prst="rect">
            <a:avLst/>
          </a:prstGeom>
        </p:spPr>
      </p:pic>
    </p:spTree>
    <p:extLst>
      <p:ext uri="{BB962C8B-B14F-4D97-AF65-F5344CB8AC3E}">
        <p14:creationId xmlns:p14="http://schemas.microsoft.com/office/powerpoint/2010/main" val="34850913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55</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lnSpcReduction="10000"/>
          </a:bodyPr>
          <a:lstStyle/>
          <a:p>
            <a:r>
              <a:rPr lang="en-US" b="0" dirty="0"/>
              <a:t>A Command Pattern says that "</a:t>
            </a:r>
            <a:r>
              <a:rPr lang="en-US" dirty="0"/>
              <a:t>encapsulate a request under an object as a command and pass it to invoker object. Invoker object looks for the appropriate object which can handle this command and pass the command to the corresponding object and that object executes the command</a:t>
            </a:r>
            <a:r>
              <a:rPr lang="en-US" b="0" dirty="0"/>
              <a:t>".</a:t>
            </a:r>
          </a:p>
          <a:p>
            <a:r>
              <a:rPr lang="en-US" b="0" dirty="0"/>
              <a:t>It is also known as </a:t>
            </a:r>
            <a:r>
              <a:rPr lang="en-US" dirty="0"/>
              <a:t>Action or </a:t>
            </a:r>
            <a:r>
              <a:rPr lang="en-US" dirty="0" smtClean="0"/>
              <a:t>Transaction.</a:t>
            </a:r>
          </a:p>
          <a:p>
            <a:pPr marL="0" indent="0">
              <a:buNone/>
            </a:pPr>
            <a:r>
              <a:rPr lang="en-US" dirty="0" smtClean="0"/>
              <a:t>Advantage </a:t>
            </a:r>
            <a:r>
              <a:rPr lang="en-US" dirty="0"/>
              <a:t>of command pattern</a:t>
            </a:r>
          </a:p>
          <a:p>
            <a:pPr marL="685800" indent="-333375">
              <a:buFont typeface="Wingdings" panose="05000000000000000000" pitchFamily="2" charset="2"/>
              <a:buChar char="Ø"/>
            </a:pPr>
            <a:r>
              <a:rPr lang="en-US" b="0" dirty="0" smtClean="0"/>
              <a:t>It </a:t>
            </a:r>
            <a:r>
              <a:rPr lang="en-US" b="0" dirty="0"/>
              <a:t>separates the object that invokes the operation from the object that actually performs the operation.</a:t>
            </a:r>
          </a:p>
          <a:p>
            <a:pPr marL="685800" indent="-333375">
              <a:buFont typeface="Wingdings" panose="05000000000000000000" pitchFamily="2" charset="2"/>
              <a:buChar char="Ø"/>
            </a:pPr>
            <a:r>
              <a:rPr lang="en-US" b="0" dirty="0" smtClean="0"/>
              <a:t>It </a:t>
            </a:r>
            <a:r>
              <a:rPr lang="en-US" b="0" dirty="0"/>
              <a:t>makes easy to add new commands, because existing classes remain unchanged.</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5348629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56</a:t>
            </a:fld>
            <a:endParaRPr lang="en-US"/>
          </a:p>
        </p:txBody>
      </p:sp>
      <p:sp>
        <p:nvSpPr>
          <p:cNvPr id="4" name="Content Placeholder 3"/>
          <p:cNvSpPr>
            <a:spLocks noGrp="1"/>
          </p:cNvSpPr>
          <p:nvPr>
            <p:ph sz="quarter" idx="1"/>
          </p:nvPr>
        </p:nvSpPr>
        <p:spPr>
          <a:xfrm>
            <a:off x="603504" y="1143000"/>
            <a:ext cx="8311896" cy="5257800"/>
          </a:xfrm>
        </p:spPr>
        <p:txBody>
          <a:bodyPr>
            <a:normAutofit fontScale="85000" lnSpcReduction="20000"/>
          </a:bodyPr>
          <a:lstStyle/>
          <a:p>
            <a:r>
              <a:rPr lang="en-US" dirty="0"/>
              <a:t>Usage of command pattern:</a:t>
            </a:r>
          </a:p>
          <a:p>
            <a:pPr marL="581025" indent="-404813">
              <a:buFont typeface="Wingdings" panose="05000000000000000000" pitchFamily="2" charset="2"/>
              <a:buChar char="Ø"/>
            </a:pPr>
            <a:r>
              <a:rPr lang="en-US" b="0" dirty="0" smtClean="0"/>
              <a:t>When </a:t>
            </a:r>
            <a:r>
              <a:rPr lang="en-US" b="0" dirty="0"/>
              <a:t>you need parameterize objects according to an action perform.</a:t>
            </a:r>
          </a:p>
          <a:p>
            <a:pPr marL="581025" indent="-404813">
              <a:buFont typeface="Wingdings" panose="05000000000000000000" pitchFamily="2" charset="2"/>
              <a:buChar char="Ø"/>
            </a:pPr>
            <a:r>
              <a:rPr lang="en-US" b="0" dirty="0" smtClean="0"/>
              <a:t>When </a:t>
            </a:r>
            <a:r>
              <a:rPr lang="en-US" b="0" dirty="0"/>
              <a:t>you need to create and execute requests at different times.</a:t>
            </a:r>
          </a:p>
          <a:p>
            <a:pPr marL="581025" indent="-404813">
              <a:buFont typeface="Wingdings" panose="05000000000000000000" pitchFamily="2" charset="2"/>
              <a:buChar char="Ø"/>
            </a:pPr>
            <a:r>
              <a:rPr lang="en-US" b="0" dirty="0" smtClean="0"/>
              <a:t>When </a:t>
            </a:r>
            <a:r>
              <a:rPr lang="en-US" b="0" dirty="0"/>
              <a:t>you need to support rollback, logging or transaction functionality</a:t>
            </a:r>
            <a:r>
              <a:rPr lang="en-US" b="0" dirty="0" smtClean="0"/>
              <a:t>.</a:t>
            </a:r>
          </a:p>
          <a:p>
            <a:pPr marL="176212" indent="0">
              <a:buNone/>
            </a:pPr>
            <a:r>
              <a:rPr lang="en-US" dirty="0"/>
              <a:t>These are the following participants of the Command Design pattern:</a:t>
            </a:r>
          </a:p>
          <a:p>
            <a:pPr marL="581025" indent="-404813">
              <a:buFont typeface="Wingdings" panose="05000000000000000000" pitchFamily="2" charset="2"/>
              <a:buChar char="Ø"/>
            </a:pPr>
            <a:r>
              <a:rPr lang="en-US" dirty="0" smtClean="0"/>
              <a:t>Command</a:t>
            </a:r>
            <a:r>
              <a:rPr lang="en-US" b="0" dirty="0" smtClean="0"/>
              <a:t> </a:t>
            </a:r>
            <a:r>
              <a:rPr lang="en-US" b="0" dirty="0"/>
              <a:t>This is an interface for executing an operation.</a:t>
            </a:r>
          </a:p>
          <a:p>
            <a:pPr marL="581025" indent="-404813">
              <a:buFont typeface="Wingdings" panose="05000000000000000000" pitchFamily="2" charset="2"/>
              <a:buChar char="Ø"/>
            </a:pPr>
            <a:r>
              <a:rPr lang="en-US" dirty="0" err="1" smtClean="0"/>
              <a:t>ConcreteCommand</a:t>
            </a:r>
            <a:r>
              <a:rPr lang="en-US" b="0" dirty="0" smtClean="0"/>
              <a:t> </a:t>
            </a:r>
            <a:r>
              <a:rPr lang="en-US" b="0" dirty="0"/>
              <a:t>This class extends the Command interface and implements the execute method. This class creates a binding between the action and the receiver.</a:t>
            </a:r>
          </a:p>
          <a:p>
            <a:pPr marL="581025" indent="-404813">
              <a:buFont typeface="Wingdings" panose="05000000000000000000" pitchFamily="2" charset="2"/>
              <a:buChar char="Ø"/>
            </a:pPr>
            <a:r>
              <a:rPr lang="en-US" dirty="0" smtClean="0"/>
              <a:t>Client</a:t>
            </a:r>
            <a:r>
              <a:rPr lang="en-US" b="0" dirty="0" smtClean="0"/>
              <a:t> </a:t>
            </a:r>
            <a:r>
              <a:rPr lang="en-US" b="0" dirty="0"/>
              <a:t>This class creates the </a:t>
            </a:r>
            <a:r>
              <a:rPr lang="en-US" b="0" dirty="0" err="1"/>
              <a:t>ConcreteCommand</a:t>
            </a:r>
            <a:r>
              <a:rPr lang="en-US" b="0" dirty="0"/>
              <a:t> class and associates it with the receiver.</a:t>
            </a:r>
          </a:p>
          <a:p>
            <a:pPr marL="581025" indent="-404813">
              <a:buFont typeface="Wingdings" panose="05000000000000000000" pitchFamily="2" charset="2"/>
              <a:buChar char="Ø"/>
            </a:pPr>
            <a:r>
              <a:rPr lang="en-US" dirty="0" smtClean="0"/>
              <a:t>Invoker</a:t>
            </a:r>
            <a:r>
              <a:rPr lang="en-US" b="0" dirty="0" smtClean="0"/>
              <a:t> </a:t>
            </a:r>
            <a:r>
              <a:rPr lang="en-US" b="0" dirty="0"/>
              <a:t>This class asks the command to carry out the request.</a:t>
            </a:r>
          </a:p>
          <a:p>
            <a:pPr marL="581025" indent="-404813">
              <a:buFont typeface="Wingdings" panose="05000000000000000000" pitchFamily="2" charset="2"/>
              <a:buChar char="Ø"/>
            </a:pPr>
            <a:r>
              <a:rPr lang="en-US" dirty="0" smtClean="0"/>
              <a:t>Receiver</a:t>
            </a:r>
            <a:r>
              <a:rPr lang="en-US" b="0" dirty="0" smtClean="0"/>
              <a:t> </a:t>
            </a:r>
            <a:r>
              <a:rPr lang="en-US" b="0" dirty="0"/>
              <a:t>This class knows to perform the operation.</a:t>
            </a:r>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205730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57</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UML for command pattern:</a:t>
            </a:r>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943708" y="1655151"/>
            <a:ext cx="6726194" cy="5000626"/>
          </a:xfrm>
          <a:prstGeom prst="rect">
            <a:avLst/>
          </a:prstGeom>
        </p:spPr>
      </p:pic>
    </p:spTree>
    <p:extLst>
      <p:ext uri="{BB962C8B-B14F-4D97-AF65-F5344CB8AC3E}">
        <p14:creationId xmlns:p14="http://schemas.microsoft.com/office/powerpoint/2010/main" val="15169874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58</a:t>
            </a:fld>
            <a:endParaRPr lang="en-US"/>
          </a:p>
        </p:txBody>
      </p:sp>
      <p:sp>
        <p:nvSpPr>
          <p:cNvPr id="4" name="Content Placeholder 3"/>
          <p:cNvSpPr>
            <a:spLocks noGrp="1"/>
          </p:cNvSpPr>
          <p:nvPr>
            <p:ph sz="quarter" idx="1"/>
          </p:nvPr>
        </p:nvSpPr>
        <p:spPr>
          <a:xfrm>
            <a:off x="603504" y="1143000"/>
            <a:ext cx="8311896" cy="5257800"/>
          </a:xfrm>
        </p:spPr>
        <p:txBody>
          <a:bodyPr>
            <a:normAutofit lnSpcReduction="10000"/>
          </a:bodyPr>
          <a:lstStyle/>
          <a:p>
            <a:r>
              <a:rPr lang="en-US" b="0" dirty="0"/>
              <a:t>An Interpreter Pattern says that "</a:t>
            </a:r>
            <a:r>
              <a:rPr lang="en-US" dirty="0"/>
              <a:t>to define a representation of grammar of a given language, along with an interpreter that uses this representation to interpret sentences in the language</a:t>
            </a:r>
            <a:r>
              <a:rPr lang="en-US" b="0" dirty="0"/>
              <a:t>".</a:t>
            </a:r>
          </a:p>
          <a:p>
            <a:r>
              <a:rPr lang="en-US" b="0" dirty="0"/>
              <a:t>Basically the Interpreter pattern has limited area where it can be applied. We can discuss the Interpreter pattern only in terms of formal grammars but in this area there are better solutions that is why it is not frequently used.</a:t>
            </a:r>
          </a:p>
          <a:p>
            <a:r>
              <a:rPr lang="en-US" b="0" dirty="0"/>
              <a:t>This pattern can applied for parsing the expressions defined in simple grammars and sometimes in simple rule engines.</a:t>
            </a:r>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26676455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59</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pPr marL="0" indent="0">
              <a:buNone/>
            </a:pPr>
            <a:r>
              <a:rPr lang="en-US" dirty="0"/>
              <a:t>Advantage of Interpreter Pattern</a:t>
            </a:r>
          </a:p>
          <a:p>
            <a:pPr marL="581025" indent="-404813">
              <a:buFont typeface="Wingdings" panose="05000000000000000000" pitchFamily="2" charset="2"/>
              <a:buChar char="Ø"/>
            </a:pPr>
            <a:r>
              <a:rPr lang="en-US" b="0" dirty="0"/>
              <a:t>It </a:t>
            </a:r>
            <a:r>
              <a:rPr lang="en-US" b="0" dirty="0"/>
              <a:t>is easier to change and extend the grammar.</a:t>
            </a:r>
          </a:p>
          <a:p>
            <a:pPr marL="581025" indent="-404813">
              <a:buFont typeface="Wingdings" panose="05000000000000000000" pitchFamily="2" charset="2"/>
              <a:buChar char="Ø"/>
            </a:pPr>
            <a:r>
              <a:rPr lang="en-US" b="0" dirty="0"/>
              <a:t>Implementing </a:t>
            </a:r>
            <a:r>
              <a:rPr lang="en-US" b="0" dirty="0"/>
              <a:t>the grammar is straightforward.</a:t>
            </a:r>
          </a:p>
          <a:p>
            <a:pPr marL="176212" indent="0">
              <a:buNone/>
            </a:pPr>
            <a:r>
              <a:rPr lang="en-US" dirty="0"/>
              <a:t>Usage of Interpreter </a:t>
            </a:r>
            <a:r>
              <a:rPr lang="en-US" dirty="0" smtClean="0"/>
              <a:t>pattern</a:t>
            </a:r>
          </a:p>
          <a:p>
            <a:pPr marL="581025" indent="-404813">
              <a:buFont typeface="Wingdings" panose="05000000000000000000" pitchFamily="2" charset="2"/>
              <a:buChar char="Ø"/>
            </a:pPr>
            <a:r>
              <a:rPr lang="en-US" b="0" dirty="0" smtClean="0"/>
              <a:t>When the grammar of the language is not complicated.</a:t>
            </a:r>
          </a:p>
          <a:p>
            <a:pPr marL="581025" indent="-404813">
              <a:buFont typeface="Wingdings" panose="05000000000000000000" pitchFamily="2" charset="2"/>
              <a:buChar char="Ø"/>
            </a:pPr>
            <a:r>
              <a:rPr lang="en-US" b="0" dirty="0" smtClean="0"/>
              <a:t>When </a:t>
            </a:r>
            <a:r>
              <a:rPr lang="en-US" b="0" dirty="0"/>
              <a:t>the efficiency is not a priority.</a:t>
            </a:r>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121716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a:t>
            </a:r>
            <a:r>
              <a:rPr lang="en-US" dirty="0"/>
              <a:t>design patterns</a:t>
            </a:r>
          </a:p>
        </p:txBody>
      </p:sp>
      <p:sp>
        <p:nvSpPr>
          <p:cNvPr id="3" name="Slide Number Placeholder 2"/>
          <p:cNvSpPr>
            <a:spLocks noGrp="1"/>
          </p:cNvSpPr>
          <p:nvPr>
            <p:ph type="sldNum" sz="quarter" idx="12"/>
          </p:nvPr>
        </p:nvSpPr>
        <p:spPr/>
        <p:txBody>
          <a:bodyPr/>
          <a:lstStyle/>
          <a:p>
            <a:fld id="{581075D8-38E8-4B6D-BCF6-3EB5F81CC4F3}" type="slidenum">
              <a:rPr lang="en-US" smtClean="0"/>
              <a:pPr/>
              <a:t>6</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lnSpcReduction="10000"/>
          </a:bodyPr>
          <a:lstStyle/>
          <a:p>
            <a:r>
              <a:rPr lang="en-US" b="0" dirty="0"/>
              <a:t>Creational design patterns are concerned with </a:t>
            </a:r>
            <a:r>
              <a:rPr lang="en-US" b="0" dirty="0">
                <a:solidFill>
                  <a:srgbClr val="FF0000"/>
                </a:solidFill>
              </a:rPr>
              <a:t>the way of creating objects</a:t>
            </a:r>
            <a:r>
              <a:rPr lang="en-US" b="0" dirty="0"/>
              <a:t>.</a:t>
            </a:r>
          </a:p>
          <a:p>
            <a:r>
              <a:rPr lang="en-US" b="0" dirty="0"/>
              <a:t>These design patterns are used when a decision must be made at the time of instantiation of a class (i.e. creating an object of a class). </a:t>
            </a:r>
            <a:endParaRPr lang="en-US" b="0" dirty="0" smtClean="0"/>
          </a:p>
          <a:p>
            <a:r>
              <a:rPr lang="en-US" b="0" dirty="0" smtClean="0"/>
              <a:t>These </a:t>
            </a:r>
            <a:r>
              <a:rPr lang="en-US" b="0" dirty="0"/>
              <a:t>design patterns are all about class instantiation. </a:t>
            </a:r>
            <a:endParaRPr lang="en-US" b="0" dirty="0" smtClean="0"/>
          </a:p>
          <a:p>
            <a:r>
              <a:rPr lang="en-US" b="0" dirty="0" smtClean="0"/>
              <a:t>This </a:t>
            </a:r>
            <a:r>
              <a:rPr lang="en-US" b="0" dirty="0"/>
              <a:t>pattern can be further divided into </a:t>
            </a:r>
            <a:r>
              <a:rPr lang="en-US" dirty="0"/>
              <a:t>class-creation patterns </a:t>
            </a:r>
            <a:r>
              <a:rPr lang="en-US" b="0" dirty="0"/>
              <a:t>and </a:t>
            </a:r>
            <a:r>
              <a:rPr lang="en-US" dirty="0"/>
              <a:t>object-creational patterns</a:t>
            </a:r>
            <a:r>
              <a:rPr lang="en-US" b="0" dirty="0"/>
              <a:t>. </a:t>
            </a:r>
            <a:endParaRPr lang="en-US" b="0" dirty="0" smtClean="0"/>
          </a:p>
          <a:p>
            <a:r>
              <a:rPr lang="en-US" b="0" dirty="0" smtClean="0"/>
              <a:t>While </a:t>
            </a:r>
            <a:r>
              <a:rPr lang="en-US" b="0" dirty="0"/>
              <a:t>class-creation patterns t</a:t>
            </a:r>
            <a:r>
              <a:rPr lang="en-US" b="0" dirty="0" smtClean="0"/>
              <a:t>he </a:t>
            </a:r>
            <a:r>
              <a:rPr lang="en-US" b="0" dirty="0"/>
              <a:t>process of creating instances of </a:t>
            </a:r>
            <a:r>
              <a:rPr lang="en-US" b="0" dirty="0" smtClean="0"/>
              <a:t>classes, </a:t>
            </a:r>
            <a:r>
              <a:rPr lang="en-US" b="0" dirty="0"/>
              <a:t>object-creation patterns focused on the process of creating individual objects within a </a:t>
            </a:r>
            <a:r>
              <a:rPr lang="en-US" b="0" dirty="0" smtClean="0"/>
              <a:t>program.</a:t>
            </a:r>
            <a:r>
              <a:rPr lang="en-US" dirty="0"/>
              <a:t> </a:t>
            </a:r>
            <a:r>
              <a:rPr lang="en-US" b="0" dirty="0" smtClean="0"/>
              <a:t>Examples </a:t>
            </a:r>
            <a:r>
              <a:rPr lang="en-US" b="0" dirty="0"/>
              <a:t>of object-creation patterns include Prototype Pattern, Object Pool Pattern</a:t>
            </a:r>
          </a:p>
          <a:p>
            <a:endParaRPr lang="en-US" b="0" dirty="0" smtClean="0"/>
          </a:p>
        </p:txBody>
      </p:sp>
    </p:spTree>
    <p:extLst>
      <p:ext uri="{BB962C8B-B14F-4D97-AF65-F5344CB8AC3E}">
        <p14:creationId xmlns:p14="http://schemas.microsoft.com/office/powerpoint/2010/main" val="1539174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60</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pPr marL="0" indent="0">
              <a:buNone/>
            </a:pPr>
            <a:r>
              <a:rPr lang="en-US" dirty="0"/>
              <a:t>UML for Interpreter </a:t>
            </a:r>
            <a:r>
              <a:rPr lang="en-US" dirty="0" smtClean="0"/>
              <a:t>Pattern</a:t>
            </a:r>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914400" y="1652587"/>
            <a:ext cx="7239000" cy="4557713"/>
          </a:xfrm>
          <a:prstGeom prst="rect">
            <a:avLst/>
          </a:prstGeom>
        </p:spPr>
      </p:pic>
    </p:spTree>
    <p:extLst>
      <p:ext uri="{BB962C8B-B14F-4D97-AF65-F5344CB8AC3E}">
        <p14:creationId xmlns:p14="http://schemas.microsoft.com/office/powerpoint/2010/main" val="2123892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61</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smtClean="0"/>
              <a:t>Iterator </a:t>
            </a:r>
            <a:r>
              <a:rPr lang="en-US" b="0" dirty="0"/>
              <a:t>Pattern is used "</a:t>
            </a:r>
            <a:r>
              <a:rPr lang="en-US" dirty="0"/>
              <a:t>to access the elements of an aggregate object sequentially without exposing its underlying implementation</a:t>
            </a:r>
            <a:r>
              <a:rPr lang="en-US" b="0" dirty="0"/>
              <a:t>".</a:t>
            </a:r>
          </a:p>
          <a:p>
            <a:r>
              <a:rPr lang="en-US" b="0" dirty="0"/>
              <a:t>The Iterator pattern is also known as </a:t>
            </a:r>
            <a:r>
              <a:rPr lang="en-US" dirty="0"/>
              <a:t>Cursor</a:t>
            </a:r>
            <a:r>
              <a:rPr lang="en-US" b="0" dirty="0"/>
              <a:t>.</a:t>
            </a:r>
          </a:p>
          <a:p>
            <a:r>
              <a:rPr lang="en-US" b="0" dirty="0"/>
              <a:t>In collection framework, we are now using Iterator that is preferred over Enumeration</a:t>
            </a:r>
            <a:r>
              <a:rPr lang="en-US" b="0" dirty="0" smtClean="0"/>
              <a:t>.</a:t>
            </a:r>
          </a:p>
          <a:p>
            <a:pPr marL="0" indent="0">
              <a:buNone/>
            </a:pPr>
            <a:r>
              <a:rPr lang="en-US" dirty="0"/>
              <a:t>Advantage of Iterator Pattern</a:t>
            </a:r>
          </a:p>
          <a:p>
            <a:pPr marL="738188" indent="-333375">
              <a:buFont typeface="Wingdings" panose="05000000000000000000" pitchFamily="2" charset="2"/>
              <a:buChar char="Ø"/>
            </a:pPr>
            <a:r>
              <a:rPr lang="en-US" b="0" dirty="0" smtClean="0"/>
              <a:t>It </a:t>
            </a:r>
            <a:r>
              <a:rPr lang="en-US" b="0" dirty="0"/>
              <a:t>supports variations in the traversal of a collection.</a:t>
            </a:r>
          </a:p>
          <a:p>
            <a:pPr marL="738188" indent="-333375">
              <a:buFont typeface="Wingdings" panose="05000000000000000000" pitchFamily="2" charset="2"/>
              <a:buChar char="Ø"/>
            </a:pPr>
            <a:r>
              <a:rPr lang="en-US" b="0" dirty="0" smtClean="0"/>
              <a:t>It </a:t>
            </a:r>
            <a:r>
              <a:rPr lang="en-US" b="0" dirty="0"/>
              <a:t>simplifies the interface to the collection. </a:t>
            </a:r>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720209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538"/>
            <a:ext cx="7772400" cy="715962"/>
          </a:xfrm>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62</a:t>
            </a:fld>
            <a:endParaRPr lang="en-US"/>
          </a:p>
        </p:txBody>
      </p:sp>
      <p:sp>
        <p:nvSpPr>
          <p:cNvPr id="4" name="Content Placeholder 3"/>
          <p:cNvSpPr>
            <a:spLocks noGrp="1"/>
          </p:cNvSpPr>
          <p:nvPr>
            <p:ph sz="quarter" idx="1"/>
          </p:nvPr>
        </p:nvSpPr>
        <p:spPr>
          <a:xfrm>
            <a:off x="644652" y="838200"/>
            <a:ext cx="8311896" cy="5257800"/>
          </a:xfrm>
        </p:spPr>
        <p:txBody>
          <a:bodyPr>
            <a:normAutofit/>
          </a:bodyPr>
          <a:lstStyle/>
          <a:p>
            <a:pPr marL="0" indent="0">
              <a:buNone/>
            </a:pPr>
            <a:r>
              <a:rPr lang="en-US" dirty="0"/>
              <a:t>Usage of Iterator </a:t>
            </a:r>
            <a:r>
              <a:rPr lang="en-US" dirty="0" smtClean="0"/>
              <a:t>Pattern</a:t>
            </a:r>
            <a:endParaRPr lang="en-US" dirty="0"/>
          </a:p>
          <a:p>
            <a:pPr>
              <a:buFont typeface="Wingdings" panose="05000000000000000000" pitchFamily="2" charset="2"/>
              <a:buChar char="Ø"/>
            </a:pPr>
            <a:r>
              <a:rPr lang="en-US" sz="1600" b="0" dirty="0" smtClean="0"/>
              <a:t>When </a:t>
            </a:r>
            <a:r>
              <a:rPr lang="en-US" sz="1600" b="0" dirty="0"/>
              <a:t>you want to access a collection of objects without exposing its internal representation.</a:t>
            </a:r>
          </a:p>
          <a:p>
            <a:pPr>
              <a:buFont typeface="Wingdings" panose="05000000000000000000" pitchFamily="2" charset="2"/>
              <a:buChar char="Ø"/>
            </a:pPr>
            <a:r>
              <a:rPr lang="en-US" sz="1600" b="0" dirty="0" smtClean="0"/>
              <a:t>When </a:t>
            </a:r>
            <a:r>
              <a:rPr lang="en-US" sz="1600" b="0" dirty="0"/>
              <a:t>there are multiple traversals of objects need to be supported in the collection.</a:t>
            </a:r>
          </a:p>
          <a:p>
            <a:endParaRPr lang="en-US" sz="1600"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1752600" y="2300093"/>
            <a:ext cx="4953000" cy="4114929"/>
          </a:xfrm>
          <a:prstGeom prst="rect">
            <a:avLst/>
          </a:prstGeom>
        </p:spPr>
      </p:pic>
    </p:spTree>
    <p:extLst>
      <p:ext uri="{BB962C8B-B14F-4D97-AF65-F5344CB8AC3E}">
        <p14:creationId xmlns:p14="http://schemas.microsoft.com/office/powerpoint/2010/main" val="3738857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63</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762000" y="1172308"/>
            <a:ext cx="7315200" cy="5127835"/>
          </a:xfrm>
          <a:prstGeom prst="rect">
            <a:avLst/>
          </a:prstGeom>
        </p:spPr>
      </p:pic>
    </p:spTree>
    <p:extLst>
      <p:ext uri="{BB962C8B-B14F-4D97-AF65-F5344CB8AC3E}">
        <p14:creationId xmlns:p14="http://schemas.microsoft.com/office/powerpoint/2010/main" val="18054969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64</a:t>
            </a:fld>
            <a:endParaRPr lang="en-US"/>
          </a:p>
        </p:txBody>
      </p:sp>
      <p:sp>
        <p:nvSpPr>
          <p:cNvPr id="4" name="Content Placeholder 3"/>
          <p:cNvSpPr>
            <a:spLocks noGrp="1"/>
          </p:cNvSpPr>
          <p:nvPr>
            <p:ph sz="quarter" idx="1"/>
          </p:nvPr>
        </p:nvSpPr>
        <p:spPr>
          <a:xfrm>
            <a:off x="603504" y="1143000"/>
            <a:ext cx="8311896" cy="5257800"/>
          </a:xfrm>
        </p:spPr>
        <p:txBody>
          <a:bodyPr>
            <a:normAutofit fontScale="85000" lnSpcReduction="10000"/>
          </a:bodyPr>
          <a:lstStyle/>
          <a:p>
            <a:r>
              <a:rPr lang="en-US" b="0" dirty="0"/>
              <a:t>A Mediator Pattern says that "</a:t>
            </a:r>
            <a:r>
              <a:rPr lang="en-US" dirty="0"/>
              <a:t>to define an object that encapsulates how a set of objects interact". </a:t>
            </a:r>
          </a:p>
          <a:p>
            <a:r>
              <a:rPr lang="en-US" b="0" dirty="0"/>
              <a:t>I will explain the Mediator pattern by considering a problem. When we begin with development, we have a few classes and these classes interact with each other producing results. Now, consider slowly, the logic becomes more complex when functionality increases. Then what happens? We add more classes and they still interact with each other but it gets really difficult to maintain this code now. So, Mediator pattern takes care of this problem.</a:t>
            </a:r>
          </a:p>
          <a:p>
            <a:r>
              <a:rPr lang="en-US" b="0" dirty="0"/>
              <a:t>Mediator pattern is </a:t>
            </a:r>
            <a:r>
              <a:rPr lang="en-US" dirty="0"/>
              <a:t>used to reduce communication complexity between multiple objects or classes</a:t>
            </a:r>
            <a:r>
              <a:rPr lang="en-US" b="0" dirty="0"/>
              <a:t>. This pattern provides a mediator class which normally handles all the communications between different classes and supports easy maintainability of the code by loose coupling. </a:t>
            </a:r>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14205014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65</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lnSpcReduction="10000"/>
          </a:bodyPr>
          <a:lstStyle/>
          <a:p>
            <a:r>
              <a:rPr lang="en-US" dirty="0" smtClean="0"/>
              <a:t>Benefits</a:t>
            </a:r>
          </a:p>
          <a:p>
            <a:pPr marL="404813" indent="-228600">
              <a:buFont typeface="Wingdings" panose="05000000000000000000" pitchFamily="2" charset="2"/>
              <a:buChar char="Ø"/>
            </a:pPr>
            <a:r>
              <a:rPr lang="en-US" b="0" dirty="0" smtClean="0"/>
              <a:t>It decouples the number of classes.</a:t>
            </a:r>
          </a:p>
          <a:p>
            <a:pPr marL="404813" indent="-228600">
              <a:buFont typeface="Wingdings" panose="05000000000000000000" pitchFamily="2" charset="2"/>
              <a:buChar char="Ø"/>
            </a:pPr>
            <a:r>
              <a:rPr lang="en-US" b="0" dirty="0" smtClean="0"/>
              <a:t>It simplifies object protocols.</a:t>
            </a:r>
          </a:p>
          <a:p>
            <a:pPr marL="404813" indent="-228600">
              <a:buFont typeface="Wingdings" panose="05000000000000000000" pitchFamily="2" charset="2"/>
              <a:buChar char="Ø"/>
            </a:pPr>
            <a:r>
              <a:rPr lang="en-US" b="0" dirty="0" smtClean="0"/>
              <a:t>It centralizes the control.</a:t>
            </a:r>
          </a:p>
          <a:p>
            <a:pPr marL="404813" indent="-228600">
              <a:buFont typeface="Wingdings" panose="05000000000000000000" pitchFamily="2" charset="2"/>
              <a:buChar char="Ø"/>
            </a:pPr>
            <a:r>
              <a:rPr lang="en-US" b="0" dirty="0" smtClean="0"/>
              <a:t>The individual components become simpler and much easier to deal with because they don't need to pass messages to one another.</a:t>
            </a:r>
          </a:p>
          <a:p>
            <a:r>
              <a:rPr lang="en-US" dirty="0" smtClean="0"/>
              <a:t>Usage</a:t>
            </a:r>
            <a:endParaRPr lang="en-US" dirty="0"/>
          </a:p>
          <a:p>
            <a:pPr marL="404813" indent="-228600">
              <a:buFont typeface="Wingdings" panose="05000000000000000000" pitchFamily="2" charset="2"/>
              <a:buChar char="Ø"/>
            </a:pPr>
            <a:r>
              <a:rPr lang="en-US" b="0" dirty="0" smtClean="0"/>
              <a:t>It </a:t>
            </a:r>
            <a:r>
              <a:rPr lang="en-US" b="0" dirty="0"/>
              <a:t>is commonly used in message-based systems likewise chat applications.</a:t>
            </a:r>
          </a:p>
          <a:p>
            <a:pPr marL="404813" indent="-228600">
              <a:buFont typeface="Wingdings" panose="05000000000000000000" pitchFamily="2" charset="2"/>
              <a:buChar char="Ø"/>
            </a:pPr>
            <a:r>
              <a:rPr lang="en-US" b="0" dirty="0" smtClean="0"/>
              <a:t>When </a:t>
            </a:r>
            <a:r>
              <a:rPr lang="en-US" b="0" dirty="0"/>
              <a:t>the set of objects communicate in complex but in well-defined ways.</a:t>
            </a:r>
          </a:p>
          <a:p>
            <a:pPr marL="404813" indent="-228600">
              <a:buFont typeface="Wingdings" panose="05000000000000000000" pitchFamily="2" charset="2"/>
              <a:buChar char="Ø"/>
            </a:pPr>
            <a:endParaRPr lang="en-US" b="0" dirty="0" smtClean="0"/>
          </a:p>
          <a:p>
            <a:pPr marL="404813" indent="-228600">
              <a:buFont typeface="Wingdings" panose="05000000000000000000" pitchFamily="2" charset="2"/>
              <a:buChar char="Ø"/>
            </a:pPr>
            <a:endParaRPr lang="en-US" b="0" dirty="0" smtClean="0"/>
          </a:p>
          <a:p>
            <a:endParaRPr lang="en-US" b="0" dirty="0" smtClean="0"/>
          </a:p>
          <a:p>
            <a:pPr marL="581025" indent="-404813">
              <a:buFont typeface="Wingdings" panose="05000000000000000000" pitchFamily="2" charset="2"/>
              <a:buChar char="Ø"/>
            </a:pPr>
            <a:endParaRPr lang="en-US" b="0" dirty="0" smtClean="0"/>
          </a:p>
          <a:p>
            <a:pPr marL="685800" indent="-333375">
              <a:buFont typeface="Wingdings" panose="05000000000000000000" pitchFamily="2" charset="2"/>
              <a:buChar char="Ø"/>
            </a:pPr>
            <a:endParaRPr lang="en-US" b="0" dirty="0" smtClean="0"/>
          </a:p>
          <a:p>
            <a:endParaRPr lang="en-US" b="0" dirty="0" smtClean="0"/>
          </a:p>
          <a:p>
            <a:endParaRPr lang="en-US" dirty="0" smtClean="0"/>
          </a:p>
          <a:p>
            <a:pPr marL="633413" indent="-176213"/>
            <a:endParaRPr lang="en-US" b="0" dirty="0" smtClean="0"/>
          </a:p>
          <a:p>
            <a:endParaRPr lang="en-US" b="0" dirty="0" smtClean="0"/>
          </a:p>
        </p:txBody>
      </p:sp>
    </p:spTree>
    <p:extLst>
      <p:ext uri="{BB962C8B-B14F-4D97-AF65-F5344CB8AC3E}">
        <p14:creationId xmlns:p14="http://schemas.microsoft.com/office/powerpoint/2010/main" val="4278880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66</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endParaRPr lang="en-US" b="0" dirty="0"/>
          </a:p>
          <a:p>
            <a:pPr marL="404813" indent="-228600">
              <a:buFont typeface="Wingdings" panose="05000000000000000000" pitchFamily="2" charset="2"/>
              <a:buChar char="Ø"/>
            </a:pPr>
            <a:endParaRPr lang="en-US" b="0" dirty="0" smtClean="0"/>
          </a:p>
          <a:p>
            <a:pPr marL="404813" indent="-228600">
              <a:buFont typeface="Wingdings" panose="05000000000000000000" pitchFamily="2" charset="2"/>
              <a:buChar char="Ø"/>
            </a:pPr>
            <a:endParaRPr lang="en-US" b="0" dirty="0" smtClean="0"/>
          </a:p>
          <a:p>
            <a:endParaRPr lang="en-US" b="0" dirty="0" smtClean="0"/>
          </a:p>
          <a:p>
            <a:pPr marL="581025" indent="-404813">
              <a:buFont typeface="Wingdings" panose="05000000000000000000" pitchFamily="2" charset="2"/>
              <a:buChar char="Ø"/>
            </a:pPr>
            <a:endParaRPr lang="en-US" b="0" dirty="0" smtClean="0"/>
          </a:p>
          <a:p>
            <a:pPr marL="685800" indent="-333375">
              <a:buFont typeface="Wingdings" panose="05000000000000000000" pitchFamily="2" charset="2"/>
              <a:buChar char="Ø"/>
            </a:pPr>
            <a:endParaRPr lang="en-US" b="0" dirty="0" smtClean="0"/>
          </a:p>
          <a:p>
            <a:endParaRPr lang="en-US" b="0" dirty="0" smtClean="0"/>
          </a:p>
          <a:p>
            <a:endParaRPr lang="en-US" dirty="0" smtClean="0"/>
          </a:p>
          <a:p>
            <a:pPr marL="633413" indent="-176213"/>
            <a:endParaRPr lang="en-US" b="0" dirty="0" smtClean="0"/>
          </a:p>
          <a:p>
            <a:endParaRPr lang="en-US" b="0" dirty="0" smtClean="0"/>
          </a:p>
        </p:txBody>
      </p:sp>
      <p:pic>
        <p:nvPicPr>
          <p:cNvPr id="5" name="Picture 4"/>
          <p:cNvPicPr>
            <a:picLocks noChangeAspect="1"/>
          </p:cNvPicPr>
          <p:nvPr/>
        </p:nvPicPr>
        <p:blipFill>
          <a:blip r:embed="rId2"/>
          <a:stretch>
            <a:fillRect/>
          </a:stretch>
        </p:blipFill>
        <p:spPr>
          <a:xfrm>
            <a:off x="638673" y="1107830"/>
            <a:ext cx="7514727" cy="4988170"/>
          </a:xfrm>
          <a:prstGeom prst="rect">
            <a:avLst/>
          </a:prstGeom>
        </p:spPr>
      </p:pic>
    </p:spTree>
    <p:extLst>
      <p:ext uri="{BB962C8B-B14F-4D97-AF65-F5344CB8AC3E}">
        <p14:creationId xmlns:p14="http://schemas.microsoft.com/office/powerpoint/2010/main" val="24578071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Memento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67</a:t>
            </a:fld>
            <a:endParaRPr lang="en-US"/>
          </a:p>
        </p:txBody>
      </p:sp>
      <p:sp>
        <p:nvSpPr>
          <p:cNvPr id="4" name="Content Placeholder 3"/>
          <p:cNvSpPr>
            <a:spLocks noGrp="1"/>
          </p:cNvSpPr>
          <p:nvPr>
            <p:ph sz="quarter" idx="1"/>
          </p:nvPr>
        </p:nvSpPr>
        <p:spPr>
          <a:xfrm>
            <a:off x="603504" y="1143000"/>
            <a:ext cx="8311896" cy="5257800"/>
          </a:xfrm>
        </p:spPr>
        <p:txBody>
          <a:bodyPr>
            <a:normAutofit fontScale="92500" lnSpcReduction="10000"/>
          </a:bodyPr>
          <a:lstStyle/>
          <a:p>
            <a:r>
              <a:rPr lang="en-US" b="0" dirty="0"/>
              <a:t>A Memento Pattern says that "</a:t>
            </a:r>
            <a:r>
              <a:rPr lang="en-US" dirty="0"/>
              <a:t>to restore the state of an object to its previous state</a:t>
            </a:r>
            <a:r>
              <a:rPr lang="en-US" b="0" dirty="0"/>
              <a:t>". But it must do this without violating Encapsulation. Such case is useful in case of error or failure.</a:t>
            </a:r>
          </a:p>
          <a:p>
            <a:r>
              <a:rPr lang="en-US" b="0" dirty="0"/>
              <a:t>The Memento pattern is also known as </a:t>
            </a:r>
            <a:r>
              <a:rPr lang="en-US" dirty="0"/>
              <a:t>Token</a:t>
            </a:r>
            <a:r>
              <a:rPr lang="en-US" b="0" dirty="0"/>
              <a:t>.</a:t>
            </a:r>
          </a:p>
          <a:p>
            <a:r>
              <a:rPr lang="en-US" b="0" dirty="0"/>
              <a:t>Undo or backspace or </a:t>
            </a:r>
            <a:r>
              <a:rPr lang="en-US" b="0" dirty="0" err="1"/>
              <a:t>ctrl+z</a:t>
            </a:r>
            <a:r>
              <a:rPr lang="en-US" b="0" dirty="0"/>
              <a:t> is one of the most used operation in an editor. Memento design pattern is used to implement the </a:t>
            </a:r>
            <a:r>
              <a:rPr lang="en-US" dirty="0"/>
              <a:t>undo operation</a:t>
            </a:r>
            <a:r>
              <a:rPr lang="en-US" b="0" dirty="0"/>
              <a:t>. This is done by saving the current state of the object as it changes state</a:t>
            </a:r>
            <a:r>
              <a:rPr lang="en-US" b="0" dirty="0" smtClean="0"/>
              <a:t>.</a:t>
            </a:r>
          </a:p>
          <a:p>
            <a:r>
              <a:rPr lang="en-US" dirty="0"/>
              <a:t>Benefits:</a:t>
            </a:r>
          </a:p>
          <a:p>
            <a:pPr marL="633413" indent="-280988">
              <a:buFont typeface="Wingdings" panose="05000000000000000000" pitchFamily="2" charset="2"/>
              <a:buChar char="Ø"/>
            </a:pPr>
            <a:r>
              <a:rPr lang="en-US" b="0" dirty="0" smtClean="0"/>
              <a:t>It </a:t>
            </a:r>
            <a:r>
              <a:rPr lang="en-US" b="0" dirty="0"/>
              <a:t>preserves encapsulation boundaries.</a:t>
            </a:r>
          </a:p>
          <a:p>
            <a:pPr marL="633413" indent="-280988">
              <a:buFont typeface="Wingdings" panose="05000000000000000000" pitchFamily="2" charset="2"/>
              <a:buChar char="Ø"/>
            </a:pPr>
            <a:r>
              <a:rPr lang="en-US" b="0" dirty="0" smtClean="0"/>
              <a:t>It </a:t>
            </a:r>
            <a:r>
              <a:rPr lang="en-US" b="0" dirty="0"/>
              <a:t>simplifies the originator.</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29384259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68</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Usage:</a:t>
            </a:r>
          </a:p>
          <a:p>
            <a:pPr marL="581025" indent="-300038">
              <a:buFont typeface="Wingdings" panose="05000000000000000000" pitchFamily="2" charset="2"/>
              <a:buChar char="Ø"/>
              <a:tabLst>
                <a:tab pos="509588" algn="l"/>
              </a:tabLst>
            </a:pPr>
            <a:r>
              <a:rPr lang="en-US" b="0" dirty="0" smtClean="0"/>
              <a:t>It </a:t>
            </a:r>
            <a:r>
              <a:rPr lang="en-US" b="0" dirty="0"/>
              <a:t>is used in Undo and Redo operations in most software.</a:t>
            </a:r>
          </a:p>
          <a:p>
            <a:pPr marL="581025" indent="-300038">
              <a:buFont typeface="Wingdings" panose="05000000000000000000" pitchFamily="2" charset="2"/>
              <a:buChar char="Ø"/>
              <a:tabLst>
                <a:tab pos="509588" algn="l"/>
              </a:tabLst>
            </a:pPr>
            <a:r>
              <a:rPr lang="en-US" b="0" dirty="0" smtClean="0"/>
              <a:t>It </a:t>
            </a:r>
            <a:r>
              <a:rPr lang="en-US" b="0" dirty="0"/>
              <a:t>is also used in database transactions.</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24781198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69</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An Observer Pattern says that "</a:t>
            </a:r>
            <a:r>
              <a:rPr lang="en-US" dirty="0"/>
              <a:t>just define a one-to-one dependency so that when one object changes state, all its dependents are notified and updated automatically</a:t>
            </a:r>
            <a:r>
              <a:rPr lang="en-US" b="0" dirty="0"/>
              <a:t>".</a:t>
            </a:r>
          </a:p>
          <a:p>
            <a:r>
              <a:rPr lang="en-US" b="0" dirty="0"/>
              <a:t>The observer pattern is also known as Dependents or Publish-Subscribe.</a:t>
            </a:r>
          </a:p>
          <a:p>
            <a:r>
              <a:rPr lang="en-US" dirty="0"/>
              <a:t>Benefits:</a:t>
            </a:r>
          </a:p>
          <a:p>
            <a:pPr marL="457200" indent="-228600">
              <a:buFont typeface="Wingdings" panose="05000000000000000000" pitchFamily="2" charset="2"/>
              <a:buChar char="Ø"/>
            </a:pPr>
            <a:r>
              <a:rPr lang="en-US" b="0" dirty="0" smtClean="0"/>
              <a:t>It </a:t>
            </a:r>
            <a:r>
              <a:rPr lang="en-US" b="0" dirty="0"/>
              <a:t>describes the coupling between the objects and the observer.</a:t>
            </a:r>
          </a:p>
          <a:p>
            <a:pPr marL="457200" indent="-228600">
              <a:buFont typeface="Wingdings" panose="05000000000000000000" pitchFamily="2" charset="2"/>
              <a:buChar char="Ø"/>
            </a:pPr>
            <a:r>
              <a:rPr lang="en-US" b="0" dirty="0" smtClean="0"/>
              <a:t>It </a:t>
            </a:r>
            <a:r>
              <a:rPr lang="en-US" b="0" dirty="0"/>
              <a:t>provides the support for broadcast-type communication.</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1630015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a:t>
            </a:fld>
            <a:endParaRPr lang="en-US"/>
          </a:p>
        </p:txBody>
      </p:sp>
      <p:sp>
        <p:nvSpPr>
          <p:cNvPr id="4" name="Content Placeholder 3"/>
          <p:cNvSpPr>
            <a:spLocks noGrp="1"/>
          </p:cNvSpPr>
          <p:nvPr>
            <p:ph sz="quarter" idx="1"/>
          </p:nvPr>
        </p:nvSpPr>
        <p:spPr>
          <a:xfrm>
            <a:off x="603504" y="1143000"/>
            <a:ext cx="8311896" cy="5067300"/>
          </a:xfrm>
        </p:spPr>
        <p:txBody>
          <a:bodyPr>
            <a:normAutofit fontScale="92500" lnSpcReduction="10000"/>
          </a:bodyPr>
          <a:lstStyle/>
          <a:p>
            <a:pPr marL="0" indent="0">
              <a:buNone/>
            </a:pPr>
            <a:r>
              <a:rPr lang="en-US" dirty="0" smtClean="0"/>
              <a:t>Some </a:t>
            </a:r>
            <a:r>
              <a:rPr lang="en-US" dirty="0"/>
              <a:t>common creational design patterns:</a:t>
            </a:r>
          </a:p>
          <a:p>
            <a:r>
              <a:rPr lang="en-US" dirty="0"/>
              <a:t>Factory Method- </a:t>
            </a:r>
            <a:r>
              <a:rPr lang="en-US" b="0" dirty="0"/>
              <a:t>Defines an interface for creating objects in a superclass but allows subclasses to alter the type of objects that will be created.</a:t>
            </a:r>
          </a:p>
          <a:p>
            <a:r>
              <a:rPr lang="en-US" dirty="0" smtClean="0"/>
              <a:t>Abstract Factory- </a:t>
            </a:r>
            <a:r>
              <a:rPr lang="en-US" b="0" dirty="0" smtClean="0"/>
              <a:t>Creates </a:t>
            </a:r>
            <a:r>
              <a:rPr lang="en-US" b="0" dirty="0"/>
              <a:t>an instance of several families of </a:t>
            </a:r>
            <a:r>
              <a:rPr lang="en-US" b="0" dirty="0" smtClean="0"/>
              <a:t>classes.</a:t>
            </a:r>
          </a:p>
          <a:p>
            <a:r>
              <a:rPr lang="en-US" dirty="0"/>
              <a:t>Singleton-</a:t>
            </a:r>
            <a:r>
              <a:rPr lang="en-US" b="0" dirty="0"/>
              <a:t> A class of which only a single instance can exist </a:t>
            </a:r>
            <a:endParaRPr lang="en-US" b="0" dirty="0" smtClean="0"/>
          </a:p>
          <a:p>
            <a:r>
              <a:rPr lang="en-US" dirty="0"/>
              <a:t>Prototype- </a:t>
            </a:r>
            <a:r>
              <a:rPr lang="en-US" b="0" dirty="0"/>
              <a:t>A fully initialized instance to be copied or cloned</a:t>
            </a:r>
          </a:p>
          <a:p>
            <a:r>
              <a:rPr lang="en-US" dirty="0" smtClean="0"/>
              <a:t>Builder</a:t>
            </a:r>
            <a:r>
              <a:rPr lang="en-US" b="0" dirty="0" smtClean="0"/>
              <a:t> - Separates </a:t>
            </a:r>
            <a:r>
              <a:rPr lang="en-US" b="0" dirty="0"/>
              <a:t>object construction from its representation </a:t>
            </a:r>
            <a:endParaRPr lang="en-US" b="0" dirty="0" smtClean="0"/>
          </a:p>
          <a:p>
            <a:r>
              <a:rPr lang="en-US" dirty="0" smtClean="0"/>
              <a:t>Object Pool- </a:t>
            </a:r>
            <a:r>
              <a:rPr lang="en-US" b="0" dirty="0" smtClean="0"/>
              <a:t>Avoid </a:t>
            </a:r>
            <a:r>
              <a:rPr lang="en-US" b="0" dirty="0"/>
              <a:t>expensive acquisition and release of resources by recycling objects that are no longer in use </a:t>
            </a:r>
            <a:endParaRPr lang="en-US" b="0" dirty="0" smtClean="0"/>
          </a:p>
        </p:txBody>
      </p:sp>
    </p:spTree>
    <p:extLst>
      <p:ext uri="{BB962C8B-B14F-4D97-AF65-F5344CB8AC3E}">
        <p14:creationId xmlns:p14="http://schemas.microsoft.com/office/powerpoint/2010/main" val="2074488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70</a:t>
            </a:fld>
            <a:endParaRPr lang="en-US"/>
          </a:p>
        </p:txBody>
      </p:sp>
      <p:sp>
        <p:nvSpPr>
          <p:cNvPr id="4" name="Content Placeholder 3"/>
          <p:cNvSpPr>
            <a:spLocks noGrp="1"/>
          </p:cNvSpPr>
          <p:nvPr>
            <p:ph sz="quarter" idx="1"/>
          </p:nvPr>
        </p:nvSpPr>
        <p:spPr>
          <a:xfrm>
            <a:off x="603504" y="952500"/>
            <a:ext cx="8311896" cy="5257800"/>
          </a:xfrm>
        </p:spPr>
        <p:txBody>
          <a:bodyPr>
            <a:normAutofit/>
          </a:bodyPr>
          <a:lstStyle/>
          <a:p>
            <a:r>
              <a:rPr lang="en-US" b="0" dirty="0"/>
              <a:t>Usage:</a:t>
            </a:r>
          </a:p>
          <a:p>
            <a:pPr>
              <a:buFont typeface="Wingdings" panose="05000000000000000000" pitchFamily="2" charset="2"/>
              <a:buChar char="Ø"/>
            </a:pPr>
            <a:r>
              <a:rPr lang="en-US" sz="1800" b="0" dirty="0" smtClean="0"/>
              <a:t>When </a:t>
            </a:r>
            <a:r>
              <a:rPr lang="en-US" sz="1800" b="0" dirty="0"/>
              <a:t>the change of a state in one object must be reflected in another object without keeping the objects tight coupled.</a:t>
            </a:r>
          </a:p>
          <a:p>
            <a:pPr>
              <a:buFont typeface="Wingdings" panose="05000000000000000000" pitchFamily="2" charset="2"/>
              <a:buChar char="Ø"/>
            </a:pPr>
            <a:r>
              <a:rPr lang="en-US" sz="1800" b="0" dirty="0" smtClean="0"/>
              <a:t>When </a:t>
            </a:r>
            <a:r>
              <a:rPr lang="en-US" sz="1800" b="0" dirty="0"/>
              <a:t>the framework we writes and needs to be enhanced in future with new observers with minimal </a:t>
            </a:r>
            <a:r>
              <a:rPr lang="en-US" sz="1800" b="0" dirty="0" smtClean="0"/>
              <a:t>changes.</a:t>
            </a:r>
            <a:endParaRPr lang="en-US" sz="1800" b="0" dirty="0"/>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4267200" y="2895600"/>
            <a:ext cx="3754518" cy="3771900"/>
          </a:xfrm>
          <a:prstGeom prst="rect">
            <a:avLst/>
          </a:prstGeom>
        </p:spPr>
      </p:pic>
    </p:spTree>
    <p:extLst>
      <p:ext uri="{BB962C8B-B14F-4D97-AF65-F5344CB8AC3E}">
        <p14:creationId xmlns:p14="http://schemas.microsoft.com/office/powerpoint/2010/main" val="31265783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71</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A State Pattern says that "</a:t>
            </a:r>
            <a:r>
              <a:rPr lang="en-US" dirty="0"/>
              <a:t>the class behavior changes based on its state</a:t>
            </a:r>
            <a:r>
              <a:rPr lang="en-US" b="0" dirty="0"/>
              <a:t>". </a:t>
            </a:r>
            <a:endParaRPr lang="en-US" b="0" dirty="0" smtClean="0"/>
          </a:p>
          <a:p>
            <a:r>
              <a:rPr lang="en-US" b="0" dirty="0" smtClean="0"/>
              <a:t>In </a:t>
            </a:r>
            <a:r>
              <a:rPr lang="en-US" b="0" dirty="0"/>
              <a:t>State Pattern, we create objects which represent various states and a context object whose behavior varies as its state object changes.</a:t>
            </a:r>
          </a:p>
          <a:p>
            <a:r>
              <a:rPr lang="en-US" b="0" dirty="0"/>
              <a:t>The State Pattern is also known as </a:t>
            </a:r>
            <a:r>
              <a:rPr lang="en-US" dirty="0"/>
              <a:t>Objects for States</a:t>
            </a:r>
            <a:r>
              <a:rPr lang="en-US" b="0" dirty="0"/>
              <a:t>.</a:t>
            </a:r>
          </a:p>
          <a:p>
            <a:pPr marL="0" indent="0">
              <a:buNone/>
            </a:pPr>
            <a:r>
              <a:rPr lang="en-US" dirty="0"/>
              <a:t>Benefits:</a:t>
            </a:r>
          </a:p>
          <a:p>
            <a:pPr marL="738188" indent="-457200">
              <a:buFont typeface="Wingdings" panose="05000000000000000000" pitchFamily="2" charset="2"/>
              <a:buChar char="Ø"/>
            </a:pPr>
            <a:r>
              <a:rPr lang="en-US" b="0" dirty="0" smtClean="0"/>
              <a:t>It </a:t>
            </a:r>
            <a:r>
              <a:rPr lang="en-US" b="0" dirty="0"/>
              <a:t>keeps the state-specific behavior.</a:t>
            </a:r>
          </a:p>
          <a:p>
            <a:pPr marL="738188" indent="-457200">
              <a:buFont typeface="Wingdings" panose="05000000000000000000" pitchFamily="2" charset="2"/>
              <a:buChar char="Ø"/>
            </a:pPr>
            <a:r>
              <a:rPr lang="en-US" b="0" dirty="0" smtClean="0"/>
              <a:t>It </a:t>
            </a:r>
            <a:r>
              <a:rPr lang="en-US" b="0" dirty="0"/>
              <a:t>makes any state transitions explicit.</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2033422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72</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pPr marL="0" indent="0">
              <a:buNone/>
            </a:pPr>
            <a:r>
              <a:rPr lang="en-US" dirty="0"/>
              <a:t>Usage:</a:t>
            </a:r>
          </a:p>
          <a:p>
            <a:pPr marL="457200" indent="-404813">
              <a:buFont typeface="Wingdings" panose="05000000000000000000" pitchFamily="2" charset="2"/>
              <a:buChar char="Ø"/>
            </a:pPr>
            <a:r>
              <a:rPr lang="en-US" sz="1800" b="0" dirty="0" smtClean="0"/>
              <a:t>When </a:t>
            </a:r>
            <a:r>
              <a:rPr lang="en-US" sz="1800" b="0" dirty="0"/>
              <a:t>the behavior of object depends on its state and it must be able to change its behavior at runtime according to the new state.</a:t>
            </a:r>
          </a:p>
          <a:p>
            <a:pPr marL="457200" indent="-404813">
              <a:buFont typeface="Wingdings" panose="05000000000000000000" pitchFamily="2" charset="2"/>
              <a:buChar char="Ø"/>
            </a:pPr>
            <a:r>
              <a:rPr lang="en-US" sz="1800" b="0" dirty="0" smtClean="0"/>
              <a:t>It </a:t>
            </a:r>
            <a:r>
              <a:rPr lang="en-US" sz="1800" b="0" dirty="0"/>
              <a:t>is used when the operations have large, multipart conditional statements that depend on the state of an object</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2397252" y="3411414"/>
            <a:ext cx="5222748" cy="3256086"/>
          </a:xfrm>
          <a:prstGeom prst="rect">
            <a:avLst/>
          </a:prstGeom>
        </p:spPr>
      </p:pic>
    </p:spTree>
    <p:extLst>
      <p:ext uri="{BB962C8B-B14F-4D97-AF65-F5344CB8AC3E}">
        <p14:creationId xmlns:p14="http://schemas.microsoft.com/office/powerpoint/2010/main" val="18328279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73</a:t>
            </a:fld>
            <a:endParaRPr lang="en-US"/>
          </a:p>
        </p:txBody>
      </p:sp>
      <p:sp>
        <p:nvSpPr>
          <p:cNvPr id="4" name="Content Placeholder 3"/>
          <p:cNvSpPr>
            <a:spLocks noGrp="1"/>
          </p:cNvSpPr>
          <p:nvPr>
            <p:ph sz="quarter" idx="1"/>
          </p:nvPr>
        </p:nvSpPr>
        <p:spPr>
          <a:xfrm>
            <a:off x="603504" y="1143000"/>
            <a:ext cx="8311896" cy="5257800"/>
          </a:xfrm>
        </p:spPr>
        <p:txBody>
          <a:bodyPr>
            <a:normAutofit fontScale="85000" lnSpcReduction="20000"/>
          </a:bodyPr>
          <a:lstStyle/>
          <a:p>
            <a:r>
              <a:rPr lang="en-US" b="0" dirty="0"/>
              <a:t>A Strategy Pattern says that "</a:t>
            </a:r>
            <a:r>
              <a:rPr lang="en-US" dirty="0"/>
              <a:t>defines a family of functionality, encapsulate each one, and make them interchangeable</a:t>
            </a:r>
            <a:r>
              <a:rPr lang="en-US" b="0" dirty="0"/>
              <a:t>".</a:t>
            </a:r>
          </a:p>
          <a:p>
            <a:r>
              <a:rPr lang="en-US" b="0" dirty="0"/>
              <a:t>The Strategy Pattern is also known as </a:t>
            </a:r>
            <a:r>
              <a:rPr lang="en-US" dirty="0"/>
              <a:t>Policy</a:t>
            </a:r>
            <a:r>
              <a:rPr lang="en-US" b="0" dirty="0"/>
              <a:t>.</a:t>
            </a:r>
          </a:p>
          <a:p>
            <a:pPr marL="0" indent="0">
              <a:buNone/>
            </a:pPr>
            <a:r>
              <a:rPr lang="en-US" dirty="0"/>
              <a:t>Benefits:</a:t>
            </a:r>
          </a:p>
          <a:p>
            <a:pPr marL="738188" indent="-385763">
              <a:buFont typeface="Wingdings" panose="05000000000000000000" pitchFamily="2" charset="2"/>
              <a:buChar char="Ø"/>
            </a:pPr>
            <a:r>
              <a:rPr lang="en-US" b="0" dirty="0" smtClean="0"/>
              <a:t>It </a:t>
            </a:r>
            <a:r>
              <a:rPr lang="en-US" b="0" dirty="0"/>
              <a:t>provides a substitute to </a:t>
            </a:r>
            <a:r>
              <a:rPr lang="en-US" b="0" dirty="0" smtClean="0"/>
              <a:t>sub-classing</a:t>
            </a:r>
            <a:r>
              <a:rPr lang="en-US" b="0" dirty="0"/>
              <a:t>.</a:t>
            </a:r>
          </a:p>
          <a:p>
            <a:pPr marL="738188" indent="-385763">
              <a:buFont typeface="Wingdings" panose="05000000000000000000" pitchFamily="2" charset="2"/>
              <a:buChar char="Ø"/>
            </a:pPr>
            <a:r>
              <a:rPr lang="en-US" b="0" dirty="0" smtClean="0"/>
              <a:t>It </a:t>
            </a:r>
            <a:r>
              <a:rPr lang="en-US" b="0" dirty="0"/>
              <a:t>defines each behavior within its own class, eliminating the need for conditional statements.</a:t>
            </a:r>
          </a:p>
          <a:p>
            <a:pPr marL="738188" indent="-385763">
              <a:buFont typeface="Wingdings" panose="05000000000000000000" pitchFamily="2" charset="2"/>
              <a:buChar char="Ø"/>
            </a:pPr>
            <a:r>
              <a:rPr lang="en-US" b="0" dirty="0" smtClean="0"/>
              <a:t>It </a:t>
            </a:r>
            <a:r>
              <a:rPr lang="en-US" b="0" dirty="0"/>
              <a:t>makes it easier to extend and incorporate new behavior without changing the </a:t>
            </a:r>
            <a:r>
              <a:rPr lang="en-US" b="0" dirty="0" smtClean="0"/>
              <a:t>application.</a:t>
            </a:r>
          </a:p>
          <a:p>
            <a:pPr marL="0" indent="0">
              <a:buNone/>
            </a:pPr>
            <a:r>
              <a:rPr lang="en-US" dirty="0"/>
              <a:t>Usage</a:t>
            </a:r>
            <a:r>
              <a:rPr lang="en-US" dirty="0"/>
              <a:t>:</a:t>
            </a:r>
          </a:p>
          <a:p>
            <a:pPr marL="738188" indent="-385763">
              <a:buFont typeface="Wingdings" panose="05000000000000000000" pitchFamily="2" charset="2"/>
              <a:buChar char="Ø"/>
            </a:pPr>
            <a:r>
              <a:rPr lang="en-US" b="0" dirty="0" smtClean="0"/>
              <a:t>When </a:t>
            </a:r>
            <a:r>
              <a:rPr lang="en-US" b="0" dirty="0"/>
              <a:t>the multiple classes differ only in their behaviors</a:t>
            </a:r>
            <a:r>
              <a:rPr lang="en-US" b="0" dirty="0" smtClean="0"/>
              <a:t>. e.g</a:t>
            </a:r>
            <a:r>
              <a:rPr lang="en-US" b="0" dirty="0"/>
              <a:t>. Servlet API.</a:t>
            </a:r>
          </a:p>
          <a:p>
            <a:pPr marL="738188" indent="-385763">
              <a:buFont typeface="Wingdings" panose="05000000000000000000" pitchFamily="2" charset="2"/>
              <a:buChar char="Ø"/>
            </a:pPr>
            <a:r>
              <a:rPr lang="en-US" b="0" dirty="0" smtClean="0"/>
              <a:t>It </a:t>
            </a:r>
            <a:r>
              <a:rPr lang="en-US" b="0" dirty="0"/>
              <a:t>is used when you need different variations of an algorithm.</a:t>
            </a:r>
          </a:p>
          <a:p>
            <a:pPr marL="738188" indent="-385763">
              <a:buFont typeface="Wingdings" panose="05000000000000000000" pitchFamily="2" charset="2"/>
              <a:buChar char="Ø"/>
            </a:pPr>
            <a:endParaRPr lang="en-US" b="0" dirty="0"/>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32841833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74</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UML for Strategy Pattern:</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6" name="Picture 5"/>
          <p:cNvPicPr>
            <a:picLocks noChangeAspect="1"/>
          </p:cNvPicPr>
          <p:nvPr/>
        </p:nvPicPr>
        <p:blipFill>
          <a:blip r:embed="rId2"/>
          <a:stretch>
            <a:fillRect/>
          </a:stretch>
        </p:blipFill>
        <p:spPr>
          <a:xfrm>
            <a:off x="914400" y="1981199"/>
            <a:ext cx="7151417" cy="3943917"/>
          </a:xfrm>
          <a:prstGeom prst="rect">
            <a:avLst/>
          </a:prstGeom>
        </p:spPr>
      </p:pic>
    </p:spTree>
    <p:extLst>
      <p:ext uri="{BB962C8B-B14F-4D97-AF65-F5344CB8AC3E}">
        <p14:creationId xmlns:p14="http://schemas.microsoft.com/office/powerpoint/2010/main" val="41521419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Pattern</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75</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A Template Pattern says that "</a:t>
            </a:r>
            <a:r>
              <a:rPr lang="en-US" dirty="0"/>
              <a:t>just define the skeleton of a function in an operation, deferring some steps to its subclasses</a:t>
            </a:r>
            <a:r>
              <a:rPr lang="en-US" b="0" dirty="0"/>
              <a:t>". </a:t>
            </a:r>
          </a:p>
          <a:p>
            <a:pPr marL="0" indent="0">
              <a:buNone/>
            </a:pPr>
            <a:r>
              <a:rPr lang="en-US" dirty="0"/>
              <a:t>Benefits:</a:t>
            </a:r>
          </a:p>
          <a:p>
            <a:pPr marL="633413" indent="-280988">
              <a:buFont typeface="Wingdings" panose="05000000000000000000" pitchFamily="2" charset="2"/>
              <a:buChar char="Ø"/>
            </a:pPr>
            <a:r>
              <a:rPr lang="en-US" b="0" dirty="0" smtClean="0"/>
              <a:t>It </a:t>
            </a:r>
            <a:r>
              <a:rPr lang="en-US" b="0" dirty="0"/>
              <a:t>is very common technique for reusing the code</a:t>
            </a:r>
            <a:r>
              <a:rPr lang="en-US" b="0" dirty="0" smtClean="0"/>
              <a:t>. </a:t>
            </a:r>
          </a:p>
          <a:p>
            <a:pPr marL="0" indent="0">
              <a:buNone/>
            </a:pPr>
            <a:r>
              <a:rPr lang="en-US" dirty="0"/>
              <a:t>Usage:</a:t>
            </a:r>
          </a:p>
          <a:p>
            <a:pPr marL="633413" indent="-280988">
              <a:buFont typeface="Wingdings" panose="05000000000000000000" pitchFamily="2" charset="2"/>
              <a:buChar char="Ø"/>
            </a:pPr>
            <a:r>
              <a:rPr lang="en-US" b="0" dirty="0"/>
              <a:t>It </a:t>
            </a:r>
            <a:r>
              <a:rPr lang="en-US" b="0" dirty="0"/>
              <a:t>is used when the common behavior among sub-classes should be moved to a single common class by avoiding the duplication.</a:t>
            </a:r>
          </a:p>
          <a:p>
            <a:pPr>
              <a:buFont typeface="Wingdings" panose="05000000000000000000" pitchFamily="2" charset="2"/>
              <a:buChar char="Ø"/>
            </a:pPr>
            <a:endParaRPr lang="en-US" b="0" dirty="0"/>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spTree>
    <p:extLst>
      <p:ext uri="{BB962C8B-B14F-4D97-AF65-F5344CB8AC3E}">
        <p14:creationId xmlns:p14="http://schemas.microsoft.com/office/powerpoint/2010/main" val="5446274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76</a:t>
            </a:fld>
            <a:endParaRPr lang="en-US"/>
          </a:p>
        </p:txBody>
      </p:sp>
      <p:sp>
        <p:nvSpPr>
          <p:cNvPr id="4" name="Content Placeholder 3"/>
          <p:cNvSpPr>
            <a:spLocks noGrp="1"/>
          </p:cNvSpPr>
          <p:nvPr>
            <p:ph sz="quarter" idx="1"/>
          </p:nvPr>
        </p:nvSpPr>
        <p:spPr>
          <a:xfrm>
            <a:off x="603504" y="1143000"/>
            <a:ext cx="8311896" cy="5257800"/>
          </a:xfrm>
        </p:spPr>
        <p:txBody>
          <a:bodyPr>
            <a:normAutofit/>
          </a:bodyPr>
          <a:lstStyle/>
          <a:p>
            <a:r>
              <a:rPr lang="en-US" b="0" dirty="0"/>
              <a:t>UML for Template Pattern:</a:t>
            </a:r>
          </a:p>
          <a:p>
            <a:endParaRPr lang="en-US" b="0" dirty="0"/>
          </a:p>
          <a:p>
            <a:endParaRPr lang="en-US" b="0" dirty="0"/>
          </a:p>
          <a:p>
            <a:pPr marL="581025" indent="-404813">
              <a:buFont typeface="Wingdings" panose="05000000000000000000" pitchFamily="2" charset="2"/>
              <a:buChar char="Ø"/>
            </a:pPr>
            <a:endParaRPr lang="en-US" b="0" dirty="0"/>
          </a:p>
          <a:p>
            <a:pPr marL="685800" indent="-333375">
              <a:buFont typeface="Wingdings" panose="05000000000000000000" pitchFamily="2" charset="2"/>
              <a:buChar char="Ø"/>
            </a:pPr>
            <a:endParaRPr lang="en-US" b="0" dirty="0"/>
          </a:p>
          <a:p>
            <a:endParaRPr lang="en-US" b="0" dirty="0"/>
          </a:p>
          <a:p>
            <a:endParaRPr lang="en-US" dirty="0"/>
          </a:p>
          <a:p>
            <a:pPr marL="633413" indent="-176213"/>
            <a:endParaRPr lang="en-US" b="0" dirty="0"/>
          </a:p>
          <a:p>
            <a:endParaRPr lang="en-US" b="0" dirty="0" smtClean="0"/>
          </a:p>
        </p:txBody>
      </p:sp>
      <p:pic>
        <p:nvPicPr>
          <p:cNvPr id="5" name="Picture 4"/>
          <p:cNvPicPr>
            <a:picLocks noChangeAspect="1"/>
          </p:cNvPicPr>
          <p:nvPr/>
        </p:nvPicPr>
        <p:blipFill>
          <a:blip r:embed="rId2"/>
          <a:stretch>
            <a:fillRect/>
          </a:stretch>
        </p:blipFill>
        <p:spPr>
          <a:xfrm>
            <a:off x="632812" y="1866900"/>
            <a:ext cx="7869804" cy="4076700"/>
          </a:xfrm>
          <a:prstGeom prst="rect">
            <a:avLst/>
          </a:prstGeom>
        </p:spPr>
      </p:pic>
    </p:spTree>
    <p:extLst>
      <p:ext uri="{BB962C8B-B14F-4D97-AF65-F5344CB8AC3E}">
        <p14:creationId xmlns:p14="http://schemas.microsoft.com/office/powerpoint/2010/main" val="362791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Method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t>8</a:t>
            </a:fld>
            <a:endParaRPr lang="en-US"/>
          </a:p>
        </p:txBody>
      </p:sp>
      <p:sp>
        <p:nvSpPr>
          <p:cNvPr id="4" name="Content Placeholder 3"/>
          <p:cNvSpPr>
            <a:spLocks noGrp="1"/>
          </p:cNvSpPr>
          <p:nvPr>
            <p:ph sz="quarter" idx="1"/>
          </p:nvPr>
        </p:nvSpPr>
        <p:spPr>
          <a:xfrm>
            <a:off x="304800" y="998220"/>
            <a:ext cx="8382000" cy="5326380"/>
          </a:xfrm>
        </p:spPr>
        <p:txBody>
          <a:bodyPr>
            <a:normAutofit fontScale="92500" lnSpcReduction="10000"/>
          </a:bodyPr>
          <a:lstStyle/>
          <a:p>
            <a:r>
              <a:rPr lang="en-US" b="0" dirty="0"/>
              <a:t>A Factory Pattern or Factory Method Pattern says that just </a:t>
            </a:r>
            <a:r>
              <a:rPr lang="en-US" b="0" dirty="0">
                <a:solidFill>
                  <a:srgbClr val="FF0000"/>
                </a:solidFill>
              </a:rPr>
              <a:t>define an interface or abstract class for creating an object but let the subclasses decide which class to instantiate</a:t>
            </a:r>
            <a:r>
              <a:rPr lang="en-US" b="0" dirty="0"/>
              <a:t>. </a:t>
            </a:r>
            <a:endParaRPr lang="en-US" b="0" dirty="0" smtClean="0"/>
          </a:p>
          <a:p>
            <a:r>
              <a:rPr lang="en-US" b="0" dirty="0" smtClean="0"/>
              <a:t>In </a:t>
            </a:r>
            <a:r>
              <a:rPr lang="en-US" b="0" dirty="0"/>
              <a:t>other words, subclasses are responsible to create the instance of the class</a:t>
            </a:r>
            <a:r>
              <a:rPr lang="en-US" b="0" dirty="0" smtClean="0"/>
              <a:t>.</a:t>
            </a:r>
          </a:p>
          <a:p>
            <a:r>
              <a:rPr lang="en-US" b="0" dirty="0"/>
              <a:t>The Factory Method Pattern is also known as </a:t>
            </a:r>
            <a:r>
              <a:rPr lang="en-US" b="0" dirty="0">
                <a:solidFill>
                  <a:srgbClr val="FF0000"/>
                </a:solidFill>
              </a:rPr>
              <a:t>Virtual </a:t>
            </a:r>
            <a:r>
              <a:rPr lang="en-US" b="0" dirty="0" smtClean="0">
                <a:solidFill>
                  <a:srgbClr val="FF0000"/>
                </a:solidFill>
              </a:rPr>
              <a:t>Constructor.</a:t>
            </a:r>
          </a:p>
          <a:p>
            <a:pPr marL="0" indent="0">
              <a:buNone/>
            </a:pPr>
            <a:r>
              <a:rPr lang="en-US" dirty="0" smtClean="0"/>
              <a:t>Advantage </a:t>
            </a:r>
            <a:r>
              <a:rPr lang="en-US" dirty="0"/>
              <a:t>of Factory Design Pattern</a:t>
            </a:r>
          </a:p>
          <a:p>
            <a:pPr>
              <a:buFont typeface="Wingdings" panose="05000000000000000000" pitchFamily="2" charset="2"/>
              <a:buChar char="Ø"/>
            </a:pPr>
            <a:r>
              <a:rPr lang="en-US" b="0" dirty="0" smtClean="0"/>
              <a:t>Factory </a:t>
            </a:r>
            <a:r>
              <a:rPr lang="en-US" b="0" dirty="0"/>
              <a:t>Method Pattern allows the sub-classes to choose the type of objects to create.</a:t>
            </a:r>
          </a:p>
          <a:p>
            <a:pPr>
              <a:buFont typeface="Wingdings" panose="05000000000000000000" pitchFamily="2" charset="2"/>
              <a:buChar char="Ø"/>
            </a:pPr>
            <a:r>
              <a:rPr lang="en-US" b="0" dirty="0" smtClean="0"/>
              <a:t>It </a:t>
            </a:r>
            <a:r>
              <a:rPr lang="en-US" b="0" dirty="0"/>
              <a:t>promotes the loose-coupling by eliminating the need to bind </a:t>
            </a:r>
            <a:r>
              <a:rPr lang="en-US" b="0" dirty="0" smtClean="0"/>
              <a:t>application specific </a:t>
            </a:r>
            <a:r>
              <a:rPr lang="en-US" b="0" dirty="0"/>
              <a:t>classes into the code. </a:t>
            </a:r>
            <a:endParaRPr lang="en-US" dirty="0"/>
          </a:p>
        </p:txBody>
      </p:sp>
    </p:spTree>
    <p:extLst>
      <p:ext uri="{BB962C8B-B14F-4D97-AF65-F5344CB8AC3E}">
        <p14:creationId xmlns:p14="http://schemas.microsoft.com/office/powerpoint/2010/main" val="2763906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Factory Design Pattern</a:t>
            </a:r>
          </a:p>
        </p:txBody>
      </p:sp>
      <p:sp>
        <p:nvSpPr>
          <p:cNvPr id="3" name="Slide Number Placeholder 2"/>
          <p:cNvSpPr>
            <a:spLocks noGrp="1"/>
          </p:cNvSpPr>
          <p:nvPr>
            <p:ph type="sldNum" sz="quarter" idx="12"/>
          </p:nvPr>
        </p:nvSpPr>
        <p:spPr/>
        <p:txBody>
          <a:bodyPr/>
          <a:lstStyle/>
          <a:p>
            <a:fld id="{581075D8-38E8-4B6D-BCF6-3EB5F81CC4F3}" type="slidenum">
              <a:rPr lang="en-US" smtClean="0"/>
              <a:pPr/>
              <a:t>9</a:t>
            </a:fld>
            <a:endParaRPr lang="en-US"/>
          </a:p>
        </p:txBody>
      </p:sp>
      <p:sp>
        <p:nvSpPr>
          <p:cNvPr id="4" name="Content Placeholder 3"/>
          <p:cNvSpPr>
            <a:spLocks noGrp="1"/>
          </p:cNvSpPr>
          <p:nvPr>
            <p:ph sz="quarter" idx="1"/>
          </p:nvPr>
        </p:nvSpPr>
        <p:spPr>
          <a:xfrm>
            <a:off x="318868" y="1143000"/>
            <a:ext cx="8382000" cy="4792980"/>
          </a:xfrm>
        </p:spPr>
        <p:txBody>
          <a:bodyPr>
            <a:normAutofit/>
          </a:bodyPr>
          <a:lstStyle/>
          <a:p>
            <a:r>
              <a:rPr lang="en-US" b="0" dirty="0" smtClean="0"/>
              <a:t>When </a:t>
            </a:r>
            <a:r>
              <a:rPr lang="en-US" b="0" dirty="0"/>
              <a:t>a class doesn't know what sub-classes will be required to create</a:t>
            </a:r>
          </a:p>
          <a:p>
            <a:r>
              <a:rPr lang="en-US" b="0" dirty="0" smtClean="0"/>
              <a:t>When </a:t>
            </a:r>
            <a:r>
              <a:rPr lang="en-US" b="0" dirty="0"/>
              <a:t>a class wants that its sub-classes specify the objects to be created.</a:t>
            </a:r>
          </a:p>
          <a:p>
            <a:r>
              <a:rPr lang="en-US" b="0" dirty="0" smtClean="0"/>
              <a:t>When </a:t>
            </a:r>
            <a:r>
              <a:rPr lang="en-US" b="0" dirty="0"/>
              <a:t>the parent classes choose the creation of objects to its sub-classes.</a:t>
            </a:r>
          </a:p>
          <a:p>
            <a:endParaRPr lang="en-US" dirty="0"/>
          </a:p>
        </p:txBody>
      </p:sp>
    </p:spTree>
    <p:extLst>
      <p:ext uri="{BB962C8B-B14F-4D97-AF65-F5344CB8AC3E}">
        <p14:creationId xmlns:p14="http://schemas.microsoft.com/office/powerpoint/2010/main" val="2072482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13536</TotalTime>
  <Words>4744</Words>
  <Application>Microsoft Office PowerPoint</Application>
  <PresentationFormat>On-screen Show (4:3)</PresentationFormat>
  <Paragraphs>688</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Calibri</vt:lpstr>
      <vt:lpstr>Franklin Gothic Book</vt:lpstr>
      <vt:lpstr>Perpetua</vt:lpstr>
      <vt:lpstr>Times New Roman</vt:lpstr>
      <vt:lpstr>Wingdings</vt:lpstr>
      <vt:lpstr>Wingdings 2</vt:lpstr>
      <vt:lpstr>Equity</vt:lpstr>
      <vt:lpstr>Chapter Two </vt:lpstr>
      <vt:lpstr>What are design patterns</vt:lpstr>
      <vt:lpstr>Cont…</vt:lpstr>
      <vt:lpstr>Cont…</vt:lpstr>
      <vt:lpstr>Advantage of design pattern:</vt:lpstr>
      <vt:lpstr>Creational design patterns</vt:lpstr>
      <vt:lpstr>Cont…</vt:lpstr>
      <vt:lpstr>Factory Method Pattern</vt:lpstr>
      <vt:lpstr>Usage of Factory Design Pattern</vt:lpstr>
      <vt:lpstr>UML for Factory Method Pattern</vt:lpstr>
      <vt:lpstr>Abstract Factory Pattern </vt:lpstr>
      <vt:lpstr>Usage of Abstract Factory Pattern</vt:lpstr>
      <vt:lpstr>UML for Abstract Factory Pattern</vt:lpstr>
      <vt:lpstr>    Cont…</vt:lpstr>
      <vt:lpstr>  Singleton design pattern </vt:lpstr>
      <vt:lpstr>  UML of Singleton design pattern</vt:lpstr>
      <vt:lpstr>How to create Singleton design pattern?</vt:lpstr>
      <vt:lpstr>Cont…</vt:lpstr>
      <vt:lpstr>Prototype Design Pattern</vt:lpstr>
      <vt:lpstr>Usage of Prototype Pattern</vt:lpstr>
      <vt:lpstr>UML for Prototype Pattern</vt:lpstr>
      <vt:lpstr>Cont…</vt:lpstr>
      <vt:lpstr>Builder Design Pattern</vt:lpstr>
      <vt:lpstr>UML for Builder Pattern Example</vt:lpstr>
      <vt:lpstr>Cont…</vt:lpstr>
      <vt:lpstr>Object Pool Pattern</vt:lpstr>
      <vt:lpstr>Advantage of Object Pool design pattern</vt:lpstr>
      <vt:lpstr>UML for Object Pool Pattern</vt:lpstr>
      <vt:lpstr>Structural design patterns</vt:lpstr>
      <vt:lpstr>Types of structural design patterns</vt:lpstr>
      <vt:lpstr>Adapter Pattern</vt:lpstr>
      <vt:lpstr>Cont…</vt:lpstr>
      <vt:lpstr>Cont…</vt:lpstr>
      <vt:lpstr>Bridge Pattern</vt:lpstr>
      <vt:lpstr>Con…</vt:lpstr>
      <vt:lpstr>Composite Pattern</vt:lpstr>
      <vt:lpstr>Cont…</vt:lpstr>
      <vt:lpstr>Cont…</vt:lpstr>
      <vt:lpstr>Cont…</vt:lpstr>
      <vt:lpstr>Cont…</vt:lpstr>
      <vt:lpstr>Decorator Pattern</vt:lpstr>
      <vt:lpstr>Cont…</vt:lpstr>
      <vt:lpstr>Cont…</vt:lpstr>
      <vt:lpstr>Facade Pattern</vt:lpstr>
      <vt:lpstr>Cont…</vt:lpstr>
      <vt:lpstr>Flyweight Pattern</vt:lpstr>
      <vt:lpstr>Proxy Pattern</vt:lpstr>
      <vt:lpstr>Proxy Pattern</vt:lpstr>
      <vt:lpstr>Cont…</vt:lpstr>
      <vt:lpstr>Behavioral Design Patterns</vt:lpstr>
      <vt:lpstr>Cont…</vt:lpstr>
      <vt:lpstr>Chain of Responsibility Pattern</vt:lpstr>
      <vt:lpstr>Cont…</vt:lpstr>
      <vt:lpstr>Cont…</vt:lpstr>
      <vt:lpstr>Command Pattern</vt:lpstr>
      <vt:lpstr>Cont…</vt:lpstr>
      <vt:lpstr>Cont…</vt:lpstr>
      <vt:lpstr>Interpreter Pattern</vt:lpstr>
      <vt:lpstr>Cont…</vt:lpstr>
      <vt:lpstr>Cont…</vt:lpstr>
      <vt:lpstr>Iterator Pattern</vt:lpstr>
      <vt:lpstr>Cont…</vt:lpstr>
      <vt:lpstr>Cont…</vt:lpstr>
      <vt:lpstr>Mediator Pattern</vt:lpstr>
      <vt:lpstr>Cont…</vt:lpstr>
      <vt:lpstr>Cont…</vt:lpstr>
      <vt:lpstr>Memento Pattern</vt:lpstr>
      <vt:lpstr>Cont…</vt:lpstr>
      <vt:lpstr>Observer Pattern</vt:lpstr>
      <vt:lpstr>Cont…</vt:lpstr>
      <vt:lpstr>State Pattern</vt:lpstr>
      <vt:lpstr>Cont…</vt:lpstr>
      <vt:lpstr>Strategy Pattern</vt:lpstr>
      <vt:lpstr>Cont…</vt:lpstr>
      <vt:lpstr>Template Pattern</vt:lpstr>
      <vt:lpstr>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mez</cp:lastModifiedBy>
  <cp:revision>386</cp:revision>
  <dcterms:created xsi:type="dcterms:W3CDTF">2017-03-20T05:11:47Z</dcterms:created>
  <dcterms:modified xsi:type="dcterms:W3CDTF">2024-05-04T20:15:44Z</dcterms:modified>
</cp:coreProperties>
</file>