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6" r:id="rId71"/>
    <p:sldId id="325" r:id="rId72"/>
  </p:sldIdLst>
  <p:sldSz cx="4610100" cy="3467100"/>
  <p:notesSz cx="4610100" cy="3467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6" d="100"/>
          <a:sy n="136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5.png"/><Relationship Id="rId10" Type="http://schemas.openxmlformats.org/officeDocument/2006/relationships/image" Target="../media/image54.png"/><Relationship Id="rId4" Type="http://schemas.openxmlformats.org/officeDocument/2006/relationships/image" Target="../media/image1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5.png"/><Relationship Id="rId10" Type="http://schemas.openxmlformats.org/officeDocument/2006/relationships/image" Target="../media/image54.png"/><Relationship Id="rId4" Type="http://schemas.openxmlformats.org/officeDocument/2006/relationships/image" Target="../media/image1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57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62.png"/><Relationship Id="rId5" Type="http://schemas.openxmlformats.org/officeDocument/2006/relationships/image" Target="../media/image45.png"/><Relationship Id="rId10" Type="http://schemas.openxmlformats.org/officeDocument/2006/relationships/image" Target="../media/image61.png"/><Relationship Id="rId4" Type="http://schemas.openxmlformats.org/officeDocument/2006/relationships/image" Target="../media/image1.png"/><Relationship Id="rId9" Type="http://schemas.openxmlformats.org/officeDocument/2006/relationships/image" Target="../media/image60.png"/><Relationship Id="rId1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image" Target="../media/image6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62.png"/><Relationship Id="rId5" Type="http://schemas.openxmlformats.org/officeDocument/2006/relationships/image" Target="../media/image45.png"/><Relationship Id="rId10" Type="http://schemas.openxmlformats.org/officeDocument/2006/relationships/image" Target="../media/image61.png"/><Relationship Id="rId4" Type="http://schemas.openxmlformats.org/officeDocument/2006/relationships/image" Target="../media/image1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45.png"/><Relationship Id="rId10" Type="http://schemas.openxmlformats.org/officeDocument/2006/relationships/image" Target="../media/image71.png"/><Relationship Id="rId4" Type="http://schemas.openxmlformats.org/officeDocument/2006/relationships/image" Target="../media/image1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18" Type="http://schemas.openxmlformats.org/officeDocument/2006/relationships/image" Target="../media/image39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17" Type="http://schemas.openxmlformats.org/officeDocument/2006/relationships/image" Target="../media/image93.png"/><Relationship Id="rId2" Type="http://schemas.openxmlformats.org/officeDocument/2006/relationships/image" Target="../media/image48.png"/><Relationship Id="rId16" Type="http://schemas.openxmlformats.org/officeDocument/2006/relationships/image" Target="../media/image92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10" Type="http://schemas.openxmlformats.org/officeDocument/2006/relationships/image" Target="../media/image86.png"/><Relationship Id="rId19" Type="http://schemas.openxmlformats.org/officeDocument/2006/relationships/image" Target="../media/image94.png"/><Relationship Id="rId4" Type="http://schemas.openxmlformats.org/officeDocument/2006/relationships/image" Target="../media/image1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3.png"/><Relationship Id="rId18" Type="http://schemas.openxmlformats.org/officeDocument/2006/relationships/image" Target="../media/image94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12" Type="http://schemas.openxmlformats.org/officeDocument/2006/relationships/image" Target="../media/image100.png"/><Relationship Id="rId17" Type="http://schemas.openxmlformats.org/officeDocument/2006/relationships/image" Target="../media/image39.png"/><Relationship Id="rId2" Type="http://schemas.openxmlformats.org/officeDocument/2006/relationships/image" Target="../media/image48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99.png"/><Relationship Id="rId5" Type="http://schemas.openxmlformats.org/officeDocument/2006/relationships/image" Target="../media/image81.png"/><Relationship Id="rId15" Type="http://schemas.openxmlformats.org/officeDocument/2006/relationships/image" Target="../media/image93.png"/><Relationship Id="rId10" Type="http://schemas.openxmlformats.org/officeDocument/2006/relationships/image" Target="../media/image98.png"/><Relationship Id="rId19" Type="http://schemas.openxmlformats.org/officeDocument/2006/relationships/image" Target="../media/image95.png"/><Relationship Id="rId4" Type="http://schemas.openxmlformats.org/officeDocument/2006/relationships/image" Target="../media/image1.png"/><Relationship Id="rId9" Type="http://schemas.openxmlformats.org/officeDocument/2006/relationships/image" Target="../media/image97.png"/><Relationship Id="rId1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23.png"/><Relationship Id="rId3" Type="http://schemas.openxmlformats.org/officeDocument/2006/relationships/image" Target="../media/image80.png"/><Relationship Id="rId7" Type="http://schemas.openxmlformats.org/officeDocument/2006/relationships/image" Target="../media/image83.png"/><Relationship Id="rId12" Type="http://schemas.openxmlformats.org/officeDocument/2006/relationships/image" Target="../media/image100.png"/><Relationship Id="rId17" Type="http://schemas.openxmlformats.org/officeDocument/2006/relationships/image" Target="../media/image103.png"/><Relationship Id="rId2" Type="http://schemas.openxmlformats.org/officeDocument/2006/relationships/image" Target="../media/image48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2.png"/><Relationship Id="rId11" Type="http://schemas.openxmlformats.org/officeDocument/2006/relationships/image" Target="../media/image99.png"/><Relationship Id="rId5" Type="http://schemas.openxmlformats.org/officeDocument/2006/relationships/image" Target="../media/image81.png"/><Relationship Id="rId15" Type="http://schemas.openxmlformats.org/officeDocument/2006/relationships/image" Target="../media/image45.png"/><Relationship Id="rId10" Type="http://schemas.openxmlformats.org/officeDocument/2006/relationships/image" Target="../media/image98.png"/><Relationship Id="rId4" Type="http://schemas.openxmlformats.org/officeDocument/2006/relationships/image" Target="../media/image1.png"/><Relationship Id="rId9" Type="http://schemas.openxmlformats.org/officeDocument/2006/relationships/image" Target="../media/image97.png"/><Relationship Id="rId1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9.png"/><Relationship Id="rId7" Type="http://schemas.openxmlformats.org/officeDocument/2006/relationships/image" Target="../media/image111.png"/><Relationship Id="rId12" Type="http://schemas.openxmlformats.org/officeDocument/2006/relationships/image" Target="../media/image114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11" Type="http://schemas.openxmlformats.org/officeDocument/2006/relationships/image" Target="../media/image113.png"/><Relationship Id="rId5" Type="http://schemas.openxmlformats.org/officeDocument/2006/relationships/image" Target="../media/image4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81.png"/><Relationship Id="rId10" Type="http://schemas.openxmlformats.org/officeDocument/2006/relationships/image" Target="../media/image123.png"/><Relationship Id="rId4" Type="http://schemas.openxmlformats.org/officeDocument/2006/relationships/image" Target="../media/image1.png"/><Relationship Id="rId9" Type="http://schemas.openxmlformats.org/officeDocument/2006/relationships/image" Target="../media/image1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6.png"/><Relationship Id="rId12" Type="http://schemas.openxmlformats.org/officeDocument/2006/relationships/image" Target="../media/image7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5.png"/><Relationship Id="rId11" Type="http://schemas.openxmlformats.org/officeDocument/2006/relationships/image" Target="../media/image99.png"/><Relationship Id="rId5" Type="http://schemas.openxmlformats.org/officeDocument/2006/relationships/image" Target="../media/image45.png"/><Relationship Id="rId15" Type="http://schemas.openxmlformats.org/officeDocument/2006/relationships/image" Target="../media/image131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28.png"/><Relationship Id="rId1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40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45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4" Type="http://schemas.openxmlformats.org/officeDocument/2006/relationships/image" Target="../media/image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0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45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4" Type="http://schemas.openxmlformats.org/officeDocument/2006/relationships/image" Target="../media/image1.png"/><Relationship Id="rId9" Type="http://schemas.openxmlformats.org/officeDocument/2006/relationships/image" Target="../media/image136.png"/><Relationship Id="rId14" Type="http://schemas.openxmlformats.org/officeDocument/2006/relationships/image" Target="../media/image1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0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45.png"/><Relationship Id="rId15" Type="http://schemas.openxmlformats.org/officeDocument/2006/relationships/image" Target="../media/image142.png"/><Relationship Id="rId10" Type="http://schemas.openxmlformats.org/officeDocument/2006/relationships/image" Target="../media/image137.png"/><Relationship Id="rId4" Type="http://schemas.openxmlformats.org/officeDocument/2006/relationships/image" Target="../media/image1.png"/><Relationship Id="rId9" Type="http://schemas.openxmlformats.org/officeDocument/2006/relationships/image" Target="../media/image144.png"/><Relationship Id="rId1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0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45.png"/><Relationship Id="rId15" Type="http://schemas.openxmlformats.org/officeDocument/2006/relationships/image" Target="../media/image142.png"/><Relationship Id="rId10" Type="http://schemas.openxmlformats.org/officeDocument/2006/relationships/image" Target="../media/image145.png"/><Relationship Id="rId4" Type="http://schemas.openxmlformats.org/officeDocument/2006/relationships/image" Target="../media/image1.png"/><Relationship Id="rId9" Type="http://schemas.openxmlformats.org/officeDocument/2006/relationships/image" Target="../media/image144.png"/><Relationship Id="rId1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0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46.png"/><Relationship Id="rId5" Type="http://schemas.openxmlformats.org/officeDocument/2006/relationships/image" Target="../media/image45.png"/><Relationship Id="rId15" Type="http://schemas.openxmlformats.org/officeDocument/2006/relationships/image" Target="../media/image142.png"/><Relationship Id="rId10" Type="http://schemas.openxmlformats.org/officeDocument/2006/relationships/image" Target="../media/image145.png"/><Relationship Id="rId4" Type="http://schemas.openxmlformats.org/officeDocument/2006/relationships/image" Target="../media/image1.png"/><Relationship Id="rId9" Type="http://schemas.openxmlformats.org/officeDocument/2006/relationships/image" Target="../media/image144.png"/><Relationship Id="rId14" Type="http://schemas.openxmlformats.org/officeDocument/2006/relationships/image" Target="../media/image1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0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image" Target="../media/image14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46.png"/><Relationship Id="rId5" Type="http://schemas.openxmlformats.org/officeDocument/2006/relationships/image" Target="../media/image45.png"/><Relationship Id="rId15" Type="http://schemas.openxmlformats.org/officeDocument/2006/relationships/image" Target="../media/image142.png"/><Relationship Id="rId10" Type="http://schemas.openxmlformats.org/officeDocument/2006/relationships/image" Target="../media/image145.png"/><Relationship Id="rId4" Type="http://schemas.openxmlformats.org/officeDocument/2006/relationships/image" Target="../media/image1.png"/><Relationship Id="rId9" Type="http://schemas.openxmlformats.org/officeDocument/2006/relationships/image" Target="../media/image144.png"/><Relationship Id="rId14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29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image" Target="../media/image14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46.png"/><Relationship Id="rId5" Type="http://schemas.openxmlformats.org/officeDocument/2006/relationships/image" Target="../media/image45.png"/><Relationship Id="rId15" Type="http://schemas.openxmlformats.org/officeDocument/2006/relationships/image" Target="../media/image142.png"/><Relationship Id="rId10" Type="http://schemas.openxmlformats.org/officeDocument/2006/relationships/image" Target="../media/image145.png"/><Relationship Id="rId4" Type="http://schemas.openxmlformats.org/officeDocument/2006/relationships/image" Target="../media/image1.png"/><Relationship Id="rId9" Type="http://schemas.openxmlformats.org/officeDocument/2006/relationships/image" Target="../media/image144.png"/><Relationship Id="rId14" Type="http://schemas.openxmlformats.org/officeDocument/2006/relationships/image" Target="../media/image1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29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image" Target="../media/image14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46.png"/><Relationship Id="rId5" Type="http://schemas.openxmlformats.org/officeDocument/2006/relationships/image" Target="../media/image45.png"/><Relationship Id="rId15" Type="http://schemas.openxmlformats.org/officeDocument/2006/relationships/image" Target="../media/image142.png"/><Relationship Id="rId10" Type="http://schemas.openxmlformats.org/officeDocument/2006/relationships/image" Target="../media/image145.png"/><Relationship Id="rId4" Type="http://schemas.openxmlformats.org/officeDocument/2006/relationships/image" Target="../media/image1.png"/><Relationship Id="rId9" Type="http://schemas.openxmlformats.org/officeDocument/2006/relationships/image" Target="../media/image144.png"/><Relationship Id="rId14" Type="http://schemas.openxmlformats.org/officeDocument/2006/relationships/image" Target="../media/image14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29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image" Target="../media/image147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46.png"/><Relationship Id="rId5" Type="http://schemas.openxmlformats.org/officeDocument/2006/relationships/image" Target="../media/image45.png"/><Relationship Id="rId15" Type="http://schemas.openxmlformats.org/officeDocument/2006/relationships/image" Target="../media/image149.png"/><Relationship Id="rId10" Type="http://schemas.openxmlformats.org/officeDocument/2006/relationships/image" Target="../media/image145.png"/><Relationship Id="rId4" Type="http://schemas.openxmlformats.org/officeDocument/2006/relationships/image" Target="../media/image1.png"/><Relationship Id="rId9" Type="http://schemas.openxmlformats.org/officeDocument/2006/relationships/image" Target="../media/image144.png"/><Relationship Id="rId14" Type="http://schemas.openxmlformats.org/officeDocument/2006/relationships/image" Target="../media/image1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13" Type="http://schemas.openxmlformats.org/officeDocument/2006/relationships/image" Target="../media/image159.png"/><Relationship Id="rId3" Type="http://schemas.openxmlformats.org/officeDocument/2006/relationships/image" Target="../media/image153.png"/><Relationship Id="rId7" Type="http://schemas.openxmlformats.org/officeDocument/2006/relationships/image" Target="../media/image155.png"/><Relationship Id="rId12" Type="http://schemas.openxmlformats.org/officeDocument/2006/relationships/image" Target="../media/image44.png"/><Relationship Id="rId17" Type="http://schemas.openxmlformats.org/officeDocument/2006/relationships/image" Target="../media/image163.png"/><Relationship Id="rId2" Type="http://schemas.openxmlformats.org/officeDocument/2006/relationships/image" Target="../media/image42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8.png"/><Relationship Id="rId5" Type="http://schemas.openxmlformats.org/officeDocument/2006/relationships/image" Target="../media/image81.png"/><Relationship Id="rId15" Type="http://schemas.openxmlformats.org/officeDocument/2006/relationships/image" Target="../media/image161.png"/><Relationship Id="rId10" Type="http://schemas.openxmlformats.org/officeDocument/2006/relationships/image" Target="../media/image108.png"/><Relationship Id="rId4" Type="http://schemas.openxmlformats.org/officeDocument/2006/relationships/image" Target="../media/image1.png"/><Relationship Id="rId9" Type="http://schemas.openxmlformats.org/officeDocument/2006/relationships/image" Target="../media/image157.png"/><Relationship Id="rId14" Type="http://schemas.openxmlformats.org/officeDocument/2006/relationships/image" Target="../media/image16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0.pn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12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5.png"/><Relationship Id="rId11" Type="http://schemas.openxmlformats.org/officeDocument/2006/relationships/image" Target="../media/image101.png"/><Relationship Id="rId5" Type="http://schemas.openxmlformats.org/officeDocument/2006/relationships/image" Target="../media/image2.png"/><Relationship Id="rId15" Type="http://schemas.openxmlformats.org/officeDocument/2006/relationships/image" Target="../media/image172.png"/><Relationship Id="rId10" Type="http://schemas.openxmlformats.org/officeDocument/2006/relationships/image" Target="../media/image169.png"/><Relationship Id="rId4" Type="http://schemas.openxmlformats.org/officeDocument/2006/relationships/image" Target="../media/image44.png"/><Relationship Id="rId9" Type="http://schemas.openxmlformats.org/officeDocument/2006/relationships/image" Target="../media/image168.png"/><Relationship Id="rId14" Type="http://schemas.openxmlformats.org/officeDocument/2006/relationships/image" Target="../media/image17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84.png"/><Relationship Id="rId3" Type="http://schemas.openxmlformats.org/officeDocument/2006/relationships/image" Target="../media/image175.png"/><Relationship Id="rId7" Type="http://schemas.openxmlformats.org/officeDocument/2006/relationships/image" Target="../media/image179.png"/><Relationship Id="rId12" Type="http://schemas.openxmlformats.org/officeDocument/2006/relationships/image" Target="../media/image183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8.png"/><Relationship Id="rId11" Type="http://schemas.openxmlformats.org/officeDocument/2006/relationships/image" Target="../media/image182.png"/><Relationship Id="rId5" Type="http://schemas.openxmlformats.org/officeDocument/2006/relationships/image" Target="../media/image177.png"/><Relationship Id="rId10" Type="http://schemas.openxmlformats.org/officeDocument/2006/relationships/image" Target="../media/image181.png"/><Relationship Id="rId4" Type="http://schemas.openxmlformats.org/officeDocument/2006/relationships/image" Target="../media/image176.png"/><Relationship Id="rId9" Type="http://schemas.openxmlformats.org/officeDocument/2006/relationships/image" Target="../media/image1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image" Target="../media/image18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png"/><Relationship Id="rId3" Type="http://schemas.openxmlformats.org/officeDocument/2006/relationships/image" Target="../media/image190.png"/><Relationship Id="rId7" Type="http://schemas.openxmlformats.org/officeDocument/2006/relationships/image" Target="../media/image45.png"/><Relationship Id="rId12" Type="http://schemas.openxmlformats.org/officeDocument/2006/relationships/image" Target="../media/image149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13.png"/><Relationship Id="rId5" Type="http://schemas.openxmlformats.org/officeDocument/2006/relationships/image" Target="../media/image191.png"/><Relationship Id="rId10" Type="http://schemas.openxmlformats.org/officeDocument/2006/relationships/image" Target="../media/image194.png"/><Relationship Id="rId4" Type="http://schemas.openxmlformats.org/officeDocument/2006/relationships/image" Target="../media/image42.png"/><Relationship Id="rId9" Type="http://schemas.openxmlformats.org/officeDocument/2006/relationships/image" Target="../media/image19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7" Type="http://schemas.openxmlformats.org/officeDocument/2006/relationships/image" Target="../media/image199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20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.png"/><Relationship Id="rId5" Type="http://schemas.openxmlformats.org/officeDocument/2006/relationships/image" Target="../media/image21.png"/><Relationship Id="rId4" Type="http://schemas.openxmlformats.org/officeDocument/2006/relationships/image" Target="../media/image20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7" Type="http://schemas.openxmlformats.org/officeDocument/2006/relationships/image" Target="../media/image20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21.png"/><Relationship Id="rId4" Type="http://schemas.openxmlformats.org/officeDocument/2006/relationships/image" Target="../media/image20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8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8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8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8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7" Type="http://schemas.openxmlformats.org/officeDocument/2006/relationships/image" Target="../media/image83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13" Type="http://schemas.openxmlformats.org/officeDocument/2006/relationships/image" Target="../media/image212.png"/><Relationship Id="rId3" Type="http://schemas.openxmlformats.org/officeDocument/2006/relationships/image" Target="../media/image42.png"/><Relationship Id="rId7" Type="http://schemas.openxmlformats.org/officeDocument/2006/relationships/image" Target="../media/image207.png"/><Relationship Id="rId12" Type="http://schemas.openxmlformats.org/officeDocument/2006/relationships/image" Target="../media/image211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11" Type="http://schemas.openxmlformats.org/officeDocument/2006/relationships/image" Target="../media/image210.png"/><Relationship Id="rId5" Type="http://schemas.openxmlformats.org/officeDocument/2006/relationships/image" Target="../media/image1.png"/><Relationship Id="rId10" Type="http://schemas.openxmlformats.org/officeDocument/2006/relationships/image" Target="../media/image194.png"/><Relationship Id="rId4" Type="http://schemas.openxmlformats.org/officeDocument/2006/relationships/image" Target="../media/image191.png"/><Relationship Id="rId9" Type="http://schemas.openxmlformats.org/officeDocument/2006/relationships/image" Target="../media/image209.png"/><Relationship Id="rId14" Type="http://schemas.openxmlformats.org/officeDocument/2006/relationships/image" Target="../media/image13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3.png"/><Relationship Id="rId7" Type="http://schemas.openxmlformats.org/officeDocument/2006/relationships/image" Target="../media/image215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4.png"/><Relationship Id="rId11" Type="http://schemas.openxmlformats.org/officeDocument/2006/relationships/image" Target="../media/image217.png"/><Relationship Id="rId5" Type="http://schemas.openxmlformats.org/officeDocument/2006/relationships/image" Target="../media/image45.png"/><Relationship Id="rId10" Type="http://schemas.openxmlformats.org/officeDocument/2006/relationships/image" Target="../media/image123.png"/><Relationship Id="rId4" Type="http://schemas.openxmlformats.org/officeDocument/2006/relationships/image" Target="../media/image1.png"/><Relationship Id="rId9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18.png"/><Relationship Id="rId7" Type="http://schemas.openxmlformats.org/officeDocument/2006/relationships/image" Target="../media/image22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9.png"/><Relationship Id="rId5" Type="http://schemas.openxmlformats.org/officeDocument/2006/relationships/image" Target="../media/image81.png"/><Relationship Id="rId4" Type="http://schemas.openxmlformats.org/officeDocument/2006/relationships/image" Target="../media/image1.png"/><Relationship Id="rId9" Type="http://schemas.openxmlformats.org/officeDocument/2006/relationships/image" Target="../media/image2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jpeg"/><Relationship Id="rId2" Type="http://schemas.openxmlformats.org/officeDocument/2006/relationships/image" Target="../media/image222.jpe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png"/><Relationship Id="rId3" Type="http://schemas.openxmlformats.org/officeDocument/2006/relationships/image" Target="../media/image226.png"/><Relationship Id="rId7" Type="http://schemas.openxmlformats.org/officeDocument/2006/relationships/image" Target="../media/image22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7.png"/><Relationship Id="rId5" Type="http://schemas.openxmlformats.org/officeDocument/2006/relationships/image" Target="../media/image81.png"/><Relationship Id="rId10" Type="http://schemas.openxmlformats.org/officeDocument/2006/relationships/image" Target="../media/image231.png"/><Relationship Id="rId4" Type="http://schemas.openxmlformats.org/officeDocument/2006/relationships/image" Target="../media/image1.png"/><Relationship Id="rId9" Type="http://schemas.openxmlformats.org/officeDocument/2006/relationships/image" Target="../media/image23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37.png"/><Relationship Id="rId3" Type="http://schemas.openxmlformats.org/officeDocument/2006/relationships/image" Target="../media/image232.png"/><Relationship Id="rId7" Type="http://schemas.openxmlformats.org/officeDocument/2006/relationships/image" Target="../media/image234.png"/><Relationship Id="rId12" Type="http://schemas.openxmlformats.org/officeDocument/2006/relationships/image" Target="../media/image2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3.png"/><Relationship Id="rId11" Type="http://schemas.openxmlformats.org/officeDocument/2006/relationships/image" Target="../media/image235.png"/><Relationship Id="rId5" Type="http://schemas.openxmlformats.org/officeDocument/2006/relationships/image" Target="../media/image81.png"/><Relationship Id="rId15" Type="http://schemas.openxmlformats.org/officeDocument/2006/relationships/image" Target="../media/image239.png"/><Relationship Id="rId10" Type="http://schemas.openxmlformats.org/officeDocument/2006/relationships/image" Target="../media/image170.png"/><Relationship Id="rId4" Type="http://schemas.openxmlformats.org/officeDocument/2006/relationships/image" Target="../media/image1.png"/><Relationship Id="rId9" Type="http://schemas.openxmlformats.org/officeDocument/2006/relationships/image" Target="../media/image49.png"/><Relationship Id="rId14" Type="http://schemas.openxmlformats.org/officeDocument/2006/relationships/image" Target="../media/image23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40.png"/><Relationship Id="rId3" Type="http://schemas.openxmlformats.org/officeDocument/2006/relationships/image" Target="../media/image232.png"/><Relationship Id="rId7" Type="http://schemas.openxmlformats.org/officeDocument/2006/relationships/image" Target="../media/image234.png"/><Relationship Id="rId12" Type="http://schemas.openxmlformats.org/officeDocument/2006/relationships/image" Target="../media/image2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3.png"/><Relationship Id="rId11" Type="http://schemas.openxmlformats.org/officeDocument/2006/relationships/image" Target="../media/image235.png"/><Relationship Id="rId5" Type="http://schemas.openxmlformats.org/officeDocument/2006/relationships/image" Target="../media/image81.png"/><Relationship Id="rId15" Type="http://schemas.openxmlformats.org/officeDocument/2006/relationships/image" Target="../media/image239.png"/><Relationship Id="rId10" Type="http://schemas.openxmlformats.org/officeDocument/2006/relationships/image" Target="../media/image170.png"/><Relationship Id="rId4" Type="http://schemas.openxmlformats.org/officeDocument/2006/relationships/image" Target="../media/image1.png"/><Relationship Id="rId9" Type="http://schemas.openxmlformats.org/officeDocument/2006/relationships/image" Target="../media/image49.png"/><Relationship Id="rId14" Type="http://schemas.openxmlformats.org/officeDocument/2006/relationships/image" Target="../media/image23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40.png"/><Relationship Id="rId3" Type="http://schemas.openxmlformats.org/officeDocument/2006/relationships/image" Target="../media/image232.png"/><Relationship Id="rId7" Type="http://schemas.openxmlformats.org/officeDocument/2006/relationships/image" Target="../media/image234.png"/><Relationship Id="rId12" Type="http://schemas.openxmlformats.org/officeDocument/2006/relationships/image" Target="../media/image2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3.png"/><Relationship Id="rId11" Type="http://schemas.openxmlformats.org/officeDocument/2006/relationships/image" Target="../media/image235.png"/><Relationship Id="rId5" Type="http://schemas.openxmlformats.org/officeDocument/2006/relationships/image" Target="../media/image81.png"/><Relationship Id="rId15" Type="http://schemas.openxmlformats.org/officeDocument/2006/relationships/image" Target="../media/image239.png"/><Relationship Id="rId10" Type="http://schemas.openxmlformats.org/officeDocument/2006/relationships/image" Target="../media/image170.png"/><Relationship Id="rId4" Type="http://schemas.openxmlformats.org/officeDocument/2006/relationships/image" Target="../media/image1.png"/><Relationship Id="rId9" Type="http://schemas.openxmlformats.org/officeDocument/2006/relationships/image" Target="../media/image49.png"/><Relationship Id="rId14" Type="http://schemas.openxmlformats.org/officeDocument/2006/relationships/image" Target="../media/image2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40.png"/><Relationship Id="rId3" Type="http://schemas.openxmlformats.org/officeDocument/2006/relationships/image" Target="../media/image232.png"/><Relationship Id="rId7" Type="http://schemas.openxmlformats.org/officeDocument/2006/relationships/image" Target="../media/image234.png"/><Relationship Id="rId12" Type="http://schemas.openxmlformats.org/officeDocument/2006/relationships/image" Target="../media/image23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3.png"/><Relationship Id="rId11" Type="http://schemas.openxmlformats.org/officeDocument/2006/relationships/image" Target="../media/image235.png"/><Relationship Id="rId5" Type="http://schemas.openxmlformats.org/officeDocument/2006/relationships/image" Target="../media/image81.png"/><Relationship Id="rId15" Type="http://schemas.openxmlformats.org/officeDocument/2006/relationships/image" Target="../media/image242.png"/><Relationship Id="rId10" Type="http://schemas.openxmlformats.org/officeDocument/2006/relationships/image" Target="../media/image170.png"/><Relationship Id="rId4" Type="http://schemas.openxmlformats.org/officeDocument/2006/relationships/image" Target="../media/image1.png"/><Relationship Id="rId9" Type="http://schemas.openxmlformats.org/officeDocument/2006/relationships/image" Target="../media/image49.png"/><Relationship Id="rId14" Type="http://schemas.openxmlformats.org/officeDocument/2006/relationships/image" Target="../media/image24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3.png"/><Relationship Id="rId7" Type="http://schemas.openxmlformats.org/officeDocument/2006/relationships/image" Target="../media/image245.png"/><Relationship Id="rId12" Type="http://schemas.openxmlformats.org/officeDocument/2006/relationships/image" Target="../media/image25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5" Type="http://schemas.openxmlformats.org/officeDocument/2006/relationships/image" Target="../media/image45.png"/><Relationship Id="rId10" Type="http://schemas.openxmlformats.org/officeDocument/2006/relationships/image" Target="../media/image248.png"/><Relationship Id="rId4" Type="http://schemas.openxmlformats.org/officeDocument/2006/relationships/image" Target="../media/image1.png"/><Relationship Id="rId9" Type="http://schemas.openxmlformats.org/officeDocument/2006/relationships/image" Target="../media/image247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3.png"/><Relationship Id="rId7" Type="http://schemas.openxmlformats.org/officeDocument/2006/relationships/image" Target="../media/image245.png"/><Relationship Id="rId12" Type="http://schemas.openxmlformats.org/officeDocument/2006/relationships/image" Target="../media/image25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5" Type="http://schemas.openxmlformats.org/officeDocument/2006/relationships/image" Target="../media/image45.png"/><Relationship Id="rId10" Type="http://schemas.openxmlformats.org/officeDocument/2006/relationships/image" Target="../media/image248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3.png"/><Relationship Id="rId7" Type="http://schemas.openxmlformats.org/officeDocument/2006/relationships/image" Target="../media/image245.png"/><Relationship Id="rId12" Type="http://schemas.openxmlformats.org/officeDocument/2006/relationships/image" Target="../media/image25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4.png"/><Relationship Id="rId11" Type="http://schemas.openxmlformats.org/officeDocument/2006/relationships/image" Target="../media/image249.png"/><Relationship Id="rId5" Type="http://schemas.openxmlformats.org/officeDocument/2006/relationships/image" Target="../media/image45.pn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3.png"/><Relationship Id="rId7" Type="http://schemas.openxmlformats.org/officeDocument/2006/relationships/image" Target="../media/image245.png"/><Relationship Id="rId12" Type="http://schemas.openxmlformats.org/officeDocument/2006/relationships/image" Target="../media/image250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4.png"/><Relationship Id="rId11" Type="http://schemas.openxmlformats.org/officeDocument/2006/relationships/image" Target="../media/image104.png"/><Relationship Id="rId5" Type="http://schemas.openxmlformats.org/officeDocument/2006/relationships/image" Target="../media/image45.pn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image" Target="../media/image243.png"/><Relationship Id="rId7" Type="http://schemas.openxmlformats.org/officeDocument/2006/relationships/image" Target="../media/image245.png"/><Relationship Id="rId12" Type="http://schemas.openxmlformats.org/officeDocument/2006/relationships/image" Target="../media/image251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4.png"/><Relationship Id="rId11" Type="http://schemas.openxmlformats.org/officeDocument/2006/relationships/image" Target="../media/image104.png"/><Relationship Id="rId5" Type="http://schemas.openxmlformats.org/officeDocument/2006/relationships/image" Target="../media/image45.pn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59.png"/><Relationship Id="rId3" Type="http://schemas.openxmlformats.org/officeDocument/2006/relationships/image" Target="../media/image252.png"/><Relationship Id="rId7" Type="http://schemas.openxmlformats.org/officeDocument/2006/relationships/image" Target="../media/image254.png"/><Relationship Id="rId12" Type="http://schemas.openxmlformats.org/officeDocument/2006/relationships/image" Target="../media/image258.png"/><Relationship Id="rId2" Type="http://schemas.openxmlformats.org/officeDocument/2006/relationships/image" Target="../media/image42.png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3.png"/><Relationship Id="rId11" Type="http://schemas.openxmlformats.org/officeDocument/2006/relationships/image" Target="../media/image257.png"/><Relationship Id="rId5" Type="http://schemas.openxmlformats.org/officeDocument/2006/relationships/image" Target="../media/image8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1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8.png"/><Relationship Id="rId7" Type="http://schemas.openxmlformats.org/officeDocument/2006/relationships/image" Target="../media/image12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9.png"/><Relationship Id="rId5" Type="http://schemas.openxmlformats.org/officeDocument/2006/relationships/image" Target="../media/image81.png"/><Relationship Id="rId10" Type="http://schemas.openxmlformats.org/officeDocument/2006/relationships/image" Target="../media/image123.png"/><Relationship Id="rId4" Type="http://schemas.openxmlformats.org/officeDocument/2006/relationships/image" Target="../media/image1.png"/><Relationship Id="rId9" Type="http://schemas.openxmlformats.org/officeDocument/2006/relationships/image" Target="../media/image12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59.png"/><Relationship Id="rId3" Type="http://schemas.openxmlformats.org/officeDocument/2006/relationships/image" Target="../media/image252.png"/><Relationship Id="rId7" Type="http://schemas.openxmlformats.org/officeDocument/2006/relationships/image" Target="../media/image254.png"/><Relationship Id="rId12" Type="http://schemas.openxmlformats.org/officeDocument/2006/relationships/image" Target="../media/image25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3.png"/><Relationship Id="rId11" Type="http://schemas.openxmlformats.org/officeDocument/2006/relationships/image" Target="../media/image257.png"/><Relationship Id="rId5" Type="http://schemas.openxmlformats.org/officeDocument/2006/relationships/image" Target="../media/image8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1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259.png"/><Relationship Id="rId3" Type="http://schemas.openxmlformats.org/officeDocument/2006/relationships/image" Target="../media/image252.png"/><Relationship Id="rId7" Type="http://schemas.openxmlformats.org/officeDocument/2006/relationships/image" Target="../media/image254.png"/><Relationship Id="rId12" Type="http://schemas.openxmlformats.org/officeDocument/2006/relationships/image" Target="../media/image258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3.png"/><Relationship Id="rId11" Type="http://schemas.openxmlformats.org/officeDocument/2006/relationships/image" Target="../media/image257.png"/><Relationship Id="rId5" Type="http://schemas.openxmlformats.org/officeDocument/2006/relationships/image" Target="../media/image8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4" Type="http://schemas.openxmlformats.org/officeDocument/2006/relationships/image" Target="../media/image1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87743" y="1509089"/>
            <a:ext cx="4432566" cy="82384"/>
          </a:xfrm>
          <a:custGeom>
            <a:avLst/>
            <a:gdLst/>
            <a:ahLst/>
            <a:cxnLst/>
            <a:rect l="l" t="t" r="r" b="b"/>
            <a:pathLst>
              <a:path w="4432566" h="82384">
                <a:moveTo>
                  <a:pt x="0" y="50800"/>
                </a:moveTo>
                <a:lnTo>
                  <a:pt x="0" y="82384"/>
                </a:lnTo>
                <a:lnTo>
                  <a:pt x="4432566" y="82384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56809" y="2116734"/>
            <a:ext cx="114301" cy="1143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9344" y="2167534"/>
            <a:ext cx="4280164" cy="6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20310" y="1546940"/>
            <a:ext cx="50800" cy="58249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20310" y="1610441"/>
            <a:ext cx="50800" cy="5189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1553503"/>
            <a:ext cx="4432566" cy="626730"/>
          </a:xfrm>
          <a:custGeom>
            <a:avLst/>
            <a:gdLst/>
            <a:ahLst/>
            <a:cxnLst/>
            <a:rect l="l" t="t" r="r" b="b"/>
            <a:pathLst>
              <a:path w="4432566" h="626730">
                <a:moveTo>
                  <a:pt x="0" y="575930"/>
                </a:moveTo>
                <a:lnTo>
                  <a:pt x="16636" y="613444"/>
                </a:lnTo>
                <a:lnTo>
                  <a:pt x="50800" y="626730"/>
                </a:lnTo>
                <a:lnTo>
                  <a:pt x="4381765" y="626730"/>
                </a:lnTo>
                <a:lnTo>
                  <a:pt x="4419279" y="610094"/>
                </a:lnTo>
                <a:lnTo>
                  <a:pt x="4432566" y="575930"/>
                </a:lnTo>
                <a:lnTo>
                  <a:pt x="4432566" y="0"/>
                </a:lnTo>
                <a:lnTo>
                  <a:pt x="0" y="0"/>
                </a:lnTo>
                <a:lnTo>
                  <a:pt x="0" y="575930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597741"/>
            <a:ext cx="0" cy="550743"/>
          </a:xfrm>
          <a:custGeom>
            <a:avLst/>
            <a:gdLst/>
            <a:ahLst/>
            <a:cxnLst/>
            <a:rect l="l" t="t" r="r" b="b"/>
            <a:pathLst>
              <a:path h="550743">
                <a:moveTo>
                  <a:pt x="0" y="55074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5850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5723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55964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0050" y="671462"/>
            <a:ext cx="3962400" cy="75728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Institution of Technology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School of Computing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Department of Information Technology and computer science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and SE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321" y="1651879"/>
            <a:ext cx="2571052" cy="4353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r>
              <a:rPr sz="1400" spc="14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9577" y="2511123"/>
            <a:ext cx="3462541" cy="5183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Chapter</a:t>
            </a:r>
            <a:r>
              <a:rPr sz="1400" spc="9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1:</a:t>
            </a:r>
            <a:r>
              <a:rPr sz="1400" spc="11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Introduction</a:t>
            </a:r>
            <a:r>
              <a:rPr sz="1400" spc="1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400" spc="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Systems</a:t>
            </a:r>
            <a:r>
              <a:rPr lang="en-US" sz="1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version October </a:t>
            </a:r>
            <a:r>
              <a:rPr lang="en-US" sz="1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15,  2024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98671" y="3186567"/>
            <a:ext cx="70427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lang="en-US" sz="1100" dirty="0" err="1" smtClean="0">
                <a:solidFill>
                  <a:srgbClr val="0000FF"/>
                </a:solidFill>
                <a:latin typeface="Times New Roman"/>
                <a:cs typeface="Times New Roman"/>
              </a:rPr>
              <a:t>Dawit</a:t>
            </a:r>
            <a:r>
              <a:rPr lang="en-US" sz="11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A</a:t>
            </a:r>
            <a:endParaRPr sz="1100">
              <a:latin typeface="Times New Roman"/>
              <a:cs typeface="Times New Roman"/>
            </a:endParaRPr>
          </a:p>
        </p:txBody>
      </p:sp>
      <p:pic>
        <p:nvPicPr>
          <p:cNvPr id="18" name="Picture 17"/>
          <p:cNvPicPr/>
          <p:nvPr/>
        </p:nvPicPr>
        <p:blipFill>
          <a:blip r:embed="rId6" cstate="print"/>
          <a:stretch>
            <a:fillRect/>
          </a:stretch>
        </p:blipFill>
        <p:spPr bwMode="auto">
          <a:xfrm>
            <a:off x="1543051" y="133350"/>
            <a:ext cx="1143000" cy="533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18654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93727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292376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297456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50165"/>
            <a:ext cx="50800" cy="2086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913666"/>
            <a:ext cx="50800" cy="20228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019821"/>
            <a:ext cx="4432566" cy="1967447"/>
          </a:xfrm>
          <a:custGeom>
            <a:avLst/>
            <a:gdLst/>
            <a:ahLst/>
            <a:cxnLst/>
            <a:rect l="l" t="t" r="r" b="b"/>
            <a:pathLst>
              <a:path w="4432566" h="1967447">
                <a:moveTo>
                  <a:pt x="0" y="1916646"/>
                </a:moveTo>
                <a:lnTo>
                  <a:pt x="16636" y="1954160"/>
                </a:lnTo>
                <a:lnTo>
                  <a:pt x="50800" y="1967447"/>
                </a:lnTo>
                <a:lnTo>
                  <a:pt x="4381765" y="1967447"/>
                </a:lnTo>
                <a:lnTo>
                  <a:pt x="4419279" y="1950811"/>
                </a:lnTo>
                <a:lnTo>
                  <a:pt x="4432566" y="1916646"/>
                </a:lnTo>
                <a:lnTo>
                  <a:pt x="4432566" y="0"/>
                </a:lnTo>
                <a:lnTo>
                  <a:pt x="0" y="0"/>
                </a:lnTo>
                <a:lnTo>
                  <a:pt x="0" y="1916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00966"/>
            <a:ext cx="0" cy="2054552"/>
          </a:xfrm>
          <a:custGeom>
            <a:avLst/>
            <a:gdLst/>
            <a:ahLst/>
            <a:cxnLst/>
            <a:rect l="l" t="t" r="r" b="b"/>
            <a:pathLst>
              <a:path h="2054552">
                <a:moveTo>
                  <a:pt x="0" y="205455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882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755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628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174697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gree</a:t>
            </a:r>
            <a:r>
              <a:rPr sz="1400" spc="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transparen</a:t>
            </a:r>
            <a:r>
              <a:rPr sz="14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37865"/>
            <a:ext cx="4355318" cy="1714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000">
              <a:latin typeface="Times New Roman"/>
              <a:cs typeface="Times New Roman"/>
            </a:endParaRPr>
          </a:p>
          <a:p>
            <a:pPr marL="289788" marR="1373059" indent="-277088">
              <a:lnSpc>
                <a:spcPts val="1149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Aiming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full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ution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transparen</a:t>
            </a:r>
            <a:r>
              <a:rPr sz="1000" spc="-14" dirty="0" smtClean="0">
                <a:latin typeface="Times New Roman"/>
                <a:cs typeface="Times New Roman"/>
              </a:rPr>
              <a:t>c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much: </a:t>
            </a:r>
            <a:endParaRPr sz="1000">
              <a:latin typeface="Times New Roman"/>
              <a:cs typeface="Times New Roman"/>
            </a:endParaRPr>
          </a:p>
          <a:p>
            <a:pPr marL="289788" marR="1373059">
              <a:lnSpc>
                <a:spcPts val="1149"/>
              </a:lnSpc>
              <a:spcBef>
                <a:spcPts val="642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Users</a:t>
            </a:r>
            <a:r>
              <a:rPr sz="1000" spc="-2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be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located</a:t>
            </a:r>
            <a:r>
              <a:rPr sz="1000" spc="-2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di</a:t>
            </a:r>
            <a:r>
              <a:rPr sz="1000" spc="-25" dirty="0" smtClean="0">
                <a:solidFill>
                  <a:srgbClr val="FF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continents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ts val="875"/>
              </a:lnSpc>
              <a:spcBef>
                <a:spcPts val="686"/>
              </a:spcBef>
            </a:pPr>
            <a:r>
              <a:rPr sz="1500" spc="0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Completely</a:t>
            </a:r>
            <a:r>
              <a:rPr sz="1500" spc="-46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hiding</a:t>
            </a:r>
            <a:r>
              <a:rPr sz="1500" spc="-25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500" spc="-9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f</a:t>
            </a:r>
            <a:r>
              <a:rPr sz="1500" spc="0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ailures</a:t>
            </a:r>
            <a:r>
              <a:rPr sz="1500" spc="-29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500" spc="-8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net</a:t>
            </a:r>
            <a:r>
              <a:rPr sz="1500" spc="-9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orks</a:t>
            </a:r>
            <a:r>
              <a:rPr sz="1500" spc="-36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500" spc="-14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nodes</a:t>
            </a:r>
            <a:r>
              <a:rPr sz="1500" spc="-23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500" spc="-6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(theoretically</a:t>
            </a:r>
            <a:r>
              <a:rPr sz="1500" spc="-53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1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practically)</a:t>
            </a:r>
            <a:r>
              <a:rPr sz="1000" spc="-4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impossible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842"/>
              </a:spcBef>
            </a:pPr>
            <a:r>
              <a:rPr sz="1000" spc="-109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ou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cannot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distinguish</a:t>
            </a:r>
            <a:r>
              <a:rPr sz="1000" spc="-4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sl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o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computer</a:t>
            </a:r>
            <a:r>
              <a:rPr sz="1000" spc="-3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ailing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one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45"/>
              </a:spcBef>
            </a:pPr>
            <a:r>
              <a:rPr sz="1000" spc="-109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ou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er</a:t>
            </a:r>
            <a:r>
              <a:rPr sz="1000" spc="-2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be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sure</a:t>
            </a:r>
            <a:r>
              <a:rPr sz="10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er</a:t>
            </a:r>
            <a:r>
              <a:rPr sz="1000" spc="-2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actually</a:t>
            </a:r>
            <a:r>
              <a:rPr sz="10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performed</a:t>
            </a:r>
            <a:r>
              <a:rPr sz="10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operation</a:t>
            </a:r>
            <a:r>
              <a:rPr sz="1000" spc="-3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before 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crash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798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Full</a:t>
            </a:r>
            <a:r>
              <a:rPr sz="10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transparen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-5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cost</a:t>
            </a:r>
            <a:r>
              <a:rPr sz="1000" spc="-16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performance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5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xposing</a:t>
            </a:r>
            <a:r>
              <a:rPr sz="1000" spc="-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ution</a:t>
            </a:r>
            <a:r>
              <a:rPr sz="1000" spc="-4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2653901"/>
            <a:ext cx="3283166" cy="30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080"/>
              </a:lnSpc>
              <a:spcBef>
                <a:spcPts val="54"/>
              </a:spcBef>
            </a:pP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K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eeping</a:t>
            </a:r>
            <a:r>
              <a:rPr sz="1000" spc="-3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79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eb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caches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xactly</a:t>
            </a:r>
            <a:r>
              <a:rPr sz="1000" spc="-28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up-to-date</a:t>
            </a:r>
            <a:r>
              <a:rPr sz="10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master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Immediately</a:t>
            </a:r>
            <a:r>
              <a:rPr sz="1000" spc="-5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flushing</a:t>
            </a:r>
            <a:r>
              <a:rPr sz="1000" spc="-6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write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disk</a:t>
            </a:r>
            <a:r>
              <a:rPr sz="10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ault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tolerance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9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18654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93727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292376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297456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50165"/>
            <a:ext cx="50800" cy="2086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913666"/>
            <a:ext cx="50800" cy="20228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019821"/>
            <a:ext cx="4432566" cy="1967447"/>
          </a:xfrm>
          <a:custGeom>
            <a:avLst/>
            <a:gdLst/>
            <a:ahLst/>
            <a:cxnLst/>
            <a:rect l="l" t="t" r="r" b="b"/>
            <a:pathLst>
              <a:path w="4432566" h="1967447">
                <a:moveTo>
                  <a:pt x="0" y="1916646"/>
                </a:moveTo>
                <a:lnTo>
                  <a:pt x="16636" y="1954160"/>
                </a:lnTo>
                <a:lnTo>
                  <a:pt x="50800" y="1967447"/>
                </a:lnTo>
                <a:lnTo>
                  <a:pt x="4381765" y="1967447"/>
                </a:lnTo>
                <a:lnTo>
                  <a:pt x="4419279" y="1950811"/>
                </a:lnTo>
                <a:lnTo>
                  <a:pt x="4432566" y="1916646"/>
                </a:lnTo>
                <a:lnTo>
                  <a:pt x="4432566" y="0"/>
                </a:lnTo>
                <a:lnTo>
                  <a:pt x="0" y="0"/>
                </a:lnTo>
                <a:lnTo>
                  <a:pt x="0" y="1916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00966"/>
            <a:ext cx="0" cy="2054552"/>
          </a:xfrm>
          <a:custGeom>
            <a:avLst/>
            <a:gdLst/>
            <a:ahLst/>
            <a:cxnLst/>
            <a:rect l="l" t="t" r="r" b="b"/>
            <a:pathLst>
              <a:path h="2054552">
                <a:moveTo>
                  <a:pt x="0" y="205455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882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755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628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174697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gree</a:t>
            </a:r>
            <a:r>
              <a:rPr sz="1400" spc="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transparen</a:t>
            </a:r>
            <a:r>
              <a:rPr sz="14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37865"/>
            <a:ext cx="4355318" cy="1714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000">
              <a:latin typeface="Times New Roman"/>
              <a:cs typeface="Times New Roman"/>
            </a:endParaRPr>
          </a:p>
          <a:p>
            <a:pPr marL="289788" marR="1373059" indent="-277088">
              <a:lnSpc>
                <a:spcPts val="1149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Aiming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full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ution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transparen</a:t>
            </a:r>
            <a:r>
              <a:rPr sz="1000" spc="-14" dirty="0" smtClean="0">
                <a:latin typeface="Times New Roman"/>
                <a:cs typeface="Times New Roman"/>
              </a:rPr>
              <a:t>c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much: </a:t>
            </a:r>
            <a:endParaRPr sz="1000">
              <a:latin typeface="Times New Roman"/>
              <a:cs typeface="Times New Roman"/>
            </a:endParaRPr>
          </a:p>
          <a:p>
            <a:pPr marL="289788" marR="1373059">
              <a:lnSpc>
                <a:spcPts val="1149"/>
              </a:lnSpc>
              <a:spcBef>
                <a:spcPts val="64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Users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</a:t>
            </a:r>
            <a:r>
              <a:rPr sz="1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continents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ts val="875"/>
              </a:lnSpc>
              <a:spcBef>
                <a:spcPts val="686"/>
              </a:spcBef>
            </a:pPr>
            <a:r>
              <a:rPr sz="1500" spc="0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Completely</a:t>
            </a:r>
            <a:r>
              <a:rPr sz="1500" spc="-46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hiding</a:t>
            </a:r>
            <a:r>
              <a:rPr sz="1500" spc="-25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500" spc="-9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f</a:t>
            </a:r>
            <a:r>
              <a:rPr sz="1500" spc="0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ailures</a:t>
            </a:r>
            <a:r>
              <a:rPr sz="1500" spc="-29" baseline="2898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500" spc="-8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net</a:t>
            </a:r>
            <a:r>
              <a:rPr sz="1500" spc="-9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orks</a:t>
            </a:r>
            <a:r>
              <a:rPr sz="1500" spc="-36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500" spc="-14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nodes</a:t>
            </a:r>
            <a:r>
              <a:rPr sz="1500" spc="-23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500" spc="-6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(theoretically</a:t>
            </a:r>
            <a:r>
              <a:rPr sz="1500" spc="-53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1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practically)</a:t>
            </a:r>
            <a:r>
              <a:rPr sz="1000" spc="-4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impossible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842"/>
              </a:spcBef>
            </a:pPr>
            <a:r>
              <a:rPr sz="1000" spc="-109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ou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cannot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distinguish</a:t>
            </a:r>
            <a:r>
              <a:rPr sz="1000" spc="-4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sl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o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computer</a:t>
            </a:r>
            <a:r>
              <a:rPr sz="1000" spc="-3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ailing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one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45"/>
              </a:spcBef>
            </a:pPr>
            <a:r>
              <a:rPr sz="1000" spc="-109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ou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er</a:t>
            </a:r>
            <a:r>
              <a:rPr sz="1000" spc="-2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be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sure</a:t>
            </a:r>
            <a:r>
              <a:rPr sz="10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er</a:t>
            </a:r>
            <a:r>
              <a:rPr sz="1000" spc="-2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actually</a:t>
            </a:r>
            <a:r>
              <a:rPr sz="10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performed</a:t>
            </a:r>
            <a:r>
              <a:rPr sz="10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operation</a:t>
            </a:r>
            <a:r>
              <a:rPr sz="1000" spc="-3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before 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crash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798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Full</a:t>
            </a:r>
            <a:r>
              <a:rPr sz="10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transparen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-5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cost</a:t>
            </a:r>
            <a:r>
              <a:rPr sz="1000" spc="-16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performance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5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xposing</a:t>
            </a:r>
            <a:r>
              <a:rPr sz="1000" spc="-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ution</a:t>
            </a:r>
            <a:r>
              <a:rPr sz="1000" spc="-4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2653901"/>
            <a:ext cx="3283166" cy="30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080"/>
              </a:lnSpc>
              <a:spcBef>
                <a:spcPts val="54"/>
              </a:spcBef>
            </a:pP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K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eeping</a:t>
            </a:r>
            <a:r>
              <a:rPr sz="1000" spc="-3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79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eb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caches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xactly</a:t>
            </a:r>
            <a:r>
              <a:rPr sz="1000" spc="-28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up-to-date</a:t>
            </a:r>
            <a:r>
              <a:rPr sz="10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master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Immediately</a:t>
            </a:r>
            <a:r>
              <a:rPr sz="1000" spc="-5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flushing</a:t>
            </a:r>
            <a:r>
              <a:rPr sz="1000" spc="-6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write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disk</a:t>
            </a:r>
            <a:r>
              <a:rPr sz="10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ault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tolerance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9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18654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93727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292376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297456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50165"/>
            <a:ext cx="50800" cy="2086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913666"/>
            <a:ext cx="50800" cy="20228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019821"/>
            <a:ext cx="4432566" cy="1967447"/>
          </a:xfrm>
          <a:custGeom>
            <a:avLst/>
            <a:gdLst/>
            <a:ahLst/>
            <a:cxnLst/>
            <a:rect l="l" t="t" r="r" b="b"/>
            <a:pathLst>
              <a:path w="4432566" h="1967447">
                <a:moveTo>
                  <a:pt x="0" y="1916646"/>
                </a:moveTo>
                <a:lnTo>
                  <a:pt x="16636" y="1954160"/>
                </a:lnTo>
                <a:lnTo>
                  <a:pt x="50800" y="1967447"/>
                </a:lnTo>
                <a:lnTo>
                  <a:pt x="4381765" y="1967447"/>
                </a:lnTo>
                <a:lnTo>
                  <a:pt x="4419279" y="1950811"/>
                </a:lnTo>
                <a:lnTo>
                  <a:pt x="4432566" y="1916646"/>
                </a:lnTo>
                <a:lnTo>
                  <a:pt x="4432566" y="0"/>
                </a:lnTo>
                <a:lnTo>
                  <a:pt x="0" y="0"/>
                </a:lnTo>
                <a:lnTo>
                  <a:pt x="0" y="1916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00966"/>
            <a:ext cx="0" cy="2054552"/>
          </a:xfrm>
          <a:custGeom>
            <a:avLst/>
            <a:gdLst/>
            <a:ahLst/>
            <a:cxnLst/>
            <a:rect l="l" t="t" r="r" b="b"/>
            <a:pathLst>
              <a:path h="2054552">
                <a:moveTo>
                  <a:pt x="0" y="205455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882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755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628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174697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gree</a:t>
            </a:r>
            <a:r>
              <a:rPr sz="1400" spc="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transparen</a:t>
            </a:r>
            <a:r>
              <a:rPr sz="14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37865"/>
            <a:ext cx="4355318" cy="1714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000">
              <a:latin typeface="Times New Roman"/>
              <a:cs typeface="Times New Roman"/>
            </a:endParaRPr>
          </a:p>
          <a:p>
            <a:pPr marL="289788" marR="1373059" indent="-277088">
              <a:lnSpc>
                <a:spcPts val="1149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Aiming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full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ution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transparen</a:t>
            </a:r>
            <a:r>
              <a:rPr sz="1000" spc="-14" dirty="0" smtClean="0">
                <a:latin typeface="Times New Roman"/>
                <a:cs typeface="Times New Roman"/>
              </a:rPr>
              <a:t>c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much: </a:t>
            </a:r>
            <a:endParaRPr sz="1000">
              <a:latin typeface="Times New Roman"/>
              <a:cs typeface="Times New Roman"/>
            </a:endParaRPr>
          </a:p>
          <a:p>
            <a:pPr marL="289788" marR="1373059">
              <a:lnSpc>
                <a:spcPts val="1149"/>
              </a:lnSpc>
              <a:spcBef>
                <a:spcPts val="64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Users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</a:t>
            </a:r>
            <a:r>
              <a:rPr sz="1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continents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ts val="875"/>
              </a:lnSpc>
              <a:spcBef>
                <a:spcPts val="686"/>
              </a:spcBef>
            </a:pP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Completely</a:t>
            </a:r>
            <a:r>
              <a:rPr sz="1500" spc="-46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hiding</a:t>
            </a:r>
            <a:r>
              <a:rPr sz="1500" spc="-25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-9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ailures</a:t>
            </a:r>
            <a:r>
              <a:rPr sz="1500" spc="-29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of</a:t>
            </a:r>
            <a:r>
              <a:rPr sz="1500" spc="-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net</a:t>
            </a:r>
            <a:r>
              <a:rPr sz="1500" spc="-9" baseline="2898" dirty="0" smtClean="0">
                <a:latin typeface="Times New Roman"/>
                <a:cs typeface="Times New Roman"/>
              </a:rPr>
              <a:t>w</a:t>
            </a:r>
            <a:r>
              <a:rPr sz="1500" spc="0" baseline="2898" dirty="0" smtClean="0">
                <a:latin typeface="Times New Roman"/>
                <a:cs typeface="Times New Roman"/>
              </a:rPr>
              <a:t>orks</a:t>
            </a:r>
            <a:r>
              <a:rPr sz="1500" spc="-36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and</a:t>
            </a:r>
            <a:r>
              <a:rPr sz="1500" spc="-14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nodes</a:t>
            </a:r>
            <a:r>
              <a:rPr sz="1500" spc="-23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is</a:t>
            </a:r>
            <a:r>
              <a:rPr sz="1500" spc="-6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(theoretically</a:t>
            </a:r>
            <a:r>
              <a:rPr sz="1500" spc="-53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practically)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impossible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842"/>
              </a:spcBef>
            </a:pPr>
            <a:r>
              <a:rPr sz="1000" spc="-109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ou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cannot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distinguish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ailing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45"/>
              </a:spcBef>
            </a:pPr>
            <a:r>
              <a:rPr sz="1000" spc="-109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ou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sure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actually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performed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before 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crash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798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Full</a:t>
            </a:r>
            <a:r>
              <a:rPr sz="10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transparen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-5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cost</a:t>
            </a:r>
            <a:r>
              <a:rPr sz="1000" spc="-16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performance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5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xposing</a:t>
            </a:r>
            <a:r>
              <a:rPr sz="1000" spc="-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ution</a:t>
            </a:r>
            <a:r>
              <a:rPr sz="1000" spc="-4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2653901"/>
            <a:ext cx="3283166" cy="30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080"/>
              </a:lnSpc>
              <a:spcBef>
                <a:spcPts val="54"/>
              </a:spcBef>
            </a:pP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K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eeping</a:t>
            </a:r>
            <a:r>
              <a:rPr sz="1000" spc="-3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79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eb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caches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xactly</a:t>
            </a:r>
            <a:r>
              <a:rPr sz="1000" spc="-28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up-to-date</a:t>
            </a:r>
            <a:r>
              <a:rPr sz="10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master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Immediately</a:t>
            </a:r>
            <a:r>
              <a:rPr sz="1000" spc="-5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flushing</a:t>
            </a:r>
            <a:r>
              <a:rPr sz="1000" spc="-6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write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disk</a:t>
            </a:r>
            <a:r>
              <a:rPr sz="10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ault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tolerance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9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18654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93727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292376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297456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50165"/>
            <a:ext cx="50800" cy="208630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913666"/>
            <a:ext cx="50800" cy="20228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019821"/>
            <a:ext cx="4432566" cy="1967447"/>
          </a:xfrm>
          <a:custGeom>
            <a:avLst/>
            <a:gdLst/>
            <a:ahLst/>
            <a:cxnLst/>
            <a:rect l="l" t="t" r="r" b="b"/>
            <a:pathLst>
              <a:path w="4432566" h="1967447">
                <a:moveTo>
                  <a:pt x="0" y="1916646"/>
                </a:moveTo>
                <a:lnTo>
                  <a:pt x="16636" y="1954160"/>
                </a:lnTo>
                <a:lnTo>
                  <a:pt x="50800" y="1967447"/>
                </a:lnTo>
                <a:lnTo>
                  <a:pt x="4381765" y="1967447"/>
                </a:lnTo>
                <a:lnTo>
                  <a:pt x="4419279" y="1950811"/>
                </a:lnTo>
                <a:lnTo>
                  <a:pt x="4432566" y="1916646"/>
                </a:lnTo>
                <a:lnTo>
                  <a:pt x="4432566" y="0"/>
                </a:lnTo>
                <a:lnTo>
                  <a:pt x="0" y="0"/>
                </a:lnTo>
                <a:lnTo>
                  <a:pt x="0" y="19166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00966"/>
            <a:ext cx="0" cy="2054552"/>
          </a:xfrm>
          <a:custGeom>
            <a:avLst/>
            <a:gdLst/>
            <a:ahLst/>
            <a:cxnLst/>
            <a:rect l="l" t="t" r="r" b="b"/>
            <a:pathLst>
              <a:path h="2054552">
                <a:moveTo>
                  <a:pt x="0" y="205455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882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755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6286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174697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gree</a:t>
            </a:r>
            <a:r>
              <a:rPr sz="1400" spc="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transparen</a:t>
            </a:r>
            <a:r>
              <a:rPr sz="14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37865"/>
            <a:ext cx="4355318" cy="1714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000">
              <a:latin typeface="Times New Roman"/>
              <a:cs typeface="Times New Roman"/>
            </a:endParaRPr>
          </a:p>
          <a:p>
            <a:pPr marL="289788" marR="1373059" indent="-277088">
              <a:lnSpc>
                <a:spcPts val="1149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Aiming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full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ution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transparen</a:t>
            </a:r>
            <a:r>
              <a:rPr sz="1000" spc="-14" dirty="0" smtClean="0">
                <a:latin typeface="Times New Roman"/>
                <a:cs typeface="Times New Roman"/>
              </a:rPr>
              <a:t>c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much: </a:t>
            </a:r>
            <a:endParaRPr sz="1000">
              <a:latin typeface="Times New Roman"/>
              <a:cs typeface="Times New Roman"/>
            </a:endParaRPr>
          </a:p>
          <a:p>
            <a:pPr marL="289788" marR="1373059">
              <a:lnSpc>
                <a:spcPts val="1149"/>
              </a:lnSpc>
              <a:spcBef>
                <a:spcPts val="64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Users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located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</a:t>
            </a:r>
            <a:r>
              <a:rPr sz="1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continents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ts val="875"/>
              </a:lnSpc>
              <a:spcBef>
                <a:spcPts val="686"/>
              </a:spcBef>
            </a:pP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Completely</a:t>
            </a:r>
            <a:r>
              <a:rPr sz="1500" spc="-46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hiding</a:t>
            </a:r>
            <a:r>
              <a:rPr sz="1500" spc="-25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-9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1500" spc="0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ailures</a:t>
            </a:r>
            <a:r>
              <a:rPr sz="1500" spc="-29" baseline="289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of</a:t>
            </a:r>
            <a:r>
              <a:rPr sz="1500" spc="-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net</a:t>
            </a:r>
            <a:r>
              <a:rPr sz="1500" spc="-9" baseline="2898" dirty="0" smtClean="0">
                <a:latin typeface="Times New Roman"/>
                <a:cs typeface="Times New Roman"/>
              </a:rPr>
              <a:t>w</a:t>
            </a:r>
            <a:r>
              <a:rPr sz="1500" spc="0" baseline="2898" dirty="0" smtClean="0">
                <a:latin typeface="Times New Roman"/>
                <a:cs typeface="Times New Roman"/>
              </a:rPr>
              <a:t>orks</a:t>
            </a:r>
            <a:r>
              <a:rPr sz="1500" spc="-36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and</a:t>
            </a:r>
            <a:r>
              <a:rPr sz="1500" spc="-14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nodes</a:t>
            </a:r>
            <a:r>
              <a:rPr sz="1500" spc="-23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is</a:t>
            </a:r>
            <a:r>
              <a:rPr sz="1500" spc="-6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(theoretically</a:t>
            </a:r>
            <a:r>
              <a:rPr sz="1500" spc="-53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and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practically)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impossible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842"/>
              </a:spcBef>
            </a:pPr>
            <a:r>
              <a:rPr sz="1000" spc="-109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ou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cannot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distinguish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ailing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one</a:t>
            </a:r>
            <a:endParaRPr sz="1000">
              <a:latin typeface="Times New Roman"/>
              <a:cs typeface="Times New Roman"/>
            </a:endParaRPr>
          </a:p>
          <a:p>
            <a:pPr marL="566889">
              <a:lnSpc>
                <a:spcPct val="99658"/>
              </a:lnSpc>
              <a:spcBef>
                <a:spcPts val="45"/>
              </a:spcBef>
            </a:pPr>
            <a:r>
              <a:rPr sz="1000" spc="-109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ou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sure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actually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performed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before 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crash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ct val="95825"/>
              </a:lnSpc>
              <a:spcBef>
                <a:spcPts val="798"/>
              </a:spcBef>
            </a:pPr>
            <a:r>
              <a:rPr sz="1000" spc="0" dirty="0" smtClean="0">
                <a:latin typeface="Times New Roman"/>
                <a:cs typeface="Times New Roman"/>
              </a:rPr>
              <a:t>Full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transparen</a:t>
            </a:r>
            <a:r>
              <a:rPr sz="1000" spc="-14" dirty="0" smtClean="0">
                <a:latin typeface="Times New Roman"/>
                <a:cs typeface="Times New Roman"/>
              </a:rPr>
              <a:t>c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cost</a:t>
            </a:r>
            <a:r>
              <a:rPr sz="1000" spc="-1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performance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5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xposing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ution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2653901"/>
            <a:ext cx="3283166" cy="303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080"/>
              </a:lnSpc>
              <a:spcBef>
                <a:spcPts val="54"/>
              </a:spcBef>
            </a:pPr>
            <a:r>
              <a:rPr sz="1000" spc="-25" dirty="0" smtClean="0">
                <a:latin typeface="Times New Roman"/>
                <a:cs typeface="Times New Roman"/>
              </a:rPr>
              <a:t>K</a:t>
            </a:r>
            <a:r>
              <a:rPr sz="1000" spc="0" dirty="0" smtClean="0">
                <a:latin typeface="Times New Roman"/>
                <a:cs typeface="Times New Roman"/>
              </a:rPr>
              <a:t>eeping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-7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eb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caches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xactly</a:t>
            </a:r>
            <a:r>
              <a:rPr sz="10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up-to-date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master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Immediately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flushing</a:t>
            </a:r>
            <a:r>
              <a:rPr sz="1000" spc="-6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write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disk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ault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tolerance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113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9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39723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97584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89215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94295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871236"/>
            <a:ext cx="50800" cy="20336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34737"/>
            <a:ext cx="50800" cy="19701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058388"/>
            <a:ext cx="4432566" cy="1897270"/>
          </a:xfrm>
          <a:custGeom>
            <a:avLst/>
            <a:gdLst/>
            <a:ahLst/>
            <a:cxnLst/>
            <a:rect l="l" t="t" r="r" b="b"/>
            <a:pathLst>
              <a:path w="4432566" h="1897270">
                <a:moveTo>
                  <a:pt x="0" y="1846469"/>
                </a:moveTo>
                <a:lnTo>
                  <a:pt x="16636" y="1883983"/>
                </a:lnTo>
                <a:lnTo>
                  <a:pt x="50800" y="1897270"/>
                </a:lnTo>
                <a:lnTo>
                  <a:pt x="4381765" y="1897270"/>
                </a:lnTo>
                <a:lnTo>
                  <a:pt x="4419279" y="1880634"/>
                </a:lnTo>
                <a:lnTo>
                  <a:pt x="4432566" y="1846469"/>
                </a:lnTo>
                <a:lnTo>
                  <a:pt x="4432566" y="0"/>
                </a:lnTo>
                <a:lnTo>
                  <a:pt x="0" y="0"/>
                </a:lnTo>
                <a:lnTo>
                  <a:pt x="0" y="18464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22037"/>
            <a:ext cx="0" cy="2001870"/>
          </a:xfrm>
          <a:custGeom>
            <a:avLst/>
            <a:gdLst/>
            <a:ahLst/>
            <a:cxnLst/>
            <a:rect l="l" t="t" r="r" b="b"/>
            <a:pathLst>
              <a:path h="2001870">
                <a:moveTo>
                  <a:pt x="0" y="200187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093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966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83937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40233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Openness</a:t>
            </a:r>
            <a:r>
              <a:rPr sz="1400" spc="1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58345"/>
            <a:ext cx="4376825" cy="20678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Open</a:t>
            </a:r>
            <a:r>
              <a:rPr sz="1100" spc="1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100" spc="1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  <a:p>
            <a:pPr marL="12700" marR="101505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able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open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irrespect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underlying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vironment:</a:t>
            </a:r>
            <a:endParaRPr sz="1100">
              <a:latin typeface="Times New Roman"/>
              <a:cs typeface="Times New Roman"/>
            </a:endParaRPr>
          </a:p>
          <a:p>
            <a:pPr marL="289788" marR="240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conform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well-defined</a:t>
            </a:r>
            <a:r>
              <a:rPr sz="1100" spc="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aces</a:t>
            </a:r>
            <a:endParaRPr sz="1100">
              <a:latin typeface="Times New Roman"/>
              <a:cs typeface="Times New Roman"/>
            </a:endParaRPr>
          </a:p>
          <a:p>
            <a:pPr marL="289788" marR="24096">
              <a:lnSpc>
                <a:spcPts val="1195"/>
              </a:lnSpc>
              <a:spcBef>
                <a:spcPts val="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support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portability</a:t>
            </a:r>
            <a:r>
              <a:rPr sz="11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endParaRPr sz="1100">
              <a:latin typeface="Times New Roman"/>
              <a:cs typeface="Times New Roman"/>
            </a:endParaRPr>
          </a:p>
          <a:p>
            <a:pPr marL="566889" marR="24096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components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platforms</a:t>
            </a:r>
            <a:endParaRPr sz="1000">
              <a:latin typeface="Times New Roman"/>
              <a:cs typeface="Times New Roman"/>
            </a:endParaRPr>
          </a:p>
          <a:p>
            <a:pPr marL="289788" marR="24096">
              <a:lnSpc>
                <a:spcPct val="95825"/>
              </a:lnSpc>
              <a:spcBef>
                <a:spcPts val="31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easily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interoperate</a:t>
            </a:r>
            <a:endParaRPr sz="1100">
              <a:latin typeface="Times New Roman"/>
              <a:cs typeface="Times New Roman"/>
            </a:endParaRPr>
          </a:p>
          <a:p>
            <a:pPr marL="566889" marR="24096">
              <a:lnSpc>
                <a:spcPct val="95825"/>
              </a:lnSpc>
              <a:spcBef>
                <a:spcPts val="52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components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origin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communicate</a:t>
            </a:r>
            <a:endParaRPr sz="1000">
              <a:latin typeface="Times New Roman"/>
              <a:cs typeface="Times New Roman"/>
            </a:endParaRPr>
          </a:p>
          <a:p>
            <a:pPr marL="289788" marR="24096">
              <a:lnSpc>
                <a:spcPct val="95825"/>
              </a:lnSpc>
              <a:spcBef>
                <a:spcPts val="60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another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goal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open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fl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xible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xtensible</a:t>
            </a:r>
            <a:r>
              <a:rPr sz="1100" spc="0" dirty="0" smtClean="0">
                <a:latin typeface="Times New Roman"/>
                <a:cs typeface="Times New Roman"/>
              </a:rPr>
              <a:t>;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easy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configure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components;</a:t>
            </a:r>
            <a:endParaRPr sz="1100">
              <a:latin typeface="Times New Roman"/>
              <a:cs typeface="Times New Roman"/>
            </a:endParaRPr>
          </a:p>
          <a:p>
            <a:pPr marL="289788" marR="240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easy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components,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replace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xisting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52594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Openness</a:t>
            </a:r>
            <a:r>
              <a:rPr sz="1400" spc="11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1400" spc="9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—–</a:t>
            </a:r>
            <a:r>
              <a:rPr sz="1400" spc="5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Continued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081466"/>
            <a:ext cx="4091851" cy="1542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Open</a:t>
            </a:r>
            <a:r>
              <a:rPr sz="1100" spc="-2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uted</a:t>
            </a:r>
            <a:r>
              <a:rPr sz="1100" spc="-4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according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standard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rules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describe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syntax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semantics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those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services;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e.g.,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protocols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orks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22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Standards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necessity</a:t>
            </a:r>
            <a:endParaRPr sz="11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competition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non-normat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5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areas</a:t>
            </a:r>
            <a:endParaRPr sz="1000">
              <a:latin typeface="Times New Roman"/>
              <a:cs typeface="Times New Roman"/>
            </a:endParaRPr>
          </a:p>
          <a:p>
            <a:pPr marL="12700" marR="72008">
              <a:lnSpc>
                <a:spcPts val="1200"/>
              </a:lnSpc>
              <a:spcBef>
                <a:spcPts val="37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specified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 inter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described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ace</a:t>
            </a:r>
            <a:r>
              <a:rPr sz="11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Definition</a:t>
            </a:r>
            <a:r>
              <a:rPr sz="1100" spc="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Language</a:t>
            </a:r>
            <a:r>
              <a:rPr sz="1100" spc="-4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(IDL)</a:t>
            </a:r>
            <a:endParaRPr sz="1100">
              <a:latin typeface="Times New Roman"/>
              <a:cs typeface="Times New Roman"/>
            </a:endParaRPr>
          </a:p>
          <a:p>
            <a:pPr marL="289801" marR="300706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specify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only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syntax:</a:t>
            </a:r>
            <a:r>
              <a:rPr sz="1000" spc="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names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functions,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types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parameters, return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alues,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possible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xceptions,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...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619492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73811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6809" y="109242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344" y="114322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51025"/>
            <a:ext cx="50800" cy="454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714526"/>
            <a:ext cx="50800" cy="3906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43" y="820682"/>
            <a:ext cx="4432566" cy="335246"/>
          </a:xfrm>
          <a:custGeom>
            <a:avLst/>
            <a:gdLst/>
            <a:ahLst/>
            <a:cxnLst/>
            <a:rect l="l" t="t" r="r" b="b"/>
            <a:pathLst>
              <a:path w="4432566" h="335246">
                <a:moveTo>
                  <a:pt x="0" y="284446"/>
                </a:moveTo>
                <a:lnTo>
                  <a:pt x="16636" y="321960"/>
                </a:lnTo>
                <a:lnTo>
                  <a:pt x="50800" y="335246"/>
                </a:lnTo>
                <a:lnTo>
                  <a:pt x="4381765" y="335246"/>
                </a:lnTo>
                <a:lnTo>
                  <a:pt x="4419279" y="318610"/>
                </a:lnTo>
                <a:lnTo>
                  <a:pt x="4432566" y="284446"/>
                </a:lnTo>
                <a:lnTo>
                  <a:pt x="4432566" y="0"/>
                </a:lnTo>
                <a:lnTo>
                  <a:pt x="0" y="0"/>
                </a:lnTo>
                <a:lnTo>
                  <a:pt x="0" y="284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701826"/>
            <a:ext cx="0" cy="422351"/>
          </a:xfrm>
          <a:custGeom>
            <a:avLst/>
            <a:gdLst/>
            <a:ahLst/>
            <a:cxnLst/>
            <a:rect l="l" t="t" r="r" b="b"/>
            <a:pathLst>
              <a:path h="422351">
                <a:moveTo>
                  <a:pt x="0" y="42235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891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764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6637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43" y="1298434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D8F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43" y="1423821"/>
            <a:ext cx="4432566" cy="101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56809" y="2385453"/>
            <a:ext cx="114301" cy="1143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344" y="2436254"/>
            <a:ext cx="4280164" cy="63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1329952"/>
            <a:ext cx="50800" cy="10682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10" y="1393453"/>
            <a:ext cx="50800" cy="1004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3" y="1506376"/>
            <a:ext cx="4432566" cy="942577"/>
          </a:xfrm>
          <a:custGeom>
            <a:avLst/>
            <a:gdLst/>
            <a:ahLst/>
            <a:cxnLst/>
            <a:rect l="l" t="t" r="r" b="b"/>
            <a:pathLst>
              <a:path w="4432566" h="942577">
                <a:moveTo>
                  <a:pt x="0" y="891776"/>
                </a:moveTo>
                <a:lnTo>
                  <a:pt x="16636" y="929290"/>
                </a:lnTo>
                <a:lnTo>
                  <a:pt x="50800" y="942577"/>
                </a:lnTo>
                <a:lnTo>
                  <a:pt x="4381765" y="942577"/>
                </a:lnTo>
                <a:lnTo>
                  <a:pt x="4419279" y="925941"/>
                </a:lnTo>
                <a:lnTo>
                  <a:pt x="4432566" y="891776"/>
                </a:lnTo>
                <a:lnTo>
                  <a:pt x="4432566" y="0"/>
                </a:lnTo>
                <a:lnTo>
                  <a:pt x="0" y="0"/>
                </a:lnTo>
                <a:lnTo>
                  <a:pt x="0" y="891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380753"/>
            <a:ext cx="0" cy="1036450"/>
          </a:xfrm>
          <a:custGeom>
            <a:avLst/>
            <a:gdLst/>
            <a:ahLst/>
            <a:cxnLst/>
            <a:rect l="l" t="t" r="r" b="b"/>
            <a:pathLst>
              <a:path h="1036450">
                <a:moveTo>
                  <a:pt x="0" y="1036450"/>
                </a:moveTo>
                <a:lnTo>
                  <a:pt x="0" y="0"/>
                </a:lnTo>
              </a:path>
            </a:pathLst>
          </a:custGeom>
          <a:ln w="0">
            <a:solidFill>
              <a:srgbClr val="EB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13680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F3F3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3553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F7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13426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FCFC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43" y="2591460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D8F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743" y="2710077"/>
            <a:ext cx="4432566" cy="101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56809" y="3216224"/>
            <a:ext cx="114301" cy="1143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9344" y="3267024"/>
            <a:ext cx="4280164" cy="635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20310" y="2622988"/>
            <a:ext cx="50800" cy="60593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0310" y="2686489"/>
            <a:ext cx="50800" cy="542434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743" y="2792645"/>
            <a:ext cx="4432566" cy="487079"/>
          </a:xfrm>
          <a:custGeom>
            <a:avLst/>
            <a:gdLst/>
            <a:ahLst/>
            <a:cxnLst/>
            <a:rect l="l" t="t" r="r" b="b"/>
            <a:pathLst>
              <a:path w="4432566" h="487079">
                <a:moveTo>
                  <a:pt x="0" y="436279"/>
                </a:moveTo>
                <a:lnTo>
                  <a:pt x="16636" y="473793"/>
                </a:lnTo>
                <a:lnTo>
                  <a:pt x="50800" y="487079"/>
                </a:lnTo>
                <a:lnTo>
                  <a:pt x="4381765" y="487079"/>
                </a:lnTo>
                <a:lnTo>
                  <a:pt x="4419279" y="470443"/>
                </a:lnTo>
                <a:lnTo>
                  <a:pt x="4432566" y="436279"/>
                </a:lnTo>
                <a:lnTo>
                  <a:pt x="4432566" y="0"/>
                </a:lnTo>
                <a:lnTo>
                  <a:pt x="0" y="0"/>
                </a:lnTo>
                <a:lnTo>
                  <a:pt x="0" y="436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20310" y="2673789"/>
            <a:ext cx="0" cy="574184"/>
          </a:xfrm>
          <a:custGeom>
            <a:avLst/>
            <a:gdLst/>
            <a:ahLst/>
            <a:cxnLst/>
            <a:rect l="l" t="t" r="r" b="b"/>
            <a:pathLst>
              <a:path h="574184">
                <a:moveTo>
                  <a:pt x="0" y="574184"/>
                </a:moveTo>
                <a:lnTo>
                  <a:pt x="0" y="0"/>
                </a:lnTo>
              </a:path>
            </a:pathLst>
          </a:custGeom>
          <a:ln w="0">
            <a:solidFill>
              <a:srgbClr val="EB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0310" y="26610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F3F3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0310" y="2648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F7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20310" y="26356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FCFC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207857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r>
              <a:rPr sz="1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638704"/>
            <a:ext cx="4172147" cy="487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5">
              <a:lnSpc>
                <a:spcPts val="1050"/>
              </a:lnSpc>
              <a:spcBef>
                <a:spcPts val="52"/>
              </a:spcBef>
            </a:pPr>
            <a:r>
              <a:rPr sz="1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elopers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modern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easily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adject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“scalable”</a:t>
            </a:r>
            <a:endParaRPr sz="1000">
              <a:latin typeface="Times New Roman"/>
              <a:cs typeface="Times New Roman"/>
            </a:endParaRPr>
          </a:p>
          <a:p>
            <a:pPr marL="12700" marR="219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without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making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clear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000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their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actually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scales.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317646"/>
            <a:ext cx="3638796" cy="1101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Scalability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27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be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scalable: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ts val="1149"/>
              </a:lnSpc>
              <a:spcBef>
                <a:spcPts val="643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Size:</a:t>
            </a:r>
            <a:r>
              <a:rPr sz="1000" spc="39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adding</a:t>
            </a:r>
            <a:r>
              <a:rPr sz="1000" spc="-2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users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resources</a:t>
            </a:r>
            <a:r>
              <a:rPr sz="1000" spc="-3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 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ts val="1149"/>
              </a:lnSpc>
              <a:spcBef>
                <a:spcPts val="344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Geographically:</a:t>
            </a:r>
            <a:r>
              <a:rPr sz="1000" spc="-4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users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resources</a:t>
            </a:r>
            <a:r>
              <a:rPr sz="1000" spc="-3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be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ar</a:t>
            </a:r>
            <a:r>
              <a:rPr sz="1000" spc="-1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apart 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ts val="1149"/>
              </a:lnSpc>
              <a:spcBef>
                <a:spcPts val="344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Administrat</a:t>
            </a:r>
            <a:r>
              <a:rPr sz="1000" spc="-25" dirty="0" smtClean="0">
                <a:solidFill>
                  <a:srgbClr val="D8D8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ely:</a:t>
            </a:r>
            <a:r>
              <a:rPr sz="1000" spc="-10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be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easy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manage</a:t>
            </a:r>
            <a:r>
              <a:rPr sz="10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en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if</a:t>
            </a:r>
            <a:r>
              <a:rPr sz="1000" spc="-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it</a:t>
            </a:r>
            <a:r>
              <a:rPr sz="1000" spc="-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spans</a:t>
            </a:r>
            <a:r>
              <a:rPr sz="1000" spc="-2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ma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ts val="865"/>
              </a:lnSpc>
              <a:spcBef>
                <a:spcPts val="388"/>
              </a:spcBef>
            </a:pP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administrat</a:t>
            </a:r>
            <a:r>
              <a:rPr sz="1500" spc="-25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500" spc="-14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500" spc="-57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o</a:t>
            </a:r>
            <a:r>
              <a:rPr sz="1500" spc="-19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r</a:t>
            </a:r>
            <a:r>
              <a:rPr sz="1500" spc="-4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g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anizations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2610683"/>
            <a:ext cx="4363912" cy="639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9658"/>
              </a:lnSpc>
              <a:spcBef>
                <a:spcPts val="272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Most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systems</a:t>
            </a:r>
            <a:r>
              <a:rPr sz="10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account</a:t>
            </a:r>
            <a:r>
              <a:rPr sz="10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onl</a:t>
            </a:r>
            <a:r>
              <a:rPr sz="10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certain</a:t>
            </a:r>
            <a:r>
              <a:rPr sz="1000" spc="-2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xtent,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size</a:t>
            </a:r>
            <a:r>
              <a:rPr sz="10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scalabilit</a:t>
            </a:r>
            <a:r>
              <a:rPr sz="10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.</a:t>
            </a:r>
            <a:r>
              <a:rPr sz="1000" spc="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(non)solution: p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o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werful</a:t>
            </a:r>
            <a:r>
              <a:rPr sz="1000" spc="-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ers.</a:t>
            </a:r>
            <a:r>
              <a:rPr sz="1000" spc="2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79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oda</a:t>
            </a:r>
            <a:r>
              <a:rPr sz="10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2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challenge</a:t>
            </a:r>
            <a:r>
              <a:rPr sz="1000" spc="-3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lies</a:t>
            </a:r>
            <a:r>
              <a:rPr sz="10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geographical</a:t>
            </a:r>
            <a:r>
              <a:rPr sz="1000" spc="-5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administrat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 scalabilit</a:t>
            </a:r>
            <a:r>
              <a:rPr sz="10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619492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73811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6809" y="109242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344" y="114322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51025"/>
            <a:ext cx="50800" cy="454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714526"/>
            <a:ext cx="50800" cy="3906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43" y="820682"/>
            <a:ext cx="4432566" cy="335246"/>
          </a:xfrm>
          <a:custGeom>
            <a:avLst/>
            <a:gdLst/>
            <a:ahLst/>
            <a:cxnLst/>
            <a:rect l="l" t="t" r="r" b="b"/>
            <a:pathLst>
              <a:path w="4432566" h="335246">
                <a:moveTo>
                  <a:pt x="0" y="284446"/>
                </a:moveTo>
                <a:lnTo>
                  <a:pt x="16636" y="321960"/>
                </a:lnTo>
                <a:lnTo>
                  <a:pt x="50800" y="335246"/>
                </a:lnTo>
                <a:lnTo>
                  <a:pt x="4381765" y="335246"/>
                </a:lnTo>
                <a:lnTo>
                  <a:pt x="4419279" y="318610"/>
                </a:lnTo>
                <a:lnTo>
                  <a:pt x="4432566" y="284446"/>
                </a:lnTo>
                <a:lnTo>
                  <a:pt x="4432566" y="0"/>
                </a:lnTo>
                <a:lnTo>
                  <a:pt x="0" y="0"/>
                </a:lnTo>
                <a:lnTo>
                  <a:pt x="0" y="284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701826"/>
            <a:ext cx="0" cy="422351"/>
          </a:xfrm>
          <a:custGeom>
            <a:avLst/>
            <a:gdLst/>
            <a:ahLst/>
            <a:cxnLst/>
            <a:rect l="l" t="t" r="r" b="b"/>
            <a:pathLst>
              <a:path h="422351">
                <a:moveTo>
                  <a:pt x="0" y="42235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891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764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6637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43" y="1298434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43" y="142382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56809" y="2385453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344" y="243625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1329952"/>
            <a:ext cx="50800" cy="1068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10" y="1393453"/>
            <a:ext cx="50800" cy="1004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3" y="1506376"/>
            <a:ext cx="4432566" cy="942577"/>
          </a:xfrm>
          <a:custGeom>
            <a:avLst/>
            <a:gdLst/>
            <a:ahLst/>
            <a:cxnLst/>
            <a:rect l="l" t="t" r="r" b="b"/>
            <a:pathLst>
              <a:path w="4432566" h="942577">
                <a:moveTo>
                  <a:pt x="0" y="891776"/>
                </a:moveTo>
                <a:lnTo>
                  <a:pt x="16636" y="929290"/>
                </a:lnTo>
                <a:lnTo>
                  <a:pt x="50800" y="942577"/>
                </a:lnTo>
                <a:lnTo>
                  <a:pt x="4381765" y="942577"/>
                </a:lnTo>
                <a:lnTo>
                  <a:pt x="4419279" y="925941"/>
                </a:lnTo>
                <a:lnTo>
                  <a:pt x="4432566" y="891776"/>
                </a:lnTo>
                <a:lnTo>
                  <a:pt x="4432566" y="0"/>
                </a:lnTo>
                <a:lnTo>
                  <a:pt x="0" y="0"/>
                </a:lnTo>
                <a:lnTo>
                  <a:pt x="0" y="891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380753"/>
            <a:ext cx="0" cy="1036450"/>
          </a:xfrm>
          <a:custGeom>
            <a:avLst/>
            <a:gdLst/>
            <a:ahLst/>
            <a:cxnLst/>
            <a:rect l="l" t="t" r="r" b="b"/>
            <a:pathLst>
              <a:path h="1036450">
                <a:moveTo>
                  <a:pt x="0" y="10364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13680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3553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13426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43" y="2591460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D8F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743" y="2710077"/>
            <a:ext cx="4432566" cy="10160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56809" y="3216224"/>
            <a:ext cx="114301" cy="11430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9344" y="3267024"/>
            <a:ext cx="4280164" cy="635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20310" y="2622988"/>
            <a:ext cx="50800" cy="60593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0310" y="2686489"/>
            <a:ext cx="50800" cy="542434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743" y="2792645"/>
            <a:ext cx="4432566" cy="487079"/>
          </a:xfrm>
          <a:custGeom>
            <a:avLst/>
            <a:gdLst/>
            <a:ahLst/>
            <a:cxnLst/>
            <a:rect l="l" t="t" r="r" b="b"/>
            <a:pathLst>
              <a:path w="4432566" h="487079">
                <a:moveTo>
                  <a:pt x="0" y="436279"/>
                </a:moveTo>
                <a:lnTo>
                  <a:pt x="16636" y="473793"/>
                </a:lnTo>
                <a:lnTo>
                  <a:pt x="50800" y="487079"/>
                </a:lnTo>
                <a:lnTo>
                  <a:pt x="4381765" y="487079"/>
                </a:lnTo>
                <a:lnTo>
                  <a:pt x="4419279" y="470443"/>
                </a:lnTo>
                <a:lnTo>
                  <a:pt x="4432566" y="436279"/>
                </a:lnTo>
                <a:lnTo>
                  <a:pt x="4432566" y="0"/>
                </a:lnTo>
                <a:lnTo>
                  <a:pt x="0" y="0"/>
                </a:lnTo>
                <a:lnTo>
                  <a:pt x="0" y="436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20310" y="2673789"/>
            <a:ext cx="0" cy="574184"/>
          </a:xfrm>
          <a:custGeom>
            <a:avLst/>
            <a:gdLst/>
            <a:ahLst/>
            <a:cxnLst/>
            <a:rect l="l" t="t" r="r" b="b"/>
            <a:pathLst>
              <a:path h="574184">
                <a:moveTo>
                  <a:pt x="0" y="574184"/>
                </a:moveTo>
                <a:lnTo>
                  <a:pt x="0" y="0"/>
                </a:lnTo>
              </a:path>
            </a:pathLst>
          </a:custGeom>
          <a:ln w="0">
            <a:solidFill>
              <a:srgbClr val="EB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0310" y="26610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F3F3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0310" y="2648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F7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20310" y="26356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FCFC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207857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r>
              <a:rPr sz="1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638704"/>
            <a:ext cx="4172147" cy="487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5">
              <a:lnSpc>
                <a:spcPts val="1050"/>
              </a:lnSpc>
              <a:spcBef>
                <a:spcPts val="52"/>
              </a:spcBef>
            </a:pPr>
            <a:r>
              <a:rPr sz="1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elopers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modern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easily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adject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“scalable”</a:t>
            </a:r>
            <a:endParaRPr sz="1000">
              <a:latin typeface="Times New Roman"/>
              <a:cs typeface="Times New Roman"/>
            </a:endParaRPr>
          </a:p>
          <a:p>
            <a:pPr marL="12700" marR="219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without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making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clear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000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their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actually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scales.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317646"/>
            <a:ext cx="3638796" cy="1101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Scalability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27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scalable: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ts val="1149"/>
              </a:lnSpc>
              <a:spcBef>
                <a:spcPts val="6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Size:</a:t>
            </a:r>
            <a:r>
              <a:rPr sz="1000" spc="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adding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users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 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ts val="1149"/>
              </a:lnSpc>
              <a:spcBef>
                <a:spcPts val="34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Geographically:</a:t>
            </a:r>
            <a:r>
              <a:rPr sz="10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users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f</a:t>
            </a:r>
            <a:r>
              <a:rPr sz="1000" spc="0" dirty="0" smtClean="0">
                <a:latin typeface="Times New Roman"/>
                <a:cs typeface="Times New Roman"/>
              </a:rPr>
              <a:t>ar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apart 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ts val="1149"/>
              </a:lnSpc>
              <a:spcBef>
                <a:spcPts val="34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Administrat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ely:</a:t>
            </a:r>
            <a:r>
              <a:rPr sz="10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easy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manage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spans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ts val="865"/>
              </a:lnSpc>
              <a:spcBef>
                <a:spcPts val="388"/>
              </a:spcBef>
            </a:pPr>
            <a:r>
              <a:rPr sz="1500" spc="0" baseline="2898" dirty="0" smtClean="0">
                <a:latin typeface="Times New Roman"/>
                <a:cs typeface="Times New Roman"/>
              </a:rPr>
              <a:t>administrat</a:t>
            </a:r>
            <a:r>
              <a:rPr sz="1500" spc="-25" baseline="2898" dirty="0" smtClean="0">
                <a:latin typeface="Times New Roman"/>
                <a:cs typeface="Times New Roman"/>
              </a:rPr>
              <a:t>i</a:t>
            </a:r>
            <a:r>
              <a:rPr sz="1500" spc="-14" baseline="2898" dirty="0" smtClean="0">
                <a:latin typeface="Times New Roman"/>
                <a:cs typeface="Times New Roman"/>
              </a:rPr>
              <a:t>v</a:t>
            </a:r>
            <a:r>
              <a:rPr sz="1500" spc="0" baseline="2898" dirty="0" smtClean="0">
                <a:latin typeface="Times New Roman"/>
                <a:cs typeface="Times New Roman"/>
              </a:rPr>
              <a:t>e</a:t>
            </a:r>
            <a:r>
              <a:rPr sz="1500" spc="-57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o</a:t>
            </a:r>
            <a:r>
              <a:rPr sz="1500" spc="-19" baseline="2898" dirty="0" smtClean="0">
                <a:latin typeface="Times New Roman"/>
                <a:cs typeface="Times New Roman"/>
              </a:rPr>
              <a:t>r</a:t>
            </a:r>
            <a:r>
              <a:rPr sz="1500" spc="-4" baseline="2898" dirty="0" smtClean="0">
                <a:latin typeface="Times New Roman"/>
                <a:cs typeface="Times New Roman"/>
              </a:rPr>
              <a:t>g</a:t>
            </a:r>
            <a:r>
              <a:rPr sz="1500" spc="0" baseline="2898" dirty="0" smtClean="0">
                <a:latin typeface="Times New Roman"/>
                <a:cs typeface="Times New Roman"/>
              </a:rPr>
              <a:t>anizations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2610683"/>
            <a:ext cx="4363912" cy="639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9658"/>
              </a:lnSpc>
              <a:spcBef>
                <a:spcPts val="272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Most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systems</a:t>
            </a:r>
            <a:r>
              <a:rPr sz="10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account</a:t>
            </a:r>
            <a:r>
              <a:rPr sz="10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onl</a:t>
            </a:r>
            <a:r>
              <a:rPr sz="10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certain</a:t>
            </a:r>
            <a:r>
              <a:rPr sz="1000" spc="-2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xtent,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size</a:t>
            </a:r>
            <a:r>
              <a:rPr sz="10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scalabilit</a:t>
            </a:r>
            <a:r>
              <a:rPr sz="10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.</a:t>
            </a:r>
            <a:r>
              <a:rPr sz="1000" spc="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(non)solution: p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o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werful</a:t>
            </a:r>
            <a:r>
              <a:rPr sz="1000" spc="-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ers.</a:t>
            </a:r>
            <a:r>
              <a:rPr sz="1000" spc="2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79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oda</a:t>
            </a:r>
            <a:r>
              <a:rPr sz="10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2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challenge</a:t>
            </a:r>
            <a:r>
              <a:rPr sz="1000" spc="-3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lies</a:t>
            </a:r>
            <a:r>
              <a:rPr sz="10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geographical</a:t>
            </a:r>
            <a:r>
              <a:rPr sz="1000" spc="-5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administrat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 scalabilit</a:t>
            </a:r>
            <a:r>
              <a:rPr sz="10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619492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73811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6809" y="109242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344" y="114322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651025"/>
            <a:ext cx="50800" cy="454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714526"/>
            <a:ext cx="50800" cy="39060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43" y="820682"/>
            <a:ext cx="4432566" cy="335246"/>
          </a:xfrm>
          <a:custGeom>
            <a:avLst/>
            <a:gdLst/>
            <a:ahLst/>
            <a:cxnLst/>
            <a:rect l="l" t="t" r="r" b="b"/>
            <a:pathLst>
              <a:path w="4432566" h="335246">
                <a:moveTo>
                  <a:pt x="0" y="284446"/>
                </a:moveTo>
                <a:lnTo>
                  <a:pt x="16636" y="321960"/>
                </a:lnTo>
                <a:lnTo>
                  <a:pt x="50800" y="335246"/>
                </a:lnTo>
                <a:lnTo>
                  <a:pt x="4381765" y="335246"/>
                </a:lnTo>
                <a:lnTo>
                  <a:pt x="4419279" y="318610"/>
                </a:lnTo>
                <a:lnTo>
                  <a:pt x="4432566" y="284446"/>
                </a:lnTo>
                <a:lnTo>
                  <a:pt x="4432566" y="0"/>
                </a:lnTo>
                <a:lnTo>
                  <a:pt x="0" y="0"/>
                </a:lnTo>
                <a:lnTo>
                  <a:pt x="0" y="284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701826"/>
            <a:ext cx="0" cy="422351"/>
          </a:xfrm>
          <a:custGeom>
            <a:avLst/>
            <a:gdLst/>
            <a:ahLst/>
            <a:cxnLst/>
            <a:rect l="l" t="t" r="r" b="b"/>
            <a:pathLst>
              <a:path h="422351">
                <a:moveTo>
                  <a:pt x="0" y="42235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891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764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6637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43" y="1298434"/>
            <a:ext cx="4432566" cy="176329"/>
          </a:xfrm>
          <a:custGeom>
            <a:avLst/>
            <a:gdLst/>
            <a:ahLst/>
            <a:cxnLst/>
            <a:rect l="l" t="t" r="r" b="b"/>
            <a:pathLst>
              <a:path w="4432566" h="176329">
                <a:moveTo>
                  <a:pt x="0" y="50800"/>
                </a:moveTo>
                <a:lnTo>
                  <a:pt x="0" y="176329"/>
                </a:lnTo>
                <a:lnTo>
                  <a:pt x="4432566" y="176329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43" y="142382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456809" y="2385453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89344" y="243625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1329952"/>
            <a:ext cx="50800" cy="106820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10" y="1393453"/>
            <a:ext cx="50800" cy="1004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7743" y="1506376"/>
            <a:ext cx="4432566" cy="942577"/>
          </a:xfrm>
          <a:custGeom>
            <a:avLst/>
            <a:gdLst/>
            <a:ahLst/>
            <a:cxnLst/>
            <a:rect l="l" t="t" r="r" b="b"/>
            <a:pathLst>
              <a:path w="4432566" h="942577">
                <a:moveTo>
                  <a:pt x="0" y="891776"/>
                </a:moveTo>
                <a:lnTo>
                  <a:pt x="16636" y="929290"/>
                </a:lnTo>
                <a:lnTo>
                  <a:pt x="50800" y="942577"/>
                </a:lnTo>
                <a:lnTo>
                  <a:pt x="4381765" y="942577"/>
                </a:lnTo>
                <a:lnTo>
                  <a:pt x="4419279" y="925941"/>
                </a:lnTo>
                <a:lnTo>
                  <a:pt x="4432566" y="891776"/>
                </a:lnTo>
                <a:lnTo>
                  <a:pt x="4432566" y="0"/>
                </a:lnTo>
                <a:lnTo>
                  <a:pt x="0" y="0"/>
                </a:lnTo>
                <a:lnTo>
                  <a:pt x="0" y="8917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380753"/>
            <a:ext cx="0" cy="1036450"/>
          </a:xfrm>
          <a:custGeom>
            <a:avLst/>
            <a:gdLst/>
            <a:ahLst/>
            <a:cxnLst/>
            <a:rect l="l" t="t" r="r" b="b"/>
            <a:pathLst>
              <a:path h="1036450">
                <a:moveTo>
                  <a:pt x="0" y="10364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13680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3553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134265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7743" y="2591460"/>
            <a:ext cx="4432566" cy="169561"/>
          </a:xfrm>
          <a:custGeom>
            <a:avLst/>
            <a:gdLst/>
            <a:ahLst/>
            <a:cxnLst/>
            <a:rect l="l" t="t" r="r" b="b"/>
            <a:pathLst>
              <a:path w="4432566" h="169561">
                <a:moveTo>
                  <a:pt x="0" y="50800"/>
                </a:moveTo>
                <a:lnTo>
                  <a:pt x="0" y="169561"/>
                </a:lnTo>
                <a:lnTo>
                  <a:pt x="4432566" y="169561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7743" y="2710077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456809" y="321622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9344" y="3267024"/>
            <a:ext cx="4280164" cy="635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20310" y="2622988"/>
            <a:ext cx="50800" cy="60593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0310" y="2686489"/>
            <a:ext cx="50800" cy="54243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7743" y="2792645"/>
            <a:ext cx="4432566" cy="487079"/>
          </a:xfrm>
          <a:custGeom>
            <a:avLst/>
            <a:gdLst/>
            <a:ahLst/>
            <a:cxnLst/>
            <a:rect l="l" t="t" r="r" b="b"/>
            <a:pathLst>
              <a:path w="4432566" h="487079">
                <a:moveTo>
                  <a:pt x="0" y="436279"/>
                </a:moveTo>
                <a:lnTo>
                  <a:pt x="16636" y="473793"/>
                </a:lnTo>
                <a:lnTo>
                  <a:pt x="50800" y="487079"/>
                </a:lnTo>
                <a:lnTo>
                  <a:pt x="4381765" y="487079"/>
                </a:lnTo>
                <a:lnTo>
                  <a:pt x="4419279" y="470443"/>
                </a:lnTo>
                <a:lnTo>
                  <a:pt x="4432566" y="436279"/>
                </a:lnTo>
                <a:lnTo>
                  <a:pt x="4432566" y="0"/>
                </a:lnTo>
                <a:lnTo>
                  <a:pt x="0" y="0"/>
                </a:lnTo>
                <a:lnTo>
                  <a:pt x="0" y="43627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20310" y="2673789"/>
            <a:ext cx="0" cy="574184"/>
          </a:xfrm>
          <a:custGeom>
            <a:avLst/>
            <a:gdLst/>
            <a:ahLst/>
            <a:cxnLst/>
            <a:rect l="l" t="t" r="r" b="b"/>
            <a:pathLst>
              <a:path h="574184">
                <a:moveTo>
                  <a:pt x="0" y="57418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520310" y="26610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20310" y="26483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520310" y="2635689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207857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r>
              <a:rPr sz="1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638704"/>
            <a:ext cx="4172147" cy="4876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1905">
              <a:lnSpc>
                <a:spcPts val="1050"/>
              </a:lnSpc>
              <a:spcBef>
                <a:spcPts val="52"/>
              </a:spcBef>
            </a:pPr>
            <a:r>
              <a:rPr sz="1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elopers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modern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easily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adject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“scalable”</a:t>
            </a:r>
            <a:endParaRPr sz="1000">
              <a:latin typeface="Times New Roman"/>
              <a:cs typeface="Times New Roman"/>
            </a:endParaRPr>
          </a:p>
          <a:p>
            <a:pPr marL="12700" marR="219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without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making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clear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0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1000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their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actually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scales.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1317646"/>
            <a:ext cx="3638796" cy="1101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Scalability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27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scalable: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ts val="1149"/>
              </a:lnSpc>
              <a:spcBef>
                <a:spcPts val="643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Size:</a:t>
            </a:r>
            <a:r>
              <a:rPr sz="1000" spc="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adding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more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users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 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ts val="1149"/>
              </a:lnSpc>
              <a:spcBef>
                <a:spcPts val="34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Geographically:</a:t>
            </a:r>
            <a:r>
              <a:rPr sz="10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users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f</a:t>
            </a:r>
            <a:r>
              <a:rPr sz="1000" spc="0" dirty="0" smtClean="0">
                <a:latin typeface="Times New Roman"/>
                <a:cs typeface="Times New Roman"/>
              </a:rPr>
              <a:t>ar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apart </a:t>
            </a:r>
            <a:endParaRPr sz="1000">
              <a:latin typeface="Times New Roman"/>
              <a:cs typeface="Times New Roman"/>
            </a:endParaRPr>
          </a:p>
          <a:p>
            <a:pPr marL="289788">
              <a:lnSpc>
                <a:spcPts val="1149"/>
              </a:lnSpc>
              <a:spcBef>
                <a:spcPts val="34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Administrat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ely:</a:t>
            </a:r>
            <a:r>
              <a:rPr sz="1000" spc="-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should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easy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manage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if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spans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endParaRPr sz="1000">
              <a:latin typeface="Times New Roman"/>
              <a:cs typeface="Times New Roman"/>
            </a:endParaRPr>
          </a:p>
          <a:p>
            <a:pPr marL="289788" marR="9205">
              <a:lnSpc>
                <a:spcPts val="865"/>
              </a:lnSpc>
              <a:spcBef>
                <a:spcPts val="388"/>
              </a:spcBef>
            </a:pPr>
            <a:r>
              <a:rPr sz="1500" spc="0" baseline="2898" dirty="0" smtClean="0">
                <a:latin typeface="Times New Roman"/>
                <a:cs typeface="Times New Roman"/>
              </a:rPr>
              <a:t>administrat</a:t>
            </a:r>
            <a:r>
              <a:rPr sz="1500" spc="-25" baseline="2898" dirty="0" smtClean="0">
                <a:latin typeface="Times New Roman"/>
                <a:cs typeface="Times New Roman"/>
              </a:rPr>
              <a:t>i</a:t>
            </a:r>
            <a:r>
              <a:rPr sz="1500" spc="-14" baseline="2898" dirty="0" smtClean="0">
                <a:latin typeface="Times New Roman"/>
                <a:cs typeface="Times New Roman"/>
              </a:rPr>
              <a:t>v</a:t>
            </a:r>
            <a:r>
              <a:rPr sz="1500" spc="0" baseline="2898" dirty="0" smtClean="0">
                <a:latin typeface="Times New Roman"/>
                <a:cs typeface="Times New Roman"/>
              </a:rPr>
              <a:t>e</a:t>
            </a:r>
            <a:r>
              <a:rPr sz="1500" spc="-57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o</a:t>
            </a:r>
            <a:r>
              <a:rPr sz="1500" spc="-19" baseline="2898" dirty="0" smtClean="0">
                <a:latin typeface="Times New Roman"/>
                <a:cs typeface="Times New Roman"/>
              </a:rPr>
              <a:t>r</a:t>
            </a:r>
            <a:r>
              <a:rPr sz="1500" spc="-4" baseline="2898" dirty="0" smtClean="0">
                <a:latin typeface="Times New Roman"/>
                <a:cs typeface="Times New Roman"/>
              </a:rPr>
              <a:t>g</a:t>
            </a:r>
            <a:r>
              <a:rPr sz="1500" spc="0" baseline="2898" dirty="0" smtClean="0">
                <a:latin typeface="Times New Roman"/>
                <a:cs typeface="Times New Roman"/>
              </a:rPr>
              <a:t>anizations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2610683"/>
            <a:ext cx="4363912" cy="6394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0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9658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Most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account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onl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certain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xtent,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size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scalabilit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r>
              <a:rPr sz="1000" spc="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(non)solution: p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werful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ers.</a:t>
            </a:r>
            <a:r>
              <a:rPr sz="1000" spc="29" dirty="0" smtClean="0">
                <a:latin typeface="Times New Roman"/>
                <a:cs typeface="Times New Roman"/>
              </a:rPr>
              <a:t> </a:t>
            </a:r>
            <a:r>
              <a:rPr sz="1000" spc="-79" dirty="0" smtClean="0">
                <a:latin typeface="Times New Roman"/>
                <a:cs typeface="Times New Roman"/>
              </a:rPr>
              <a:t>T</a:t>
            </a:r>
            <a:r>
              <a:rPr sz="1000" spc="0" dirty="0" smtClean="0">
                <a:latin typeface="Times New Roman"/>
                <a:cs typeface="Times New Roman"/>
              </a:rPr>
              <a:t>oda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challenge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lies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geographical</a:t>
            </a:r>
            <a:r>
              <a:rPr sz="1000" spc="-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administrat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 scalabilit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811" y="1131506"/>
            <a:ext cx="4330382" cy="0"/>
          </a:xfrm>
          <a:custGeom>
            <a:avLst/>
            <a:gdLst/>
            <a:ahLst/>
            <a:cxnLst/>
            <a:rect l="l" t="t" r="r" b="b"/>
            <a:pathLst>
              <a:path w="4330382">
                <a:moveTo>
                  <a:pt x="0" y="0"/>
                </a:moveTo>
                <a:lnTo>
                  <a:pt x="43303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338" y="113403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9766" y="113403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66666" y="1134033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8811" y="1310538"/>
            <a:ext cx="4330382" cy="0"/>
          </a:xfrm>
          <a:custGeom>
            <a:avLst/>
            <a:gdLst/>
            <a:ahLst/>
            <a:cxnLst/>
            <a:rect l="l" t="t" r="r" b="b"/>
            <a:pathLst>
              <a:path w="4330382">
                <a:moveTo>
                  <a:pt x="0" y="0"/>
                </a:moveTo>
                <a:lnTo>
                  <a:pt x="4330382" y="0"/>
                </a:lnTo>
              </a:path>
            </a:pathLst>
          </a:custGeom>
          <a:ln w="202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338" y="132002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29766" y="132002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66666" y="1320025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8811" y="1489570"/>
            <a:ext cx="4330382" cy="0"/>
          </a:xfrm>
          <a:custGeom>
            <a:avLst/>
            <a:gdLst/>
            <a:ahLst/>
            <a:cxnLst/>
            <a:rect l="l" t="t" r="r" b="b"/>
            <a:pathLst>
              <a:path w="4330382">
                <a:moveTo>
                  <a:pt x="0" y="0"/>
                </a:moveTo>
                <a:lnTo>
                  <a:pt x="43303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1338" y="149209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429766" y="149209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66666" y="1492097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38811" y="1661642"/>
            <a:ext cx="4330382" cy="0"/>
          </a:xfrm>
          <a:custGeom>
            <a:avLst/>
            <a:gdLst/>
            <a:ahLst/>
            <a:cxnLst/>
            <a:rect l="l" t="t" r="r" b="b"/>
            <a:pathLst>
              <a:path w="4330382">
                <a:moveTo>
                  <a:pt x="0" y="0"/>
                </a:moveTo>
                <a:lnTo>
                  <a:pt x="43303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1338" y="166416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29766" y="166416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466666" y="1664169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8811" y="1833714"/>
            <a:ext cx="4330382" cy="0"/>
          </a:xfrm>
          <a:custGeom>
            <a:avLst/>
            <a:gdLst/>
            <a:ahLst/>
            <a:cxnLst/>
            <a:rect l="l" t="t" r="r" b="b"/>
            <a:pathLst>
              <a:path w="4330382">
                <a:moveTo>
                  <a:pt x="0" y="0"/>
                </a:moveTo>
                <a:lnTo>
                  <a:pt x="43303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300" y="243119"/>
            <a:ext cx="207857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Scale</a:t>
            </a:r>
            <a:r>
              <a:rPr sz="1400" spc="7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400" spc="3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5844" y="671535"/>
            <a:ext cx="4254528" cy="33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Scalability</a:t>
            </a:r>
            <a:r>
              <a:rPr sz="1100" spc="18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oblems: </a:t>
            </a:r>
            <a:r>
              <a:rPr sz="1100" spc="10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performance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problems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caused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limited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capacity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12700" marR="21382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2932" y="2057174"/>
            <a:ext cx="4075320" cy="10681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Scaling</a:t>
            </a:r>
            <a:r>
              <a:rPr sz="1100" spc="98" dirty="0" smtClean="0">
                <a:latin typeface="Times New Roman"/>
                <a:cs typeface="Times New Roman"/>
              </a:rPr>
              <a:t> </a:t>
            </a:r>
            <a:r>
              <a:rPr sz="1100" spc="-100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echniques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16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sol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scaling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problems</a:t>
            </a:r>
            <a:endParaRPr sz="10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problem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mainly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performance,</a:t>
            </a:r>
            <a:r>
              <a:rPr sz="1000" spc="-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arises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result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limitations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 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capacity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orks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(for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geographical</a:t>
            </a:r>
            <a:r>
              <a:rPr sz="1000" spc="-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scalability)</a:t>
            </a:r>
            <a:endParaRPr sz="1000">
              <a:latin typeface="Times New Roman"/>
              <a:cs typeface="Times New Roman"/>
            </a:endParaRPr>
          </a:p>
          <a:p>
            <a:pPr marL="289801" marR="166633">
              <a:lnSpc>
                <a:spcPct val="99658"/>
              </a:lnSpc>
              <a:spcBef>
                <a:spcPts val="50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Three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possible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solutions:</a:t>
            </a:r>
            <a:r>
              <a:rPr sz="1000" spc="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hiding</a:t>
            </a:r>
            <a:r>
              <a:rPr sz="10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r>
              <a:rPr sz="1000" spc="-6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latencies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ution</a:t>
            </a:r>
            <a:r>
              <a:rPr sz="1000" spc="0" dirty="0" smtClean="0">
                <a:latin typeface="Times New Roman"/>
                <a:cs typeface="Times New Roman"/>
              </a:rPr>
              <a:t>, 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replication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338" y="1131506"/>
            <a:ext cx="1288427" cy="17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Concept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9766" y="1131506"/>
            <a:ext cx="3036900" cy="17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Example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338" y="1310538"/>
            <a:ext cx="1288427" cy="17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55"/>
              </a:spcBef>
            </a:pPr>
            <a:r>
              <a:rPr sz="900" spc="0" dirty="0" smtClean="0">
                <a:latin typeface="Times New Roman"/>
                <a:cs typeface="Times New Roman"/>
              </a:rPr>
              <a:t>Cent</a:t>
            </a:r>
            <a:r>
              <a:rPr sz="900" spc="-10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ali</a:t>
            </a:r>
            <a:r>
              <a:rPr sz="900" spc="-16" dirty="0" smtClean="0">
                <a:latin typeface="Times New Roman"/>
                <a:cs typeface="Times New Roman"/>
              </a:rPr>
              <a:t>z</a:t>
            </a:r>
            <a:r>
              <a:rPr sz="900" spc="0" dirty="0" smtClean="0">
                <a:latin typeface="Times New Roman"/>
                <a:cs typeface="Times New Roman"/>
              </a:rPr>
              <a:t>ed</a:t>
            </a:r>
            <a:r>
              <a:rPr sz="900" spc="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</a:t>
            </a:r>
            <a:r>
              <a:rPr sz="900" spc="25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vices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9766" y="1310538"/>
            <a:ext cx="3036900" cy="17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55"/>
              </a:spcBef>
            </a:pPr>
            <a:r>
              <a:rPr sz="900" spc="0" dirty="0" smtClean="0">
                <a:latin typeface="Times New Roman"/>
                <a:cs typeface="Times New Roman"/>
              </a:rPr>
              <a:t>Single</a:t>
            </a:r>
            <a:r>
              <a:rPr sz="900" spc="20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</a:t>
            </a:r>
            <a:r>
              <a:rPr sz="900" spc="27" dirty="0" smtClean="0">
                <a:latin typeface="Times New Roman"/>
                <a:cs typeface="Times New Roman"/>
              </a:rPr>
              <a:t>r</a:t>
            </a:r>
            <a:r>
              <a:rPr sz="900" spc="-22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er</a:t>
            </a:r>
            <a:r>
              <a:rPr sz="900" spc="15" dirty="0" smtClean="0">
                <a:latin typeface="Times New Roman"/>
                <a:cs typeface="Times New Roman"/>
              </a:rPr>
              <a:t> </a:t>
            </a:r>
            <a:r>
              <a:rPr sz="900" spc="-24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or</a:t>
            </a:r>
            <a:r>
              <a:rPr sz="900" spc="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all</a:t>
            </a:r>
            <a:r>
              <a:rPr sz="900" spc="1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users-mostly</a:t>
            </a:r>
            <a:r>
              <a:rPr sz="900" spc="2" dirty="0" smtClean="0">
                <a:latin typeface="Times New Roman"/>
                <a:cs typeface="Times New Roman"/>
              </a:rPr>
              <a:t> </a:t>
            </a:r>
            <a:r>
              <a:rPr sz="900" spc="-24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or</a:t>
            </a:r>
            <a:r>
              <a:rPr sz="900" spc="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secu</a:t>
            </a:r>
            <a:r>
              <a:rPr sz="900" spc="14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ity </a:t>
            </a:r>
            <a:r>
              <a:rPr sz="900" spc="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reasons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1338" y="1489570"/>
            <a:ext cx="1288427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Cent</a:t>
            </a:r>
            <a:r>
              <a:rPr sz="900" spc="-10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ali</a:t>
            </a:r>
            <a:r>
              <a:rPr sz="900" spc="-16" dirty="0" smtClean="0">
                <a:latin typeface="Times New Roman"/>
                <a:cs typeface="Times New Roman"/>
              </a:rPr>
              <a:t>z</a:t>
            </a:r>
            <a:r>
              <a:rPr sz="900" spc="0" dirty="0" smtClean="0">
                <a:latin typeface="Times New Roman"/>
                <a:cs typeface="Times New Roman"/>
              </a:rPr>
              <a:t>ed</a:t>
            </a:r>
            <a:r>
              <a:rPr sz="900" spc="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29766" y="1489570"/>
            <a:ext cx="303690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A</a:t>
            </a:r>
            <a:r>
              <a:rPr sz="900" spc="-2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single</a:t>
            </a:r>
            <a:r>
              <a:rPr sz="900" spc="2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on-line</a:t>
            </a:r>
            <a:r>
              <a:rPr sz="900" spc="15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telephone</a:t>
            </a:r>
            <a:r>
              <a:rPr sz="900" spc="10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book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338" y="1661642"/>
            <a:ext cx="1288427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Cent</a:t>
            </a:r>
            <a:r>
              <a:rPr sz="900" spc="-10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ali</a:t>
            </a:r>
            <a:r>
              <a:rPr sz="900" spc="-16" dirty="0" smtClean="0">
                <a:latin typeface="Times New Roman"/>
                <a:cs typeface="Times New Roman"/>
              </a:rPr>
              <a:t>z</a:t>
            </a:r>
            <a:r>
              <a:rPr sz="900" spc="0" dirty="0" smtClean="0">
                <a:latin typeface="Times New Roman"/>
                <a:cs typeface="Times New Roman"/>
              </a:rPr>
              <a:t>ed</a:t>
            </a:r>
            <a:r>
              <a:rPr sz="900" spc="4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algo</a:t>
            </a:r>
            <a:r>
              <a:rPr sz="900" spc="14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ithms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429766" y="1661642"/>
            <a:ext cx="3036900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Doing</a:t>
            </a:r>
            <a:r>
              <a:rPr sz="900" spc="1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routing</a:t>
            </a:r>
            <a:r>
              <a:rPr sz="900" spc="15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based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on</a:t>
            </a:r>
            <a:r>
              <a:rPr sz="900" spc="11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complete</a:t>
            </a:r>
            <a:r>
              <a:rPr sz="900" spc="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-25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o</a:t>
            </a:r>
            <a:r>
              <a:rPr sz="900" spc="19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mation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912688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95351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Introduction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761617"/>
            <a:ext cx="3955880" cy="231207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Before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mid-80s,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computers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were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161"/>
              </a:spcBef>
            </a:pP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xpens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(hundred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thousands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en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millions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dollars)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543"/>
              </a:spcBef>
            </a:pP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thousand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instructions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second)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connected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among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themsel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After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mid-80s:</a:t>
            </a:r>
            <a:r>
              <a:rPr sz="1100" spc="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major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elopments</a:t>
            </a:r>
            <a:endParaRPr sz="11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Cheap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werful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microprocesso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-based</a:t>
            </a:r>
            <a:r>
              <a:rPr sz="1000" spc="-8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appeared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  <a:spcBef>
                <a:spcPts val="4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Computer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orks</a:t>
            </a:r>
            <a:endParaRPr sz="10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235"/>
              </a:spcBef>
            </a:pPr>
            <a:r>
              <a:rPr sz="900" spc="0" dirty="0" smtClean="0">
                <a:latin typeface="Times New Roman"/>
                <a:cs typeface="Times New Roman"/>
              </a:rPr>
              <a:t>LANs</a:t>
            </a:r>
            <a:r>
              <a:rPr sz="900" spc="-2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speeds</a:t>
            </a:r>
            <a:r>
              <a:rPr sz="900" spc="-2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ranging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from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10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1000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Mbps</a:t>
            </a:r>
            <a:endParaRPr sz="900">
              <a:latin typeface="Times New Roman"/>
              <a:cs typeface="Times New Roman"/>
            </a:endParaRPr>
          </a:p>
          <a:p>
            <a:pPr marL="566889" marR="9205">
              <a:lnSpc>
                <a:spcPct val="95825"/>
              </a:lnSpc>
              <a:spcBef>
                <a:spcPts val="60"/>
              </a:spcBef>
            </a:pPr>
            <a:r>
              <a:rPr sz="900" spc="-109" dirty="0" smtClean="0">
                <a:latin typeface="Times New Roman"/>
                <a:cs typeface="Times New Roman"/>
              </a:rPr>
              <a:t>W</a:t>
            </a:r>
            <a:r>
              <a:rPr sz="900" spc="0" dirty="0" smtClean="0">
                <a:latin typeface="Times New Roman"/>
                <a:cs typeface="Times New Roman"/>
              </a:rPr>
              <a:t>ANs</a:t>
            </a:r>
            <a:r>
              <a:rPr sz="900" spc="-2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at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speed</a:t>
            </a:r>
            <a:r>
              <a:rPr sz="900" spc="-2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ranging</a:t>
            </a:r>
            <a:r>
              <a:rPr sz="900" spc="-2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from</a:t>
            </a:r>
            <a:r>
              <a:rPr sz="900" spc="-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64</a:t>
            </a:r>
            <a:r>
              <a:rPr sz="900" spc="-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Kbps</a:t>
            </a:r>
            <a:r>
              <a:rPr sz="900" spc="-1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-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gi</a:t>
            </a:r>
            <a:r>
              <a:rPr sz="900" spc="-4" dirty="0" smtClean="0">
                <a:latin typeface="Times New Roman"/>
                <a:cs typeface="Times New Roman"/>
              </a:rPr>
              <a:t>g</a:t>
            </a:r>
            <a:r>
              <a:rPr sz="900" spc="0" dirty="0" smtClean="0">
                <a:latin typeface="Times New Roman"/>
                <a:cs typeface="Times New Roman"/>
              </a:rPr>
              <a:t>abits/sec</a:t>
            </a:r>
            <a:endParaRPr sz="9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27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Consequence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feasibility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using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ge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net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ork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same application;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this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contrast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old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centralized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where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there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single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computer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peripherals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863155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990052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857017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90781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894655"/>
            <a:ext cx="50800" cy="19750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58156"/>
            <a:ext cx="50800" cy="191156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072593"/>
            <a:ext cx="4432566" cy="1847924"/>
          </a:xfrm>
          <a:custGeom>
            <a:avLst/>
            <a:gdLst/>
            <a:ahLst/>
            <a:cxnLst/>
            <a:rect l="l" t="t" r="r" b="b"/>
            <a:pathLst>
              <a:path w="4432566" h="1847924">
                <a:moveTo>
                  <a:pt x="0" y="1797123"/>
                </a:moveTo>
                <a:lnTo>
                  <a:pt x="16636" y="1834637"/>
                </a:lnTo>
                <a:lnTo>
                  <a:pt x="50800" y="1847924"/>
                </a:lnTo>
                <a:lnTo>
                  <a:pt x="4381765" y="1847924"/>
                </a:lnTo>
                <a:lnTo>
                  <a:pt x="4419279" y="1831288"/>
                </a:lnTo>
                <a:lnTo>
                  <a:pt x="4432566" y="1797123"/>
                </a:lnTo>
                <a:lnTo>
                  <a:pt x="4432566" y="0"/>
                </a:lnTo>
                <a:lnTo>
                  <a:pt x="0" y="0"/>
                </a:lnTo>
                <a:lnTo>
                  <a:pt x="0" y="17971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45456"/>
            <a:ext cx="0" cy="1943310"/>
          </a:xfrm>
          <a:custGeom>
            <a:avLst/>
            <a:gdLst/>
            <a:ahLst/>
            <a:cxnLst/>
            <a:rect l="l" t="t" r="r" b="b"/>
            <a:pathLst>
              <a:path h="1943310">
                <a:moveTo>
                  <a:pt x="0" y="194331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327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200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0735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69960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echniques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scaling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81776"/>
            <a:ext cx="4246223" cy="200932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Hide</a:t>
            </a:r>
            <a:r>
              <a:rPr sz="1100" spc="8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communication</a:t>
            </a:r>
            <a:r>
              <a:rPr sz="1100" spc="5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latencies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217"/>
              </a:spcBef>
            </a:pPr>
            <a:r>
              <a:rPr sz="1100" spc="-3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ry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av</a:t>
            </a:r>
            <a:r>
              <a:rPr sz="1100" spc="0" dirty="0" smtClean="0">
                <a:latin typeface="Times New Roman"/>
                <a:cs typeface="Times New Roman"/>
              </a:rPr>
              <a:t>oid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aiting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responses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remote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requests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Let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requester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useful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job</a:t>
            </a:r>
            <a:endParaRPr sz="1100">
              <a:latin typeface="Times New Roman"/>
              <a:cs typeface="Times New Roman"/>
            </a:endParaRPr>
          </a:p>
          <a:p>
            <a:pPr marL="289788" marR="72736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i.e.,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construct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requesting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asynchronous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instead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synchronous</a:t>
            </a:r>
            <a:r>
              <a:rPr sz="1100" spc="-5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communication</a:t>
            </a:r>
            <a:r>
              <a:rPr sz="1100" spc="0" dirty="0" smtClean="0">
                <a:latin typeface="Times New Roman"/>
                <a:cs typeface="Times New Roman"/>
              </a:rPr>
              <a:t>;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reply arr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interrupted</a:t>
            </a:r>
            <a:endParaRPr sz="1100">
              <a:latin typeface="Times New Roman"/>
              <a:cs typeface="Times New Roman"/>
            </a:endParaRPr>
          </a:p>
          <a:p>
            <a:pPr marL="289788" marR="460525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Good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batch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parallel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 interact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638"/>
              </a:spcBef>
            </a:pPr>
            <a:r>
              <a:rPr sz="1100" spc="-14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applications,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job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reduce communication;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e.g.</a:t>
            </a:r>
            <a:r>
              <a:rPr sz="1100" spc="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filling</a:t>
            </a:r>
            <a:r>
              <a:rPr sz="1100" spc="-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checking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entries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03834" y="715886"/>
            <a:ext cx="3200400" cy="1783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47659" y="19613"/>
            <a:ext cx="40072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59621" y="19613"/>
            <a:ext cx="886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169960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echniques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scaling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2710266"/>
            <a:ext cx="2614123" cy="3739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checking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correctness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field</a:t>
            </a:r>
            <a:r>
              <a:rPr sz="1100" spc="-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entries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2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doing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job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9824" y="2728269"/>
            <a:ext cx="5910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7703" y="2946925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25844" y="3168279"/>
            <a:ext cx="4418908" cy="2917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e.g.,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shipping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code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supported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-8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eb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J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Applets</a:t>
            </a:r>
            <a:endParaRPr sz="1100">
              <a:latin typeface="Times New Roman"/>
              <a:cs typeface="Times New Roman"/>
            </a:endParaRPr>
          </a:p>
          <a:p>
            <a:pPr marR="12700" algn="r">
              <a:lnSpc>
                <a:spcPct val="95825"/>
              </a:lnSpc>
              <a:spcBef>
                <a:spcPts val="261"/>
              </a:spcBef>
            </a:pPr>
            <a:r>
              <a:rPr sz="600" spc="0" dirty="0" smtClean="0">
                <a:latin typeface="Times New Roman"/>
                <a:cs typeface="Times New Roman"/>
              </a:rPr>
              <a:t>15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302956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42985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2197315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224811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334475"/>
            <a:ext cx="50800" cy="8755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397975"/>
            <a:ext cx="50800" cy="8120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512413"/>
            <a:ext cx="4432566" cy="748403"/>
          </a:xfrm>
          <a:custGeom>
            <a:avLst/>
            <a:gdLst/>
            <a:ahLst/>
            <a:cxnLst/>
            <a:rect l="l" t="t" r="r" b="b"/>
            <a:pathLst>
              <a:path w="4432566" h="748403">
                <a:moveTo>
                  <a:pt x="0" y="697602"/>
                </a:moveTo>
                <a:lnTo>
                  <a:pt x="16636" y="735116"/>
                </a:lnTo>
                <a:lnTo>
                  <a:pt x="50800" y="748403"/>
                </a:lnTo>
                <a:lnTo>
                  <a:pt x="4381765" y="748403"/>
                </a:lnTo>
                <a:lnTo>
                  <a:pt x="4419279" y="731767"/>
                </a:lnTo>
                <a:lnTo>
                  <a:pt x="4432566" y="697602"/>
                </a:lnTo>
                <a:lnTo>
                  <a:pt x="4432566" y="0"/>
                </a:lnTo>
                <a:lnTo>
                  <a:pt x="0" y="0"/>
                </a:lnTo>
                <a:lnTo>
                  <a:pt x="0" y="697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385275"/>
            <a:ext cx="0" cy="843789"/>
          </a:xfrm>
          <a:custGeom>
            <a:avLst/>
            <a:gdLst/>
            <a:ahLst/>
            <a:cxnLst/>
            <a:rect l="l" t="t" r="r" b="b"/>
            <a:pathLst>
              <a:path h="843789">
                <a:moveTo>
                  <a:pt x="0" y="84378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3725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3598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13471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40072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621" y="19613"/>
            <a:ext cx="886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69960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echniques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scaling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321577"/>
            <a:ext cx="3267263" cy="909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endParaRPr sz="1100">
              <a:latin typeface="Times New Roman"/>
              <a:cs typeface="Times New Roman"/>
            </a:endParaRPr>
          </a:p>
          <a:p>
            <a:pPr marL="289788" indent="-277088">
              <a:lnSpc>
                <a:spcPts val="1264"/>
              </a:lnSpc>
              <a:spcBef>
                <a:spcPts val="217"/>
              </a:spcBef>
            </a:pPr>
            <a:r>
              <a:rPr sz="1100" spc="-14" dirty="0" smtClean="0">
                <a:latin typeface="Times New Roman"/>
                <a:cs typeface="Times New Roman"/>
              </a:rPr>
              <a:t>P</a:t>
            </a:r>
            <a:r>
              <a:rPr sz="1100" spc="0" dirty="0" smtClean="0">
                <a:latin typeface="Times New Roman"/>
                <a:cs typeface="Times New Roman"/>
              </a:rPr>
              <a:t>artition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computations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across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machines: 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computations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(J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applets)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ts val="980"/>
              </a:lnSpc>
              <a:spcBef>
                <a:spcPts val="437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Decentralized</a:t>
            </a:r>
            <a:r>
              <a:rPr sz="1650" spc="-60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naming</a:t>
            </a:r>
            <a:r>
              <a:rPr sz="1650" spc="-3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services</a:t>
            </a:r>
            <a:r>
              <a:rPr sz="1650" spc="-35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(DNS)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4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Decentralized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information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(WWW)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786993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92309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971253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302205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818499"/>
            <a:ext cx="50800" cy="21654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82000"/>
            <a:ext cx="50800" cy="21019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005652"/>
            <a:ext cx="4432566" cy="2029102"/>
          </a:xfrm>
          <a:custGeom>
            <a:avLst/>
            <a:gdLst/>
            <a:ahLst/>
            <a:cxnLst/>
            <a:rect l="l" t="t" r="r" b="b"/>
            <a:pathLst>
              <a:path w="4432566" h="2029102">
                <a:moveTo>
                  <a:pt x="0" y="1978301"/>
                </a:moveTo>
                <a:lnTo>
                  <a:pt x="16636" y="2015815"/>
                </a:lnTo>
                <a:lnTo>
                  <a:pt x="50800" y="2029102"/>
                </a:lnTo>
                <a:lnTo>
                  <a:pt x="4381765" y="2029102"/>
                </a:lnTo>
                <a:lnTo>
                  <a:pt x="4419279" y="2012466"/>
                </a:lnTo>
                <a:lnTo>
                  <a:pt x="4432566" y="1978301"/>
                </a:lnTo>
                <a:lnTo>
                  <a:pt x="4432566" y="0"/>
                </a:lnTo>
                <a:lnTo>
                  <a:pt x="0" y="0"/>
                </a:lnTo>
                <a:lnTo>
                  <a:pt x="0" y="197830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869300"/>
            <a:ext cx="0" cy="2133703"/>
          </a:xfrm>
          <a:custGeom>
            <a:avLst/>
            <a:gdLst/>
            <a:ahLst/>
            <a:cxnLst/>
            <a:rect l="l" t="t" r="r" b="b"/>
            <a:pathLst>
              <a:path h="2133703">
                <a:moveTo>
                  <a:pt x="0" y="213370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566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439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3120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699605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echniques</a:t>
            </a:r>
            <a:r>
              <a:rPr sz="1400" spc="13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400" spc="4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scaling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805614"/>
            <a:ext cx="4345283" cy="21995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Replication/caching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00"/>
              </a:lnSpc>
              <a:spcBef>
                <a:spcPts val="4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Replicate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across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increase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ailability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load</a:t>
            </a:r>
            <a:r>
              <a:rPr sz="1100" spc="-1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balancing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leading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better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performance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Replicated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file</a:t>
            </a:r>
            <a:r>
              <a:rPr sz="1000" spc="-6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databases</a:t>
            </a:r>
            <a:endParaRPr sz="10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Mirrored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-7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eb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sites</a:t>
            </a:r>
            <a:endParaRPr sz="10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6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decided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wner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endParaRPr sz="1100">
              <a:latin typeface="Times New Roman"/>
              <a:cs typeface="Times New Roman"/>
            </a:endParaRPr>
          </a:p>
          <a:p>
            <a:pPr marL="289788" marR="299258">
              <a:lnSpc>
                <a:spcPts val="1264"/>
              </a:lnSpc>
              <a:spcBef>
                <a:spcPts val="635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caching</a:t>
            </a:r>
            <a:r>
              <a:rPr sz="1100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(a</a:t>
            </a:r>
            <a:r>
              <a:rPr sz="1100" spc="-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special</a:t>
            </a:r>
            <a:r>
              <a:rPr sz="1100" spc="-3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form</a:t>
            </a:r>
            <a:r>
              <a:rPr sz="1100" spc="-2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replication)</a:t>
            </a:r>
            <a:r>
              <a:rPr sz="1100" spc="-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reduces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 laten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y;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decided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479"/>
              </a:spcBef>
            </a:pP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ut,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caching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replication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lead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consisten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problems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(see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ts val="1195"/>
              </a:lnSpc>
              <a:spcBef>
                <a:spcPts val="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Chapter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6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Consisten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Replication)</a:t>
            </a:r>
            <a:endParaRPr sz="1100">
              <a:latin typeface="Times New Roman"/>
              <a:cs typeface="Times New Roman"/>
            </a:endParaRPr>
          </a:p>
          <a:p>
            <a:pPr marL="566889" marR="1840899">
              <a:lnSpc>
                <a:spcPct val="99658"/>
              </a:lnSpc>
              <a:spcBef>
                <a:spcPts val="160"/>
              </a:spcBef>
            </a:pPr>
            <a:r>
              <a:rPr sz="1000" spc="-7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eb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caches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(in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br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wsers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proxies) File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caching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(at</a:t>
            </a:r>
            <a:r>
              <a:rPr sz="1000" spc="-1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0133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2822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9974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5054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32839"/>
            <a:ext cx="50800" cy="187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96340"/>
            <a:ext cx="50800" cy="181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10777"/>
            <a:ext cx="4432566" cy="1752463"/>
          </a:xfrm>
          <a:custGeom>
            <a:avLst/>
            <a:gdLst/>
            <a:ahLst/>
            <a:cxnLst/>
            <a:rect l="l" t="t" r="r" b="b"/>
            <a:pathLst>
              <a:path w="4432566" h="1752463">
                <a:moveTo>
                  <a:pt x="0" y="1701662"/>
                </a:moveTo>
                <a:lnTo>
                  <a:pt x="16636" y="1739176"/>
                </a:lnTo>
                <a:lnTo>
                  <a:pt x="50800" y="1752463"/>
                </a:lnTo>
                <a:lnTo>
                  <a:pt x="4381765" y="1752463"/>
                </a:lnTo>
                <a:lnTo>
                  <a:pt x="4419279" y="1735827"/>
                </a:lnTo>
                <a:lnTo>
                  <a:pt x="4432566" y="1701662"/>
                </a:lnTo>
                <a:lnTo>
                  <a:pt x="4432566" y="0"/>
                </a:lnTo>
                <a:lnTo>
                  <a:pt x="0" y="0"/>
                </a:lnTo>
                <a:lnTo>
                  <a:pt x="0" y="1701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83640"/>
            <a:ext cx="0" cy="1847850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8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70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58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455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6113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eloping</a:t>
            </a:r>
            <a:r>
              <a:rPr sz="1400" spc="1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Pit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19952"/>
            <a:ext cx="4126661" cy="1942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needlessly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caused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mista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required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patching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later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on.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alse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assumptions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reliable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secure</a:t>
            </a:r>
            <a:endParaRPr sz="1100">
              <a:latin typeface="Times New Roman"/>
              <a:cs typeface="Times New Roman"/>
            </a:endParaRPr>
          </a:p>
          <a:p>
            <a:pPr marL="289788" marR="2142748" algn="just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homogeneous The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topology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change Laten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zero</a:t>
            </a:r>
            <a:endParaRPr sz="1100">
              <a:latin typeface="Times New Roman"/>
              <a:cs typeface="Times New Roman"/>
            </a:endParaRPr>
          </a:p>
          <a:p>
            <a:pPr marL="289788" marR="2354445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Bandwidth</a:t>
            </a:r>
            <a:r>
              <a:rPr sz="1100" spc="-4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infinite 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ransport</a:t>
            </a:r>
            <a:r>
              <a:rPr sz="1100" spc="-4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cost</a:t>
            </a:r>
            <a:r>
              <a:rPr sz="11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zero There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administrator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0133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2822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9974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5054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32839"/>
            <a:ext cx="50800" cy="187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96340"/>
            <a:ext cx="50800" cy="181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10777"/>
            <a:ext cx="4432566" cy="1752463"/>
          </a:xfrm>
          <a:custGeom>
            <a:avLst/>
            <a:gdLst/>
            <a:ahLst/>
            <a:cxnLst/>
            <a:rect l="l" t="t" r="r" b="b"/>
            <a:pathLst>
              <a:path w="4432566" h="1752463">
                <a:moveTo>
                  <a:pt x="0" y="1701662"/>
                </a:moveTo>
                <a:lnTo>
                  <a:pt x="16636" y="1739176"/>
                </a:lnTo>
                <a:lnTo>
                  <a:pt x="50800" y="1752463"/>
                </a:lnTo>
                <a:lnTo>
                  <a:pt x="4381765" y="1752463"/>
                </a:lnTo>
                <a:lnTo>
                  <a:pt x="4419279" y="1735827"/>
                </a:lnTo>
                <a:lnTo>
                  <a:pt x="4432566" y="1701662"/>
                </a:lnTo>
                <a:lnTo>
                  <a:pt x="4432566" y="0"/>
                </a:lnTo>
                <a:lnTo>
                  <a:pt x="0" y="0"/>
                </a:lnTo>
                <a:lnTo>
                  <a:pt x="0" y="1701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83640"/>
            <a:ext cx="0" cy="1847850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8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70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58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455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6113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eloping</a:t>
            </a:r>
            <a:r>
              <a:rPr sz="1400" spc="1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Pit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19952"/>
            <a:ext cx="4126661" cy="1942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needlessly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caused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mista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required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patching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later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on.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alse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assumptions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reliable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secure</a:t>
            </a:r>
            <a:endParaRPr sz="1100">
              <a:latin typeface="Times New Roman"/>
              <a:cs typeface="Times New Roman"/>
            </a:endParaRPr>
          </a:p>
          <a:p>
            <a:pPr marL="289788" marR="2142748" algn="just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homogeneous The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topology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change Laten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zero</a:t>
            </a:r>
            <a:endParaRPr sz="1100">
              <a:latin typeface="Times New Roman"/>
              <a:cs typeface="Times New Roman"/>
            </a:endParaRPr>
          </a:p>
          <a:p>
            <a:pPr marL="289788" marR="2354445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Bandwidth</a:t>
            </a:r>
            <a:r>
              <a:rPr sz="1100" spc="-4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infinite 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ransport</a:t>
            </a:r>
            <a:r>
              <a:rPr sz="1100" spc="-4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cost</a:t>
            </a:r>
            <a:r>
              <a:rPr sz="11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zero There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administrator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0133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2822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9974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5054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32839"/>
            <a:ext cx="50800" cy="187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96340"/>
            <a:ext cx="50800" cy="181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10777"/>
            <a:ext cx="4432566" cy="1752463"/>
          </a:xfrm>
          <a:custGeom>
            <a:avLst/>
            <a:gdLst/>
            <a:ahLst/>
            <a:cxnLst/>
            <a:rect l="l" t="t" r="r" b="b"/>
            <a:pathLst>
              <a:path w="4432566" h="1752463">
                <a:moveTo>
                  <a:pt x="0" y="1701662"/>
                </a:moveTo>
                <a:lnTo>
                  <a:pt x="16636" y="1739176"/>
                </a:lnTo>
                <a:lnTo>
                  <a:pt x="50800" y="1752463"/>
                </a:lnTo>
                <a:lnTo>
                  <a:pt x="4381765" y="1752463"/>
                </a:lnTo>
                <a:lnTo>
                  <a:pt x="4419279" y="1735827"/>
                </a:lnTo>
                <a:lnTo>
                  <a:pt x="4432566" y="1701662"/>
                </a:lnTo>
                <a:lnTo>
                  <a:pt x="4432566" y="0"/>
                </a:lnTo>
                <a:lnTo>
                  <a:pt x="0" y="0"/>
                </a:lnTo>
                <a:lnTo>
                  <a:pt x="0" y="1701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83640"/>
            <a:ext cx="0" cy="1847850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8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70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58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455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6113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eloping</a:t>
            </a:r>
            <a:r>
              <a:rPr sz="1400" spc="1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Pit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19952"/>
            <a:ext cx="4126661" cy="1942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needlessly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caused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mista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required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patching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later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on.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alse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assumptions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reliable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secure</a:t>
            </a:r>
            <a:endParaRPr sz="1100">
              <a:latin typeface="Times New Roman"/>
              <a:cs typeface="Times New Roman"/>
            </a:endParaRPr>
          </a:p>
          <a:p>
            <a:pPr marL="289788" marR="2142748" algn="just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homogeneous The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topology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change Laten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zero</a:t>
            </a:r>
            <a:endParaRPr sz="1100">
              <a:latin typeface="Times New Roman"/>
              <a:cs typeface="Times New Roman"/>
            </a:endParaRPr>
          </a:p>
          <a:p>
            <a:pPr marL="289788" marR="2354445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Bandwidth</a:t>
            </a:r>
            <a:r>
              <a:rPr sz="1100" spc="-4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infinite 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ransport</a:t>
            </a:r>
            <a:r>
              <a:rPr sz="1100" spc="-4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cost</a:t>
            </a:r>
            <a:r>
              <a:rPr sz="11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zero There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administrator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0133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2822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9974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5054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32839"/>
            <a:ext cx="50800" cy="187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96340"/>
            <a:ext cx="50800" cy="181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10777"/>
            <a:ext cx="4432566" cy="1752463"/>
          </a:xfrm>
          <a:custGeom>
            <a:avLst/>
            <a:gdLst/>
            <a:ahLst/>
            <a:cxnLst/>
            <a:rect l="l" t="t" r="r" b="b"/>
            <a:pathLst>
              <a:path w="4432566" h="1752463">
                <a:moveTo>
                  <a:pt x="0" y="1701662"/>
                </a:moveTo>
                <a:lnTo>
                  <a:pt x="16636" y="1739176"/>
                </a:lnTo>
                <a:lnTo>
                  <a:pt x="50800" y="1752463"/>
                </a:lnTo>
                <a:lnTo>
                  <a:pt x="4381765" y="1752463"/>
                </a:lnTo>
                <a:lnTo>
                  <a:pt x="4419279" y="1735827"/>
                </a:lnTo>
                <a:lnTo>
                  <a:pt x="4432566" y="1701662"/>
                </a:lnTo>
                <a:lnTo>
                  <a:pt x="4432566" y="0"/>
                </a:lnTo>
                <a:lnTo>
                  <a:pt x="0" y="0"/>
                </a:lnTo>
                <a:lnTo>
                  <a:pt x="0" y="1701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83640"/>
            <a:ext cx="0" cy="1847850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8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70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58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455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6113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eloping</a:t>
            </a:r>
            <a:r>
              <a:rPr sz="1400" spc="1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Pit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19952"/>
            <a:ext cx="4126661" cy="1942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needlessly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caused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mista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required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patching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later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on.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alse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assumptions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reliable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secure</a:t>
            </a:r>
            <a:endParaRPr sz="1100">
              <a:latin typeface="Times New Roman"/>
              <a:cs typeface="Times New Roman"/>
            </a:endParaRPr>
          </a:p>
          <a:p>
            <a:pPr marL="289788" marR="2142748" algn="just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homogeneous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topology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change Laten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zero</a:t>
            </a:r>
            <a:endParaRPr sz="1100">
              <a:latin typeface="Times New Roman"/>
              <a:cs typeface="Times New Roman"/>
            </a:endParaRPr>
          </a:p>
          <a:p>
            <a:pPr marL="289788" marR="2354445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Bandwidth</a:t>
            </a:r>
            <a:r>
              <a:rPr sz="1100" spc="-4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infinite 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ransport</a:t>
            </a:r>
            <a:r>
              <a:rPr sz="1100" spc="-4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cost</a:t>
            </a:r>
            <a:r>
              <a:rPr sz="11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zero There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administrator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0133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2822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9974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5054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32839"/>
            <a:ext cx="50800" cy="187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96340"/>
            <a:ext cx="50800" cy="181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10777"/>
            <a:ext cx="4432566" cy="1752463"/>
          </a:xfrm>
          <a:custGeom>
            <a:avLst/>
            <a:gdLst/>
            <a:ahLst/>
            <a:cxnLst/>
            <a:rect l="l" t="t" r="r" b="b"/>
            <a:pathLst>
              <a:path w="4432566" h="1752463">
                <a:moveTo>
                  <a:pt x="0" y="1701662"/>
                </a:moveTo>
                <a:lnTo>
                  <a:pt x="16636" y="1739176"/>
                </a:lnTo>
                <a:lnTo>
                  <a:pt x="50800" y="1752463"/>
                </a:lnTo>
                <a:lnTo>
                  <a:pt x="4381765" y="1752463"/>
                </a:lnTo>
                <a:lnTo>
                  <a:pt x="4419279" y="1735827"/>
                </a:lnTo>
                <a:lnTo>
                  <a:pt x="4432566" y="1701662"/>
                </a:lnTo>
                <a:lnTo>
                  <a:pt x="4432566" y="0"/>
                </a:lnTo>
                <a:lnTo>
                  <a:pt x="0" y="0"/>
                </a:lnTo>
                <a:lnTo>
                  <a:pt x="0" y="1701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83640"/>
            <a:ext cx="0" cy="1847850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8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70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58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455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6113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eloping</a:t>
            </a:r>
            <a:r>
              <a:rPr sz="1400" spc="1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Pit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19952"/>
            <a:ext cx="4126661" cy="1942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needlessly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caused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mista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required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patching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later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on.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alse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assumptions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reliable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secure</a:t>
            </a:r>
            <a:endParaRPr sz="1100">
              <a:latin typeface="Times New Roman"/>
              <a:cs typeface="Times New Roman"/>
            </a:endParaRPr>
          </a:p>
          <a:p>
            <a:pPr marL="289788" marR="2142748" algn="just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homogeneous 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topology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change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Laten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zero</a:t>
            </a:r>
            <a:endParaRPr sz="1100">
              <a:latin typeface="Times New Roman"/>
              <a:cs typeface="Times New Roman"/>
            </a:endParaRPr>
          </a:p>
          <a:p>
            <a:pPr marL="289788" marR="2354445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Bandwidth</a:t>
            </a:r>
            <a:r>
              <a:rPr sz="1100" spc="-4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infinite 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ransport</a:t>
            </a:r>
            <a:r>
              <a:rPr sz="1100" spc="-4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cost</a:t>
            </a:r>
            <a:r>
              <a:rPr sz="11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zero There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administrator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0133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2822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9974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5054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32839"/>
            <a:ext cx="50800" cy="187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96340"/>
            <a:ext cx="50800" cy="181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10777"/>
            <a:ext cx="4432566" cy="1752463"/>
          </a:xfrm>
          <a:custGeom>
            <a:avLst/>
            <a:gdLst/>
            <a:ahLst/>
            <a:cxnLst/>
            <a:rect l="l" t="t" r="r" b="b"/>
            <a:pathLst>
              <a:path w="4432566" h="1752463">
                <a:moveTo>
                  <a:pt x="0" y="1701662"/>
                </a:moveTo>
                <a:lnTo>
                  <a:pt x="16636" y="1739176"/>
                </a:lnTo>
                <a:lnTo>
                  <a:pt x="50800" y="1752463"/>
                </a:lnTo>
                <a:lnTo>
                  <a:pt x="4381765" y="1752463"/>
                </a:lnTo>
                <a:lnTo>
                  <a:pt x="4419279" y="1735827"/>
                </a:lnTo>
                <a:lnTo>
                  <a:pt x="4432566" y="1701662"/>
                </a:lnTo>
                <a:lnTo>
                  <a:pt x="4432566" y="0"/>
                </a:lnTo>
                <a:lnTo>
                  <a:pt x="0" y="0"/>
                </a:lnTo>
                <a:lnTo>
                  <a:pt x="0" y="1701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83640"/>
            <a:ext cx="0" cy="1847850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8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70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58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455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6113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eloping</a:t>
            </a:r>
            <a:r>
              <a:rPr sz="1400" spc="1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Pit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19952"/>
            <a:ext cx="4126661" cy="1942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needlessly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caused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mista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required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patching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later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on.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alse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assumptions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reliable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secure</a:t>
            </a:r>
            <a:endParaRPr sz="1100">
              <a:latin typeface="Times New Roman"/>
              <a:cs typeface="Times New Roman"/>
            </a:endParaRPr>
          </a:p>
          <a:p>
            <a:pPr marL="289788" marR="2142748" algn="just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homogeneous 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topology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change Laten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zero</a:t>
            </a:r>
            <a:endParaRPr sz="1100">
              <a:latin typeface="Times New Roman"/>
              <a:cs typeface="Times New Roman"/>
            </a:endParaRPr>
          </a:p>
          <a:p>
            <a:pPr marL="289788" marR="2354445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Bandwidth</a:t>
            </a:r>
            <a:r>
              <a:rPr sz="1100" spc="-4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infinite 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ransport</a:t>
            </a:r>
            <a:r>
              <a:rPr sz="1100" spc="-4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cost</a:t>
            </a:r>
            <a:r>
              <a:rPr sz="11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zero There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administrator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object 11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21561" y="2039473"/>
            <a:ext cx="657358" cy="1015917"/>
          </a:xfrm>
          <a:custGeom>
            <a:avLst/>
            <a:gdLst/>
            <a:ahLst/>
            <a:cxnLst/>
            <a:rect l="l" t="t" r="r" b="b"/>
            <a:pathLst>
              <a:path w="657358" h="1015917">
                <a:moveTo>
                  <a:pt x="0" y="1015917"/>
                </a:moveTo>
                <a:lnTo>
                  <a:pt x="657358" y="1015917"/>
                </a:lnTo>
                <a:lnTo>
                  <a:pt x="657358" y="0"/>
                </a:lnTo>
                <a:lnTo>
                  <a:pt x="0" y="0"/>
                </a:lnTo>
                <a:lnTo>
                  <a:pt x="0" y="1015917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21561" y="2039473"/>
            <a:ext cx="657358" cy="1015917"/>
          </a:xfrm>
          <a:custGeom>
            <a:avLst/>
            <a:gdLst/>
            <a:ahLst/>
            <a:cxnLst/>
            <a:rect l="l" t="t" r="r" b="b"/>
            <a:pathLst>
              <a:path w="657358" h="1015917">
                <a:moveTo>
                  <a:pt x="0" y="1015917"/>
                </a:moveTo>
                <a:lnTo>
                  <a:pt x="657358" y="1015917"/>
                </a:lnTo>
                <a:lnTo>
                  <a:pt x="657358" y="0"/>
                </a:lnTo>
                <a:lnTo>
                  <a:pt x="0" y="0"/>
                </a:lnTo>
                <a:lnTo>
                  <a:pt x="0" y="1015917"/>
                </a:lnTo>
                <a:close/>
              </a:path>
            </a:pathLst>
          </a:custGeom>
          <a:ln w="1054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1319" y="2816352"/>
            <a:ext cx="537837" cy="179279"/>
          </a:xfrm>
          <a:custGeom>
            <a:avLst/>
            <a:gdLst/>
            <a:ahLst/>
            <a:cxnLst/>
            <a:rect l="l" t="t" r="r" b="b"/>
            <a:pathLst>
              <a:path w="537837" h="179279">
                <a:moveTo>
                  <a:pt x="0" y="179279"/>
                </a:moveTo>
                <a:lnTo>
                  <a:pt x="537837" y="179279"/>
                </a:lnTo>
                <a:lnTo>
                  <a:pt x="537837" y="0"/>
                </a:lnTo>
                <a:lnTo>
                  <a:pt x="0" y="0"/>
                </a:lnTo>
                <a:lnTo>
                  <a:pt x="0" y="17927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1319" y="2816352"/>
            <a:ext cx="537837" cy="179279"/>
          </a:xfrm>
          <a:custGeom>
            <a:avLst/>
            <a:gdLst/>
            <a:ahLst/>
            <a:cxnLst/>
            <a:rect l="l" t="t" r="r" b="b"/>
            <a:pathLst>
              <a:path w="537837" h="179279">
                <a:moveTo>
                  <a:pt x="0" y="179279"/>
                </a:moveTo>
                <a:lnTo>
                  <a:pt x="537837" y="179279"/>
                </a:lnTo>
                <a:lnTo>
                  <a:pt x="537837" y="0"/>
                </a:lnTo>
                <a:lnTo>
                  <a:pt x="0" y="0"/>
                </a:lnTo>
                <a:lnTo>
                  <a:pt x="0" y="179279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81319" y="2099231"/>
            <a:ext cx="537837" cy="298800"/>
          </a:xfrm>
          <a:custGeom>
            <a:avLst/>
            <a:gdLst/>
            <a:ahLst/>
            <a:cxnLst/>
            <a:rect l="l" t="t" r="r" b="b"/>
            <a:pathLst>
              <a:path w="537837" h="298800">
                <a:moveTo>
                  <a:pt x="0" y="298800"/>
                </a:moveTo>
                <a:lnTo>
                  <a:pt x="537837" y="298800"/>
                </a:lnTo>
                <a:lnTo>
                  <a:pt x="537837" y="0"/>
                </a:lnTo>
                <a:lnTo>
                  <a:pt x="0" y="0"/>
                </a:lnTo>
                <a:lnTo>
                  <a:pt x="0" y="2988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81319" y="2099231"/>
            <a:ext cx="537837" cy="298800"/>
          </a:xfrm>
          <a:custGeom>
            <a:avLst/>
            <a:gdLst/>
            <a:ahLst/>
            <a:cxnLst/>
            <a:rect l="l" t="t" r="r" b="b"/>
            <a:pathLst>
              <a:path w="537837" h="298800">
                <a:moveTo>
                  <a:pt x="0" y="298800"/>
                </a:moveTo>
                <a:lnTo>
                  <a:pt x="537837" y="298800"/>
                </a:lnTo>
                <a:lnTo>
                  <a:pt x="537837" y="0"/>
                </a:lnTo>
                <a:lnTo>
                  <a:pt x="0" y="0"/>
                </a:lnTo>
                <a:lnTo>
                  <a:pt x="0" y="29880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558199" y="2039473"/>
            <a:ext cx="657358" cy="478078"/>
          </a:xfrm>
          <a:custGeom>
            <a:avLst/>
            <a:gdLst/>
            <a:ahLst/>
            <a:cxnLst/>
            <a:rect l="l" t="t" r="r" b="b"/>
            <a:pathLst>
              <a:path w="657358" h="478078">
                <a:moveTo>
                  <a:pt x="0" y="478078"/>
                </a:moveTo>
                <a:lnTo>
                  <a:pt x="657358" y="478078"/>
                </a:lnTo>
                <a:lnTo>
                  <a:pt x="657358" y="0"/>
                </a:lnTo>
                <a:lnTo>
                  <a:pt x="0" y="0"/>
                </a:lnTo>
                <a:lnTo>
                  <a:pt x="0" y="478078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558199" y="2756590"/>
            <a:ext cx="657358" cy="298800"/>
          </a:xfrm>
          <a:custGeom>
            <a:avLst/>
            <a:gdLst/>
            <a:ahLst/>
            <a:cxnLst/>
            <a:rect l="l" t="t" r="r" b="b"/>
            <a:pathLst>
              <a:path w="657358" h="298800">
                <a:moveTo>
                  <a:pt x="0" y="298800"/>
                </a:moveTo>
                <a:lnTo>
                  <a:pt x="657358" y="298800"/>
                </a:lnTo>
                <a:lnTo>
                  <a:pt x="657358" y="0"/>
                </a:lnTo>
                <a:lnTo>
                  <a:pt x="0" y="0"/>
                </a:lnTo>
                <a:lnTo>
                  <a:pt x="0" y="298800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558199" y="2039473"/>
            <a:ext cx="657358" cy="1015917"/>
          </a:xfrm>
          <a:custGeom>
            <a:avLst/>
            <a:gdLst/>
            <a:ahLst/>
            <a:cxnLst/>
            <a:rect l="l" t="t" r="r" b="b"/>
            <a:pathLst>
              <a:path w="657358" h="1015917">
                <a:moveTo>
                  <a:pt x="0" y="1015917"/>
                </a:moveTo>
                <a:lnTo>
                  <a:pt x="657358" y="1015917"/>
                </a:lnTo>
                <a:lnTo>
                  <a:pt x="657358" y="0"/>
                </a:lnTo>
                <a:lnTo>
                  <a:pt x="0" y="0"/>
                </a:lnTo>
                <a:lnTo>
                  <a:pt x="0" y="1015917"/>
                </a:lnTo>
                <a:close/>
              </a:path>
            </a:pathLst>
          </a:custGeom>
          <a:ln w="1054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617958" y="2816352"/>
            <a:ext cx="537841" cy="179279"/>
          </a:xfrm>
          <a:custGeom>
            <a:avLst/>
            <a:gdLst/>
            <a:ahLst/>
            <a:cxnLst/>
            <a:rect l="l" t="t" r="r" b="b"/>
            <a:pathLst>
              <a:path w="537841" h="179279">
                <a:moveTo>
                  <a:pt x="0" y="179279"/>
                </a:moveTo>
                <a:lnTo>
                  <a:pt x="537841" y="179279"/>
                </a:lnTo>
                <a:lnTo>
                  <a:pt x="537841" y="0"/>
                </a:lnTo>
                <a:lnTo>
                  <a:pt x="0" y="0"/>
                </a:lnTo>
                <a:lnTo>
                  <a:pt x="0" y="17927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617958" y="2816352"/>
            <a:ext cx="537841" cy="179279"/>
          </a:xfrm>
          <a:custGeom>
            <a:avLst/>
            <a:gdLst/>
            <a:ahLst/>
            <a:cxnLst/>
            <a:rect l="l" t="t" r="r" b="b"/>
            <a:pathLst>
              <a:path w="537841" h="179279">
                <a:moveTo>
                  <a:pt x="0" y="179279"/>
                </a:moveTo>
                <a:lnTo>
                  <a:pt x="537841" y="179279"/>
                </a:lnTo>
                <a:lnTo>
                  <a:pt x="537841" y="0"/>
                </a:lnTo>
                <a:lnTo>
                  <a:pt x="0" y="0"/>
                </a:lnTo>
                <a:lnTo>
                  <a:pt x="0" y="179279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394838" y="2039473"/>
            <a:ext cx="657363" cy="478078"/>
          </a:xfrm>
          <a:custGeom>
            <a:avLst/>
            <a:gdLst/>
            <a:ahLst/>
            <a:cxnLst/>
            <a:rect l="l" t="t" r="r" b="b"/>
            <a:pathLst>
              <a:path w="657363" h="478078">
                <a:moveTo>
                  <a:pt x="0" y="478078"/>
                </a:moveTo>
                <a:lnTo>
                  <a:pt x="657363" y="478078"/>
                </a:lnTo>
                <a:lnTo>
                  <a:pt x="657363" y="0"/>
                </a:lnTo>
                <a:lnTo>
                  <a:pt x="0" y="0"/>
                </a:lnTo>
                <a:lnTo>
                  <a:pt x="0" y="478078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394838" y="2756590"/>
            <a:ext cx="657363" cy="298800"/>
          </a:xfrm>
          <a:custGeom>
            <a:avLst/>
            <a:gdLst/>
            <a:ahLst/>
            <a:cxnLst/>
            <a:rect l="l" t="t" r="r" b="b"/>
            <a:pathLst>
              <a:path w="657363" h="298800">
                <a:moveTo>
                  <a:pt x="0" y="298800"/>
                </a:moveTo>
                <a:lnTo>
                  <a:pt x="657363" y="298800"/>
                </a:lnTo>
                <a:lnTo>
                  <a:pt x="657363" y="0"/>
                </a:lnTo>
                <a:lnTo>
                  <a:pt x="0" y="0"/>
                </a:lnTo>
                <a:lnTo>
                  <a:pt x="0" y="298800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394838" y="2039473"/>
            <a:ext cx="657363" cy="1015917"/>
          </a:xfrm>
          <a:custGeom>
            <a:avLst/>
            <a:gdLst/>
            <a:ahLst/>
            <a:cxnLst/>
            <a:rect l="l" t="t" r="r" b="b"/>
            <a:pathLst>
              <a:path w="657363" h="1015917">
                <a:moveTo>
                  <a:pt x="0" y="1015917"/>
                </a:moveTo>
                <a:lnTo>
                  <a:pt x="657363" y="1015917"/>
                </a:lnTo>
                <a:lnTo>
                  <a:pt x="657363" y="0"/>
                </a:lnTo>
                <a:lnTo>
                  <a:pt x="0" y="0"/>
                </a:lnTo>
                <a:lnTo>
                  <a:pt x="0" y="1015917"/>
                </a:lnTo>
                <a:close/>
              </a:path>
            </a:pathLst>
          </a:custGeom>
          <a:ln w="1054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454605" y="2816352"/>
            <a:ext cx="537837" cy="179279"/>
          </a:xfrm>
          <a:custGeom>
            <a:avLst/>
            <a:gdLst/>
            <a:ahLst/>
            <a:cxnLst/>
            <a:rect l="l" t="t" r="r" b="b"/>
            <a:pathLst>
              <a:path w="537837" h="179279">
                <a:moveTo>
                  <a:pt x="0" y="179279"/>
                </a:moveTo>
                <a:lnTo>
                  <a:pt x="537837" y="179279"/>
                </a:lnTo>
                <a:lnTo>
                  <a:pt x="537837" y="0"/>
                </a:lnTo>
                <a:lnTo>
                  <a:pt x="0" y="0"/>
                </a:lnTo>
                <a:lnTo>
                  <a:pt x="0" y="17927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2454605" y="2816352"/>
            <a:ext cx="537837" cy="179279"/>
          </a:xfrm>
          <a:custGeom>
            <a:avLst/>
            <a:gdLst/>
            <a:ahLst/>
            <a:cxnLst/>
            <a:rect l="l" t="t" r="r" b="b"/>
            <a:pathLst>
              <a:path w="537837" h="179279">
                <a:moveTo>
                  <a:pt x="0" y="179279"/>
                </a:moveTo>
                <a:lnTo>
                  <a:pt x="537837" y="179279"/>
                </a:lnTo>
                <a:lnTo>
                  <a:pt x="537837" y="0"/>
                </a:lnTo>
                <a:lnTo>
                  <a:pt x="0" y="0"/>
                </a:lnTo>
                <a:lnTo>
                  <a:pt x="0" y="179279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617958" y="2099231"/>
            <a:ext cx="1374483" cy="298800"/>
          </a:xfrm>
          <a:custGeom>
            <a:avLst/>
            <a:gdLst/>
            <a:ahLst/>
            <a:cxnLst/>
            <a:rect l="l" t="t" r="r" b="b"/>
            <a:pathLst>
              <a:path w="1374483" h="298800">
                <a:moveTo>
                  <a:pt x="0" y="298800"/>
                </a:moveTo>
                <a:lnTo>
                  <a:pt x="1374483" y="298800"/>
                </a:lnTo>
                <a:lnTo>
                  <a:pt x="1374483" y="0"/>
                </a:lnTo>
                <a:lnTo>
                  <a:pt x="0" y="0"/>
                </a:lnTo>
                <a:lnTo>
                  <a:pt x="0" y="2988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617958" y="2099231"/>
            <a:ext cx="1374483" cy="298800"/>
          </a:xfrm>
          <a:custGeom>
            <a:avLst/>
            <a:gdLst/>
            <a:ahLst/>
            <a:cxnLst/>
            <a:rect l="l" t="t" r="r" b="b"/>
            <a:pathLst>
              <a:path w="1374483" h="298800">
                <a:moveTo>
                  <a:pt x="0" y="298800"/>
                </a:moveTo>
                <a:lnTo>
                  <a:pt x="1374483" y="298800"/>
                </a:lnTo>
                <a:lnTo>
                  <a:pt x="1374483" y="0"/>
                </a:lnTo>
                <a:lnTo>
                  <a:pt x="0" y="0"/>
                </a:lnTo>
                <a:lnTo>
                  <a:pt x="0" y="29880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231477" y="2039473"/>
            <a:ext cx="657358" cy="1015917"/>
          </a:xfrm>
          <a:custGeom>
            <a:avLst/>
            <a:gdLst/>
            <a:ahLst/>
            <a:cxnLst/>
            <a:rect l="l" t="t" r="r" b="b"/>
            <a:pathLst>
              <a:path w="657358" h="1015917">
                <a:moveTo>
                  <a:pt x="0" y="1015917"/>
                </a:moveTo>
                <a:lnTo>
                  <a:pt x="657358" y="1015917"/>
                </a:lnTo>
                <a:lnTo>
                  <a:pt x="657358" y="0"/>
                </a:lnTo>
                <a:lnTo>
                  <a:pt x="0" y="0"/>
                </a:lnTo>
                <a:lnTo>
                  <a:pt x="0" y="1015917"/>
                </a:lnTo>
                <a:close/>
              </a:path>
            </a:pathLst>
          </a:custGeom>
          <a:solidFill>
            <a:srgbClr val="E5E6E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3231477" y="2039473"/>
            <a:ext cx="657358" cy="1015917"/>
          </a:xfrm>
          <a:custGeom>
            <a:avLst/>
            <a:gdLst/>
            <a:ahLst/>
            <a:cxnLst/>
            <a:rect l="l" t="t" r="r" b="b"/>
            <a:pathLst>
              <a:path w="657358" h="1015917">
                <a:moveTo>
                  <a:pt x="0" y="1015917"/>
                </a:moveTo>
                <a:lnTo>
                  <a:pt x="657358" y="1015917"/>
                </a:lnTo>
                <a:lnTo>
                  <a:pt x="657358" y="0"/>
                </a:lnTo>
                <a:lnTo>
                  <a:pt x="0" y="0"/>
                </a:lnTo>
                <a:lnTo>
                  <a:pt x="0" y="1015917"/>
                </a:lnTo>
                <a:close/>
              </a:path>
            </a:pathLst>
          </a:custGeom>
          <a:ln w="1054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291234" y="2816352"/>
            <a:ext cx="537841" cy="179279"/>
          </a:xfrm>
          <a:custGeom>
            <a:avLst/>
            <a:gdLst/>
            <a:ahLst/>
            <a:cxnLst/>
            <a:rect l="l" t="t" r="r" b="b"/>
            <a:pathLst>
              <a:path w="537841" h="179279">
                <a:moveTo>
                  <a:pt x="0" y="179279"/>
                </a:moveTo>
                <a:lnTo>
                  <a:pt x="537841" y="179279"/>
                </a:lnTo>
                <a:lnTo>
                  <a:pt x="537841" y="0"/>
                </a:lnTo>
                <a:lnTo>
                  <a:pt x="0" y="0"/>
                </a:lnTo>
                <a:lnTo>
                  <a:pt x="0" y="17927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291234" y="2816352"/>
            <a:ext cx="537841" cy="179279"/>
          </a:xfrm>
          <a:custGeom>
            <a:avLst/>
            <a:gdLst/>
            <a:ahLst/>
            <a:cxnLst/>
            <a:rect l="l" t="t" r="r" b="b"/>
            <a:pathLst>
              <a:path w="537841" h="179279">
                <a:moveTo>
                  <a:pt x="0" y="179279"/>
                </a:moveTo>
                <a:lnTo>
                  <a:pt x="537841" y="179279"/>
                </a:lnTo>
                <a:lnTo>
                  <a:pt x="537841" y="0"/>
                </a:lnTo>
                <a:lnTo>
                  <a:pt x="0" y="0"/>
                </a:lnTo>
                <a:lnTo>
                  <a:pt x="0" y="179279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3291234" y="2099231"/>
            <a:ext cx="537841" cy="298800"/>
          </a:xfrm>
          <a:custGeom>
            <a:avLst/>
            <a:gdLst/>
            <a:ahLst/>
            <a:cxnLst/>
            <a:rect l="l" t="t" r="r" b="b"/>
            <a:pathLst>
              <a:path w="537841" h="298800">
                <a:moveTo>
                  <a:pt x="0" y="298800"/>
                </a:moveTo>
                <a:lnTo>
                  <a:pt x="537841" y="298800"/>
                </a:lnTo>
                <a:lnTo>
                  <a:pt x="537841" y="0"/>
                </a:lnTo>
                <a:lnTo>
                  <a:pt x="0" y="0"/>
                </a:lnTo>
                <a:lnTo>
                  <a:pt x="0" y="29880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291234" y="2099231"/>
            <a:ext cx="537841" cy="298800"/>
          </a:xfrm>
          <a:custGeom>
            <a:avLst/>
            <a:gdLst/>
            <a:ahLst/>
            <a:cxnLst/>
            <a:rect l="l" t="t" r="r" b="b"/>
            <a:pathLst>
              <a:path w="537841" h="298800">
                <a:moveTo>
                  <a:pt x="0" y="298800"/>
                </a:moveTo>
                <a:lnTo>
                  <a:pt x="537841" y="298800"/>
                </a:lnTo>
                <a:lnTo>
                  <a:pt x="537841" y="0"/>
                </a:lnTo>
                <a:lnTo>
                  <a:pt x="0" y="0"/>
                </a:lnTo>
                <a:lnTo>
                  <a:pt x="0" y="29880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781319" y="2517551"/>
            <a:ext cx="3047761" cy="239038"/>
          </a:xfrm>
          <a:custGeom>
            <a:avLst/>
            <a:gdLst/>
            <a:ahLst/>
            <a:cxnLst/>
            <a:rect l="l" t="t" r="r" b="b"/>
            <a:pathLst>
              <a:path w="3047761" h="239038">
                <a:moveTo>
                  <a:pt x="0" y="239038"/>
                </a:moveTo>
                <a:lnTo>
                  <a:pt x="3047761" y="239038"/>
                </a:lnTo>
                <a:lnTo>
                  <a:pt x="3047761" y="0"/>
                </a:lnTo>
                <a:lnTo>
                  <a:pt x="0" y="0"/>
                </a:lnTo>
                <a:lnTo>
                  <a:pt x="0" y="239038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781319" y="2517551"/>
            <a:ext cx="3047761" cy="239038"/>
          </a:xfrm>
          <a:custGeom>
            <a:avLst/>
            <a:gdLst/>
            <a:ahLst/>
            <a:cxnLst/>
            <a:rect l="l" t="t" r="r" b="b"/>
            <a:pathLst>
              <a:path w="3047761" h="239038">
                <a:moveTo>
                  <a:pt x="0" y="239038"/>
                </a:moveTo>
                <a:lnTo>
                  <a:pt x="3047761" y="239038"/>
                </a:lnTo>
                <a:lnTo>
                  <a:pt x="3047761" y="0"/>
                </a:lnTo>
                <a:lnTo>
                  <a:pt x="0" y="0"/>
                </a:lnTo>
                <a:lnTo>
                  <a:pt x="0" y="239038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811390" y="2457789"/>
            <a:ext cx="478079" cy="59762"/>
          </a:xfrm>
          <a:custGeom>
            <a:avLst/>
            <a:gdLst/>
            <a:ahLst/>
            <a:cxnLst/>
            <a:rect l="l" t="t" r="r" b="b"/>
            <a:pathLst>
              <a:path w="478079" h="59762">
                <a:moveTo>
                  <a:pt x="0" y="59762"/>
                </a:moveTo>
                <a:lnTo>
                  <a:pt x="478079" y="59762"/>
                </a:lnTo>
                <a:lnTo>
                  <a:pt x="478079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solidFill>
            <a:srgbClr val="A8AA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811390" y="2457789"/>
            <a:ext cx="478079" cy="59762"/>
          </a:xfrm>
          <a:custGeom>
            <a:avLst/>
            <a:gdLst/>
            <a:ahLst/>
            <a:cxnLst/>
            <a:rect l="l" t="t" r="r" b="b"/>
            <a:pathLst>
              <a:path w="478079" h="59762">
                <a:moveTo>
                  <a:pt x="0" y="59762"/>
                </a:moveTo>
                <a:lnTo>
                  <a:pt x="478079" y="59762"/>
                </a:lnTo>
                <a:lnTo>
                  <a:pt x="478079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1647839" y="2457789"/>
            <a:ext cx="478079" cy="59762"/>
          </a:xfrm>
          <a:custGeom>
            <a:avLst/>
            <a:gdLst/>
            <a:ahLst/>
            <a:cxnLst/>
            <a:rect l="l" t="t" r="r" b="b"/>
            <a:pathLst>
              <a:path w="478079" h="59762">
                <a:moveTo>
                  <a:pt x="0" y="59762"/>
                </a:moveTo>
                <a:lnTo>
                  <a:pt x="478079" y="59762"/>
                </a:lnTo>
                <a:lnTo>
                  <a:pt x="478079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solidFill>
            <a:srgbClr val="A8AA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647839" y="2457789"/>
            <a:ext cx="478079" cy="59762"/>
          </a:xfrm>
          <a:custGeom>
            <a:avLst/>
            <a:gdLst/>
            <a:ahLst/>
            <a:cxnLst/>
            <a:rect l="l" t="t" r="r" b="b"/>
            <a:pathLst>
              <a:path w="478079" h="59762">
                <a:moveTo>
                  <a:pt x="0" y="59762"/>
                </a:moveTo>
                <a:lnTo>
                  <a:pt x="478079" y="59762"/>
                </a:lnTo>
                <a:lnTo>
                  <a:pt x="478079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484289" y="2457789"/>
            <a:ext cx="478079" cy="59762"/>
          </a:xfrm>
          <a:custGeom>
            <a:avLst/>
            <a:gdLst/>
            <a:ahLst/>
            <a:cxnLst/>
            <a:rect l="l" t="t" r="r" b="b"/>
            <a:pathLst>
              <a:path w="478079" h="59762">
                <a:moveTo>
                  <a:pt x="0" y="59762"/>
                </a:moveTo>
                <a:lnTo>
                  <a:pt x="478079" y="59762"/>
                </a:lnTo>
                <a:lnTo>
                  <a:pt x="478079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solidFill>
            <a:srgbClr val="A8AA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484289" y="2457789"/>
            <a:ext cx="478079" cy="59762"/>
          </a:xfrm>
          <a:custGeom>
            <a:avLst/>
            <a:gdLst/>
            <a:ahLst/>
            <a:cxnLst/>
            <a:rect l="l" t="t" r="r" b="b"/>
            <a:pathLst>
              <a:path w="478079" h="59762">
                <a:moveTo>
                  <a:pt x="0" y="59762"/>
                </a:moveTo>
                <a:lnTo>
                  <a:pt x="478079" y="59762"/>
                </a:lnTo>
                <a:lnTo>
                  <a:pt x="478079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3320738" y="2457789"/>
            <a:ext cx="478079" cy="59762"/>
          </a:xfrm>
          <a:custGeom>
            <a:avLst/>
            <a:gdLst/>
            <a:ahLst/>
            <a:cxnLst/>
            <a:rect l="l" t="t" r="r" b="b"/>
            <a:pathLst>
              <a:path w="478079" h="59762">
                <a:moveTo>
                  <a:pt x="0" y="59762"/>
                </a:moveTo>
                <a:lnTo>
                  <a:pt x="478079" y="59762"/>
                </a:lnTo>
                <a:lnTo>
                  <a:pt x="478079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solidFill>
            <a:srgbClr val="A8AAA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3320738" y="2457789"/>
            <a:ext cx="478079" cy="59762"/>
          </a:xfrm>
          <a:custGeom>
            <a:avLst/>
            <a:gdLst/>
            <a:ahLst/>
            <a:cxnLst/>
            <a:rect l="l" t="t" r="r" b="b"/>
            <a:pathLst>
              <a:path w="478079" h="59762">
                <a:moveTo>
                  <a:pt x="0" y="59762"/>
                </a:moveTo>
                <a:lnTo>
                  <a:pt x="478079" y="59762"/>
                </a:lnTo>
                <a:lnTo>
                  <a:pt x="478079" y="0"/>
                </a:lnTo>
                <a:lnTo>
                  <a:pt x="0" y="0"/>
                </a:lnTo>
                <a:lnTo>
                  <a:pt x="0" y="59762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319157" y="1830315"/>
            <a:ext cx="149401" cy="627474"/>
          </a:xfrm>
          <a:custGeom>
            <a:avLst/>
            <a:gdLst/>
            <a:ahLst/>
            <a:cxnLst/>
            <a:rect l="l" t="t" r="r" b="b"/>
            <a:pathLst>
              <a:path w="149401" h="627474">
                <a:moveTo>
                  <a:pt x="149401" y="0"/>
                </a:moveTo>
                <a:lnTo>
                  <a:pt x="148318" y="65223"/>
                </a:lnTo>
                <a:lnTo>
                  <a:pt x="145218" y="126480"/>
                </a:lnTo>
                <a:lnTo>
                  <a:pt x="140325" y="183838"/>
                </a:lnTo>
                <a:lnTo>
                  <a:pt x="133864" y="237364"/>
                </a:lnTo>
                <a:lnTo>
                  <a:pt x="126057" y="287125"/>
                </a:lnTo>
                <a:lnTo>
                  <a:pt x="117131" y="333188"/>
                </a:lnTo>
                <a:lnTo>
                  <a:pt x="107307" y="375621"/>
                </a:lnTo>
                <a:lnTo>
                  <a:pt x="96812" y="414491"/>
                </a:lnTo>
                <a:lnTo>
                  <a:pt x="85868" y="449864"/>
                </a:lnTo>
                <a:lnTo>
                  <a:pt x="74700" y="481810"/>
                </a:lnTo>
                <a:lnTo>
                  <a:pt x="63533" y="510393"/>
                </a:lnTo>
                <a:lnTo>
                  <a:pt x="52589" y="535683"/>
                </a:lnTo>
                <a:lnTo>
                  <a:pt x="42093" y="557745"/>
                </a:lnTo>
                <a:lnTo>
                  <a:pt x="32270" y="576648"/>
                </a:lnTo>
                <a:lnTo>
                  <a:pt x="15537" y="605243"/>
                </a:lnTo>
                <a:lnTo>
                  <a:pt x="1083" y="626118"/>
                </a:lnTo>
                <a:lnTo>
                  <a:pt x="0" y="627474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295230" y="2408963"/>
            <a:ext cx="72102" cy="77541"/>
          </a:xfrm>
          <a:custGeom>
            <a:avLst/>
            <a:gdLst/>
            <a:ahLst/>
            <a:cxnLst/>
            <a:rect l="l" t="t" r="r" b="b"/>
            <a:pathLst>
              <a:path w="72102" h="77541">
                <a:moveTo>
                  <a:pt x="0" y="77541"/>
                </a:moveTo>
                <a:lnTo>
                  <a:pt x="72102" y="40809"/>
                </a:lnTo>
                <a:lnTo>
                  <a:pt x="59091" y="36586"/>
                </a:lnTo>
                <a:lnTo>
                  <a:pt x="47699" y="30418"/>
                </a:lnTo>
                <a:lnTo>
                  <a:pt x="37926" y="22307"/>
                </a:lnTo>
                <a:lnTo>
                  <a:pt x="29773" y="12252"/>
                </a:lnTo>
                <a:lnTo>
                  <a:pt x="23239" y="254"/>
                </a:lnTo>
                <a:lnTo>
                  <a:pt x="23128" y="0"/>
                </a:lnTo>
                <a:lnTo>
                  <a:pt x="0" y="7754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468559" y="1830315"/>
            <a:ext cx="149398" cy="627474"/>
          </a:xfrm>
          <a:custGeom>
            <a:avLst/>
            <a:gdLst/>
            <a:ahLst/>
            <a:cxnLst/>
            <a:rect l="l" t="t" r="r" b="b"/>
            <a:pathLst>
              <a:path w="149398" h="627474">
                <a:moveTo>
                  <a:pt x="0" y="0"/>
                </a:moveTo>
                <a:lnTo>
                  <a:pt x="1083" y="65223"/>
                </a:lnTo>
                <a:lnTo>
                  <a:pt x="4183" y="126480"/>
                </a:lnTo>
                <a:lnTo>
                  <a:pt x="9075" y="183838"/>
                </a:lnTo>
                <a:lnTo>
                  <a:pt x="15537" y="237364"/>
                </a:lnTo>
                <a:lnTo>
                  <a:pt x="23343" y="287125"/>
                </a:lnTo>
                <a:lnTo>
                  <a:pt x="32270" y="333188"/>
                </a:lnTo>
                <a:lnTo>
                  <a:pt x="42093" y="375621"/>
                </a:lnTo>
                <a:lnTo>
                  <a:pt x="52588" y="414491"/>
                </a:lnTo>
                <a:lnTo>
                  <a:pt x="63531" y="449864"/>
                </a:lnTo>
                <a:lnTo>
                  <a:pt x="74699" y="481810"/>
                </a:lnTo>
                <a:lnTo>
                  <a:pt x="85866" y="510393"/>
                </a:lnTo>
                <a:lnTo>
                  <a:pt x="96810" y="535683"/>
                </a:lnTo>
                <a:lnTo>
                  <a:pt x="107305" y="557745"/>
                </a:lnTo>
                <a:lnTo>
                  <a:pt x="117128" y="576648"/>
                </a:lnTo>
                <a:lnTo>
                  <a:pt x="133861" y="605243"/>
                </a:lnTo>
                <a:lnTo>
                  <a:pt x="148315" y="626118"/>
                </a:lnTo>
                <a:lnTo>
                  <a:pt x="149398" y="627474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569782" y="2408963"/>
            <a:ext cx="72106" cy="77541"/>
          </a:xfrm>
          <a:custGeom>
            <a:avLst/>
            <a:gdLst/>
            <a:ahLst/>
            <a:cxnLst/>
            <a:rect l="l" t="t" r="r" b="b"/>
            <a:pathLst>
              <a:path w="72106" h="77541">
                <a:moveTo>
                  <a:pt x="72106" y="77541"/>
                </a:moveTo>
                <a:lnTo>
                  <a:pt x="48978" y="0"/>
                </a:lnTo>
                <a:lnTo>
                  <a:pt x="42476" y="12035"/>
                </a:lnTo>
                <a:lnTo>
                  <a:pt x="34355" y="22128"/>
                </a:lnTo>
                <a:lnTo>
                  <a:pt x="24614" y="30277"/>
                </a:lnTo>
                <a:lnTo>
                  <a:pt x="13254" y="36482"/>
                </a:lnTo>
                <a:lnTo>
                  <a:pt x="274" y="40744"/>
                </a:lnTo>
                <a:lnTo>
                  <a:pt x="0" y="40809"/>
                </a:lnTo>
                <a:lnTo>
                  <a:pt x="72106" y="77541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50238" y="3055390"/>
            <a:ext cx="0" cy="119520"/>
          </a:xfrm>
          <a:custGeom>
            <a:avLst/>
            <a:gdLst/>
            <a:ahLst/>
            <a:cxnLst/>
            <a:rect l="l" t="t" r="r" b="b"/>
            <a:pathLst>
              <a:path h="119520">
                <a:moveTo>
                  <a:pt x="0" y="0"/>
                </a:moveTo>
                <a:lnTo>
                  <a:pt x="0" y="11952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86877" y="3055390"/>
            <a:ext cx="0" cy="119520"/>
          </a:xfrm>
          <a:custGeom>
            <a:avLst/>
            <a:gdLst/>
            <a:ahLst/>
            <a:cxnLst/>
            <a:rect l="l" t="t" r="r" b="b"/>
            <a:pathLst>
              <a:path h="119520">
                <a:moveTo>
                  <a:pt x="0" y="0"/>
                </a:moveTo>
                <a:lnTo>
                  <a:pt x="0" y="11952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723517" y="3056596"/>
            <a:ext cx="0" cy="119521"/>
          </a:xfrm>
          <a:custGeom>
            <a:avLst/>
            <a:gdLst/>
            <a:ahLst/>
            <a:cxnLst/>
            <a:rect l="l" t="t" r="r" b="b"/>
            <a:pathLst>
              <a:path h="119521">
                <a:moveTo>
                  <a:pt x="0" y="0"/>
                </a:moveTo>
                <a:lnTo>
                  <a:pt x="0" y="119521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560156" y="3055390"/>
            <a:ext cx="0" cy="119520"/>
          </a:xfrm>
          <a:custGeom>
            <a:avLst/>
            <a:gdLst/>
            <a:ahLst/>
            <a:cxnLst/>
            <a:rect l="l" t="t" r="r" b="b"/>
            <a:pathLst>
              <a:path h="119520">
                <a:moveTo>
                  <a:pt x="0" y="0"/>
                </a:moveTo>
                <a:lnTo>
                  <a:pt x="0" y="11952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841077" y="3174910"/>
            <a:ext cx="418321" cy="0"/>
          </a:xfrm>
          <a:custGeom>
            <a:avLst/>
            <a:gdLst/>
            <a:ahLst/>
            <a:cxnLst/>
            <a:rect l="l" t="t" r="r" b="b"/>
            <a:pathLst>
              <a:path w="418321">
                <a:moveTo>
                  <a:pt x="0" y="0"/>
                </a:moveTo>
                <a:lnTo>
                  <a:pt x="418321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1677720" y="3174915"/>
            <a:ext cx="418312" cy="0"/>
          </a:xfrm>
          <a:custGeom>
            <a:avLst/>
            <a:gdLst/>
            <a:ahLst/>
            <a:cxnLst/>
            <a:rect l="l" t="t" r="r" b="b"/>
            <a:pathLst>
              <a:path w="418312">
                <a:moveTo>
                  <a:pt x="0" y="0"/>
                </a:moveTo>
                <a:lnTo>
                  <a:pt x="418312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14362" y="3174915"/>
            <a:ext cx="418319" cy="0"/>
          </a:xfrm>
          <a:custGeom>
            <a:avLst/>
            <a:gdLst/>
            <a:ahLst/>
            <a:cxnLst/>
            <a:rect l="l" t="t" r="r" b="b"/>
            <a:pathLst>
              <a:path w="418319">
                <a:moveTo>
                  <a:pt x="0" y="0"/>
                </a:moveTo>
                <a:lnTo>
                  <a:pt x="418319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51001" y="3174915"/>
            <a:ext cx="418319" cy="0"/>
          </a:xfrm>
          <a:custGeom>
            <a:avLst/>
            <a:gdLst/>
            <a:ahLst/>
            <a:cxnLst/>
            <a:rect l="l" t="t" r="r" b="b"/>
            <a:pathLst>
              <a:path w="418319">
                <a:moveTo>
                  <a:pt x="0" y="0"/>
                </a:moveTo>
                <a:lnTo>
                  <a:pt x="418319" y="0"/>
                </a:lnTo>
              </a:path>
            </a:pathLst>
          </a:custGeom>
          <a:ln w="21083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932682" y="3174906"/>
            <a:ext cx="418319" cy="0"/>
          </a:xfrm>
          <a:custGeom>
            <a:avLst/>
            <a:gdLst/>
            <a:ahLst/>
            <a:cxnLst/>
            <a:rect l="l" t="t" r="r" b="b"/>
            <a:pathLst>
              <a:path w="418319">
                <a:moveTo>
                  <a:pt x="0" y="0"/>
                </a:moveTo>
                <a:lnTo>
                  <a:pt x="418319" y="0"/>
                </a:lnTo>
              </a:path>
            </a:pathLst>
          </a:custGeom>
          <a:ln w="21083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1259399" y="3174910"/>
            <a:ext cx="418320" cy="0"/>
          </a:xfrm>
          <a:custGeom>
            <a:avLst/>
            <a:gdLst/>
            <a:ahLst/>
            <a:cxnLst/>
            <a:rect l="l" t="t" r="r" b="b"/>
            <a:pathLst>
              <a:path w="418320">
                <a:moveTo>
                  <a:pt x="0" y="0"/>
                </a:moveTo>
                <a:lnTo>
                  <a:pt x="418320" y="0"/>
                </a:lnTo>
              </a:path>
            </a:pathLst>
          </a:custGeom>
          <a:ln w="21083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096032" y="3174906"/>
            <a:ext cx="418330" cy="0"/>
          </a:xfrm>
          <a:custGeom>
            <a:avLst/>
            <a:gdLst/>
            <a:ahLst/>
            <a:cxnLst/>
            <a:rect l="l" t="t" r="r" b="b"/>
            <a:pathLst>
              <a:path w="418330">
                <a:moveTo>
                  <a:pt x="0" y="0"/>
                </a:moveTo>
                <a:lnTo>
                  <a:pt x="418330" y="0"/>
                </a:lnTo>
              </a:path>
            </a:pathLst>
          </a:custGeom>
          <a:ln w="21083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847659" y="19613"/>
            <a:ext cx="8452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Definition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5300" y="243119"/>
            <a:ext cx="229721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System:</a:t>
            </a:r>
            <a:r>
              <a:rPr sz="1400" spc="1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Definition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5844" y="577644"/>
            <a:ext cx="4090637" cy="5484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356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1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collection</a:t>
            </a:r>
            <a:r>
              <a:rPr sz="1100" spc="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autonomous</a:t>
            </a:r>
            <a:r>
              <a:rPr sz="1100" spc="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computing</a:t>
            </a:r>
            <a:r>
              <a:rPr sz="1100" spc="-6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elements</a:t>
            </a:r>
            <a:r>
              <a:rPr sz="1100" spc="-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1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appea</a:t>
            </a:r>
            <a:r>
              <a:rPr sz="1100" spc="-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2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 use</a:t>
            </a:r>
            <a:r>
              <a:rPr sz="1100" spc="-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single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cohe</a:t>
            </a:r>
            <a:r>
              <a:rPr sz="1100" spc="-3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</a:t>
            </a:r>
            <a:r>
              <a:rPr sz="1100" spc="1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5844" y="1239708"/>
            <a:ext cx="3066475" cy="57053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aspects:</a:t>
            </a:r>
            <a:r>
              <a:rPr sz="1100" spc="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(1)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independent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elements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7696"/>
              </a:lnSpc>
              <a:spcBef>
                <a:spcPts val="1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(2)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single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⇒</a:t>
            </a:r>
            <a:r>
              <a:rPr sz="1100" spc="163" dirty="0" smtClean="0">
                <a:latin typeface="Cambria"/>
                <a:cs typeface="Cambria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middl</a:t>
            </a:r>
            <a:r>
              <a:rPr sz="11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770519" marR="20781">
              <a:lnSpc>
                <a:spcPct val="95825"/>
              </a:lnSpc>
              <a:spcBef>
                <a:spcPts val="1098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Same</a:t>
            </a:r>
            <a:r>
              <a:rPr sz="650" spc="3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interface</a:t>
            </a:r>
            <a:r>
              <a:rPr sz="650" spc="5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everywhere</a:t>
            </a:r>
            <a:endParaRPr sz="6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98347" y="1880992"/>
            <a:ext cx="465919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Computer</a:t>
            </a:r>
            <a:r>
              <a:rPr sz="650" spc="6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35139" y="1880992"/>
            <a:ext cx="465919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Computer</a:t>
            </a:r>
            <a:r>
              <a:rPr sz="650" spc="6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471930" y="1880992"/>
            <a:ext cx="465919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Computer</a:t>
            </a:r>
            <a:r>
              <a:rPr sz="650" spc="6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308725" y="1880992"/>
            <a:ext cx="465919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Computer</a:t>
            </a:r>
            <a:r>
              <a:rPr sz="650" spc="6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507823" y="2590438"/>
            <a:ext cx="1440390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Distributed-system</a:t>
            </a:r>
            <a:r>
              <a:rPr sz="650" spc="11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layer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(middleware)</a:t>
            </a:r>
            <a:endParaRPr sz="65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398058" y="3224437"/>
            <a:ext cx="334623" cy="1097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Network</a:t>
            </a:r>
            <a:endParaRPr sz="65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91234" y="2816352"/>
            <a:ext cx="537841" cy="179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4" name="object 54"/>
          <p:cNvSpPr txBox="1"/>
          <p:nvPr/>
        </p:nvSpPr>
        <p:spPr>
          <a:xfrm>
            <a:off x="2454605" y="2816352"/>
            <a:ext cx="537837" cy="179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3" name="object 53"/>
          <p:cNvSpPr txBox="1"/>
          <p:nvPr/>
        </p:nvSpPr>
        <p:spPr>
          <a:xfrm>
            <a:off x="1617958" y="2816352"/>
            <a:ext cx="537841" cy="179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2" name="object 52"/>
          <p:cNvSpPr txBox="1"/>
          <p:nvPr/>
        </p:nvSpPr>
        <p:spPr>
          <a:xfrm>
            <a:off x="781319" y="2816352"/>
            <a:ext cx="537837" cy="1792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1" name="object 51"/>
          <p:cNvSpPr txBox="1"/>
          <p:nvPr/>
        </p:nvSpPr>
        <p:spPr>
          <a:xfrm>
            <a:off x="3291234" y="2099231"/>
            <a:ext cx="537841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781319" y="2099231"/>
            <a:ext cx="537837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721561" y="2039473"/>
            <a:ext cx="657358" cy="418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36"/>
              </a:spcBef>
            </a:pPr>
            <a:endParaRPr sz="1300"/>
          </a:p>
          <a:p>
            <a:pPr marL="179423">
              <a:lnSpc>
                <a:spcPct val="9582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Appl. A</a:t>
            </a:r>
            <a:endParaRPr sz="65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378920" y="2039473"/>
            <a:ext cx="179279" cy="478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1558199" y="2039473"/>
            <a:ext cx="657358" cy="59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2215557" y="2039473"/>
            <a:ext cx="179280" cy="59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94838" y="2039473"/>
            <a:ext cx="657363" cy="59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052201" y="2039473"/>
            <a:ext cx="179276" cy="4780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3" name="object 43"/>
          <p:cNvSpPr txBox="1"/>
          <p:nvPr/>
        </p:nvSpPr>
        <p:spPr>
          <a:xfrm>
            <a:off x="3231477" y="2039473"/>
            <a:ext cx="657358" cy="418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300"/>
              </a:lnSpc>
              <a:spcBef>
                <a:spcPts val="36"/>
              </a:spcBef>
            </a:pPr>
            <a:endParaRPr sz="1300"/>
          </a:p>
          <a:p>
            <a:pPr marL="179425">
              <a:lnSpc>
                <a:spcPct val="9582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Appl.</a:t>
            </a: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</a:t>
            </a:r>
            <a:endParaRPr sz="6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558199" y="2099231"/>
            <a:ext cx="59759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1" name="object 41"/>
          <p:cNvSpPr txBox="1"/>
          <p:nvPr/>
        </p:nvSpPr>
        <p:spPr>
          <a:xfrm>
            <a:off x="1617958" y="2099231"/>
            <a:ext cx="648084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50484">
              <a:lnSpc>
                <a:spcPts val="850"/>
              </a:lnSpc>
              <a:spcBef>
                <a:spcPts val="16"/>
              </a:spcBef>
            </a:pPr>
            <a:endParaRPr sz="850"/>
          </a:p>
          <a:p>
            <a:pPr algn="r">
              <a:lnSpc>
                <a:spcPct val="9582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Appli</a:t>
            </a:r>
            <a:endParaRPr sz="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15557" y="2099231"/>
            <a:ext cx="258652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79371">
              <a:lnSpc>
                <a:spcPts val="850"/>
              </a:lnSpc>
              <a:spcBef>
                <a:spcPts val="16"/>
              </a:spcBef>
            </a:pPr>
            <a:endParaRPr sz="850"/>
          </a:p>
          <a:p>
            <a:pPr marL="8321">
              <a:lnSpc>
                <a:spcPct val="9582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catio</a:t>
            </a:r>
            <a:endParaRPr sz="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94838" y="2099231"/>
            <a:ext cx="597603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16"/>
              </a:spcBef>
            </a:pPr>
            <a:endParaRPr sz="850"/>
          </a:p>
          <a:p>
            <a:pPr marL="7137">
              <a:lnSpc>
                <a:spcPct val="9582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</a:t>
            </a:r>
            <a:r>
              <a:rPr sz="650" spc="1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B</a:t>
            </a:r>
            <a:endParaRPr sz="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92441" y="2099231"/>
            <a:ext cx="59760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1558199" y="2398031"/>
            <a:ext cx="657358" cy="59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15557" y="2398031"/>
            <a:ext cx="179280" cy="119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1"/>
              </a:spcBef>
            </a:pPr>
            <a:endParaRPr sz="900"/>
          </a:p>
        </p:txBody>
      </p:sp>
      <p:sp>
        <p:nvSpPr>
          <p:cNvPr id="35" name="object 35"/>
          <p:cNvSpPr txBox="1"/>
          <p:nvPr/>
        </p:nvSpPr>
        <p:spPr>
          <a:xfrm>
            <a:off x="2394838" y="2398031"/>
            <a:ext cx="657363" cy="597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21561" y="2457789"/>
            <a:ext cx="59758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3" name="object 33"/>
          <p:cNvSpPr txBox="1"/>
          <p:nvPr/>
        </p:nvSpPr>
        <p:spPr>
          <a:xfrm>
            <a:off x="781319" y="2457789"/>
            <a:ext cx="508150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289469" y="2457789"/>
            <a:ext cx="89450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558199" y="2457789"/>
            <a:ext cx="89640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647839" y="2457789"/>
            <a:ext cx="478079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125919" y="2457789"/>
            <a:ext cx="89638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394838" y="2457789"/>
            <a:ext cx="89450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84289" y="2457789"/>
            <a:ext cx="478079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962368" y="2457789"/>
            <a:ext cx="89832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231477" y="2457789"/>
            <a:ext cx="89261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320738" y="2457789"/>
            <a:ext cx="508342" cy="597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29081" y="2457789"/>
            <a:ext cx="59755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781319" y="2517551"/>
            <a:ext cx="597600" cy="239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1378920" y="2517551"/>
            <a:ext cx="179279" cy="239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1558199" y="2517551"/>
            <a:ext cx="657358" cy="239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2215557" y="2517551"/>
            <a:ext cx="179280" cy="239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2394838" y="2517551"/>
            <a:ext cx="657363" cy="239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3052201" y="2517551"/>
            <a:ext cx="179276" cy="239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3231477" y="2517551"/>
            <a:ext cx="597603" cy="2390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21561" y="2756590"/>
            <a:ext cx="657358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750"/>
              </a:lnSpc>
              <a:spcBef>
                <a:spcPts val="43"/>
              </a:spcBef>
            </a:pPr>
            <a:endParaRPr sz="750"/>
          </a:p>
          <a:p>
            <a:pPr marL="106249">
              <a:lnSpc>
                <a:spcPct val="9582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r>
              <a:rPr sz="650" spc="2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78920" y="2756590"/>
            <a:ext cx="179279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3" name="object 13"/>
          <p:cNvSpPr txBox="1"/>
          <p:nvPr/>
        </p:nvSpPr>
        <p:spPr>
          <a:xfrm>
            <a:off x="1558199" y="2756590"/>
            <a:ext cx="657358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5"/>
              </a:spcBef>
            </a:pPr>
            <a:endParaRPr sz="800"/>
          </a:p>
          <a:p>
            <a:pPr marL="119521">
              <a:lnSpc>
                <a:spcPct val="9582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r>
              <a:rPr sz="650" spc="2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5557" y="2756590"/>
            <a:ext cx="179280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2394838" y="2756590"/>
            <a:ext cx="657363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5"/>
              </a:spcBef>
            </a:pPr>
            <a:endParaRPr sz="800"/>
          </a:p>
          <a:p>
            <a:pPr marL="119520">
              <a:lnSpc>
                <a:spcPct val="9582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r>
              <a:rPr sz="650" spc="2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2201" y="2756590"/>
            <a:ext cx="179276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231477" y="2756590"/>
            <a:ext cx="657358" cy="2988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00"/>
              </a:lnSpc>
              <a:spcBef>
                <a:spcPts val="15"/>
              </a:spcBef>
            </a:pPr>
            <a:endParaRPr sz="800"/>
          </a:p>
          <a:p>
            <a:pPr marL="119524">
              <a:lnSpc>
                <a:spcPct val="9582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r>
              <a:rPr sz="650" spc="2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1561" y="3055390"/>
            <a:ext cx="119516" cy="120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0"/>
              </a:spcBef>
            </a:pPr>
            <a:endParaRPr sz="950"/>
          </a:p>
        </p:txBody>
      </p:sp>
      <p:sp>
        <p:nvSpPr>
          <p:cNvPr id="7" name="object 7"/>
          <p:cNvSpPr txBox="1"/>
          <p:nvPr/>
        </p:nvSpPr>
        <p:spPr>
          <a:xfrm>
            <a:off x="841077" y="3055390"/>
            <a:ext cx="209160" cy="119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1"/>
              </a:spcBef>
            </a:pPr>
            <a:endParaRPr sz="900"/>
          </a:p>
        </p:txBody>
      </p:sp>
      <p:sp>
        <p:nvSpPr>
          <p:cNvPr id="6" name="object 6"/>
          <p:cNvSpPr txBox="1"/>
          <p:nvPr/>
        </p:nvSpPr>
        <p:spPr>
          <a:xfrm>
            <a:off x="1050238" y="3055390"/>
            <a:ext cx="836639" cy="119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1"/>
              </a:spcBef>
            </a:pPr>
            <a:endParaRPr sz="900"/>
          </a:p>
        </p:txBody>
      </p:sp>
      <p:sp>
        <p:nvSpPr>
          <p:cNvPr id="5" name="object 5"/>
          <p:cNvSpPr txBox="1"/>
          <p:nvPr/>
        </p:nvSpPr>
        <p:spPr>
          <a:xfrm>
            <a:off x="1886877" y="3055390"/>
            <a:ext cx="836639" cy="119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1"/>
              </a:spcBef>
            </a:pPr>
            <a:endParaRPr sz="900"/>
          </a:p>
        </p:txBody>
      </p:sp>
      <p:sp>
        <p:nvSpPr>
          <p:cNvPr id="4" name="object 4"/>
          <p:cNvSpPr txBox="1"/>
          <p:nvPr/>
        </p:nvSpPr>
        <p:spPr>
          <a:xfrm>
            <a:off x="2723517" y="3055390"/>
            <a:ext cx="836639" cy="119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1"/>
              </a:spcBef>
            </a:pP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3560156" y="3055390"/>
            <a:ext cx="209165" cy="1195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00"/>
              </a:lnSpc>
              <a:spcBef>
                <a:spcPts val="41"/>
              </a:spcBef>
            </a:pPr>
            <a:endParaRPr sz="900"/>
          </a:p>
        </p:txBody>
      </p:sp>
      <p:sp>
        <p:nvSpPr>
          <p:cNvPr id="2" name="object 2"/>
          <p:cNvSpPr txBox="1"/>
          <p:nvPr/>
        </p:nvSpPr>
        <p:spPr>
          <a:xfrm>
            <a:off x="3769321" y="3055390"/>
            <a:ext cx="119514" cy="120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950"/>
              </a:lnSpc>
              <a:spcBef>
                <a:spcPts val="0"/>
              </a:spcBef>
            </a:pPr>
            <a:endParaRPr sz="9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0133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2822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9974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5054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32839"/>
            <a:ext cx="50800" cy="187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96340"/>
            <a:ext cx="50800" cy="181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10777"/>
            <a:ext cx="4432566" cy="1752463"/>
          </a:xfrm>
          <a:custGeom>
            <a:avLst/>
            <a:gdLst/>
            <a:ahLst/>
            <a:cxnLst/>
            <a:rect l="l" t="t" r="r" b="b"/>
            <a:pathLst>
              <a:path w="4432566" h="1752463">
                <a:moveTo>
                  <a:pt x="0" y="1701662"/>
                </a:moveTo>
                <a:lnTo>
                  <a:pt x="16636" y="1739176"/>
                </a:lnTo>
                <a:lnTo>
                  <a:pt x="50800" y="1752463"/>
                </a:lnTo>
                <a:lnTo>
                  <a:pt x="4381765" y="1752463"/>
                </a:lnTo>
                <a:lnTo>
                  <a:pt x="4419279" y="1735827"/>
                </a:lnTo>
                <a:lnTo>
                  <a:pt x="4432566" y="1701662"/>
                </a:lnTo>
                <a:lnTo>
                  <a:pt x="4432566" y="0"/>
                </a:lnTo>
                <a:lnTo>
                  <a:pt x="0" y="0"/>
                </a:lnTo>
                <a:lnTo>
                  <a:pt x="0" y="1701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83640"/>
            <a:ext cx="0" cy="1847850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8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70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58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455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6113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eloping</a:t>
            </a:r>
            <a:r>
              <a:rPr sz="1400" spc="1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Pit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19952"/>
            <a:ext cx="4126661" cy="1942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needlessly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caused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mista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required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patching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later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on.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alse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assumptions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reliable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secure</a:t>
            </a:r>
            <a:endParaRPr sz="1100">
              <a:latin typeface="Times New Roman"/>
              <a:cs typeface="Times New Roman"/>
            </a:endParaRPr>
          </a:p>
          <a:p>
            <a:pPr marL="289788" marR="2142748" algn="just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homogeneous 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topology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change Laten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zero</a:t>
            </a:r>
            <a:endParaRPr sz="1100">
              <a:latin typeface="Times New Roman"/>
              <a:cs typeface="Times New Roman"/>
            </a:endParaRPr>
          </a:p>
          <a:p>
            <a:pPr marL="289788" marR="2354445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Bandwidth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infinite 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ransport</a:t>
            </a:r>
            <a:r>
              <a:rPr sz="1100" spc="-4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cost</a:t>
            </a:r>
            <a:r>
              <a:rPr sz="11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zero There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administrator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0133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2822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9974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5054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32839"/>
            <a:ext cx="50800" cy="187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96340"/>
            <a:ext cx="50800" cy="181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10777"/>
            <a:ext cx="4432566" cy="1752463"/>
          </a:xfrm>
          <a:custGeom>
            <a:avLst/>
            <a:gdLst/>
            <a:ahLst/>
            <a:cxnLst/>
            <a:rect l="l" t="t" r="r" b="b"/>
            <a:pathLst>
              <a:path w="4432566" h="1752463">
                <a:moveTo>
                  <a:pt x="0" y="1701662"/>
                </a:moveTo>
                <a:lnTo>
                  <a:pt x="16636" y="1739176"/>
                </a:lnTo>
                <a:lnTo>
                  <a:pt x="50800" y="1752463"/>
                </a:lnTo>
                <a:lnTo>
                  <a:pt x="4381765" y="1752463"/>
                </a:lnTo>
                <a:lnTo>
                  <a:pt x="4419279" y="1735827"/>
                </a:lnTo>
                <a:lnTo>
                  <a:pt x="4432566" y="1701662"/>
                </a:lnTo>
                <a:lnTo>
                  <a:pt x="4432566" y="0"/>
                </a:lnTo>
                <a:lnTo>
                  <a:pt x="0" y="0"/>
                </a:lnTo>
                <a:lnTo>
                  <a:pt x="0" y="1701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83640"/>
            <a:ext cx="0" cy="1847850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8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70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58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455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6113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eloping</a:t>
            </a:r>
            <a:r>
              <a:rPr sz="1400" spc="1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Pit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19952"/>
            <a:ext cx="4126661" cy="1942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needlessly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caused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mista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required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patching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later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on.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alse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assumptions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reliable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secure</a:t>
            </a:r>
            <a:endParaRPr sz="1100">
              <a:latin typeface="Times New Roman"/>
              <a:cs typeface="Times New Roman"/>
            </a:endParaRPr>
          </a:p>
          <a:p>
            <a:pPr marL="289788" marR="2142748" algn="just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homogeneous 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topology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change Laten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zero</a:t>
            </a:r>
            <a:endParaRPr sz="1100">
              <a:latin typeface="Times New Roman"/>
              <a:cs typeface="Times New Roman"/>
            </a:endParaRPr>
          </a:p>
          <a:p>
            <a:pPr marL="289788" marR="2354445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Bandwidth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infinite </a:t>
            </a:r>
            <a:r>
              <a:rPr sz="1100" spc="-3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ransport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cost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zero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administrator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0133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02822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79974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85054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932839"/>
            <a:ext cx="50800" cy="18796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996340"/>
            <a:ext cx="50800" cy="181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10777"/>
            <a:ext cx="4432566" cy="1752463"/>
          </a:xfrm>
          <a:custGeom>
            <a:avLst/>
            <a:gdLst/>
            <a:ahLst/>
            <a:cxnLst/>
            <a:rect l="l" t="t" r="r" b="b"/>
            <a:pathLst>
              <a:path w="4432566" h="1752463">
                <a:moveTo>
                  <a:pt x="0" y="1701662"/>
                </a:moveTo>
                <a:lnTo>
                  <a:pt x="16636" y="1739176"/>
                </a:lnTo>
                <a:lnTo>
                  <a:pt x="50800" y="1752463"/>
                </a:lnTo>
                <a:lnTo>
                  <a:pt x="4381765" y="1752463"/>
                </a:lnTo>
                <a:lnTo>
                  <a:pt x="4419279" y="1735827"/>
                </a:lnTo>
                <a:lnTo>
                  <a:pt x="4432566" y="1701662"/>
                </a:lnTo>
                <a:lnTo>
                  <a:pt x="4432566" y="0"/>
                </a:lnTo>
                <a:lnTo>
                  <a:pt x="0" y="0"/>
                </a:lnTo>
                <a:lnTo>
                  <a:pt x="0" y="17016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983640"/>
            <a:ext cx="0" cy="1847850"/>
          </a:xfrm>
          <a:custGeom>
            <a:avLst/>
            <a:gdLst/>
            <a:ahLst/>
            <a:cxnLst/>
            <a:rect l="l" t="t" r="r" b="b"/>
            <a:pathLst>
              <a:path h="1847850">
                <a:moveTo>
                  <a:pt x="0" y="184785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709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9582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9455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96113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eloping</a:t>
            </a:r>
            <a:r>
              <a:rPr sz="1400" spc="14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Pit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alls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919952"/>
            <a:ext cx="4126661" cy="19422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needlessly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caused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mista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required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patching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later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on.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alse</a:t>
            </a:r>
            <a:r>
              <a:rPr sz="1100" spc="-2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assumptions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reliable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secure</a:t>
            </a:r>
            <a:endParaRPr sz="1100">
              <a:latin typeface="Times New Roman"/>
              <a:cs typeface="Times New Roman"/>
            </a:endParaRPr>
          </a:p>
          <a:p>
            <a:pPr marL="289788" marR="2142748" algn="just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homogeneous 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topology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does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change Laten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zero</a:t>
            </a:r>
            <a:endParaRPr sz="1100">
              <a:latin typeface="Times New Roman"/>
              <a:cs typeface="Times New Roman"/>
            </a:endParaRPr>
          </a:p>
          <a:p>
            <a:pPr marL="289788" marR="2354445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Bandwidth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infinite </a:t>
            </a:r>
            <a:r>
              <a:rPr sz="1100" spc="-3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ransport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cost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zero 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administrator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40072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621" y="19613"/>
            <a:ext cx="88871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124670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-1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1400" spc="78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999488"/>
            <a:ext cx="4043404" cy="1717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endParaRPr sz="1100">
              <a:latin typeface="Times New Roman"/>
              <a:cs typeface="Times New Roman"/>
            </a:endParaRPr>
          </a:p>
          <a:p>
            <a:pPr marL="178396" marR="18978">
              <a:lnSpc>
                <a:spcPct val="95825"/>
              </a:lnSpc>
              <a:spcBef>
                <a:spcPts val="161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ocus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computation</a:t>
            </a:r>
            <a:endParaRPr sz="1000">
              <a:latin typeface="Times New Roman"/>
              <a:cs typeface="Times New Roman"/>
            </a:endParaRPr>
          </a:p>
          <a:p>
            <a:pPr marL="178396" marR="18978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Goal:</a:t>
            </a:r>
            <a:r>
              <a:rPr sz="1000" spc="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High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performance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computing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tasks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information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endParaRPr sz="1100">
              <a:latin typeface="Times New Roman"/>
              <a:cs typeface="Times New Roman"/>
            </a:endParaRPr>
          </a:p>
          <a:p>
            <a:pPr marL="289801" marR="18978">
              <a:lnSpc>
                <a:spcPct val="95825"/>
              </a:lnSpc>
              <a:spcBef>
                <a:spcPts val="220"/>
              </a:spcBef>
            </a:pPr>
            <a:r>
              <a:rPr sz="1000" spc="-14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ocus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interoperability</a:t>
            </a:r>
            <a:r>
              <a:rPr sz="1000" spc="-6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ability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xchange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information)</a:t>
            </a:r>
            <a:endParaRPr sz="1000">
              <a:latin typeface="Times New Roman"/>
              <a:cs typeface="Times New Roman"/>
            </a:endParaRPr>
          </a:p>
          <a:p>
            <a:pPr marL="178396" marR="18978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Goal:</a:t>
            </a:r>
            <a:r>
              <a:rPr sz="1000" spc="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information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across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eral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</a:t>
            </a:r>
            <a:endParaRPr sz="1000">
              <a:latin typeface="Times New Roman"/>
              <a:cs typeface="Times New Roman"/>
            </a:endParaRPr>
          </a:p>
          <a:p>
            <a:pPr marL="12700" marR="18978">
              <a:lnSpc>
                <a:spcPct val="95825"/>
              </a:lnSpc>
              <a:spcBef>
                <a:spcPts val="2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endParaRPr sz="1100">
              <a:latin typeface="Times New Roman"/>
              <a:cs typeface="Times New Roman"/>
            </a:endParaRPr>
          </a:p>
          <a:p>
            <a:pPr marL="289801" marR="18978">
              <a:lnSpc>
                <a:spcPct val="95825"/>
              </a:lnSpc>
              <a:spcBef>
                <a:spcPts val="220"/>
              </a:spcBef>
            </a:pPr>
            <a:r>
              <a:rPr sz="1000" spc="-14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ocus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mobile,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embedded,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communicating</a:t>
            </a:r>
            <a:r>
              <a:rPr sz="1000" spc="-6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systems</a:t>
            </a:r>
            <a:endParaRPr sz="1000">
              <a:latin typeface="Times New Roman"/>
              <a:cs typeface="Times New Roman"/>
            </a:endParaRPr>
          </a:p>
          <a:p>
            <a:pPr marL="178396">
              <a:lnSpc>
                <a:spcPct val="95825"/>
              </a:lnSpc>
              <a:spcBef>
                <a:spcPts val="543"/>
              </a:spcBef>
            </a:pP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- </a:t>
            </a:r>
            <a:r>
              <a:rPr sz="1000" spc="4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Goal:</a:t>
            </a:r>
            <a:r>
              <a:rPr sz="1000" spc="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Spread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real-life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39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vironment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ge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ariety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smart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vices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19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14006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85011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61758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66838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745531"/>
            <a:ext cx="50800" cy="8847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809032"/>
            <a:ext cx="50800" cy="821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932683"/>
            <a:ext cx="4432566" cy="748403"/>
          </a:xfrm>
          <a:custGeom>
            <a:avLst/>
            <a:gdLst/>
            <a:ahLst/>
            <a:cxnLst/>
            <a:rect l="l" t="t" r="r" b="b"/>
            <a:pathLst>
              <a:path w="4432566" h="748403">
                <a:moveTo>
                  <a:pt x="0" y="697602"/>
                </a:moveTo>
                <a:lnTo>
                  <a:pt x="16636" y="735116"/>
                </a:lnTo>
                <a:lnTo>
                  <a:pt x="50800" y="748403"/>
                </a:lnTo>
                <a:lnTo>
                  <a:pt x="4381765" y="748403"/>
                </a:lnTo>
                <a:lnTo>
                  <a:pt x="4419279" y="731767"/>
                </a:lnTo>
                <a:lnTo>
                  <a:pt x="4432566" y="697602"/>
                </a:lnTo>
                <a:lnTo>
                  <a:pt x="4432566" y="0"/>
                </a:lnTo>
                <a:lnTo>
                  <a:pt x="0" y="0"/>
                </a:lnTo>
                <a:lnTo>
                  <a:pt x="0" y="697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796332"/>
            <a:ext cx="0" cy="853003"/>
          </a:xfrm>
          <a:custGeom>
            <a:avLst/>
            <a:gdLst/>
            <a:ahLst/>
            <a:cxnLst/>
            <a:rect l="l" t="t" r="r" b="b"/>
            <a:pathLst>
              <a:path h="853003">
                <a:moveTo>
                  <a:pt x="0" y="85300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7836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7709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75823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7743" y="1833016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43" y="1969121"/>
            <a:ext cx="4432566" cy="10160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456809" y="3080740"/>
            <a:ext cx="114301" cy="1143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9344" y="3131540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520310" y="1864531"/>
            <a:ext cx="50800" cy="122890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1928032"/>
            <a:ext cx="50800" cy="11654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7743" y="2051683"/>
            <a:ext cx="4432566" cy="1092557"/>
          </a:xfrm>
          <a:custGeom>
            <a:avLst/>
            <a:gdLst/>
            <a:ahLst/>
            <a:cxnLst/>
            <a:rect l="l" t="t" r="r" b="b"/>
            <a:pathLst>
              <a:path w="4432566" h="1092557">
                <a:moveTo>
                  <a:pt x="0" y="1041756"/>
                </a:moveTo>
                <a:lnTo>
                  <a:pt x="16636" y="1079270"/>
                </a:lnTo>
                <a:lnTo>
                  <a:pt x="50800" y="1092557"/>
                </a:lnTo>
                <a:lnTo>
                  <a:pt x="4381765" y="1092557"/>
                </a:lnTo>
                <a:lnTo>
                  <a:pt x="4419279" y="1075921"/>
                </a:lnTo>
                <a:lnTo>
                  <a:pt x="4432566" y="1041756"/>
                </a:lnTo>
                <a:lnTo>
                  <a:pt x="4432566" y="0"/>
                </a:lnTo>
                <a:lnTo>
                  <a:pt x="0" y="0"/>
                </a:lnTo>
                <a:lnTo>
                  <a:pt x="0" y="10417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1915332"/>
            <a:ext cx="0" cy="1197157"/>
          </a:xfrm>
          <a:custGeom>
            <a:avLst/>
            <a:gdLst/>
            <a:ahLst/>
            <a:cxnLst/>
            <a:rect l="l" t="t" r="r" b="b"/>
            <a:pathLst>
              <a:path h="1197157">
                <a:moveTo>
                  <a:pt x="0" y="119715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9026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18899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187723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31652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732627"/>
            <a:ext cx="3838576" cy="9190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 Computing </a:t>
            </a:r>
            <a:r>
              <a:rPr sz="1100" spc="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100">
              <a:latin typeface="Times New Roman"/>
              <a:cs typeface="Times New Roman"/>
            </a:endParaRPr>
          </a:p>
          <a:p>
            <a:pPr marL="289788" marR="58558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high-performance</a:t>
            </a:r>
            <a:r>
              <a:rPr sz="1100" spc="-7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tasks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types: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cluster computing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grid</a:t>
            </a:r>
            <a:r>
              <a:rPr sz="1100" spc="-1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computing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configured</a:t>
            </a:r>
            <a:r>
              <a:rPr sz="1100" spc="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High-Performance</a:t>
            </a:r>
            <a:endParaRPr sz="1100">
              <a:latin typeface="Times New Roman"/>
              <a:cs typeface="Times New Roman"/>
            </a:endParaRPr>
          </a:p>
          <a:p>
            <a:pPr marL="289788" marR="240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Computing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851637"/>
            <a:ext cx="4072210" cy="1263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Cluster</a:t>
            </a:r>
            <a:r>
              <a:rPr sz="1100" spc="2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Essentially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group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high-end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connected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through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LAN: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collection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similar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orkstations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PCs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(homogeneous),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closely connected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means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high-speed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LAN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runs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same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operating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  <a:p>
            <a:pPr marL="289788" marR="19812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parallel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programming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single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intens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 program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run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parallel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object 80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650453" y="1789010"/>
            <a:ext cx="521779" cy="142303"/>
          </a:xfrm>
          <a:custGeom>
            <a:avLst/>
            <a:gdLst/>
            <a:ahLst/>
            <a:cxnLst/>
            <a:rect l="l" t="t" r="r" b="b"/>
            <a:pathLst>
              <a:path w="521779" h="142303">
                <a:moveTo>
                  <a:pt x="0" y="142303"/>
                </a:moveTo>
                <a:lnTo>
                  <a:pt x="521779" y="142303"/>
                </a:lnTo>
                <a:lnTo>
                  <a:pt x="521779" y="0"/>
                </a:lnTo>
                <a:lnTo>
                  <a:pt x="0" y="0"/>
                </a:lnTo>
                <a:lnTo>
                  <a:pt x="0" y="142303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603019" y="1172362"/>
            <a:ext cx="616648" cy="806386"/>
          </a:xfrm>
          <a:custGeom>
            <a:avLst/>
            <a:gdLst/>
            <a:ahLst/>
            <a:cxnLst/>
            <a:rect l="l" t="t" r="r" b="b"/>
            <a:pathLst>
              <a:path w="616648" h="806386">
                <a:moveTo>
                  <a:pt x="0" y="806386"/>
                </a:moveTo>
                <a:lnTo>
                  <a:pt x="616648" y="806386"/>
                </a:lnTo>
                <a:lnTo>
                  <a:pt x="616648" y="0"/>
                </a:lnTo>
                <a:lnTo>
                  <a:pt x="0" y="0"/>
                </a:lnTo>
                <a:lnTo>
                  <a:pt x="0" y="806386"/>
                </a:lnTo>
                <a:close/>
              </a:path>
            </a:pathLst>
          </a:custGeom>
          <a:ln w="1054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029929" y="1978748"/>
            <a:ext cx="0" cy="142303"/>
          </a:xfrm>
          <a:custGeom>
            <a:avLst/>
            <a:gdLst/>
            <a:ahLst/>
            <a:cxnLst/>
            <a:rect l="l" t="t" r="r" b="b"/>
            <a:pathLst>
              <a:path h="142303">
                <a:moveTo>
                  <a:pt x="0" y="0"/>
                </a:moveTo>
                <a:lnTo>
                  <a:pt x="0" y="142303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886231" y="1604543"/>
            <a:ext cx="521779" cy="142303"/>
          </a:xfrm>
          <a:custGeom>
            <a:avLst/>
            <a:gdLst/>
            <a:ahLst/>
            <a:cxnLst/>
            <a:rect l="l" t="t" r="r" b="b"/>
            <a:pathLst>
              <a:path w="521779" h="142303">
                <a:moveTo>
                  <a:pt x="0" y="142303"/>
                </a:moveTo>
                <a:lnTo>
                  <a:pt x="521779" y="142303"/>
                </a:lnTo>
                <a:lnTo>
                  <a:pt x="521779" y="0"/>
                </a:lnTo>
                <a:lnTo>
                  <a:pt x="0" y="0"/>
                </a:lnTo>
                <a:lnTo>
                  <a:pt x="0" y="142303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891501" y="1789010"/>
            <a:ext cx="521779" cy="142303"/>
          </a:xfrm>
          <a:custGeom>
            <a:avLst/>
            <a:gdLst/>
            <a:ahLst/>
            <a:cxnLst/>
            <a:rect l="l" t="t" r="r" b="b"/>
            <a:pathLst>
              <a:path w="521779" h="142303">
                <a:moveTo>
                  <a:pt x="0" y="142303"/>
                </a:moveTo>
                <a:lnTo>
                  <a:pt x="521779" y="142303"/>
                </a:lnTo>
                <a:lnTo>
                  <a:pt x="521779" y="0"/>
                </a:lnTo>
                <a:lnTo>
                  <a:pt x="0" y="0"/>
                </a:lnTo>
                <a:lnTo>
                  <a:pt x="0" y="142303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44067" y="1172362"/>
            <a:ext cx="616648" cy="806386"/>
          </a:xfrm>
          <a:custGeom>
            <a:avLst/>
            <a:gdLst/>
            <a:ahLst/>
            <a:cxnLst/>
            <a:rect l="l" t="t" r="r" b="b"/>
            <a:pathLst>
              <a:path w="616648" h="806386">
                <a:moveTo>
                  <a:pt x="0" y="806386"/>
                </a:moveTo>
                <a:lnTo>
                  <a:pt x="616648" y="806386"/>
                </a:lnTo>
                <a:lnTo>
                  <a:pt x="616648" y="0"/>
                </a:lnTo>
                <a:lnTo>
                  <a:pt x="0" y="0"/>
                </a:lnTo>
                <a:lnTo>
                  <a:pt x="0" y="806386"/>
                </a:lnTo>
                <a:close/>
              </a:path>
            </a:pathLst>
          </a:custGeom>
          <a:ln w="1054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270977" y="1978748"/>
            <a:ext cx="0" cy="142303"/>
          </a:xfrm>
          <a:custGeom>
            <a:avLst/>
            <a:gdLst/>
            <a:ahLst/>
            <a:cxnLst/>
            <a:rect l="l" t="t" r="r" b="b"/>
            <a:pathLst>
              <a:path h="142303">
                <a:moveTo>
                  <a:pt x="0" y="0"/>
                </a:moveTo>
                <a:lnTo>
                  <a:pt x="0" y="142303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86370" y="1978748"/>
            <a:ext cx="0" cy="142303"/>
          </a:xfrm>
          <a:custGeom>
            <a:avLst/>
            <a:gdLst/>
            <a:ahLst/>
            <a:cxnLst/>
            <a:rect l="l" t="t" r="r" b="b"/>
            <a:pathLst>
              <a:path h="142303">
                <a:moveTo>
                  <a:pt x="0" y="0"/>
                </a:moveTo>
                <a:lnTo>
                  <a:pt x="0" y="142303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409405" y="1789010"/>
            <a:ext cx="521779" cy="142303"/>
          </a:xfrm>
          <a:custGeom>
            <a:avLst/>
            <a:gdLst/>
            <a:ahLst/>
            <a:cxnLst/>
            <a:rect l="l" t="t" r="r" b="b"/>
            <a:pathLst>
              <a:path w="521779" h="142303">
                <a:moveTo>
                  <a:pt x="0" y="142303"/>
                </a:moveTo>
                <a:lnTo>
                  <a:pt x="521779" y="142303"/>
                </a:lnTo>
                <a:lnTo>
                  <a:pt x="521779" y="0"/>
                </a:lnTo>
                <a:lnTo>
                  <a:pt x="0" y="0"/>
                </a:lnTo>
                <a:lnTo>
                  <a:pt x="0" y="142303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361971" y="1172362"/>
            <a:ext cx="616648" cy="806386"/>
          </a:xfrm>
          <a:custGeom>
            <a:avLst/>
            <a:gdLst/>
            <a:ahLst/>
            <a:cxnLst/>
            <a:rect l="l" t="t" r="r" b="b"/>
            <a:pathLst>
              <a:path w="616648" h="806386">
                <a:moveTo>
                  <a:pt x="0" y="806386"/>
                </a:moveTo>
                <a:lnTo>
                  <a:pt x="616648" y="806386"/>
                </a:lnTo>
                <a:lnTo>
                  <a:pt x="616648" y="0"/>
                </a:lnTo>
                <a:lnTo>
                  <a:pt x="0" y="0"/>
                </a:lnTo>
                <a:lnTo>
                  <a:pt x="0" y="806386"/>
                </a:lnTo>
                <a:close/>
              </a:path>
            </a:pathLst>
          </a:custGeom>
          <a:ln w="1054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788881" y="1978748"/>
            <a:ext cx="0" cy="142303"/>
          </a:xfrm>
          <a:custGeom>
            <a:avLst/>
            <a:gdLst/>
            <a:ahLst/>
            <a:cxnLst/>
            <a:rect l="l" t="t" r="r" b="b"/>
            <a:pathLst>
              <a:path h="142303">
                <a:moveTo>
                  <a:pt x="0" y="0"/>
                </a:moveTo>
                <a:lnTo>
                  <a:pt x="0" y="142303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76108" y="2121052"/>
            <a:ext cx="1660207" cy="0"/>
          </a:xfrm>
          <a:custGeom>
            <a:avLst/>
            <a:gdLst/>
            <a:ahLst/>
            <a:cxnLst/>
            <a:rect l="l" t="t" r="r" b="b"/>
            <a:pathLst>
              <a:path w="1660207">
                <a:moveTo>
                  <a:pt x="0" y="0"/>
                </a:moveTo>
                <a:lnTo>
                  <a:pt x="1660207" y="0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54329" y="2121052"/>
            <a:ext cx="426910" cy="0"/>
          </a:xfrm>
          <a:custGeom>
            <a:avLst/>
            <a:gdLst/>
            <a:ahLst/>
            <a:cxnLst/>
            <a:rect l="l" t="t" r="r" b="b"/>
            <a:pathLst>
              <a:path w="426910">
                <a:moveTo>
                  <a:pt x="0" y="0"/>
                </a:moveTo>
                <a:lnTo>
                  <a:pt x="426910" y="0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547833" y="1789010"/>
            <a:ext cx="521779" cy="142303"/>
          </a:xfrm>
          <a:custGeom>
            <a:avLst/>
            <a:gdLst/>
            <a:ahLst/>
            <a:cxnLst/>
            <a:rect l="l" t="t" r="r" b="b"/>
            <a:pathLst>
              <a:path w="521779" h="142303">
                <a:moveTo>
                  <a:pt x="0" y="142303"/>
                </a:moveTo>
                <a:lnTo>
                  <a:pt x="521779" y="142303"/>
                </a:lnTo>
                <a:lnTo>
                  <a:pt x="521779" y="0"/>
                </a:lnTo>
                <a:lnTo>
                  <a:pt x="0" y="0"/>
                </a:lnTo>
                <a:lnTo>
                  <a:pt x="0" y="142303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00399" y="1172362"/>
            <a:ext cx="616648" cy="806386"/>
          </a:xfrm>
          <a:custGeom>
            <a:avLst/>
            <a:gdLst/>
            <a:ahLst/>
            <a:cxnLst/>
            <a:rect l="l" t="t" r="r" b="b"/>
            <a:pathLst>
              <a:path w="616648" h="806386">
                <a:moveTo>
                  <a:pt x="0" y="806386"/>
                </a:moveTo>
                <a:lnTo>
                  <a:pt x="616648" y="806386"/>
                </a:lnTo>
                <a:lnTo>
                  <a:pt x="616648" y="0"/>
                </a:lnTo>
                <a:lnTo>
                  <a:pt x="0" y="0"/>
                </a:lnTo>
                <a:lnTo>
                  <a:pt x="0" y="806386"/>
                </a:lnTo>
                <a:close/>
              </a:path>
            </a:pathLst>
          </a:custGeom>
          <a:ln w="1054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927309" y="1978748"/>
            <a:ext cx="0" cy="142303"/>
          </a:xfrm>
          <a:custGeom>
            <a:avLst/>
            <a:gdLst/>
            <a:ahLst/>
            <a:cxnLst/>
            <a:rect l="l" t="t" r="r" b="b"/>
            <a:pathLst>
              <a:path h="142303">
                <a:moveTo>
                  <a:pt x="0" y="0"/>
                </a:moveTo>
                <a:lnTo>
                  <a:pt x="0" y="142303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713854" y="2121052"/>
            <a:ext cx="332041" cy="0"/>
          </a:xfrm>
          <a:custGeom>
            <a:avLst/>
            <a:gdLst/>
            <a:ahLst/>
            <a:cxnLst/>
            <a:rect l="l" t="t" r="r" b="b"/>
            <a:pathLst>
              <a:path w="332041">
                <a:moveTo>
                  <a:pt x="0" y="0"/>
                </a:moveTo>
                <a:lnTo>
                  <a:pt x="332041" y="0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36316" y="2121052"/>
            <a:ext cx="853820" cy="0"/>
          </a:xfrm>
          <a:custGeom>
            <a:avLst/>
            <a:gdLst/>
            <a:ahLst/>
            <a:cxnLst/>
            <a:rect l="l" t="t" r="r" b="b"/>
            <a:pathLst>
              <a:path w="853820">
                <a:moveTo>
                  <a:pt x="0" y="0"/>
                </a:moveTo>
                <a:lnTo>
                  <a:pt x="853820" y="0"/>
                </a:lnTo>
              </a:path>
            </a:pathLst>
          </a:custGeom>
          <a:ln w="21081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650453" y="1219796"/>
            <a:ext cx="521779" cy="521779"/>
          </a:xfrm>
          <a:custGeom>
            <a:avLst/>
            <a:gdLst/>
            <a:ahLst/>
            <a:cxnLst/>
            <a:rect l="l" t="t" r="r" b="b"/>
            <a:pathLst>
              <a:path w="521779" h="521779">
                <a:moveTo>
                  <a:pt x="0" y="521779"/>
                </a:moveTo>
                <a:lnTo>
                  <a:pt x="521779" y="521779"/>
                </a:lnTo>
                <a:lnTo>
                  <a:pt x="521779" y="0"/>
                </a:lnTo>
                <a:lnTo>
                  <a:pt x="0" y="0"/>
                </a:lnTo>
                <a:lnTo>
                  <a:pt x="0" y="52177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650453" y="1219796"/>
            <a:ext cx="521779" cy="521779"/>
          </a:xfrm>
          <a:custGeom>
            <a:avLst/>
            <a:gdLst/>
            <a:ahLst/>
            <a:cxnLst/>
            <a:rect l="l" t="t" r="r" b="b"/>
            <a:pathLst>
              <a:path w="521779" h="521779">
                <a:moveTo>
                  <a:pt x="0" y="521779"/>
                </a:moveTo>
                <a:lnTo>
                  <a:pt x="521779" y="521779"/>
                </a:lnTo>
                <a:lnTo>
                  <a:pt x="521779" y="0"/>
                </a:lnTo>
                <a:lnTo>
                  <a:pt x="0" y="0"/>
                </a:lnTo>
                <a:lnTo>
                  <a:pt x="0" y="521779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409405" y="1219796"/>
            <a:ext cx="521779" cy="521779"/>
          </a:xfrm>
          <a:custGeom>
            <a:avLst/>
            <a:gdLst/>
            <a:ahLst/>
            <a:cxnLst/>
            <a:rect l="l" t="t" r="r" b="b"/>
            <a:pathLst>
              <a:path w="521779" h="521779">
                <a:moveTo>
                  <a:pt x="0" y="521779"/>
                </a:moveTo>
                <a:lnTo>
                  <a:pt x="521779" y="521779"/>
                </a:lnTo>
                <a:lnTo>
                  <a:pt x="521779" y="0"/>
                </a:lnTo>
                <a:lnTo>
                  <a:pt x="0" y="0"/>
                </a:lnTo>
                <a:lnTo>
                  <a:pt x="0" y="52177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409405" y="1219796"/>
            <a:ext cx="521779" cy="521779"/>
          </a:xfrm>
          <a:custGeom>
            <a:avLst/>
            <a:gdLst/>
            <a:ahLst/>
            <a:cxnLst/>
            <a:rect l="l" t="t" r="r" b="b"/>
            <a:pathLst>
              <a:path w="521779" h="521779">
                <a:moveTo>
                  <a:pt x="0" y="521779"/>
                </a:moveTo>
                <a:lnTo>
                  <a:pt x="521779" y="521779"/>
                </a:lnTo>
                <a:lnTo>
                  <a:pt x="521779" y="0"/>
                </a:lnTo>
                <a:lnTo>
                  <a:pt x="0" y="0"/>
                </a:lnTo>
                <a:lnTo>
                  <a:pt x="0" y="521779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47833" y="1219796"/>
            <a:ext cx="521779" cy="521779"/>
          </a:xfrm>
          <a:custGeom>
            <a:avLst/>
            <a:gdLst/>
            <a:ahLst/>
            <a:cxnLst/>
            <a:rect l="l" t="t" r="r" b="b"/>
            <a:pathLst>
              <a:path w="521779" h="521779">
                <a:moveTo>
                  <a:pt x="0" y="521779"/>
                </a:moveTo>
                <a:lnTo>
                  <a:pt x="521779" y="521779"/>
                </a:lnTo>
                <a:lnTo>
                  <a:pt x="521779" y="0"/>
                </a:lnTo>
                <a:lnTo>
                  <a:pt x="0" y="0"/>
                </a:lnTo>
                <a:lnTo>
                  <a:pt x="0" y="521779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47833" y="1219796"/>
            <a:ext cx="521779" cy="521779"/>
          </a:xfrm>
          <a:custGeom>
            <a:avLst/>
            <a:gdLst/>
            <a:ahLst/>
            <a:cxnLst/>
            <a:rect l="l" t="t" r="r" b="b"/>
            <a:pathLst>
              <a:path w="521779" h="521779">
                <a:moveTo>
                  <a:pt x="0" y="521779"/>
                </a:moveTo>
                <a:lnTo>
                  <a:pt x="521779" y="521779"/>
                </a:lnTo>
                <a:lnTo>
                  <a:pt x="521779" y="0"/>
                </a:lnTo>
                <a:lnTo>
                  <a:pt x="0" y="0"/>
                </a:lnTo>
                <a:lnTo>
                  <a:pt x="0" y="521779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91501" y="1219796"/>
            <a:ext cx="521779" cy="332041"/>
          </a:xfrm>
          <a:custGeom>
            <a:avLst/>
            <a:gdLst/>
            <a:ahLst/>
            <a:cxnLst/>
            <a:rect l="l" t="t" r="r" b="b"/>
            <a:pathLst>
              <a:path w="521779" h="332041">
                <a:moveTo>
                  <a:pt x="0" y="332041"/>
                </a:moveTo>
                <a:lnTo>
                  <a:pt x="521779" y="332041"/>
                </a:lnTo>
                <a:lnTo>
                  <a:pt x="521779" y="0"/>
                </a:lnTo>
                <a:lnTo>
                  <a:pt x="0" y="0"/>
                </a:lnTo>
                <a:lnTo>
                  <a:pt x="0" y="332041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73488" y="152812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73488" y="152812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168357" y="152812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168357" y="152812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63226" y="152812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63226" y="152812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358095" y="152812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58095" y="152812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603019" y="2310790"/>
            <a:ext cx="1019841" cy="0"/>
          </a:xfrm>
          <a:custGeom>
            <a:avLst/>
            <a:gdLst/>
            <a:ahLst/>
            <a:cxnLst/>
            <a:rect l="l" t="t" r="r" b="b"/>
            <a:pathLst>
              <a:path w="1019841">
                <a:moveTo>
                  <a:pt x="0" y="0"/>
                </a:moveTo>
                <a:lnTo>
                  <a:pt x="1019841" y="0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476682" y="2310790"/>
            <a:ext cx="332041" cy="0"/>
          </a:xfrm>
          <a:custGeom>
            <a:avLst/>
            <a:gdLst/>
            <a:ahLst/>
            <a:cxnLst/>
            <a:rect l="l" t="t" r="r" b="b"/>
            <a:pathLst>
              <a:path w="332041">
                <a:moveTo>
                  <a:pt x="0" y="0"/>
                </a:moveTo>
                <a:lnTo>
                  <a:pt x="332041" y="0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622861" y="2310790"/>
            <a:ext cx="853820" cy="0"/>
          </a:xfrm>
          <a:custGeom>
            <a:avLst/>
            <a:gdLst/>
            <a:ahLst/>
            <a:cxnLst/>
            <a:rect l="l" t="t" r="r" b="b"/>
            <a:pathLst>
              <a:path w="853821">
                <a:moveTo>
                  <a:pt x="0" y="0"/>
                </a:moveTo>
                <a:lnTo>
                  <a:pt x="853821" y="0"/>
                </a:lnTo>
              </a:path>
            </a:pathLst>
          </a:custGeom>
          <a:ln w="21081">
            <a:solidFill>
              <a:srgbClr val="363435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480557" y="1978748"/>
            <a:ext cx="47434" cy="332041"/>
          </a:xfrm>
          <a:custGeom>
            <a:avLst/>
            <a:gdLst/>
            <a:ahLst/>
            <a:cxnLst/>
            <a:rect l="l" t="t" r="r" b="b"/>
            <a:pathLst>
              <a:path w="47434" h="332041">
                <a:moveTo>
                  <a:pt x="0" y="332041"/>
                </a:moveTo>
                <a:lnTo>
                  <a:pt x="0" y="189738"/>
                </a:lnTo>
                <a:lnTo>
                  <a:pt x="22162" y="189416"/>
                </a:lnTo>
                <a:lnTo>
                  <a:pt x="36054" y="187163"/>
                </a:lnTo>
                <a:lnTo>
                  <a:pt x="43609" y="181047"/>
                </a:lnTo>
                <a:lnTo>
                  <a:pt x="46756" y="169138"/>
                </a:lnTo>
                <a:lnTo>
                  <a:pt x="47427" y="149504"/>
                </a:lnTo>
                <a:lnTo>
                  <a:pt x="47434" y="142303"/>
                </a:lnTo>
                <a:lnTo>
                  <a:pt x="42977" y="120141"/>
                </a:lnTo>
                <a:lnTo>
                  <a:pt x="32182" y="106248"/>
                </a:lnTo>
                <a:lnTo>
                  <a:pt x="18911" y="98694"/>
                </a:lnTo>
                <a:lnTo>
                  <a:pt x="7027" y="95547"/>
                </a:lnTo>
                <a:lnTo>
                  <a:pt x="391" y="94876"/>
                </a:lnTo>
                <a:lnTo>
                  <a:pt x="0" y="94869"/>
                </a:lnTo>
                <a:lnTo>
                  <a:pt x="0" y="0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721605" y="1978748"/>
            <a:ext cx="47434" cy="332041"/>
          </a:xfrm>
          <a:custGeom>
            <a:avLst/>
            <a:gdLst/>
            <a:ahLst/>
            <a:cxnLst/>
            <a:rect l="l" t="t" r="r" b="b"/>
            <a:pathLst>
              <a:path w="47434" h="332041">
                <a:moveTo>
                  <a:pt x="0" y="332041"/>
                </a:moveTo>
                <a:lnTo>
                  <a:pt x="0" y="189738"/>
                </a:lnTo>
                <a:lnTo>
                  <a:pt x="22162" y="189416"/>
                </a:lnTo>
                <a:lnTo>
                  <a:pt x="36054" y="187163"/>
                </a:lnTo>
                <a:lnTo>
                  <a:pt x="43609" y="181047"/>
                </a:lnTo>
                <a:lnTo>
                  <a:pt x="46756" y="169138"/>
                </a:lnTo>
                <a:lnTo>
                  <a:pt x="47427" y="149504"/>
                </a:lnTo>
                <a:lnTo>
                  <a:pt x="47434" y="142303"/>
                </a:lnTo>
                <a:lnTo>
                  <a:pt x="42977" y="120141"/>
                </a:lnTo>
                <a:lnTo>
                  <a:pt x="32182" y="106248"/>
                </a:lnTo>
                <a:lnTo>
                  <a:pt x="18911" y="98694"/>
                </a:lnTo>
                <a:lnTo>
                  <a:pt x="7027" y="95547"/>
                </a:lnTo>
                <a:lnTo>
                  <a:pt x="391" y="94876"/>
                </a:lnTo>
                <a:lnTo>
                  <a:pt x="0" y="94869"/>
                </a:lnTo>
                <a:lnTo>
                  <a:pt x="0" y="0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618985" y="1978748"/>
            <a:ext cx="47434" cy="332041"/>
          </a:xfrm>
          <a:custGeom>
            <a:avLst/>
            <a:gdLst/>
            <a:ahLst/>
            <a:cxnLst/>
            <a:rect l="l" t="t" r="r" b="b"/>
            <a:pathLst>
              <a:path w="47434" h="332041">
                <a:moveTo>
                  <a:pt x="0" y="332041"/>
                </a:moveTo>
                <a:lnTo>
                  <a:pt x="0" y="189738"/>
                </a:lnTo>
                <a:lnTo>
                  <a:pt x="22162" y="189416"/>
                </a:lnTo>
                <a:lnTo>
                  <a:pt x="36054" y="187163"/>
                </a:lnTo>
                <a:lnTo>
                  <a:pt x="43609" y="181047"/>
                </a:lnTo>
                <a:lnTo>
                  <a:pt x="46756" y="169138"/>
                </a:lnTo>
                <a:lnTo>
                  <a:pt x="47427" y="149504"/>
                </a:lnTo>
                <a:lnTo>
                  <a:pt x="47434" y="142303"/>
                </a:lnTo>
                <a:lnTo>
                  <a:pt x="42977" y="120141"/>
                </a:lnTo>
                <a:lnTo>
                  <a:pt x="32182" y="106248"/>
                </a:lnTo>
                <a:lnTo>
                  <a:pt x="18911" y="98694"/>
                </a:lnTo>
                <a:lnTo>
                  <a:pt x="7027" y="95547"/>
                </a:lnTo>
                <a:lnTo>
                  <a:pt x="391" y="94876"/>
                </a:lnTo>
                <a:lnTo>
                  <a:pt x="0" y="94869"/>
                </a:lnTo>
                <a:lnTo>
                  <a:pt x="0" y="0"/>
                </a:lnTo>
              </a:path>
            </a:pathLst>
          </a:custGeom>
          <a:ln w="21081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80402" y="24320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FDFDFD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0402" y="243201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FDFDFD"/>
            </a:solidFill>
            <a:prstDash val="lg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5300" y="243119"/>
            <a:ext cx="231652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1626" y="1020178"/>
            <a:ext cx="494095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Master</a:t>
            </a:r>
            <a:r>
              <a:rPr sz="650" spc="4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22090" y="1020178"/>
            <a:ext cx="57850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Compute</a:t>
            </a:r>
            <a:r>
              <a:rPr sz="650" spc="5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381040" y="1020178"/>
            <a:ext cx="57850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Compute</a:t>
            </a:r>
            <a:r>
              <a:rPr sz="650" spc="5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519465" y="1020178"/>
            <a:ext cx="57850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Compute</a:t>
            </a:r>
            <a:r>
              <a:rPr sz="650" spc="5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node</a:t>
            </a:r>
            <a:endParaRPr sz="6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69663" y="2134889"/>
            <a:ext cx="608042" cy="2098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55427" indent="-142727">
              <a:lnSpc>
                <a:spcPts val="747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Remote</a:t>
            </a:r>
            <a:r>
              <a:rPr sz="650" spc="5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access net</a:t>
            </a:r>
            <a:r>
              <a:rPr sz="650" spc="-5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</a:t>
            </a:r>
            <a:r>
              <a:rPr sz="650" spc="10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</a:t>
            </a:r>
            <a:endParaRPr sz="6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847333" y="2134889"/>
            <a:ext cx="686701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Standard</a:t>
            </a:r>
            <a:r>
              <a:rPr sz="650" spc="57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net</a:t>
            </a:r>
            <a:r>
              <a:rPr sz="650" spc="-5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</a:t>
            </a:r>
            <a:r>
              <a:rPr sz="650" spc="10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</a:t>
            </a:r>
            <a:endParaRPr sz="6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17697" y="2324627"/>
            <a:ext cx="775667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High-speed</a:t>
            </a:r>
            <a:r>
              <a:rPr sz="650" spc="71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net</a:t>
            </a:r>
            <a:r>
              <a:rPr sz="650" spc="-5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</a:t>
            </a:r>
            <a:r>
              <a:rPr sz="650" spc="10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</a:t>
            </a:r>
            <a:endParaRPr sz="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7160" y="2599014"/>
            <a:ext cx="2414479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xample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cluster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547833" y="1789010"/>
            <a:ext cx="521779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2409405" y="1789010"/>
            <a:ext cx="521779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1650453" y="1789010"/>
            <a:ext cx="521779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888866" y="1604543"/>
            <a:ext cx="521779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3" name="object 23"/>
          <p:cNvSpPr txBox="1"/>
          <p:nvPr/>
        </p:nvSpPr>
        <p:spPr>
          <a:xfrm>
            <a:off x="888866" y="1746846"/>
            <a:ext cx="521779" cy="421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88866" y="1789010"/>
            <a:ext cx="521779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1" name="object 21"/>
          <p:cNvSpPr txBox="1"/>
          <p:nvPr/>
        </p:nvSpPr>
        <p:spPr>
          <a:xfrm>
            <a:off x="3547833" y="1219796"/>
            <a:ext cx="521779" cy="521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200"/>
              </a:lnSpc>
              <a:spcBef>
                <a:spcPts val="99"/>
              </a:spcBef>
            </a:pPr>
            <a:endParaRPr sz="1200"/>
          </a:p>
          <a:p>
            <a:pPr marL="204916" marR="204926" algn="ctr">
              <a:lnSpc>
                <a:spcPct val="9582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of</a:t>
            </a:r>
            <a:endParaRPr sz="6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09405" y="1219796"/>
            <a:ext cx="521779" cy="521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1650453" y="1219796"/>
            <a:ext cx="521779" cy="521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891501" y="1219796"/>
            <a:ext cx="521779" cy="3320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54329" y="1172362"/>
            <a:ext cx="189738" cy="806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844067" y="1172362"/>
            <a:ext cx="616648" cy="806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650"/>
              </a:lnSpc>
              <a:spcBef>
                <a:spcPts val="47"/>
              </a:spcBef>
            </a:pPr>
            <a:endParaRPr sz="650"/>
          </a:p>
          <a:p>
            <a:pPr marL="55138" marR="55133" indent="0" algn="ctr">
              <a:lnSpc>
                <a:spcPts val="747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Management application</a:t>
            </a:r>
            <a:endParaRPr sz="650">
              <a:latin typeface="Arial"/>
              <a:cs typeface="Arial"/>
            </a:endParaRPr>
          </a:p>
          <a:p>
            <a:pPr marL="94893">
              <a:lnSpc>
                <a:spcPct val="95825"/>
              </a:lnSpc>
              <a:spcBef>
                <a:spcPts val="1266"/>
              </a:spcBef>
            </a:pPr>
            <a:r>
              <a:rPr sz="650" spc="-25" dirty="0" smtClean="0">
                <a:solidFill>
                  <a:srgbClr val="363435"/>
                </a:solidFill>
                <a:latin typeface="Arial"/>
                <a:cs typeface="Arial"/>
              </a:rPr>
              <a:t>P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</a:t>
            </a:r>
            <a:r>
              <a:rPr sz="650" spc="-4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allel</a:t>
            </a:r>
            <a:r>
              <a:rPr sz="650" spc="4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libs</a:t>
            </a:r>
            <a:endParaRPr sz="650">
              <a:latin typeface="Arial"/>
              <a:cs typeface="Arial"/>
            </a:endParaRPr>
          </a:p>
          <a:p>
            <a:pPr marL="123278" marR="108479" algn="ctr">
              <a:lnSpc>
                <a:spcPct val="95825"/>
              </a:lnSpc>
              <a:spcBef>
                <a:spcPts val="74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60715" y="1172362"/>
            <a:ext cx="142303" cy="806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1603019" y="1172362"/>
            <a:ext cx="616648" cy="806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4"/>
              </a:spcBef>
            </a:pPr>
            <a:endParaRPr sz="850"/>
          </a:p>
          <a:p>
            <a:pPr marL="83259" marR="83259" algn="ctr">
              <a:lnSpc>
                <a:spcPts val="747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Component of</a:t>
            </a:r>
            <a:endParaRPr sz="650">
              <a:latin typeface="Arial"/>
              <a:cs typeface="Arial"/>
            </a:endParaRPr>
          </a:p>
          <a:p>
            <a:pPr marL="99658" marR="99662" indent="0" algn="ctr">
              <a:lnSpc>
                <a:spcPts val="747"/>
              </a:lnSpc>
              <a:spcBef>
                <a:spcPts val="41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pa</a:t>
            </a:r>
            <a:r>
              <a:rPr sz="650" spc="-5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allel application</a:t>
            </a:r>
            <a:endParaRPr sz="650">
              <a:latin typeface="Arial"/>
              <a:cs typeface="Arial"/>
            </a:endParaRPr>
          </a:p>
          <a:p>
            <a:pPr marL="123278" marR="108479" algn="ctr">
              <a:lnSpc>
                <a:spcPct val="95825"/>
              </a:lnSpc>
              <a:spcBef>
                <a:spcPts val="99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9667" y="1172362"/>
            <a:ext cx="142303" cy="806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2" name="object 12"/>
          <p:cNvSpPr txBox="1"/>
          <p:nvPr/>
        </p:nvSpPr>
        <p:spPr>
          <a:xfrm>
            <a:off x="2361971" y="1172362"/>
            <a:ext cx="616648" cy="806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34"/>
              </a:spcBef>
            </a:pPr>
            <a:endParaRPr sz="850"/>
          </a:p>
          <a:p>
            <a:pPr marL="83258" marR="83260" algn="ctr">
              <a:lnSpc>
                <a:spcPts val="747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Component of</a:t>
            </a:r>
            <a:endParaRPr sz="650">
              <a:latin typeface="Arial"/>
              <a:cs typeface="Arial"/>
            </a:endParaRPr>
          </a:p>
          <a:p>
            <a:pPr marL="99658" marR="99663" indent="0" algn="ctr">
              <a:lnSpc>
                <a:spcPts val="747"/>
              </a:lnSpc>
              <a:spcBef>
                <a:spcPts val="41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pa</a:t>
            </a:r>
            <a:r>
              <a:rPr sz="650" spc="-5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allel application</a:t>
            </a:r>
            <a:endParaRPr sz="650">
              <a:latin typeface="Arial"/>
              <a:cs typeface="Arial"/>
            </a:endParaRPr>
          </a:p>
          <a:p>
            <a:pPr marL="123278" marR="108479" algn="ctr">
              <a:lnSpc>
                <a:spcPct val="95825"/>
              </a:lnSpc>
              <a:spcBef>
                <a:spcPts val="996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78619" y="1172362"/>
            <a:ext cx="521779" cy="806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500399" y="1172362"/>
            <a:ext cx="616648" cy="8063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2272" marR="82278" indent="0" algn="ctr">
              <a:lnSpc>
                <a:spcPct val="198717"/>
              </a:lnSpc>
              <a:spcBef>
                <a:spcPts val="257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Component pa</a:t>
            </a:r>
            <a:r>
              <a:rPr sz="650" spc="-5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allel</a:t>
            </a:r>
            <a:endParaRPr sz="650">
              <a:latin typeface="Arial"/>
              <a:cs typeface="Arial"/>
            </a:endParaRPr>
          </a:p>
          <a:p>
            <a:pPr marL="85379" marR="85388" algn="ctr">
              <a:lnSpc>
                <a:spcPct val="95825"/>
              </a:lnSpc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application</a:t>
            </a:r>
            <a:endParaRPr sz="650">
              <a:latin typeface="Arial"/>
              <a:cs typeface="Arial"/>
            </a:endParaRPr>
          </a:p>
          <a:p>
            <a:pPr marL="142303">
              <a:lnSpc>
                <a:spcPct val="95825"/>
              </a:lnSpc>
              <a:spcBef>
                <a:spcPts val="99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Local</a:t>
            </a:r>
            <a:r>
              <a:rPr sz="650" spc="3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OS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4329" y="1978748"/>
            <a:ext cx="332041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986370" y="1978748"/>
            <a:ext cx="94868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081239" y="1978748"/>
            <a:ext cx="94868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1176108" y="1978748"/>
            <a:ext cx="94868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270977" y="1978748"/>
            <a:ext cx="758951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2029929" y="1978748"/>
            <a:ext cx="758952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788881" y="1978748"/>
            <a:ext cx="1138428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927309" y="1978748"/>
            <a:ext cx="189737" cy="14230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610539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746644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2374493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2425293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642053"/>
            <a:ext cx="50800" cy="1745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705554"/>
            <a:ext cx="50800" cy="16816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829205"/>
            <a:ext cx="4432566" cy="1608788"/>
          </a:xfrm>
          <a:custGeom>
            <a:avLst/>
            <a:gdLst/>
            <a:ahLst/>
            <a:cxnLst/>
            <a:rect l="l" t="t" r="r" b="b"/>
            <a:pathLst>
              <a:path w="4432566" h="1608788">
                <a:moveTo>
                  <a:pt x="0" y="1557987"/>
                </a:moveTo>
                <a:lnTo>
                  <a:pt x="16636" y="1595501"/>
                </a:lnTo>
                <a:lnTo>
                  <a:pt x="50800" y="1608788"/>
                </a:lnTo>
                <a:lnTo>
                  <a:pt x="4381765" y="1608788"/>
                </a:lnTo>
                <a:lnTo>
                  <a:pt x="4419279" y="1592152"/>
                </a:lnTo>
                <a:lnTo>
                  <a:pt x="4432566" y="1557987"/>
                </a:lnTo>
                <a:lnTo>
                  <a:pt x="4432566" y="0"/>
                </a:lnTo>
                <a:lnTo>
                  <a:pt x="0" y="0"/>
                </a:lnTo>
                <a:lnTo>
                  <a:pt x="0" y="15579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692854"/>
            <a:ext cx="0" cy="1713389"/>
          </a:xfrm>
          <a:custGeom>
            <a:avLst/>
            <a:gdLst/>
            <a:ahLst/>
            <a:cxnLst/>
            <a:rect l="l" t="t" r="r" b="b"/>
            <a:pathLst>
              <a:path h="1713389">
                <a:moveTo>
                  <a:pt x="0" y="171338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6801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6674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654754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7743" y="2567063"/>
            <a:ext cx="4432566" cy="175556"/>
          </a:xfrm>
          <a:custGeom>
            <a:avLst/>
            <a:gdLst/>
            <a:ahLst/>
            <a:cxnLst/>
            <a:rect l="l" t="t" r="r" b="b"/>
            <a:pathLst>
              <a:path w="4432566" h="175556">
                <a:moveTo>
                  <a:pt x="0" y="50800"/>
                </a:moveTo>
                <a:lnTo>
                  <a:pt x="0" y="175556"/>
                </a:lnTo>
                <a:lnTo>
                  <a:pt x="4432566" y="175556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743" y="2691674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456809" y="3220707"/>
            <a:ext cx="114301" cy="11430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9344" y="3271507"/>
            <a:ext cx="4280164" cy="635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2598590"/>
            <a:ext cx="50800" cy="634816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2662091"/>
            <a:ext cx="50800" cy="5713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7743" y="2774241"/>
            <a:ext cx="4432566" cy="509965"/>
          </a:xfrm>
          <a:custGeom>
            <a:avLst/>
            <a:gdLst/>
            <a:ahLst/>
            <a:cxnLst/>
            <a:rect l="l" t="t" r="r" b="b"/>
            <a:pathLst>
              <a:path w="4432566" h="509965">
                <a:moveTo>
                  <a:pt x="0" y="459165"/>
                </a:moveTo>
                <a:lnTo>
                  <a:pt x="16636" y="496679"/>
                </a:lnTo>
                <a:lnTo>
                  <a:pt x="50800" y="509965"/>
                </a:lnTo>
                <a:lnTo>
                  <a:pt x="4381765" y="509965"/>
                </a:lnTo>
                <a:lnTo>
                  <a:pt x="4419279" y="493329"/>
                </a:lnTo>
                <a:lnTo>
                  <a:pt x="4432566" y="459165"/>
                </a:lnTo>
                <a:lnTo>
                  <a:pt x="4432566" y="0"/>
                </a:lnTo>
                <a:lnTo>
                  <a:pt x="0" y="0"/>
                </a:lnTo>
                <a:lnTo>
                  <a:pt x="0" y="45916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2649391"/>
            <a:ext cx="0" cy="603065"/>
          </a:xfrm>
          <a:custGeom>
            <a:avLst/>
            <a:gdLst/>
            <a:ahLst/>
            <a:cxnLst/>
            <a:rect l="l" t="t" r="r" b="b"/>
            <a:pathLst>
              <a:path h="603065">
                <a:moveTo>
                  <a:pt x="0" y="603065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520310" y="26366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520310" y="26239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520310" y="261129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31652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629161"/>
            <a:ext cx="4338217" cy="177941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Grid</a:t>
            </a:r>
            <a:r>
              <a:rPr sz="1100" spc="2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endParaRPr sz="1100">
              <a:latin typeface="Times New Roman"/>
              <a:cs typeface="Times New Roman"/>
            </a:endParaRPr>
          </a:p>
          <a:p>
            <a:pPr marL="289788" marR="93515" indent="-277088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Lots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(including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clusters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across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subnets)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erywhere: </a:t>
            </a:r>
            <a:endParaRPr sz="1100">
              <a:latin typeface="Times New Roman"/>
              <a:cs typeface="Times New Roman"/>
            </a:endParaRPr>
          </a:p>
          <a:p>
            <a:pPr marL="289788" marR="93515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sharing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coordinated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problem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solving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dynamic,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ts val="980"/>
              </a:lnSpc>
              <a:spcBef>
                <a:spcPts val="437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multi-institutional</a:t>
            </a:r>
            <a:r>
              <a:rPr sz="1650" spc="-7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virtual</a:t>
            </a:r>
            <a:r>
              <a:rPr sz="1650" spc="-28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o</a:t>
            </a:r>
            <a:r>
              <a:rPr sz="1650" spc="-19" baseline="2635" dirty="0" smtClean="0">
                <a:latin typeface="Times New Roman"/>
                <a:cs typeface="Times New Roman"/>
              </a:rPr>
              <a:t>r</a:t>
            </a:r>
            <a:r>
              <a:rPr sz="1650" spc="-4" baseline="2635" dirty="0" smtClean="0">
                <a:latin typeface="Times New Roman"/>
                <a:cs typeface="Times New Roman"/>
              </a:rPr>
              <a:t>g</a:t>
            </a:r>
            <a:r>
              <a:rPr sz="1650" spc="0" baseline="2635" dirty="0" smtClean="0">
                <a:latin typeface="Times New Roman"/>
                <a:cs typeface="Times New Roman"/>
              </a:rPr>
              <a:t>anizations</a:t>
            </a:r>
            <a:r>
              <a:rPr sz="1650" spc="-5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(I.</a:t>
            </a:r>
            <a:r>
              <a:rPr sz="1650" spc="-10" baseline="2635" dirty="0" smtClean="0">
                <a:latin typeface="Times New Roman"/>
                <a:cs typeface="Times New Roman"/>
              </a:rPr>
              <a:t> </a:t>
            </a:r>
            <a:r>
              <a:rPr sz="1650" spc="-14" baseline="2635" dirty="0" smtClean="0">
                <a:latin typeface="Times New Roman"/>
                <a:cs typeface="Times New Roman"/>
              </a:rPr>
              <a:t>F</a:t>
            </a:r>
            <a:r>
              <a:rPr sz="1650" spc="0" baseline="2635" dirty="0" smtClean="0">
                <a:latin typeface="Times New Roman"/>
                <a:cs typeface="Times New Roman"/>
              </a:rPr>
              <a:t>oster)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4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High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gree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heterogeneity:</a:t>
            </a:r>
            <a:r>
              <a:rPr sz="1100" spc="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assumptions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made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concerning hard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are,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operating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systems,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orks,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administrat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domains,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security policies,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etc.</a:t>
            </a:r>
            <a:endParaRPr sz="1100">
              <a:latin typeface="Times New Roman"/>
              <a:cs typeface="Times New Roman"/>
            </a:endParaRPr>
          </a:p>
          <a:p>
            <a:pPr marL="289788" marR="67748" indent="0">
              <a:lnSpc>
                <a:spcPts val="1264"/>
              </a:lnSpc>
              <a:spcBef>
                <a:spcPts val="89"/>
              </a:spcBef>
            </a:pP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K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ey</a:t>
            </a:r>
            <a:r>
              <a:rPr sz="1100" spc="3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issue</a:t>
            </a:r>
            <a:r>
              <a:rPr sz="1100" spc="4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</a:t>
            </a:r>
            <a:r>
              <a:rPr sz="1100" spc="5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5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grid</a:t>
            </a:r>
            <a:r>
              <a:rPr sz="1100" spc="1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computing</a:t>
            </a:r>
            <a:r>
              <a:rPr sz="1100" spc="23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1100" spc="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 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anizations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brought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together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collaboration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group 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people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institutions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forms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virtual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2583398"/>
            <a:ext cx="4147304" cy="6998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Note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collaborations,</a:t>
            </a:r>
            <a:r>
              <a:rPr sz="1100" spc="-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grids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generally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virtual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1100" spc="-4" dirty="0" smtClean="0">
                <a:solidFill>
                  <a:srgbClr val="0000FF"/>
                </a:solidFill>
                <a:latin typeface="Times New Roman"/>
                <a:cs typeface="Times New Roman"/>
              </a:rPr>
              <a:t>g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anizations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r>
              <a:rPr sz="1100" spc="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 essence,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this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grouping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better:</a:t>
            </a:r>
            <a:r>
              <a:rPr sz="1100" spc="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their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IDs)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will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 authorization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allocation.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80008" y="769162"/>
            <a:ext cx="3048000" cy="203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1652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1138" y="2974528"/>
            <a:ext cx="286655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layered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architecture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grid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31652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589024"/>
            <a:ext cx="4044884" cy="27422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75"/>
              </a:lnSpc>
              <a:spcBef>
                <a:spcPts val="58"/>
              </a:spcBef>
            </a:pP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abric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</a:t>
            </a:r>
            <a:r>
              <a:rPr sz="1100" spc="-14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vides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local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specific</a:t>
            </a:r>
            <a:r>
              <a:rPr sz="1100" spc="-10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site.</a:t>
            </a:r>
            <a:endParaRPr sz="1100">
              <a:latin typeface="Times New Roman"/>
              <a:cs typeface="Times New Roman"/>
            </a:endParaRPr>
          </a:p>
          <a:p>
            <a:pPr marL="289801" marR="280056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inter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aces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designed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sharing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within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virtual 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anization.</a:t>
            </a:r>
            <a:endParaRPr sz="1000">
              <a:latin typeface="Times New Roman"/>
              <a:cs typeface="Times New Roman"/>
            </a:endParaRPr>
          </a:p>
          <a:p>
            <a:pPr marL="289801" marR="196676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vide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functions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querying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capabilities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resource, along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functions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actual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management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(e.g.,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locking resources).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Connect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vity</a:t>
            </a:r>
            <a:r>
              <a:rPr sz="1100" spc="-5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consists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protocols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supporting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ts val="1195"/>
              </a:lnSpc>
              <a:spcBef>
                <a:spcPts val="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grid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transactions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span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usage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resources.</a:t>
            </a:r>
            <a:endParaRPr sz="11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contains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security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protocols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authenticate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users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resources.</a:t>
            </a:r>
            <a:endParaRPr sz="1000">
              <a:latin typeface="Times New Roman"/>
              <a:cs typeface="Times New Roman"/>
            </a:endParaRPr>
          </a:p>
          <a:p>
            <a:pPr marL="289801" marR="189590">
              <a:lnSpc>
                <a:spcPct val="99658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in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</a:t>
            </a:r>
            <a:r>
              <a:rPr sz="1000" spc="-14" dirty="0" smtClean="0">
                <a:latin typeface="Times New Roman"/>
                <a:cs typeface="Times New Roman"/>
              </a:rPr>
              <a:t>n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cases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human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users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authenticated</a:t>
            </a:r>
            <a:r>
              <a:rPr sz="1000" spc="-5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programs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acting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 behalf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users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authenticated.</a:t>
            </a:r>
            <a:endParaRPr sz="1000">
              <a:latin typeface="Times New Roman"/>
              <a:cs typeface="Times New Roman"/>
            </a:endParaRPr>
          </a:p>
          <a:p>
            <a:pPr marL="12700" marR="20781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Resource</a:t>
            </a:r>
            <a:r>
              <a:rPr sz="1100" spc="-4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responsible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managing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single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resource.</a:t>
            </a:r>
            <a:endParaRPr sz="1100">
              <a:latin typeface="Times New Roman"/>
              <a:cs typeface="Times New Roman"/>
            </a:endParaRPr>
          </a:p>
          <a:p>
            <a:pPr marL="289801" marR="167955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uses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functions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</a:t>
            </a:r>
            <a:r>
              <a:rPr sz="1000" spc="-14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vided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0" dirty="0" smtClean="0">
                <a:latin typeface="Times New Roman"/>
                <a:cs typeface="Times New Roman"/>
              </a:rPr>
              <a:t>vity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layer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calls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directly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inter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aces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made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ailable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abric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laye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289801" marR="110386">
              <a:lnSpc>
                <a:spcPct val="99658"/>
              </a:lnSpc>
            </a:pPr>
            <a:r>
              <a:rPr sz="1000" spc="0" dirty="0" smtClean="0">
                <a:latin typeface="Times New Roman"/>
                <a:cs typeface="Times New Roman"/>
              </a:rPr>
              <a:t>responsible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access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control,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hence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rely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authentication performed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part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connect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0" dirty="0" smtClean="0">
                <a:latin typeface="Times New Roman"/>
                <a:cs typeface="Times New Roman"/>
              </a:rPr>
              <a:t>vity</a:t>
            </a:r>
            <a:r>
              <a:rPr sz="1000" spc="-4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laye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  <a:p>
            <a:pPr marL="12700" marR="20781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Collect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handles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endParaRPr sz="1100">
              <a:latin typeface="Times New Roman"/>
              <a:cs typeface="Times New Roman"/>
            </a:endParaRPr>
          </a:p>
          <a:p>
            <a:pPr marL="289801" marR="20781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consists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services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disc</a:t>
            </a:r>
            <a:r>
              <a:rPr sz="1000" spc="-14" dirty="0" smtClean="0">
                <a:latin typeface="Times New Roman"/>
                <a:cs typeface="Times New Roman"/>
              </a:rPr>
              <a:t>ov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allocation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scheduling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034" y="3331192"/>
            <a:ext cx="2606130" cy="1519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tasks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onto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multiple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resources,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replication,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etc.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43786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273757"/>
            <a:ext cx="4078447" cy="10622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9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ol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anizations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confronted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wealth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endParaRPr sz="1100">
              <a:latin typeface="Times New Roman"/>
              <a:cs typeface="Times New Roman"/>
            </a:endParaRPr>
          </a:p>
          <a:p>
            <a:pPr marL="12700" marR="145334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applications,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interoperability</a:t>
            </a:r>
            <a:r>
              <a:rPr sz="1100" spc="-6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turned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 problematic.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xisting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middl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solutions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result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w</a:t>
            </a:r>
            <a:r>
              <a:rPr sz="1100" spc="0" dirty="0" smtClean="0">
                <a:latin typeface="Times New Roman"/>
                <a:cs typeface="Times New Roman"/>
              </a:rPr>
              <a:t>orking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 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infrastructure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easier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grate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 enterprise-wide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information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847659" y="19613"/>
            <a:ext cx="84527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Definition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300" y="243119"/>
            <a:ext cx="229721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System:</a:t>
            </a:r>
            <a:r>
              <a:rPr sz="1400" spc="18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Definition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476" y="1242393"/>
            <a:ext cx="4354373" cy="132935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Other  Definitions</a:t>
            </a:r>
            <a:endParaRPr sz="1100">
              <a:latin typeface="Times New Roman"/>
              <a:cs typeface="Times New Roman"/>
            </a:endParaRPr>
          </a:p>
          <a:p>
            <a:pPr marL="255155" algn="just">
              <a:lnSpc>
                <a:spcPts val="1264"/>
              </a:lnSpc>
              <a:spcBef>
                <a:spcPts val="142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1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designed</a:t>
            </a:r>
            <a:r>
              <a:rPr sz="1100" spc="-7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support</a:t>
            </a:r>
            <a:r>
              <a:rPr sz="1100" spc="-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velopment of</a:t>
            </a:r>
            <a:r>
              <a:rPr sz="1100" spc="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1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services</a:t>
            </a:r>
            <a:r>
              <a:rPr sz="1100" spc="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h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120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xploit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1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physical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39" dirty="0" smtClean="0">
                <a:latin typeface="Times New Roman"/>
                <a:cs typeface="Times New Roman"/>
              </a:rPr>
              <a:t>r</a:t>
            </a:r>
            <a:r>
              <a:rPr sz="1100" spc="-14" dirty="0" smtClean="0">
                <a:latin typeface="Times New Roman"/>
                <a:cs typeface="Times New Roman"/>
              </a:rPr>
              <a:t>c</a:t>
            </a:r>
            <a:r>
              <a:rPr sz="1100" spc="0" dirty="0" smtClean="0">
                <a:latin typeface="Times New Roman"/>
                <a:cs typeface="Times New Roman"/>
              </a:rPr>
              <a:t>hitec- tu</a:t>
            </a:r>
            <a:r>
              <a:rPr sz="1100" spc="-3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consisting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6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</a:t>
            </a:r>
            <a:r>
              <a:rPr sz="1100" spc="-9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9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autonomous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</a:t>
            </a:r>
            <a:r>
              <a:rPr sz="1100" spc="-50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ocessing</a:t>
            </a:r>
            <a:r>
              <a:rPr sz="1100" spc="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elements</a:t>
            </a:r>
            <a:r>
              <a:rPr sz="1100" spc="-10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do not</a:t>
            </a:r>
            <a:r>
              <a:rPr sz="1100" spc="6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sha</a:t>
            </a:r>
            <a:r>
              <a:rPr sz="11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16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primary</a:t>
            </a:r>
            <a:r>
              <a:rPr sz="1100" spc="10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memory</a:t>
            </a:r>
            <a:r>
              <a:rPr sz="1100" spc="-10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ut</a:t>
            </a:r>
            <a:r>
              <a:rPr sz="1100" spc="6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coope</a:t>
            </a:r>
            <a:r>
              <a:rPr sz="11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ate</a:t>
            </a:r>
            <a:r>
              <a:rPr sz="1100" spc="15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sz="1100" spc="-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sending</a:t>
            </a:r>
            <a:r>
              <a:rPr sz="1100" spc="4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asyn</a:t>
            </a:r>
            <a:r>
              <a:rPr sz="11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h</a:t>
            </a:r>
            <a:r>
              <a:rPr sz="1100" spc="-5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onous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2111677"/>
            <a:ext cx="2319991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mess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ag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es</a:t>
            </a:r>
            <a:r>
              <a:rPr sz="1100" spc="-4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ver</a:t>
            </a:r>
            <a:r>
              <a:rPr sz="11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spc="5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communication</a:t>
            </a:r>
            <a:r>
              <a:rPr sz="1100" spc="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network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6015" y="2111677"/>
            <a:ext cx="985243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80"/>
              </a:lnSpc>
              <a:spcBef>
                <a:spcPts val="5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(Blair</a:t>
            </a:r>
            <a:r>
              <a:rPr sz="1100" spc="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&amp;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Stefani)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0" y="243119"/>
            <a:ext cx="243786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844" y="675503"/>
            <a:ext cx="2748374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-9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eral</a:t>
            </a:r>
            <a:r>
              <a:rPr sz="1100" spc="1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-9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</a:t>
            </a:r>
            <a:r>
              <a:rPr sz="1100" spc="1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8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integration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took</a:t>
            </a:r>
            <a:r>
              <a:rPr sz="1100" spc="9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place: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861286"/>
            <a:ext cx="4088478" cy="2302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simply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consisted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running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endParaRPr sz="1100">
              <a:latin typeface="Times New Roman"/>
              <a:cs typeface="Times New Roman"/>
            </a:endParaRPr>
          </a:p>
          <a:p>
            <a:pPr marL="12700" marR="390892">
              <a:lnSpc>
                <a:spcPts val="1200"/>
              </a:lnSpc>
              <a:spcBef>
                <a:spcPts val="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application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(often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including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database)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making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ailable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 remote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programs,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clients.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9658"/>
              </a:lnSpc>
              <a:spcBef>
                <a:spcPts val="16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Clients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could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11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specific operation, after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which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response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ould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sent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back.</a:t>
            </a:r>
            <a:r>
              <a:rPr sz="1000" spc="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gration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at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 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west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el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ould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clients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wrap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number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requests,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possibly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 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into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single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la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ger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ecuted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 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transaction.</a:t>
            </a:r>
            <a:endParaRPr sz="1000">
              <a:latin typeface="Times New Roman"/>
              <a:cs typeface="Times New Roman"/>
            </a:endParaRPr>
          </a:p>
          <a:p>
            <a:pPr marL="289801" marR="9205">
              <a:lnSpc>
                <a:spcPct val="95825"/>
              </a:lnSpc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k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idea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all,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none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requests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ould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ecuted.</a:t>
            </a:r>
            <a:endParaRPr sz="1000">
              <a:latin typeface="Times New Roman"/>
              <a:cs typeface="Times New Roman"/>
            </a:endParaRPr>
          </a:p>
          <a:p>
            <a:pPr marL="12700" marR="4073">
              <a:lnSpc>
                <a:spcPts val="1264"/>
              </a:lnSpc>
              <a:spcBef>
                <a:spcPts val="40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became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sophisticated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gradually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separated 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independent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(notably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distinguishing</a:t>
            </a:r>
            <a:r>
              <a:rPr sz="1100" spc="-6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database components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components),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became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clear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int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gration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place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letting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communicate directly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336" y="888344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2336" y="2338328"/>
            <a:ext cx="633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1542478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743" y="1678595"/>
            <a:ext cx="4432566" cy="1016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56809" y="2828162"/>
            <a:ext cx="114301" cy="1143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9344" y="2878963"/>
            <a:ext cx="4280164" cy="6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573995"/>
            <a:ext cx="50800" cy="12668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637496"/>
            <a:ext cx="50800" cy="120336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7743" y="1761148"/>
            <a:ext cx="4432566" cy="1130515"/>
          </a:xfrm>
          <a:custGeom>
            <a:avLst/>
            <a:gdLst/>
            <a:ahLst/>
            <a:cxnLst/>
            <a:rect l="l" t="t" r="r" b="b"/>
            <a:pathLst>
              <a:path w="4432566" h="1130515">
                <a:moveTo>
                  <a:pt x="0" y="1079714"/>
                </a:moveTo>
                <a:lnTo>
                  <a:pt x="16636" y="1117228"/>
                </a:lnTo>
                <a:lnTo>
                  <a:pt x="50800" y="1130515"/>
                </a:lnTo>
                <a:lnTo>
                  <a:pt x="4381765" y="1130515"/>
                </a:lnTo>
                <a:lnTo>
                  <a:pt x="4419279" y="1113879"/>
                </a:lnTo>
                <a:lnTo>
                  <a:pt x="4432566" y="1079714"/>
                </a:lnTo>
                <a:lnTo>
                  <a:pt x="4432566" y="0"/>
                </a:lnTo>
                <a:lnTo>
                  <a:pt x="0" y="0"/>
                </a:lnTo>
                <a:lnTo>
                  <a:pt x="0" y="10797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624796"/>
            <a:ext cx="0" cy="1235116"/>
          </a:xfrm>
          <a:custGeom>
            <a:avLst/>
            <a:gdLst/>
            <a:ahLst/>
            <a:cxnLst/>
            <a:rect l="l" t="t" r="r" b="b"/>
            <a:pathLst>
              <a:path h="1235116">
                <a:moveTo>
                  <a:pt x="0" y="1235116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16120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15993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520310" y="15866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43786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38266"/>
            <a:ext cx="2533626" cy="580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Results: </a:t>
            </a:r>
            <a:r>
              <a:rPr sz="1100" spc="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38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orms</a:t>
            </a:r>
            <a:r>
              <a:rPr sz="1100" spc="1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20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18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327"/>
              </a:spcBef>
            </a:pPr>
            <a:r>
              <a:rPr sz="1100" spc="-39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ransaction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38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Enterprise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gration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(EAI)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561099"/>
            <a:ext cx="4145085" cy="1301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-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</a:t>
            </a:r>
            <a:r>
              <a:rPr sz="11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ocessing</a:t>
            </a:r>
            <a:r>
              <a:rPr sz="1100" spc="17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1100">
              <a:latin typeface="Times New Roman"/>
              <a:cs typeface="Times New Roman"/>
            </a:endParaRPr>
          </a:p>
          <a:p>
            <a:pPr marL="289788" marR="969">
              <a:lnSpc>
                <a:spcPts val="1264"/>
              </a:lnSpc>
              <a:spcBef>
                <a:spcPts val="287"/>
              </a:spcBef>
            </a:pPr>
            <a:r>
              <a:rPr sz="1100" spc="-14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ocus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database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-</a:t>
            </a:r>
            <a:r>
              <a:rPr sz="1100" spc="-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operations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database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usually carried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transactions.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Programming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using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transactions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special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primit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must either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supplied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underlying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language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runtime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3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Example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primit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9033" y="709231"/>
            <a:ext cx="3309937" cy="6905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351519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1400" spc="10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400" spc="1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1674874"/>
            <a:ext cx="4019530" cy="9813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Exact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list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primit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es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depends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kinds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objects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being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ts val="1195"/>
              </a:lnSpc>
              <a:spcBef>
                <a:spcPts val="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transaction.</a:t>
            </a:r>
            <a:endParaRPr sz="1100">
              <a:latin typeface="Times New Roman"/>
              <a:cs typeface="Times New Roman"/>
            </a:endParaRPr>
          </a:p>
          <a:p>
            <a:pPr marL="289801" marR="81616">
              <a:lnSpc>
                <a:spcPct val="99658"/>
              </a:lnSpc>
              <a:spcBef>
                <a:spcPts val="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e.g.</a:t>
            </a:r>
            <a:r>
              <a:rPr sz="1000" spc="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mail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primit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es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send,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rece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e,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for</a:t>
            </a:r>
            <a:r>
              <a:rPr sz="1000" spc="-9" dirty="0" smtClean="0">
                <a:latin typeface="Times New Roman"/>
                <a:cs typeface="Times New Roman"/>
              </a:rPr>
              <a:t>w</a:t>
            </a:r>
            <a:r>
              <a:rPr sz="1000" spc="0" dirty="0" smtClean="0">
                <a:latin typeface="Times New Roman"/>
                <a:cs typeface="Times New Roman"/>
              </a:rPr>
              <a:t>ard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mail. e.g.</a:t>
            </a:r>
            <a:r>
              <a:rPr sz="1000" spc="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accounting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-</a:t>
            </a:r>
            <a:r>
              <a:rPr sz="1000" spc="-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ferent.</a:t>
            </a:r>
            <a:endParaRPr sz="1000">
              <a:latin typeface="Times New Roman"/>
              <a:cs typeface="Times New Roman"/>
            </a:endParaRPr>
          </a:p>
          <a:p>
            <a:pPr marL="12700" marR="550406">
              <a:lnSpc>
                <a:spcPts val="1264"/>
              </a:lnSpc>
              <a:spcBef>
                <a:spcPts val="15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Ordinary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statements,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procedure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calls,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etc,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wed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inside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transaction.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2847033"/>
            <a:ext cx="3915795" cy="5080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Remote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procedure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(RPCs)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procedure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calls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remote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ers,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encapsulated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transaction,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leading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kn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wn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transactional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RPC.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51519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1400" spc="10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400" spc="1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168486"/>
            <a:ext cx="4079417" cy="1295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e.g.,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assume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wing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banking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operation</a:t>
            </a:r>
            <a:endParaRPr sz="1100">
              <a:latin typeface="Times New Roman"/>
              <a:cs typeface="Times New Roman"/>
            </a:endParaRPr>
          </a:p>
          <a:p>
            <a:pPr marL="289801" marR="1836938">
              <a:lnSpc>
                <a:spcPct val="99658"/>
              </a:lnSpc>
              <a:spcBef>
                <a:spcPts val="1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withdr</a:t>
            </a:r>
            <a:r>
              <a:rPr sz="1000" spc="-14" dirty="0" smtClean="0">
                <a:latin typeface="Times New Roman"/>
                <a:cs typeface="Times New Roman"/>
              </a:rPr>
              <a:t>a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amount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x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account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1 deposit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amount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x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account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6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happens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problem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after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first</a:t>
            </a:r>
            <a:r>
              <a:rPr sz="1100" spc="-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0" dirty="0" smtClean="0">
                <a:latin typeface="Times New Roman"/>
                <a:cs typeface="Times New Roman"/>
              </a:rPr>
              <a:t>vity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carried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out? 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Group</a:t>
            </a:r>
            <a:r>
              <a:rPr sz="1100" spc="-2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operations</a:t>
            </a:r>
            <a:r>
              <a:rPr sz="1100" spc="-4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transaction;</a:t>
            </a:r>
            <a:r>
              <a:rPr sz="1100" spc="-5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either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both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carried</a:t>
            </a:r>
            <a:r>
              <a:rPr sz="1100" spc="-3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out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ts val="980"/>
              </a:lnSpc>
              <a:spcBef>
                <a:spcPts val="437"/>
              </a:spcBef>
            </a:pPr>
            <a:r>
              <a:rPr sz="1650" spc="0" baseline="26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</a:t>
            </a:r>
            <a:r>
              <a:rPr sz="1650" spc="-9" baseline="26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neither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36"/>
              </a:spcBef>
            </a:pPr>
            <a:r>
              <a:rPr sz="1100" spc="-84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need</a:t>
            </a:r>
            <a:r>
              <a:rPr sz="11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ay</a:t>
            </a:r>
            <a:r>
              <a:rPr sz="11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1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roll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back</a:t>
            </a:r>
            <a:r>
              <a:rPr sz="11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when</a:t>
            </a:r>
            <a:r>
              <a:rPr sz="1100" spc="-2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</a:t>
            </a:r>
            <a:r>
              <a:rPr sz="1100" spc="-4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completed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51519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1400" spc="10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400" spc="1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168486"/>
            <a:ext cx="4079417" cy="12950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e.g.,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assume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wing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banking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operation</a:t>
            </a:r>
            <a:endParaRPr sz="1100">
              <a:latin typeface="Times New Roman"/>
              <a:cs typeface="Times New Roman"/>
            </a:endParaRPr>
          </a:p>
          <a:p>
            <a:pPr marL="289801" marR="1836938">
              <a:lnSpc>
                <a:spcPct val="99658"/>
              </a:lnSpc>
              <a:spcBef>
                <a:spcPts val="1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withdr</a:t>
            </a:r>
            <a:r>
              <a:rPr sz="1000" spc="-14" dirty="0" smtClean="0">
                <a:latin typeface="Times New Roman"/>
                <a:cs typeface="Times New Roman"/>
              </a:rPr>
              <a:t>a</a:t>
            </a:r>
            <a:r>
              <a:rPr sz="1000" spc="0" dirty="0" smtClean="0">
                <a:latin typeface="Times New Roman"/>
                <a:cs typeface="Times New Roman"/>
              </a:rPr>
              <a:t>w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amount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x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from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account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1 deposit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amount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x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account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 indent="0">
              <a:lnSpc>
                <a:spcPts val="1264"/>
              </a:lnSpc>
              <a:spcBef>
                <a:spcPts val="36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What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happens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problem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after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first</a:t>
            </a:r>
            <a:r>
              <a:rPr sz="1100" spc="-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0" dirty="0" smtClean="0">
                <a:latin typeface="Times New Roman"/>
                <a:cs typeface="Times New Roman"/>
              </a:rPr>
              <a:t>vity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carried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out? 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Group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operations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transaction;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either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both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carried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out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ts val="980"/>
              </a:lnSpc>
              <a:spcBef>
                <a:spcPts val="437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or</a:t>
            </a:r>
            <a:r>
              <a:rPr sz="1650" spc="-9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neither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36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roll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back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when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completed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29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300" y="243119"/>
            <a:ext cx="3515196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r>
              <a:rPr sz="1400" spc="10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r>
              <a:rPr sz="1400" spc="10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7530" y="893833"/>
            <a:ext cx="3830733" cy="3192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9378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070707"/>
                </a:solidFill>
                <a:latin typeface="Arial"/>
                <a:cs typeface="Arial"/>
              </a:rPr>
              <a:t>E</a:t>
            </a:r>
            <a:r>
              <a:rPr sz="1000" dirty="0" smtClean="0">
                <a:solidFill>
                  <a:srgbClr val="2F2F2F"/>
                </a:solidFill>
                <a:latin typeface="Arial"/>
                <a:cs typeface="Arial"/>
              </a:rPr>
              <a:t>.</a:t>
            </a:r>
            <a:r>
              <a:rPr sz="1000" dirty="0" smtClean="0">
                <a:solidFill>
                  <a:srgbClr val="181818"/>
                </a:solidFill>
                <a:latin typeface="Arial"/>
                <a:cs typeface="Arial"/>
              </a:rPr>
              <a:t>g</a:t>
            </a:r>
            <a:r>
              <a:rPr sz="1000" dirty="0" smtClean="0">
                <a:solidFill>
                  <a:srgbClr val="2F2F2F"/>
                </a:solidFill>
                <a:latin typeface="Arial"/>
                <a:cs typeface="Arial"/>
              </a:rPr>
              <a:t>.  </a:t>
            </a:r>
            <a:r>
              <a:rPr sz="1000" spc="-19" dirty="0" smtClean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re</a:t>
            </a:r>
            <a:r>
              <a:rPr sz="1000" spc="0" dirty="0" smtClean="0">
                <a:solidFill>
                  <a:srgbClr val="2F2F2F"/>
                </a:solidFill>
                <a:latin typeface="Arial"/>
                <a:cs typeface="Arial"/>
              </a:rPr>
              <a:t>s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ervi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g   </a:t>
            </a:r>
            <a:r>
              <a:rPr sz="1000" spc="37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1000" spc="111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seat </a:t>
            </a:r>
            <a:r>
              <a:rPr sz="1000" spc="27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f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r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m </a:t>
            </a:r>
            <a:r>
              <a:rPr sz="1000" spc="-59" dirty="0" smtClean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W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h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i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te  </a:t>
            </a:r>
            <a:r>
              <a:rPr sz="1000" spc="50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Pl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ai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s </a:t>
            </a:r>
            <a:r>
              <a:rPr sz="1000" spc="245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t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o</a:t>
            </a:r>
            <a:r>
              <a:rPr sz="1000" spc="163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M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lin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d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i  </a:t>
            </a:r>
            <a:r>
              <a:rPr sz="1000" spc="114" dirty="0" smtClean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t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hr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u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g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h</a:t>
            </a:r>
            <a:endParaRPr sz="1000">
              <a:latin typeface="Arial"/>
              <a:cs typeface="Arial"/>
            </a:endParaRPr>
          </a:p>
          <a:p>
            <a:pPr marL="12700" marR="19049">
              <a:lnSpc>
                <a:spcPct val="95825"/>
              </a:lnSpc>
              <a:spcBef>
                <a:spcPts val="104"/>
              </a:spcBef>
            </a:pP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nd </a:t>
            </a:r>
            <a:r>
              <a:rPr sz="1000" spc="92" dirty="0" smtClean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airo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bi  </a:t>
            </a:r>
            <a:r>
              <a:rPr sz="1000" spc="100" dirty="0" smtClean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irp</a:t>
            </a: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o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rt</a:t>
            </a:r>
            <a:r>
              <a:rPr sz="1000" spc="0" dirty="0" smtClean="0">
                <a:solidFill>
                  <a:srgbClr val="2F2F2F"/>
                </a:solidFill>
                <a:latin typeface="Arial"/>
                <a:cs typeface="Arial"/>
              </a:rPr>
              <a:t>s</a:t>
            </a:r>
            <a:endParaRPr sz="1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85414" y="893833"/>
            <a:ext cx="287335" cy="1523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20"/>
              </a:lnSpc>
              <a:spcBef>
                <a:spcPts val="55"/>
              </a:spcBef>
            </a:pPr>
            <a:r>
              <a:rPr sz="1000" dirty="0" smtClean="0">
                <a:solidFill>
                  <a:srgbClr val="070707"/>
                </a:solidFill>
                <a:latin typeface="Arial"/>
                <a:cs typeface="Arial"/>
              </a:rPr>
              <a:t>JF</a:t>
            </a:r>
            <a:r>
              <a:rPr sz="1000" dirty="0" smtClean="0">
                <a:solidFill>
                  <a:srgbClr val="181818"/>
                </a:solidFill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0899" y="1421115"/>
            <a:ext cx="1833337" cy="102675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2" marR="11396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BEGI</a:t>
            </a:r>
            <a:r>
              <a:rPr sz="1000" spc="-4" dirty="0" smtClean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2F2F2F"/>
                </a:solidFill>
                <a:latin typeface="Arial"/>
                <a:cs typeface="Arial"/>
              </a:rPr>
              <a:t>_</a:t>
            </a:r>
            <a:r>
              <a:rPr sz="1000" spc="159" dirty="0" smtClean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TRANSACTION</a:t>
            </a:r>
            <a:endParaRPr sz="1000">
              <a:latin typeface="Arial"/>
              <a:cs typeface="Arial"/>
            </a:endParaRPr>
          </a:p>
          <a:p>
            <a:pPr marL="86121">
              <a:lnSpc>
                <a:spcPct val="99562"/>
              </a:lnSpc>
              <a:spcBef>
                <a:spcPts val="14"/>
              </a:spcBef>
            </a:pP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reserve</a:t>
            </a:r>
            <a:r>
              <a:rPr sz="1100" spc="231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WP</a:t>
            </a:r>
            <a:r>
              <a:rPr sz="1100" spc="23" dirty="0" smtClean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494949"/>
                </a:solidFill>
                <a:latin typeface="Arial"/>
                <a:cs typeface="Arial"/>
              </a:rPr>
              <a:t>--+</a:t>
            </a:r>
            <a:r>
              <a:rPr sz="1100" spc="20" dirty="0" smtClean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JFK</a:t>
            </a:r>
            <a:r>
              <a:rPr sz="1100" spc="0" dirty="0" smtClean="0">
                <a:solidFill>
                  <a:srgbClr val="494949"/>
                </a:solidFill>
                <a:latin typeface="Arial"/>
                <a:cs typeface="Arial"/>
              </a:rPr>
              <a:t>; 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reserve</a:t>
            </a:r>
            <a:r>
              <a:rPr sz="1100" spc="-46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JFK</a:t>
            </a:r>
            <a:r>
              <a:rPr sz="1100" spc="0" dirty="0" smtClean="0">
                <a:solidFill>
                  <a:srgbClr val="494949"/>
                </a:solidFill>
                <a:latin typeface="Arial"/>
                <a:cs typeface="Arial"/>
              </a:rPr>
              <a:t>--+</a:t>
            </a:r>
            <a:r>
              <a:rPr sz="1100" spc="255" dirty="0" smtClean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i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rob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i</a:t>
            </a:r>
            <a:r>
              <a:rPr sz="1100" spc="0" dirty="0" smtClean="0">
                <a:solidFill>
                  <a:srgbClr val="494949"/>
                </a:solidFill>
                <a:latin typeface="Arial"/>
                <a:cs typeface="Arial"/>
              </a:rPr>
              <a:t>;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r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eserve</a:t>
            </a:r>
            <a:r>
              <a:rPr sz="1100" spc="284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ir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ob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i </a:t>
            </a:r>
            <a:r>
              <a:rPr sz="1100" spc="25" dirty="0" smtClean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494949"/>
                </a:solidFill>
                <a:latin typeface="Arial"/>
                <a:cs typeface="Arial"/>
              </a:rPr>
              <a:t>--+</a:t>
            </a:r>
            <a:r>
              <a:rPr sz="1100" spc="75" dirty="0" smtClean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M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lin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di</a:t>
            </a:r>
            <a:r>
              <a:rPr sz="1100" spc="0" dirty="0" smtClean="0">
                <a:solidFill>
                  <a:srgbClr val="2F2F2F"/>
                </a:solidFill>
                <a:latin typeface="Arial"/>
                <a:cs typeface="Arial"/>
              </a:rPr>
              <a:t>·</a:t>
            </a:r>
            <a:endParaRPr sz="1100">
              <a:latin typeface="Arial"/>
              <a:cs typeface="Arial"/>
            </a:endParaRPr>
          </a:p>
          <a:p>
            <a:pPr marL="12700" marR="11396">
              <a:lnSpc>
                <a:spcPct val="95825"/>
              </a:lnSpc>
              <a:spcBef>
                <a:spcPts val="145"/>
              </a:spcBef>
            </a:pP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END</a:t>
            </a:r>
            <a:r>
              <a:rPr sz="1000" spc="0" dirty="0" smtClean="0">
                <a:solidFill>
                  <a:srgbClr val="2F2F2F"/>
                </a:solidFill>
                <a:latin typeface="Arial"/>
                <a:cs typeface="Arial"/>
              </a:rPr>
              <a:t>_ 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TRANSACTION</a:t>
            </a:r>
            <a:endParaRPr sz="1000">
              <a:latin typeface="Arial"/>
              <a:cs typeface="Arial"/>
            </a:endParaRPr>
          </a:p>
          <a:p>
            <a:pPr marL="571153" marR="1062518" algn="ctr">
              <a:lnSpc>
                <a:spcPct val="95825"/>
              </a:lnSpc>
              <a:spcBef>
                <a:spcPts val="425"/>
              </a:spcBef>
            </a:pPr>
            <a:r>
              <a:rPr sz="1000" spc="0" dirty="0" smtClean="0">
                <a:solidFill>
                  <a:srgbClr val="181818"/>
                </a:solidFill>
                <a:latin typeface="Arial"/>
                <a:cs typeface="Arial"/>
              </a:rPr>
              <a:t>(a)</a:t>
            </a:r>
            <a:endParaRPr sz="1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6515" y="1421115"/>
            <a:ext cx="1813763" cy="10291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6050" marR="11396">
              <a:lnSpc>
                <a:spcPts val="1120"/>
              </a:lnSpc>
              <a:spcBef>
                <a:spcPts val="55"/>
              </a:spcBef>
            </a:pP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BEGI</a:t>
            </a:r>
            <a:r>
              <a:rPr sz="1000" spc="-4" dirty="0" smtClean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1000" spc="0" dirty="0" smtClean="0">
                <a:solidFill>
                  <a:srgbClr val="2F2F2F"/>
                </a:solidFill>
                <a:latin typeface="Arial"/>
                <a:cs typeface="Arial"/>
              </a:rPr>
              <a:t>_</a:t>
            </a:r>
            <a:r>
              <a:rPr sz="1000" spc="159" dirty="0" smtClean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TRANSACTION</a:t>
            </a:r>
            <a:endParaRPr sz="1000">
              <a:latin typeface="Arial"/>
              <a:cs typeface="Arial"/>
            </a:endParaRPr>
          </a:p>
          <a:p>
            <a:pPr marL="99468">
              <a:lnSpc>
                <a:spcPct val="99562"/>
              </a:lnSpc>
              <a:spcBef>
                <a:spcPts val="14"/>
              </a:spcBef>
            </a:pP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re</a:t>
            </a:r>
            <a:r>
              <a:rPr sz="1100" spc="0" dirty="0" smtClean="0">
                <a:solidFill>
                  <a:srgbClr val="2F2F2F"/>
                </a:solidFill>
                <a:latin typeface="Arial"/>
                <a:cs typeface="Arial"/>
              </a:rPr>
              <a:t>s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erve</a:t>
            </a:r>
            <a:r>
              <a:rPr sz="1100" spc="229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WP</a:t>
            </a:r>
            <a:r>
              <a:rPr sz="1100" spc="23" dirty="0" smtClean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494949"/>
                </a:solidFill>
                <a:latin typeface="Arial"/>
                <a:cs typeface="Arial"/>
              </a:rPr>
              <a:t>--+</a:t>
            </a:r>
            <a:r>
              <a:rPr sz="1100" spc="20" dirty="0" smtClean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JFK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; re</a:t>
            </a:r>
            <a:r>
              <a:rPr sz="1100" spc="0" dirty="0" smtClean="0">
                <a:solidFill>
                  <a:srgbClr val="2F2F2F"/>
                </a:solidFill>
                <a:latin typeface="Arial"/>
                <a:cs typeface="Arial"/>
              </a:rPr>
              <a:t>s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erve</a:t>
            </a:r>
            <a:r>
              <a:rPr sz="1100" spc="229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JFK</a:t>
            </a:r>
            <a:r>
              <a:rPr sz="1100" spc="156" dirty="0" smtClean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494949"/>
                </a:solidFill>
                <a:latin typeface="Arial"/>
                <a:cs typeface="Arial"/>
              </a:rPr>
              <a:t>--+</a:t>
            </a:r>
            <a:r>
              <a:rPr sz="1100" spc="8" dirty="0" smtClean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ir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obi</a:t>
            </a:r>
            <a:r>
              <a:rPr sz="1100" spc="0" dirty="0" smtClean="0">
                <a:solidFill>
                  <a:srgbClr val="2F2F2F"/>
                </a:solidFill>
                <a:latin typeface="Arial"/>
                <a:cs typeface="Arial"/>
              </a:rPr>
              <a:t>; 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re</a:t>
            </a:r>
            <a:r>
              <a:rPr sz="1100" spc="0" dirty="0" smtClean="0">
                <a:solidFill>
                  <a:srgbClr val="2F2F2F"/>
                </a:solidFill>
                <a:latin typeface="Arial"/>
                <a:cs typeface="Arial"/>
              </a:rPr>
              <a:t>s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erve</a:t>
            </a:r>
            <a:r>
              <a:rPr sz="1100" spc="284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N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ir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obi </a:t>
            </a:r>
            <a:r>
              <a:rPr sz="1100" spc="5" dirty="0" smtClean="0">
                <a:solidFill>
                  <a:srgbClr val="181818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494949"/>
                </a:solidFill>
                <a:latin typeface="Arial"/>
                <a:cs typeface="Arial"/>
              </a:rPr>
              <a:t>--+</a:t>
            </a:r>
            <a:r>
              <a:rPr sz="1100" spc="75" dirty="0" smtClean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M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a</a:t>
            </a: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l</a:t>
            </a:r>
            <a:r>
              <a:rPr sz="1100" spc="0" dirty="0" smtClean="0">
                <a:solidFill>
                  <a:srgbClr val="181818"/>
                </a:solidFill>
                <a:latin typeface="Arial"/>
                <a:cs typeface="Arial"/>
              </a:rPr>
              <a:t>indi</a:t>
            </a:r>
            <a:endParaRPr sz="1100">
              <a:latin typeface="Arial"/>
              <a:cs typeface="Arial"/>
            </a:endParaRPr>
          </a:p>
          <a:p>
            <a:pPr marL="12700" marR="11396">
              <a:lnSpc>
                <a:spcPct val="95825"/>
              </a:lnSpc>
              <a:spcBef>
                <a:spcPts val="145"/>
              </a:spcBef>
            </a:pP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ABOR</a:t>
            </a:r>
            <a:r>
              <a:rPr sz="1000" spc="-5" dirty="0" smtClean="0">
                <a:solidFill>
                  <a:srgbClr val="070707"/>
                </a:solidFill>
                <a:latin typeface="Arial"/>
                <a:cs typeface="Arial"/>
              </a:rPr>
              <a:t>T</a:t>
            </a:r>
            <a:r>
              <a:rPr sz="1000" spc="0" dirty="0" smtClean="0">
                <a:solidFill>
                  <a:srgbClr val="2F2F2F"/>
                </a:solidFill>
                <a:latin typeface="Arial"/>
                <a:cs typeface="Arial"/>
              </a:rPr>
              <a:t>_</a:t>
            </a:r>
            <a:r>
              <a:rPr sz="1000" spc="-35" dirty="0" smtClean="0">
                <a:solidFill>
                  <a:srgbClr val="2F2F2F"/>
                </a:solidFill>
                <a:latin typeface="Arial"/>
                <a:cs typeface="Arial"/>
              </a:rPr>
              <a:t> </a:t>
            </a:r>
            <a:r>
              <a:rPr sz="1000" spc="0" dirty="0" smtClean="0">
                <a:solidFill>
                  <a:srgbClr val="070707"/>
                </a:solidFill>
                <a:latin typeface="Arial"/>
                <a:cs typeface="Arial"/>
              </a:rPr>
              <a:t>TRANSACTION</a:t>
            </a:r>
            <a:endParaRPr sz="1000">
              <a:latin typeface="Arial"/>
              <a:cs typeface="Arial"/>
            </a:endParaRPr>
          </a:p>
          <a:p>
            <a:pPr marL="970667" marR="630205" algn="ctr">
              <a:lnSpc>
                <a:spcPct val="95825"/>
              </a:lnSpc>
              <a:spcBef>
                <a:spcPts val="330"/>
              </a:spcBef>
            </a:pPr>
            <a:r>
              <a:rPr sz="1100" dirty="0" smtClean="0">
                <a:solidFill>
                  <a:srgbClr val="181818"/>
                </a:solidFill>
                <a:latin typeface="Arial"/>
                <a:cs typeface="Arial"/>
              </a:rPr>
              <a:t>(b</a:t>
            </a:r>
            <a:r>
              <a:rPr sz="1100" dirty="0" smtClean="0">
                <a:solidFill>
                  <a:srgbClr val="070707"/>
                </a:solidFill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18665" y="1911408"/>
            <a:ext cx="445261" cy="1650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225"/>
              </a:lnSpc>
              <a:spcBef>
                <a:spcPts val="61"/>
              </a:spcBef>
            </a:pPr>
            <a:r>
              <a:rPr sz="1100" spc="0" dirty="0" smtClean="0">
                <a:solidFill>
                  <a:srgbClr val="070707"/>
                </a:solidFill>
                <a:latin typeface="Arial"/>
                <a:cs typeface="Arial"/>
              </a:rPr>
              <a:t>full</a:t>
            </a:r>
            <a:r>
              <a:rPr sz="1100" spc="285" dirty="0" smtClean="0">
                <a:solidFill>
                  <a:srgbClr val="070707"/>
                </a:solidFill>
                <a:latin typeface="Arial"/>
                <a:cs typeface="Arial"/>
              </a:rPr>
              <a:t> </a:t>
            </a:r>
            <a:r>
              <a:rPr sz="1100" spc="0" dirty="0" smtClean="0">
                <a:solidFill>
                  <a:srgbClr val="646464"/>
                </a:solidFill>
                <a:latin typeface="Arial"/>
                <a:cs typeface="Arial"/>
              </a:rPr>
              <a:t>::::)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1223" y="2703326"/>
            <a:ext cx="2904836" cy="33928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2" marR="19049">
              <a:lnSpc>
                <a:spcPts val="1120"/>
              </a:lnSpc>
              <a:spcBef>
                <a:spcPts val="55"/>
              </a:spcBef>
            </a:pP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(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) </a:t>
            </a:r>
            <a:r>
              <a:rPr sz="1000" i="1" spc="121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tr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nsaction</a:t>
            </a:r>
            <a:r>
              <a:rPr sz="1000" i="1" spc="189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</a:t>
            </a:r>
            <a:r>
              <a:rPr sz="1000" i="1" spc="24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reserve</a:t>
            </a:r>
            <a:r>
              <a:rPr sz="1000" i="1" spc="119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hree</a:t>
            </a:r>
            <a:r>
              <a:rPr sz="1000" i="1" spc="-89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fli</a:t>
            </a:r>
            <a:r>
              <a:rPr sz="1000" i="1" spc="-4" dirty="0" smtClean="0">
                <a:solidFill>
                  <a:srgbClr val="2F2F2F"/>
                </a:solidFill>
                <a:latin typeface="Times New Roman"/>
                <a:cs typeface="Times New Roman"/>
              </a:rPr>
              <a:t>g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hts</a:t>
            </a:r>
            <a:r>
              <a:rPr sz="1000" i="1" spc="196" dirty="0" smtClean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com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m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i</a:t>
            </a:r>
            <a:r>
              <a:rPr sz="1000" i="1" spc="0" dirty="0" smtClean="0">
                <a:solidFill>
                  <a:srgbClr val="070707"/>
                </a:solidFill>
                <a:latin typeface="Times New Roman"/>
                <a:cs typeface="Times New Roman"/>
              </a:rPr>
              <a:t>t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s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64"/>
              </a:spcBef>
            </a:pP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(b) </a:t>
            </a:r>
            <a:r>
              <a:rPr sz="1000" i="1" spc="119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tr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nsac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ion</a:t>
            </a:r>
            <a:r>
              <a:rPr sz="1000" i="1" spc="-164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ab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orts</a:t>
            </a:r>
            <a:r>
              <a:rPr sz="1000" i="1" spc="134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w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he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n</a:t>
            </a:r>
            <a:r>
              <a:rPr sz="1000" i="1" spc="165" dirty="0" smtClean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hi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r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d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f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li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g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h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1000" i="1" spc="-59" dirty="0" smtClean="0">
                <a:solidFill>
                  <a:srgbClr val="181818"/>
                </a:solidFill>
                <a:latin typeface="Times New Roman"/>
                <a:cs typeface="Times New Roman"/>
              </a:rPr>
              <a:t> 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is</a:t>
            </a:r>
            <a:r>
              <a:rPr sz="1000" i="1" spc="-25" dirty="0" smtClean="0">
                <a:solidFill>
                  <a:srgbClr val="2F2F2F"/>
                </a:solidFill>
                <a:latin typeface="Times New Roman"/>
                <a:cs typeface="Times New Roman"/>
              </a:rPr>
              <a:t> 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una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vaila</a:t>
            </a:r>
            <a:r>
              <a:rPr sz="1000" i="1" spc="-5" dirty="0" smtClean="0">
                <a:solidFill>
                  <a:srgbClr val="181818"/>
                </a:solidFill>
                <a:latin typeface="Times New Roman"/>
                <a:cs typeface="Times New Roman"/>
              </a:rPr>
              <a:t>b</a:t>
            </a:r>
            <a:r>
              <a:rPr sz="1000" i="1" spc="0" dirty="0" smtClean="0">
                <a:solidFill>
                  <a:srgbClr val="2F2F2F"/>
                </a:solidFill>
                <a:latin typeface="Times New Roman"/>
                <a:cs typeface="Times New Roman"/>
              </a:rPr>
              <a:t>l</a:t>
            </a:r>
            <a:r>
              <a:rPr sz="1000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78166"/>
            <a:ext cx="4432566" cy="167473"/>
          </a:xfrm>
          <a:custGeom>
            <a:avLst/>
            <a:gdLst/>
            <a:ahLst/>
            <a:cxnLst/>
            <a:rect l="l" t="t" r="r" b="b"/>
            <a:pathLst>
              <a:path w="4432566" h="167473">
                <a:moveTo>
                  <a:pt x="0" y="50800"/>
                </a:moveTo>
                <a:lnTo>
                  <a:pt x="0" y="167473"/>
                </a:lnTo>
                <a:lnTo>
                  <a:pt x="4432566" y="16747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89468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24900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29980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09692"/>
            <a:ext cx="50800" cy="452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873193"/>
            <a:ext cx="50800" cy="388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977260"/>
            <a:ext cx="4432566" cy="335246"/>
          </a:xfrm>
          <a:custGeom>
            <a:avLst/>
            <a:gdLst/>
            <a:ahLst/>
            <a:cxnLst/>
            <a:rect l="l" t="t" r="r" b="b"/>
            <a:pathLst>
              <a:path w="4432566" h="335246">
                <a:moveTo>
                  <a:pt x="0" y="284446"/>
                </a:moveTo>
                <a:lnTo>
                  <a:pt x="16636" y="321960"/>
                </a:lnTo>
                <a:lnTo>
                  <a:pt x="50800" y="335246"/>
                </a:lnTo>
                <a:lnTo>
                  <a:pt x="4381765" y="335246"/>
                </a:lnTo>
                <a:lnTo>
                  <a:pt x="4419279" y="318610"/>
                </a:lnTo>
                <a:lnTo>
                  <a:pt x="4432566" y="284446"/>
                </a:lnTo>
                <a:lnTo>
                  <a:pt x="4432566" y="0"/>
                </a:lnTo>
                <a:lnTo>
                  <a:pt x="0" y="0"/>
                </a:lnTo>
                <a:lnTo>
                  <a:pt x="0" y="284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60493"/>
            <a:ext cx="0" cy="420263"/>
          </a:xfrm>
          <a:custGeom>
            <a:avLst/>
            <a:gdLst/>
            <a:ahLst/>
            <a:cxnLst/>
            <a:rect l="l" t="t" r="r" b="b"/>
            <a:pathLst>
              <a:path h="420263">
                <a:moveTo>
                  <a:pt x="0" y="42026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477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35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223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342919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795295"/>
            <a:ext cx="4261806" cy="487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9658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collection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(database,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 composition,</a:t>
            </a:r>
            <a:r>
              <a:rPr sz="1000" spc="-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etc.)</a:t>
            </a:r>
            <a:r>
              <a:rPr sz="1000" spc="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satisfies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properties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CID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519156"/>
            <a:ext cx="4363153" cy="1480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Atomicity</a:t>
            </a:r>
            <a:r>
              <a:rPr sz="1000" spc="0" dirty="0" smtClean="0">
                <a:solidFill>
                  <a:srgbClr val="D8F5FF"/>
                </a:solidFill>
                <a:latin typeface="Times New Roman"/>
                <a:cs typeface="Times New Roman"/>
              </a:rPr>
              <a:t>: </a:t>
            </a:r>
            <a:r>
              <a:rPr sz="1000" spc="1" dirty="0" smtClean="0">
                <a:solidFill>
                  <a:srgbClr val="D8F5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All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either</a:t>
            </a:r>
            <a:r>
              <a:rPr sz="1000" spc="-2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succeed,</a:t>
            </a:r>
            <a:r>
              <a:rPr sz="1000" spc="-3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all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them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ail.</a:t>
            </a:r>
            <a:r>
              <a:rPr sz="1000" spc="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When</a:t>
            </a:r>
            <a:r>
              <a:rPr sz="1000" spc="-2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</a:t>
            </a:r>
            <a:endParaRPr sz="1000">
              <a:latin typeface="Times New Roman"/>
              <a:cs typeface="Times New Roman"/>
            </a:endParaRPr>
          </a:p>
          <a:p>
            <a:pPr marL="12700" marR="30998" indent="259067">
              <a:lnSpc>
                <a:spcPts val="1149"/>
              </a:lnSpc>
            </a:pP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ails,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object</a:t>
            </a:r>
            <a:r>
              <a:rPr sz="1000" spc="-2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remain</a:t>
            </a:r>
            <a:r>
              <a:rPr sz="1000" spc="-2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una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fected</a:t>
            </a:r>
            <a:r>
              <a:rPr sz="1000" spc="-4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by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transaction. </a:t>
            </a:r>
            <a:endParaRPr sz="1000">
              <a:latin typeface="Times New Roman"/>
              <a:cs typeface="Times New Roman"/>
            </a:endParaRPr>
          </a:p>
          <a:p>
            <a:pPr marL="12700" marR="30998">
              <a:lnSpc>
                <a:spcPts val="1149"/>
              </a:lnSpc>
              <a:spcBef>
                <a:spcPts val="344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Consisten</a:t>
            </a:r>
            <a:r>
              <a:rPr sz="10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F5FF"/>
                </a:solidFill>
                <a:latin typeface="Times New Roman"/>
                <a:cs typeface="Times New Roman"/>
              </a:rPr>
              <a:t>:</a:t>
            </a:r>
            <a:r>
              <a:rPr sz="1000" spc="243" dirty="0" smtClean="0">
                <a:solidFill>
                  <a:srgbClr val="D8F5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</a:t>
            </a:r>
            <a:r>
              <a:rPr sz="1000" spc="-4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establishes</a:t>
            </a:r>
            <a:r>
              <a:rPr sz="1000" spc="-4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alid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transition.</a:t>
            </a:r>
            <a:r>
              <a:rPr sz="1000" spc="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This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does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xclude</a:t>
            </a:r>
            <a:endParaRPr sz="1000">
              <a:latin typeface="Times New Roman"/>
              <a:cs typeface="Times New Roman"/>
            </a:endParaRPr>
          </a:p>
          <a:p>
            <a:pPr marL="271767" marR="9205">
              <a:lnSpc>
                <a:spcPts val="865"/>
              </a:lnSpc>
              <a:spcBef>
                <a:spcPts val="388"/>
              </a:spcBef>
            </a:pP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possibility</a:t>
            </a:r>
            <a:r>
              <a:rPr sz="1500" spc="-41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500" spc="-8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500" spc="-39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500" spc="-25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alid,</a:t>
            </a:r>
            <a:r>
              <a:rPr sz="1500" spc="-3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intermediate</a:t>
            </a:r>
            <a:r>
              <a:rPr sz="1500" spc="-49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states</a:t>
            </a:r>
            <a:r>
              <a:rPr sz="1500" spc="-22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during</a:t>
            </a:r>
            <a:r>
              <a:rPr sz="1500" spc="-26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</a:t>
            </a:r>
            <a:r>
              <a:rPr sz="1500" spc="-54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’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s</a:t>
            </a:r>
            <a:r>
              <a:rPr sz="1500" spc="-5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-14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ex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ecution.</a:t>
            </a:r>
            <a:endParaRPr sz="1000">
              <a:latin typeface="Times New Roman"/>
              <a:cs typeface="Times New Roman"/>
            </a:endParaRPr>
          </a:p>
          <a:p>
            <a:pPr marL="271767" indent="-259067">
              <a:lnSpc>
                <a:spcPct val="99658"/>
              </a:lnSpc>
              <a:spcBef>
                <a:spcPts val="301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Isolation</a:t>
            </a:r>
            <a:r>
              <a:rPr sz="1000" spc="0" dirty="0" smtClean="0">
                <a:solidFill>
                  <a:srgbClr val="D8F5FF"/>
                </a:solidFill>
                <a:latin typeface="Times New Roman"/>
                <a:cs typeface="Times New Roman"/>
              </a:rPr>
              <a:t>: </a:t>
            </a:r>
            <a:r>
              <a:rPr sz="1000" spc="7" dirty="0" smtClean="0">
                <a:solidFill>
                  <a:srgbClr val="D8F5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Concurrent</a:t>
            </a:r>
            <a:r>
              <a:rPr sz="10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transactions</a:t>
            </a:r>
            <a:r>
              <a:rPr sz="1000" spc="-4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do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interfere</a:t>
            </a:r>
            <a:r>
              <a:rPr sz="1000" spc="-3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othe</a:t>
            </a:r>
            <a:r>
              <a:rPr sz="1000" spc="-54" dirty="0" smtClean="0">
                <a:solidFill>
                  <a:srgbClr val="D8D8D8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.</a:t>
            </a:r>
            <a:r>
              <a:rPr sz="1000" spc="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It</a:t>
            </a:r>
            <a:r>
              <a:rPr sz="1000" spc="-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appears</a:t>
            </a:r>
            <a:r>
              <a:rPr sz="1000" spc="-3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each transaction</a:t>
            </a:r>
            <a:r>
              <a:rPr sz="1000" spc="-4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000" spc="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transactions</a:t>
            </a:r>
            <a:r>
              <a:rPr sz="1000" spc="-4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occur</a:t>
            </a:r>
            <a:r>
              <a:rPr sz="1000" spc="-2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either</a:t>
            </a:r>
            <a:r>
              <a:rPr sz="1000" spc="-2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before</a:t>
            </a:r>
            <a:r>
              <a:rPr sz="1000" spc="-25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000" spc="-17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after</a:t>
            </a:r>
            <a:r>
              <a:rPr sz="1000" spc="-18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000" spc="-17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ut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er both.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00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Durability</a:t>
            </a:r>
            <a:r>
              <a:rPr sz="1000" spc="0" dirty="0" smtClean="0">
                <a:solidFill>
                  <a:srgbClr val="D8F5FF"/>
                </a:solidFill>
                <a:latin typeface="Times New Roman"/>
                <a:cs typeface="Times New Roman"/>
              </a:rPr>
              <a:t>: </a:t>
            </a:r>
            <a:r>
              <a:rPr sz="1000" spc="1" dirty="0" smtClean="0">
                <a:solidFill>
                  <a:srgbClr val="D8F5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After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ex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ecution</a:t>
            </a:r>
            <a:r>
              <a:rPr sz="1000" spc="-3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transaction,</a:t>
            </a:r>
            <a:r>
              <a:rPr sz="1000" spc="-4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its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fects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made</a:t>
            </a:r>
            <a:r>
              <a:rPr sz="1000" spc="-2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permanent:</a:t>
            </a:r>
            <a:endParaRPr sz="1000">
              <a:latin typeface="Times New Roman"/>
              <a:cs typeface="Times New Roman"/>
            </a:endParaRPr>
          </a:p>
          <a:p>
            <a:pPr marL="271767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changes</a:t>
            </a:r>
            <a:r>
              <a:rPr sz="1000" spc="-3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surv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2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ailures.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78166"/>
            <a:ext cx="4432566" cy="167473"/>
          </a:xfrm>
          <a:custGeom>
            <a:avLst/>
            <a:gdLst/>
            <a:ahLst/>
            <a:cxnLst/>
            <a:rect l="l" t="t" r="r" b="b"/>
            <a:pathLst>
              <a:path w="4432566" h="167473">
                <a:moveTo>
                  <a:pt x="0" y="50800"/>
                </a:moveTo>
                <a:lnTo>
                  <a:pt x="0" y="167473"/>
                </a:lnTo>
                <a:lnTo>
                  <a:pt x="4432566" y="16747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89468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24900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29980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09692"/>
            <a:ext cx="50800" cy="452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873193"/>
            <a:ext cx="50800" cy="388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977260"/>
            <a:ext cx="4432566" cy="335246"/>
          </a:xfrm>
          <a:custGeom>
            <a:avLst/>
            <a:gdLst/>
            <a:ahLst/>
            <a:cxnLst/>
            <a:rect l="l" t="t" r="r" b="b"/>
            <a:pathLst>
              <a:path w="4432566" h="335246">
                <a:moveTo>
                  <a:pt x="0" y="284446"/>
                </a:moveTo>
                <a:lnTo>
                  <a:pt x="16636" y="321960"/>
                </a:lnTo>
                <a:lnTo>
                  <a:pt x="50800" y="335246"/>
                </a:lnTo>
                <a:lnTo>
                  <a:pt x="4381765" y="335246"/>
                </a:lnTo>
                <a:lnTo>
                  <a:pt x="4419279" y="318610"/>
                </a:lnTo>
                <a:lnTo>
                  <a:pt x="4432566" y="284446"/>
                </a:lnTo>
                <a:lnTo>
                  <a:pt x="4432566" y="0"/>
                </a:lnTo>
                <a:lnTo>
                  <a:pt x="0" y="0"/>
                </a:lnTo>
                <a:lnTo>
                  <a:pt x="0" y="284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60493"/>
            <a:ext cx="0" cy="420263"/>
          </a:xfrm>
          <a:custGeom>
            <a:avLst/>
            <a:gdLst/>
            <a:ahLst/>
            <a:cxnLst/>
            <a:rect l="l" t="t" r="r" b="b"/>
            <a:pathLst>
              <a:path h="420263">
                <a:moveTo>
                  <a:pt x="0" y="42026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477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35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223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342919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795295"/>
            <a:ext cx="4261806" cy="487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9658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collection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(database,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 composition,</a:t>
            </a:r>
            <a:r>
              <a:rPr sz="1000" spc="-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etc.)</a:t>
            </a:r>
            <a:r>
              <a:rPr sz="1000" spc="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satisfies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properties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CID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519156"/>
            <a:ext cx="4363153" cy="1480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Atomicity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 </a:t>
            </a:r>
            <a:r>
              <a:rPr sz="1000" spc="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either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succeed,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ail.</a:t>
            </a:r>
            <a:r>
              <a:rPr sz="1000" spc="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</a:t>
            </a:r>
            <a:endParaRPr sz="1000">
              <a:latin typeface="Times New Roman"/>
              <a:cs typeface="Times New Roman"/>
            </a:endParaRPr>
          </a:p>
          <a:p>
            <a:pPr marL="12700" marR="30998" indent="259067">
              <a:lnSpc>
                <a:spcPts val="1149"/>
              </a:lnSpc>
            </a:pP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ails,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remain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una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fected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transaction. </a:t>
            </a:r>
            <a:endParaRPr sz="1000">
              <a:latin typeface="Times New Roman"/>
              <a:cs typeface="Times New Roman"/>
            </a:endParaRPr>
          </a:p>
          <a:p>
            <a:pPr marL="12700" marR="30998">
              <a:lnSpc>
                <a:spcPts val="1149"/>
              </a:lnSpc>
              <a:spcBef>
                <a:spcPts val="344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Consisten</a:t>
            </a:r>
            <a:r>
              <a:rPr sz="10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F5FF"/>
                </a:solidFill>
                <a:latin typeface="Times New Roman"/>
                <a:cs typeface="Times New Roman"/>
              </a:rPr>
              <a:t>:</a:t>
            </a:r>
            <a:r>
              <a:rPr sz="1000" spc="243" dirty="0" smtClean="0">
                <a:solidFill>
                  <a:srgbClr val="D8F5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</a:t>
            </a:r>
            <a:r>
              <a:rPr sz="1000" spc="-4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establishes</a:t>
            </a:r>
            <a:r>
              <a:rPr sz="1000" spc="-4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alid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transition.</a:t>
            </a:r>
            <a:r>
              <a:rPr sz="1000" spc="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This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does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xclude</a:t>
            </a:r>
            <a:endParaRPr sz="1000">
              <a:latin typeface="Times New Roman"/>
              <a:cs typeface="Times New Roman"/>
            </a:endParaRPr>
          </a:p>
          <a:p>
            <a:pPr marL="271767" marR="9205">
              <a:lnSpc>
                <a:spcPts val="865"/>
              </a:lnSpc>
              <a:spcBef>
                <a:spcPts val="388"/>
              </a:spcBef>
            </a:pP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possibility</a:t>
            </a:r>
            <a:r>
              <a:rPr sz="1500" spc="-41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500" spc="-8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500" spc="-39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500" spc="-25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alid,</a:t>
            </a:r>
            <a:r>
              <a:rPr sz="1500" spc="-3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intermediate</a:t>
            </a:r>
            <a:r>
              <a:rPr sz="1500" spc="-49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states</a:t>
            </a:r>
            <a:r>
              <a:rPr sz="1500" spc="-22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during</a:t>
            </a:r>
            <a:r>
              <a:rPr sz="1500" spc="-26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</a:t>
            </a:r>
            <a:r>
              <a:rPr sz="1500" spc="-54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’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s</a:t>
            </a:r>
            <a:r>
              <a:rPr sz="1500" spc="-5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500" spc="-14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ex</a:t>
            </a:r>
            <a:r>
              <a:rPr sz="1500" spc="0" baseline="2898" dirty="0" smtClean="0">
                <a:solidFill>
                  <a:srgbClr val="D8D8D8"/>
                </a:solidFill>
                <a:latin typeface="Times New Roman"/>
                <a:cs typeface="Times New Roman"/>
              </a:rPr>
              <a:t>ecution.</a:t>
            </a:r>
            <a:endParaRPr sz="1000">
              <a:latin typeface="Times New Roman"/>
              <a:cs typeface="Times New Roman"/>
            </a:endParaRPr>
          </a:p>
          <a:p>
            <a:pPr marL="271767" indent="-259067">
              <a:lnSpc>
                <a:spcPct val="99658"/>
              </a:lnSpc>
              <a:spcBef>
                <a:spcPts val="301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Isolation</a:t>
            </a:r>
            <a:r>
              <a:rPr sz="1000" spc="0" dirty="0" smtClean="0">
                <a:solidFill>
                  <a:srgbClr val="D8F5FF"/>
                </a:solidFill>
                <a:latin typeface="Times New Roman"/>
                <a:cs typeface="Times New Roman"/>
              </a:rPr>
              <a:t>: </a:t>
            </a:r>
            <a:r>
              <a:rPr sz="1000" spc="7" dirty="0" smtClean="0">
                <a:solidFill>
                  <a:srgbClr val="D8F5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Concurrent</a:t>
            </a:r>
            <a:r>
              <a:rPr sz="10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transactions</a:t>
            </a:r>
            <a:r>
              <a:rPr sz="1000" spc="-4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do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interfere</a:t>
            </a:r>
            <a:r>
              <a:rPr sz="1000" spc="-3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othe</a:t>
            </a:r>
            <a:r>
              <a:rPr sz="1000" spc="-54" dirty="0" smtClean="0">
                <a:solidFill>
                  <a:srgbClr val="D8D8D8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.</a:t>
            </a:r>
            <a:r>
              <a:rPr sz="1000" spc="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It</a:t>
            </a:r>
            <a:r>
              <a:rPr sz="1000" spc="-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appears</a:t>
            </a:r>
            <a:r>
              <a:rPr sz="1000" spc="-3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each transaction</a:t>
            </a:r>
            <a:r>
              <a:rPr sz="1000" spc="-4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000" spc="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transactions</a:t>
            </a:r>
            <a:r>
              <a:rPr sz="1000" spc="-4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occur</a:t>
            </a:r>
            <a:r>
              <a:rPr sz="1000" spc="-2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either</a:t>
            </a:r>
            <a:r>
              <a:rPr sz="1000" spc="-2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before</a:t>
            </a:r>
            <a:r>
              <a:rPr sz="1000" spc="-25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000" spc="-17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after</a:t>
            </a:r>
            <a:r>
              <a:rPr sz="1000" spc="-18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000" spc="-17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ut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er both.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00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Durability</a:t>
            </a:r>
            <a:r>
              <a:rPr sz="1000" spc="0" dirty="0" smtClean="0">
                <a:solidFill>
                  <a:srgbClr val="D8F5FF"/>
                </a:solidFill>
                <a:latin typeface="Times New Roman"/>
                <a:cs typeface="Times New Roman"/>
              </a:rPr>
              <a:t>: </a:t>
            </a:r>
            <a:r>
              <a:rPr sz="1000" spc="1" dirty="0" smtClean="0">
                <a:solidFill>
                  <a:srgbClr val="D8F5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After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ex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ecution</a:t>
            </a:r>
            <a:r>
              <a:rPr sz="1000" spc="-3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transaction,</a:t>
            </a:r>
            <a:r>
              <a:rPr sz="1000" spc="-4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its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fects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made</a:t>
            </a:r>
            <a:r>
              <a:rPr sz="1000" spc="-2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permanent:</a:t>
            </a:r>
            <a:endParaRPr sz="1000">
              <a:latin typeface="Times New Roman"/>
              <a:cs typeface="Times New Roman"/>
            </a:endParaRPr>
          </a:p>
          <a:p>
            <a:pPr marL="271767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changes</a:t>
            </a:r>
            <a:r>
              <a:rPr sz="1000" spc="-3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surv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2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ailures.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78166"/>
            <a:ext cx="4432566" cy="167473"/>
          </a:xfrm>
          <a:custGeom>
            <a:avLst/>
            <a:gdLst/>
            <a:ahLst/>
            <a:cxnLst/>
            <a:rect l="l" t="t" r="r" b="b"/>
            <a:pathLst>
              <a:path w="4432566" h="167473">
                <a:moveTo>
                  <a:pt x="0" y="50800"/>
                </a:moveTo>
                <a:lnTo>
                  <a:pt x="0" y="167473"/>
                </a:lnTo>
                <a:lnTo>
                  <a:pt x="4432566" y="16747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89468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24900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29980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09692"/>
            <a:ext cx="50800" cy="452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873193"/>
            <a:ext cx="50800" cy="388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977260"/>
            <a:ext cx="4432566" cy="335246"/>
          </a:xfrm>
          <a:custGeom>
            <a:avLst/>
            <a:gdLst/>
            <a:ahLst/>
            <a:cxnLst/>
            <a:rect l="l" t="t" r="r" b="b"/>
            <a:pathLst>
              <a:path w="4432566" h="335246">
                <a:moveTo>
                  <a:pt x="0" y="284446"/>
                </a:moveTo>
                <a:lnTo>
                  <a:pt x="16636" y="321960"/>
                </a:lnTo>
                <a:lnTo>
                  <a:pt x="50800" y="335246"/>
                </a:lnTo>
                <a:lnTo>
                  <a:pt x="4381765" y="335246"/>
                </a:lnTo>
                <a:lnTo>
                  <a:pt x="4419279" y="318610"/>
                </a:lnTo>
                <a:lnTo>
                  <a:pt x="4432566" y="284446"/>
                </a:lnTo>
                <a:lnTo>
                  <a:pt x="4432566" y="0"/>
                </a:lnTo>
                <a:lnTo>
                  <a:pt x="0" y="0"/>
                </a:lnTo>
                <a:lnTo>
                  <a:pt x="0" y="284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60493"/>
            <a:ext cx="0" cy="420263"/>
          </a:xfrm>
          <a:custGeom>
            <a:avLst/>
            <a:gdLst/>
            <a:ahLst/>
            <a:cxnLst/>
            <a:rect l="l" t="t" r="r" b="b"/>
            <a:pathLst>
              <a:path h="420263">
                <a:moveTo>
                  <a:pt x="0" y="42026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477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35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223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342919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795295"/>
            <a:ext cx="4261806" cy="487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9658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collection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(database,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 composition,</a:t>
            </a:r>
            <a:r>
              <a:rPr sz="1000" spc="-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etc.)</a:t>
            </a:r>
            <a:r>
              <a:rPr sz="1000" spc="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satisfies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properties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CID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519156"/>
            <a:ext cx="4363153" cy="1480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Atomicity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 </a:t>
            </a:r>
            <a:r>
              <a:rPr sz="1000" spc="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either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succeed,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ail.</a:t>
            </a:r>
            <a:r>
              <a:rPr sz="1000" spc="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</a:t>
            </a:r>
            <a:endParaRPr sz="1000">
              <a:latin typeface="Times New Roman"/>
              <a:cs typeface="Times New Roman"/>
            </a:endParaRPr>
          </a:p>
          <a:p>
            <a:pPr marL="12700" marR="30998" indent="259067">
              <a:lnSpc>
                <a:spcPts val="1149"/>
              </a:lnSpc>
            </a:pP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ails,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remain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una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fected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transaction. </a:t>
            </a:r>
            <a:endParaRPr sz="1000">
              <a:latin typeface="Times New Roman"/>
              <a:cs typeface="Times New Roman"/>
            </a:endParaRPr>
          </a:p>
          <a:p>
            <a:pPr marL="12700" marR="30998">
              <a:lnSpc>
                <a:spcPts val="1149"/>
              </a:lnSpc>
              <a:spcBef>
                <a:spcPts val="34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Consisten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</a:t>
            </a:r>
            <a:r>
              <a:rPr sz="1000" spc="243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establishes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alid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transition.</a:t>
            </a:r>
            <a:r>
              <a:rPr sz="1000" spc="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does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xclude</a:t>
            </a:r>
            <a:endParaRPr sz="1000">
              <a:latin typeface="Times New Roman"/>
              <a:cs typeface="Times New Roman"/>
            </a:endParaRPr>
          </a:p>
          <a:p>
            <a:pPr marL="271767" marR="9205">
              <a:lnSpc>
                <a:spcPts val="865"/>
              </a:lnSpc>
              <a:spcBef>
                <a:spcPts val="388"/>
              </a:spcBef>
            </a:pPr>
            <a:r>
              <a:rPr sz="1500" spc="0" baseline="2898" dirty="0" smtClean="0"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possibility</a:t>
            </a:r>
            <a:r>
              <a:rPr sz="1500" spc="-41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of</a:t>
            </a:r>
            <a:r>
              <a:rPr sz="1500" spc="-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</a:t>
            </a:r>
            <a:r>
              <a:rPr sz="1500" spc="-39" baseline="2898" dirty="0" smtClean="0">
                <a:latin typeface="Times New Roman"/>
                <a:cs typeface="Times New Roman"/>
              </a:rPr>
              <a:t>n</a:t>
            </a:r>
            <a:r>
              <a:rPr sz="1500" spc="-25" baseline="2898" dirty="0" smtClean="0">
                <a:latin typeface="Times New Roman"/>
                <a:cs typeface="Times New Roman"/>
              </a:rPr>
              <a:t>v</a:t>
            </a:r>
            <a:r>
              <a:rPr sz="1500" spc="0" baseline="2898" dirty="0" smtClean="0">
                <a:latin typeface="Times New Roman"/>
                <a:cs typeface="Times New Roman"/>
              </a:rPr>
              <a:t>alid,</a:t>
            </a:r>
            <a:r>
              <a:rPr sz="1500" spc="-30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intermediate</a:t>
            </a:r>
            <a:r>
              <a:rPr sz="1500" spc="-49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states</a:t>
            </a:r>
            <a:r>
              <a:rPr sz="1500" spc="-2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during</a:t>
            </a:r>
            <a:r>
              <a:rPr sz="1500" spc="-26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transaction</a:t>
            </a:r>
            <a:r>
              <a:rPr sz="1500" spc="-54" baseline="2898" dirty="0" smtClean="0">
                <a:latin typeface="Times New Roman"/>
                <a:cs typeface="Times New Roman"/>
              </a:rPr>
              <a:t>’</a:t>
            </a:r>
            <a:r>
              <a:rPr sz="1500" spc="0" baseline="2898" dirty="0" smtClean="0">
                <a:latin typeface="Times New Roman"/>
                <a:cs typeface="Times New Roman"/>
              </a:rPr>
              <a:t>s</a:t>
            </a:r>
            <a:r>
              <a:rPr sz="1500" spc="-50" baseline="2898" dirty="0" smtClean="0">
                <a:latin typeface="Times New Roman"/>
                <a:cs typeface="Times New Roman"/>
              </a:rPr>
              <a:t> </a:t>
            </a:r>
            <a:r>
              <a:rPr sz="1500" spc="-14" baseline="2898" dirty="0" smtClean="0">
                <a:latin typeface="Times New Roman"/>
                <a:cs typeface="Times New Roman"/>
              </a:rPr>
              <a:t>ex</a:t>
            </a:r>
            <a:r>
              <a:rPr sz="1500" spc="0" baseline="2898" dirty="0" smtClean="0">
                <a:latin typeface="Times New Roman"/>
                <a:cs typeface="Times New Roman"/>
              </a:rPr>
              <a:t>ecution.</a:t>
            </a:r>
            <a:endParaRPr sz="1000">
              <a:latin typeface="Times New Roman"/>
              <a:cs typeface="Times New Roman"/>
            </a:endParaRPr>
          </a:p>
          <a:p>
            <a:pPr marL="271767" indent="-259067">
              <a:lnSpc>
                <a:spcPct val="99658"/>
              </a:lnSpc>
              <a:spcBef>
                <a:spcPts val="301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Isolation</a:t>
            </a:r>
            <a:r>
              <a:rPr sz="1000" spc="0" dirty="0" smtClean="0">
                <a:solidFill>
                  <a:srgbClr val="D8F5FF"/>
                </a:solidFill>
                <a:latin typeface="Times New Roman"/>
                <a:cs typeface="Times New Roman"/>
              </a:rPr>
              <a:t>: </a:t>
            </a:r>
            <a:r>
              <a:rPr sz="1000" spc="7" dirty="0" smtClean="0">
                <a:solidFill>
                  <a:srgbClr val="D8F5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Concurrent</a:t>
            </a:r>
            <a:r>
              <a:rPr sz="10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transactions</a:t>
            </a:r>
            <a:r>
              <a:rPr sz="1000" spc="-4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do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interfere</a:t>
            </a:r>
            <a:r>
              <a:rPr sz="1000" spc="-3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othe</a:t>
            </a:r>
            <a:r>
              <a:rPr sz="1000" spc="-54" dirty="0" smtClean="0">
                <a:solidFill>
                  <a:srgbClr val="D8D8D8"/>
                </a:solidFill>
                <a:latin typeface="Times New Roman"/>
                <a:cs typeface="Times New Roman"/>
              </a:rPr>
              <a:t>r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.</a:t>
            </a:r>
            <a:r>
              <a:rPr sz="1000" spc="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It</a:t>
            </a:r>
            <a:r>
              <a:rPr sz="1000" spc="-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appears</a:t>
            </a:r>
            <a:r>
              <a:rPr sz="1000" spc="-3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each transaction</a:t>
            </a:r>
            <a:r>
              <a:rPr sz="1000" spc="-4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000" spc="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transactions</a:t>
            </a:r>
            <a:r>
              <a:rPr sz="1000" spc="-4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occur</a:t>
            </a:r>
            <a:r>
              <a:rPr sz="1000" spc="-2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either</a:t>
            </a:r>
            <a:r>
              <a:rPr sz="1000" spc="-2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before</a:t>
            </a:r>
            <a:r>
              <a:rPr sz="1000" spc="-25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000" spc="-17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after</a:t>
            </a:r>
            <a:r>
              <a:rPr sz="1000" spc="-18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</a:t>
            </a:r>
            <a:r>
              <a:rPr sz="1000" spc="-17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000" spc="-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ut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er both.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00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Durability</a:t>
            </a:r>
            <a:r>
              <a:rPr sz="1000" spc="0" dirty="0" smtClean="0">
                <a:solidFill>
                  <a:srgbClr val="D8F5FF"/>
                </a:solidFill>
                <a:latin typeface="Times New Roman"/>
                <a:cs typeface="Times New Roman"/>
              </a:rPr>
              <a:t>: </a:t>
            </a:r>
            <a:r>
              <a:rPr sz="1000" spc="1" dirty="0" smtClean="0">
                <a:solidFill>
                  <a:srgbClr val="D8F5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After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ex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ecution</a:t>
            </a:r>
            <a:r>
              <a:rPr sz="1000" spc="-3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transaction,</a:t>
            </a:r>
            <a:r>
              <a:rPr sz="1000" spc="-4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its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fects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made</a:t>
            </a:r>
            <a:r>
              <a:rPr sz="1000" spc="-2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permanent:</a:t>
            </a:r>
            <a:endParaRPr sz="1000">
              <a:latin typeface="Times New Roman"/>
              <a:cs typeface="Times New Roman"/>
            </a:endParaRPr>
          </a:p>
          <a:p>
            <a:pPr marL="271767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changes</a:t>
            </a:r>
            <a:r>
              <a:rPr sz="1000" spc="-3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surv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2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ailures.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78166"/>
            <a:ext cx="4432566" cy="167473"/>
          </a:xfrm>
          <a:custGeom>
            <a:avLst/>
            <a:gdLst/>
            <a:ahLst/>
            <a:cxnLst/>
            <a:rect l="l" t="t" r="r" b="b"/>
            <a:pathLst>
              <a:path w="4432566" h="167473">
                <a:moveTo>
                  <a:pt x="0" y="50800"/>
                </a:moveTo>
                <a:lnTo>
                  <a:pt x="0" y="167473"/>
                </a:lnTo>
                <a:lnTo>
                  <a:pt x="4432566" y="16747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89468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24900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29980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09692"/>
            <a:ext cx="50800" cy="452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873193"/>
            <a:ext cx="50800" cy="388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977260"/>
            <a:ext cx="4432566" cy="335246"/>
          </a:xfrm>
          <a:custGeom>
            <a:avLst/>
            <a:gdLst/>
            <a:ahLst/>
            <a:cxnLst/>
            <a:rect l="l" t="t" r="r" b="b"/>
            <a:pathLst>
              <a:path w="4432566" h="335246">
                <a:moveTo>
                  <a:pt x="0" y="284446"/>
                </a:moveTo>
                <a:lnTo>
                  <a:pt x="16636" y="321960"/>
                </a:lnTo>
                <a:lnTo>
                  <a:pt x="50800" y="335246"/>
                </a:lnTo>
                <a:lnTo>
                  <a:pt x="4381765" y="335246"/>
                </a:lnTo>
                <a:lnTo>
                  <a:pt x="4419279" y="318610"/>
                </a:lnTo>
                <a:lnTo>
                  <a:pt x="4432566" y="284446"/>
                </a:lnTo>
                <a:lnTo>
                  <a:pt x="4432566" y="0"/>
                </a:lnTo>
                <a:lnTo>
                  <a:pt x="0" y="0"/>
                </a:lnTo>
                <a:lnTo>
                  <a:pt x="0" y="284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60493"/>
            <a:ext cx="0" cy="420263"/>
          </a:xfrm>
          <a:custGeom>
            <a:avLst/>
            <a:gdLst/>
            <a:ahLst/>
            <a:cxnLst/>
            <a:rect l="l" t="t" r="r" b="b"/>
            <a:pathLst>
              <a:path h="420263">
                <a:moveTo>
                  <a:pt x="0" y="42026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477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35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223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342919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795295"/>
            <a:ext cx="4261806" cy="487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9658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collection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(database,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 composition,</a:t>
            </a:r>
            <a:r>
              <a:rPr sz="1000" spc="-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etc.)</a:t>
            </a:r>
            <a:r>
              <a:rPr sz="1000" spc="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satisfies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properties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CID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519156"/>
            <a:ext cx="4363153" cy="1480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Atomicity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 </a:t>
            </a:r>
            <a:r>
              <a:rPr sz="1000" spc="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either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succeed,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ail.</a:t>
            </a:r>
            <a:r>
              <a:rPr sz="1000" spc="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</a:t>
            </a:r>
            <a:endParaRPr sz="1000">
              <a:latin typeface="Times New Roman"/>
              <a:cs typeface="Times New Roman"/>
            </a:endParaRPr>
          </a:p>
          <a:p>
            <a:pPr marL="12700" marR="30998" indent="259067">
              <a:lnSpc>
                <a:spcPts val="1149"/>
              </a:lnSpc>
            </a:pP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ails,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remain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una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fected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transaction. </a:t>
            </a:r>
            <a:endParaRPr sz="1000">
              <a:latin typeface="Times New Roman"/>
              <a:cs typeface="Times New Roman"/>
            </a:endParaRPr>
          </a:p>
          <a:p>
            <a:pPr marL="12700" marR="30998">
              <a:lnSpc>
                <a:spcPts val="1149"/>
              </a:lnSpc>
              <a:spcBef>
                <a:spcPts val="34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Consisten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</a:t>
            </a:r>
            <a:r>
              <a:rPr sz="1000" spc="243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establishes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alid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transition.</a:t>
            </a:r>
            <a:r>
              <a:rPr sz="1000" spc="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does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xclude</a:t>
            </a:r>
            <a:endParaRPr sz="1000">
              <a:latin typeface="Times New Roman"/>
              <a:cs typeface="Times New Roman"/>
            </a:endParaRPr>
          </a:p>
          <a:p>
            <a:pPr marL="271767" marR="9205">
              <a:lnSpc>
                <a:spcPts val="865"/>
              </a:lnSpc>
              <a:spcBef>
                <a:spcPts val="388"/>
              </a:spcBef>
            </a:pPr>
            <a:r>
              <a:rPr sz="1500" spc="0" baseline="2898" dirty="0" smtClean="0"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possibility</a:t>
            </a:r>
            <a:r>
              <a:rPr sz="1500" spc="-41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of</a:t>
            </a:r>
            <a:r>
              <a:rPr sz="1500" spc="-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</a:t>
            </a:r>
            <a:r>
              <a:rPr sz="1500" spc="-39" baseline="2898" dirty="0" smtClean="0">
                <a:latin typeface="Times New Roman"/>
                <a:cs typeface="Times New Roman"/>
              </a:rPr>
              <a:t>n</a:t>
            </a:r>
            <a:r>
              <a:rPr sz="1500" spc="-25" baseline="2898" dirty="0" smtClean="0">
                <a:latin typeface="Times New Roman"/>
                <a:cs typeface="Times New Roman"/>
              </a:rPr>
              <a:t>v</a:t>
            </a:r>
            <a:r>
              <a:rPr sz="1500" spc="0" baseline="2898" dirty="0" smtClean="0">
                <a:latin typeface="Times New Roman"/>
                <a:cs typeface="Times New Roman"/>
              </a:rPr>
              <a:t>alid,</a:t>
            </a:r>
            <a:r>
              <a:rPr sz="1500" spc="-30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intermediate</a:t>
            </a:r>
            <a:r>
              <a:rPr sz="1500" spc="-49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states</a:t>
            </a:r>
            <a:r>
              <a:rPr sz="1500" spc="-2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during</a:t>
            </a:r>
            <a:r>
              <a:rPr sz="1500" spc="-26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transaction</a:t>
            </a:r>
            <a:r>
              <a:rPr sz="1500" spc="-54" baseline="2898" dirty="0" smtClean="0">
                <a:latin typeface="Times New Roman"/>
                <a:cs typeface="Times New Roman"/>
              </a:rPr>
              <a:t>’</a:t>
            </a:r>
            <a:r>
              <a:rPr sz="1500" spc="0" baseline="2898" dirty="0" smtClean="0">
                <a:latin typeface="Times New Roman"/>
                <a:cs typeface="Times New Roman"/>
              </a:rPr>
              <a:t>s</a:t>
            </a:r>
            <a:r>
              <a:rPr sz="1500" spc="-50" baseline="2898" dirty="0" smtClean="0">
                <a:latin typeface="Times New Roman"/>
                <a:cs typeface="Times New Roman"/>
              </a:rPr>
              <a:t> </a:t>
            </a:r>
            <a:r>
              <a:rPr sz="1500" spc="-14" baseline="2898" dirty="0" smtClean="0">
                <a:latin typeface="Times New Roman"/>
                <a:cs typeface="Times New Roman"/>
              </a:rPr>
              <a:t>ex</a:t>
            </a:r>
            <a:r>
              <a:rPr sz="1500" spc="0" baseline="2898" dirty="0" smtClean="0">
                <a:latin typeface="Times New Roman"/>
                <a:cs typeface="Times New Roman"/>
              </a:rPr>
              <a:t>ecution.</a:t>
            </a:r>
            <a:endParaRPr sz="1000">
              <a:latin typeface="Times New Roman"/>
              <a:cs typeface="Times New Roman"/>
            </a:endParaRPr>
          </a:p>
          <a:p>
            <a:pPr marL="271767" indent="-259067">
              <a:lnSpc>
                <a:spcPct val="99658"/>
              </a:lnSpc>
              <a:spcBef>
                <a:spcPts val="301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Isolation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 </a:t>
            </a:r>
            <a:r>
              <a:rPr sz="1000" spc="7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Concurrent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transactions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interfere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r>
              <a:rPr sz="1000" spc="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appears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 transaction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</a:t>
            </a:r>
            <a:r>
              <a:rPr sz="1000" spc="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transactions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occur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either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before</a:t>
            </a:r>
            <a:r>
              <a:rPr sz="1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</a:t>
            </a:r>
            <a:r>
              <a:rPr sz="1000" spc="-17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r>
              <a:rPr sz="1000" spc="-1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</a:t>
            </a:r>
            <a:r>
              <a:rPr sz="1000" spc="-17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 both.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00"/>
              </a:spcBef>
            </a:pPr>
            <a:r>
              <a:rPr sz="10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Durability</a:t>
            </a:r>
            <a:r>
              <a:rPr sz="1000" spc="0" dirty="0" smtClean="0">
                <a:solidFill>
                  <a:srgbClr val="D8F5FF"/>
                </a:solidFill>
                <a:latin typeface="Times New Roman"/>
                <a:cs typeface="Times New Roman"/>
              </a:rPr>
              <a:t>: </a:t>
            </a:r>
            <a:r>
              <a:rPr sz="1000" spc="1" dirty="0" smtClean="0">
                <a:solidFill>
                  <a:srgbClr val="D8F5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After</a:t>
            </a:r>
            <a:r>
              <a:rPr sz="1000" spc="-2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ex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ecution</a:t>
            </a:r>
            <a:r>
              <a:rPr sz="1000" spc="-3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0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transaction,</a:t>
            </a:r>
            <a:r>
              <a:rPr sz="1000" spc="-4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its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fects</a:t>
            </a:r>
            <a:r>
              <a:rPr sz="1000" spc="-2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made</a:t>
            </a:r>
            <a:r>
              <a:rPr sz="1000" spc="-2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permanent:</a:t>
            </a:r>
            <a:endParaRPr sz="1000">
              <a:latin typeface="Times New Roman"/>
              <a:cs typeface="Times New Roman"/>
            </a:endParaRPr>
          </a:p>
          <a:p>
            <a:pPr marL="271767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changes</a:t>
            </a:r>
            <a:r>
              <a:rPr sz="1000" spc="-3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</a:t>
            </a:r>
            <a:r>
              <a:rPr sz="10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surv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-2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ailures.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04364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600" spc="-1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348694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1400" spc="6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3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uted?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913953"/>
            <a:ext cx="2933898" cy="19312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40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Resource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Sharing</a:t>
            </a:r>
            <a:endParaRPr sz="1100">
              <a:latin typeface="Times New Roman"/>
              <a:cs typeface="Times New Roman"/>
            </a:endParaRPr>
          </a:p>
          <a:p>
            <a:pPr marL="289801" marR="24096">
              <a:lnSpc>
                <a:spcPct val="95825"/>
              </a:lnSpc>
              <a:spcBef>
                <a:spcPts val="161"/>
              </a:spcBef>
            </a:pPr>
            <a:r>
              <a:rPr sz="1000" spc="0" dirty="0" smtClean="0">
                <a:latin typeface="Times New Roman"/>
                <a:cs typeface="Times New Roman"/>
              </a:rPr>
              <a:t>Printers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databases,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multimedia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ers,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...</a:t>
            </a:r>
            <a:endParaRPr sz="100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495"/>
              </a:spcBef>
            </a:pPr>
            <a:r>
              <a:rPr sz="1100" spc="-79" dirty="0" smtClean="0">
                <a:latin typeface="Times New Roman"/>
                <a:cs typeface="Times New Roman"/>
              </a:rPr>
              <a:t>A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ailabilit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Reliability</a:t>
            </a:r>
            <a:endParaRPr sz="1100">
              <a:latin typeface="Times New Roman"/>
              <a:cs typeface="Times New Roman"/>
            </a:endParaRPr>
          </a:p>
          <a:p>
            <a:pPr marL="289801" marR="240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loss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some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instances</a:t>
            </a:r>
            <a:r>
              <a:rPr sz="1000" spc="-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hidden</a:t>
            </a:r>
            <a:endParaRPr sz="100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49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Scalabilit</a:t>
            </a:r>
            <a:r>
              <a:rPr sz="1100" spc="-69" dirty="0" smtClean="0">
                <a:latin typeface="Times New Roman"/>
                <a:cs typeface="Times New Roman"/>
              </a:rPr>
              <a:t>y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Extensibility</a:t>
            </a:r>
            <a:endParaRPr sz="1100">
              <a:latin typeface="Times New Roman"/>
              <a:cs typeface="Times New Roman"/>
            </a:endParaRPr>
          </a:p>
          <a:p>
            <a:pPr marL="289801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system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gr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ws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demand</a:t>
            </a:r>
            <a:r>
              <a:rPr sz="1000" spc="-3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(e.g.,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xtra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ser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ers)</a:t>
            </a:r>
            <a:endParaRPr sz="100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49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Performance</a:t>
            </a:r>
            <a:endParaRPr sz="1100">
              <a:latin typeface="Times New Roman"/>
              <a:cs typeface="Times New Roman"/>
            </a:endParaRPr>
          </a:p>
          <a:p>
            <a:pPr marL="289801" marR="240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Huge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wer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(CPU,</a:t>
            </a:r>
            <a:r>
              <a:rPr sz="1000" spc="-2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memor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3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...)</a:t>
            </a:r>
            <a:r>
              <a:rPr sz="1000" spc="49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a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ailable</a:t>
            </a:r>
            <a:endParaRPr sz="1000">
              <a:latin typeface="Times New Roman"/>
              <a:cs typeface="Times New Roman"/>
            </a:endParaRPr>
          </a:p>
          <a:p>
            <a:pPr marL="12700" marR="24096">
              <a:lnSpc>
                <a:spcPct val="95825"/>
              </a:lnSpc>
              <a:spcBef>
                <a:spcPts val="49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Inherent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ution,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289801" marR="24096">
              <a:lnSpc>
                <a:spcPct val="95825"/>
              </a:lnSpc>
              <a:spcBef>
                <a:spcPts val="220"/>
              </a:spcBef>
            </a:pPr>
            <a:r>
              <a:rPr sz="1000" spc="0" dirty="0" smtClean="0">
                <a:latin typeface="Times New Roman"/>
                <a:cs typeface="Times New Roman"/>
              </a:rPr>
              <a:t>O</a:t>
            </a:r>
            <a:r>
              <a:rPr sz="1000" spc="-19" dirty="0" smtClean="0">
                <a:latin typeface="Times New Roman"/>
                <a:cs typeface="Times New Roman"/>
              </a:rPr>
              <a:t>r</a:t>
            </a:r>
            <a:r>
              <a:rPr sz="1000" spc="-4" dirty="0" smtClean="0">
                <a:latin typeface="Times New Roman"/>
                <a:cs typeface="Times New Roman"/>
              </a:rPr>
              <a:t>g</a:t>
            </a:r>
            <a:r>
              <a:rPr sz="1000" spc="0" dirty="0" smtClean="0">
                <a:latin typeface="Times New Roman"/>
                <a:cs typeface="Times New Roman"/>
              </a:rPr>
              <a:t>anizational</a:t>
            </a:r>
            <a:r>
              <a:rPr sz="1000" spc="-5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ution,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e-mail,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video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5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778166"/>
            <a:ext cx="4432566" cy="167473"/>
          </a:xfrm>
          <a:custGeom>
            <a:avLst/>
            <a:gdLst/>
            <a:ahLst/>
            <a:cxnLst/>
            <a:rect l="l" t="t" r="r" b="b"/>
            <a:pathLst>
              <a:path w="4432566" h="167473">
                <a:moveTo>
                  <a:pt x="0" y="50800"/>
                </a:moveTo>
                <a:lnTo>
                  <a:pt x="0" y="167473"/>
                </a:lnTo>
                <a:lnTo>
                  <a:pt x="4432566" y="16747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894688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24900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29980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09692"/>
            <a:ext cx="50800" cy="4520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873193"/>
            <a:ext cx="50800" cy="38851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977260"/>
            <a:ext cx="4432566" cy="335246"/>
          </a:xfrm>
          <a:custGeom>
            <a:avLst/>
            <a:gdLst/>
            <a:ahLst/>
            <a:cxnLst/>
            <a:rect l="l" t="t" r="r" b="b"/>
            <a:pathLst>
              <a:path w="4432566" h="335246">
                <a:moveTo>
                  <a:pt x="0" y="284446"/>
                </a:moveTo>
                <a:lnTo>
                  <a:pt x="16636" y="321960"/>
                </a:lnTo>
                <a:lnTo>
                  <a:pt x="50800" y="335246"/>
                </a:lnTo>
                <a:lnTo>
                  <a:pt x="4381765" y="335246"/>
                </a:lnTo>
                <a:lnTo>
                  <a:pt x="4419279" y="318610"/>
                </a:lnTo>
                <a:lnTo>
                  <a:pt x="4432566" y="284446"/>
                </a:lnTo>
                <a:lnTo>
                  <a:pt x="4432566" y="0"/>
                </a:lnTo>
                <a:lnTo>
                  <a:pt x="0" y="0"/>
                </a:lnTo>
                <a:lnTo>
                  <a:pt x="0" y="2844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60493"/>
            <a:ext cx="0" cy="420263"/>
          </a:xfrm>
          <a:custGeom>
            <a:avLst/>
            <a:gdLst/>
            <a:ahLst/>
            <a:cxnLst/>
            <a:rect l="l" t="t" r="r" b="b"/>
            <a:pathLst>
              <a:path h="420263">
                <a:moveTo>
                  <a:pt x="0" y="42026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477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350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22393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342919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795295"/>
            <a:ext cx="4261806" cy="487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9658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collection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(database,</a:t>
            </a:r>
            <a:r>
              <a:rPr sz="1000" spc="-4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 composition,</a:t>
            </a:r>
            <a:r>
              <a:rPr sz="1000" spc="-5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etc.)</a:t>
            </a:r>
            <a:r>
              <a:rPr sz="1000" spc="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satisfies</a:t>
            </a:r>
            <a:r>
              <a:rPr sz="1000" spc="-6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foll</a:t>
            </a:r>
            <a:r>
              <a:rPr sz="1000" spc="-25" dirty="0" smtClean="0">
                <a:latin typeface="Times New Roman"/>
                <a:cs typeface="Times New Roman"/>
              </a:rPr>
              <a:t>o</a:t>
            </a:r>
            <a:r>
              <a:rPr sz="1000" spc="0" dirty="0" smtClean="0">
                <a:latin typeface="Times New Roman"/>
                <a:cs typeface="Times New Roman"/>
              </a:rPr>
              <a:t>wing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properties</a:t>
            </a:r>
            <a:r>
              <a:rPr sz="1000" spc="-3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(</a:t>
            </a:r>
            <a:r>
              <a:rPr sz="1000" spc="-39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CID</a:t>
            </a:r>
            <a:r>
              <a:rPr sz="1000" spc="0" dirty="0" smtClean="0">
                <a:latin typeface="Times New Roman"/>
                <a:cs typeface="Times New Roman"/>
              </a:rPr>
              <a:t>)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519156"/>
            <a:ext cx="4363153" cy="14804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9205">
              <a:lnSpc>
                <a:spcPts val="1080"/>
              </a:lnSpc>
              <a:spcBef>
                <a:spcPts val="5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Atomicity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 </a:t>
            </a:r>
            <a:r>
              <a:rPr sz="1000" spc="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operations</a:t>
            </a:r>
            <a:r>
              <a:rPr sz="1000" spc="-4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either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succeed,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all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them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ail.</a:t>
            </a:r>
            <a:r>
              <a:rPr sz="1000" spc="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When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</a:t>
            </a:r>
            <a:endParaRPr sz="1000">
              <a:latin typeface="Times New Roman"/>
              <a:cs typeface="Times New Roman"/>
            </a:endParaRPr>
          </a:p>
          <a:p>
            <a:pPr marL="12700" marR="30998" indent="259067">
              <a:lnSpc>
                <a:spcPts val="1149"/>
              </a:lnSpc>
            </a:pP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ails,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object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will</a:t>
            </a:r>
            <a:r>
              <a:rPr sz="1000" spc="-1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remain</a:t>
            </a:r>
            <a:r>
              <a:rPr sz="1000" spc="-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una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fected</a:t>
            </a:r>
            <a:r>
              <a:rPr sz="1000" spc="-4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by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transaction. </a:t>
            </a:r>
            <a:endParaRPr sz="1000">
              <a:latin typeface="Times New Roman"/>
              <a:cs typeface="Times New Roman"/>
            </a:endParaRPr>
          </a:p>
          <a:p>
            <a:pPr marL="12700" marR="30998">
              <a:lnSpc>
                <a:spcPts val="1149"/>
              </a:lnSpc>
              <a:spcBef>
                <a:spcPts val="344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Consisten</a:t>
            </a:r>
            <a:r>
              <a:rPr sz="10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</a:t>
            </a:r>
            <a:r>
              <a:rPr sz="1000" spc="243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establishes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-25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alid</a:t>
            </a:r>
            <a:r>
              <a:rPr sz="1000" spc="-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transition.</a:t>
            </a:r>
            <a:r>
              <a:rPr sz="1000" spc="1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This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does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xclude</a:t>
            </a:r>
            <a:endParaRPr sz="1000">
              <a:latin typeface="Times New Roman"/>
              <a:cs typeface="Times New Roman"/>
            </a:endParaRPr>
          </a:p>
          <a:p>
            <a:pPr marL="271767" marR="9205">
              <a:lnSpc>
                <a:spcPts val="865"/>
              </a:lnSpc>
              <a:spcBef>
                <a:spcPts val="388"/>
              </a:spcBef>
            </a:pPr>
            <a:r>
              <a:rPr sz="1500" spc="0" baseline="2898" dirty="0" smtClean="0"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possibility</a:t>
            </a:r>
            <a:r>
              <a:rPr sz="1500" spc="-41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of</a:t>
            </a:r>
            <a:r>
              <a:rPr sz="1500" spc="-8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</a:t>
            </a:r>
            <a:r>
              <a:rPr sz="1500" spc="-39" baseline="2898" dirty="0" smtClean="0">
                <a:latin typeface="Times New Roman"/>
                <a:cs typeface="Times New Roman"/>
              </a:rPr>
              <a:t>n</a:t>
            </a:r>
            <a:r>
              <a:rPr sz="1500" spc="-25" baseline="2898" dirty="0" smtClean="0">
                <a:latin typeface="Times New Roman"/>
                <a:cs typeface="Times New Roman"/>
              </a:rPr>
              <a:t>v</a:t>
            </a:r>
            <a:r>
              <a:rPr sz="1500" spc="0" baseline="2898" dirty="0" smtClean="0">
                <a:latin typeface="Times New Roman"/>
                <a:cs typeface="Times New Roman"/>
              </a:rPr>
              <a:t>alid,</a:t>
            </a:r>
            <a:r>
              <a:rPr sz="1500" spc="-30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intermediate</a:t>
            </a:r>
            <a:r>
              <a:rPr sz="1500" spc="-49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states</a:t>
            </a:r>
            <a:r>
              <a:rPr sz="1500" spc="-2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during</a:t>
            </a:r>
            <a:r>
              <a:rPr sz="1500" spc="-26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the</a:t>
            </a:r>
            <a:r>
              <a:rPr sz="1500" spc="-12" baseline="2898" dirty="0" smtClean="0">
                <a:latin typeface="Times New Roman"/>
                <a:cs typeface="Times New Roman"/>
              </a:rPr>
              <a:t> </a:t>
            </a:r>
            <a:r>
              <a:rPr sz="1500" spc="0" baseline="2898" dirty="0" smtClean="0">
                <a:latin typeface="Times New Roman"/>
                <a:cs typeface="Times New Roman"/>
              </a:rPr>
              <a:t>transaction</a:t>
            </a:r>
            <a:r>
              <a:rPr sz="1500" spc="-54" baseline="2898" dirty="0" smtClean="0">
                <a:latin typeface="Times New Roman"/>
                <a:cs typeface="Times New Roman"/>
              </a:rPr>
              <a:t>’</a:t>
            </a:r>
            <a:r>
              <a:rPr sz="1500" spc="0" baseline="2898" dirty="0" smtClean="0">
                <a:latin typeface="Times New Roman"/>
                <a:cs typeface="Times New Roman"/>
              </a:rPr>
              <a:t>s</a:t>
            </a:r>
            <a:r>
              <a:rPr sz="1500" spc="-50" baseline="2898" dirty="0" smtClean="0">
                <a:latin typeface="Times New Roman"/>
                <a:cs typeface="Times New Roman"/>
              </a:rPr>
              <a:t> </a:t>
            </a:r>
            <a:r>
              <a:rPr sz="1500" spc="-14" baseline="2898" dirty="0" smtClean="0">
                <a:latin typeface="Times New Roman"/>
                <a:cs typeface="Times New Roman"/>
              </a:rPr>
              <a:t>ex</a:t>
            </a:r>
            <a:r>
              <a:rPr sz="1500" spc="0" baseline="2898" dirty="0" smtClean="0">
                <a:latin typeface="Times New Roman"/>
                <a:cs typeface="Times New Roman"/>
              </a:rPr>
              <a:t>ecution.</a:t>
            </a:r>
            <a:endParaRPr sz="1000">
              <a:latin typeface="Times New Roman"/>
              <a:cs typeface="Times New Roman"/>
            </a:endParaRPr>
          </a:p>
          <a:p>
            <a:pPr marL="271767" indent="-259067">
              <a:lnSpc>
                <a:spcPct val="99658"/>
              </a:lnSpc>
              <a:spcBef>
                <a:spcPts val="301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Isolation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 </a:t>
            </a:r>
            <a:r>
              <a:rPr sz="1000" spc="7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Concurrent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transactions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do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not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interfere</a:t>
            </a:r>
            <a:r>
              <a:rPr sz="1000" spc="-3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with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</a:t>
            </a:r>
            <a:r>
              <a:rPr sz="1000" spc="-54" dirty="0" smtClean="0">
                <a:latin typeface="Times New Roman"/>
                <a:cs typeface="Times New Roman"/>
              </a:rPr>
              <a:t>r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r>
              <a:rPr sz="1000" spc="3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appears</a:t>
            </a:r>
            <a:r>
              <a:rPr sz="1000" spc="-3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each transaction</a:t>
            </a:r>
            <a:r>
              <a:rPr sz="1000" spc="-4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</a:t>
            </a:r>
            <a:r>
              <a:rPr sz="1000" spc="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that</a:t>
            </a:r>
            <a:r>
              <a:rPr sz="1000" spc="-1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other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transactions</a:t>
            </a:r>
            <a:r>
              <a:rPr sz="1000" spc="-4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occur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either</a:t>
            </a:r>
            <a:r>
              <a:rPr sz="1000" spc="-2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before</a:t>
            </a:r>
            <a:r>
              <a:rPr sz="10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</a:t>
            </a:r>
            <a:r>
              <a:rPr sz="1000" spc="-17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or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r>
              <a:rPr sz="1000" spc="-1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</a:t>
            </a:r>
            <a:r>
              <a:rPr sz="1000" spc="-17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,</a:t>
            </a:r>
            <a:r>
              <a:rPr sz="1000" spc="-2" dirty="0" smtClean="0">
                <a:latin typeface="Times New Roman"/>
                <a:cs typeface="Times New Roman"/>
              </a:rPr>
              <a:t> 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er both.</a:t>
            </a:r>
            <a:endParaRPr sz="1000">
              <a:latin typeface="Times New Roman"/>
              <a:cs typeface="Times New Roman"/>
            </a:endParaRPr>
          </a:p>
          <a:p>
            <a:pPr marL="12700" marR="9205">
              <a:lnSpc>
                <a:spcPct val="95825"/>
              </a:lnSpc>
              <a:spcBef>
                <a:spcPts val="30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Durability</a:t>
            </a:r>
            <a:r>
              <a:rPr sz="1000" spc="0" dirty="0" smtClean="0">
                <a:solidFill>
                  <a:srgbClr val="00BFFF"/>
                </a:solidFill>
                <a:latin typeface="Times New Roman"/>
                <a:cs typeface="Times New Roman"/>
              </a:rPr>
              <a:t>: </a:t>
            </a:r>
            <a:r>
              <a:rPr sz="1000" spc="1" dirty="0" smtClean="0">
                <a:solidFill>
                  <a:srgbClr val="00BFFF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After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-14" dirty="0" smtClean="0">
                <a:latin typeface="Times New Roman"/>
                <a:cs typeface="Times New Roman"/>
              </a:rPr>
              <a:t>ex</a:t>
            </a:r>
            <a:r>
              <a:rPr sz="1000" spc="0" dirty="0" smtClean="0">
                <a:latin typeface="Times New Roman"/>
                <a:cs typeface="Times New Roman"/>
              </a:rPr>
              <a:t>ecution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of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transaction,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its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fects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are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made</a:t>
            </a:r>
            <a:r>
              <a:rPr sz="1000" spc="-21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permanent:</a:t>
            </a:r>
            <a:endParaRPr sz="1000">
              <a:latin typeface="Times New Roman"/>
              <a:cs typeface="Times New Roman"/>
            </a:endParaRPr>
          </a:p>
          <a:p>
            <a:pPr marL="271767" marR="9205">
              <a:lnSpc>
                <a:spcPct val="95825"/>
              </a:lnSpc>
              <a:spcBef>
                <a:spcPts val="4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changes</a:t>
            </a:r>
            <a:r>
              <a:rPr sz="1000" spc="-3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the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state</a:t>
            </a:r>
            <a:r>
              <a:rPr sz="1000" spc="-1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surv</a:t>
            </a:r>
            <a:r>
              <a:rPr sz="1000" spc="-25" dirty="0" smtClean="0">
                <a:latin typeface="Times New Roman"/>
                <a:cs typeface="Times New Roman"/>
              </a:rPr>
              <a:t>i</a:t>
            </a:r>
            <a:r>
              <a:rPr sz="1000" spc="-14" dirty="0" smtClean="0">
                <a:latin typeface="Times New Roman"/>
                <a:cs typeface="Times New Roman"/>
              </a:rPr>
              <a:t>v</a:t>
            </a:r>
            <a:r>
              <a:rPr sz="1000" spc="0" dirty="0" smtClean="0">
                <a:latin typeface="Times New Roman"/>
                <a:cs typeface="Times New Roman"/>
              </a:rPr>
              <a:t>e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-9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ailures.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32391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743" y="1450808"/>
            <a:ext cx="4432566" cy="1016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56809" y="2825279"/>
            <a:ext cx="114301" cy="1143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9344" y="2876080"/>
            <a:ext cx="4280164" cy="63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355425"/>
            <a:ext cx="50800" cy="14825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418926"/>
            <a:ext cx="50800" cy="14190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7743" y="1533363"/>
            <a:ext cx="4432566" cy="1355417"/>
          </a:xfrm>
          <a:custGeom>
            <a:avLst/>
            <a:gdLst/>
            <a:ahLst/>
            <a:cxnLst/>
            <a:rect l="l" t="t" r="r" b="b"/>
            <a:pathLst>
              <a:path w="4432566" h="1355417">
                <a:moveTo>
                  <a:pt x="0" y="1304616"/>
                </a:moveTo>
                <a:lnTo>
                  <a:pt x="16636" y="1342130"/>
                </a:lnTo>
                <a:lnTo>
                  <a:pt x="50800" y="1355417"/>
                </a:lnTo>
                <a:lnTo>
                  <a:pt x="4381765" y="1355417"/>
                </a:lnTo>
                <a:lnTo>
                  <a:pt x="4419279" y="1338781"/>
                </a:lnTo>
                <a:lnTo>
                  <a:pt x="4432566" y="1304616"/>
                </a:lnTo>
                <a:lnTo>
                  <a:pt x="4432566" y="0"/>
                </a:lnTo>
                <a:lnTo>
                  <a:pt x="0" y="0"/>
                </a:lnTo>
                <a:lnTo>
                  <a:pt x="0" y="13046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406226"/>
            <a:ext cx="0" cy="1450803"/>
          </a:xfrm>
          <a:custGeom>
            <a:avLst/>
            <a:gdLst/>
            <a:ahLst/>
            <a:cxnLst/>
            <a:rect l="l" t="t" r="r" b="b"/>
            <a:pathLst>
              <a:path h="1450803">
                <a:moveTo>
                  <a:pt x="0" y="145080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3935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13808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520310" y="136812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342919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40184"/>
            <a:ext cx="2983345" cy="3699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Classification</a:t>
            </a:r>
            <a:r>
              <a:rPr sz="1100" spc="18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79" dirty="0" smtClean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ransactions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ct val="95825"/>
              </a:lnSpc>
              <a:spcBef>
                <a:spcPts val="32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could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flat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7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nested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uted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342532"/>
            <a:ext cx="4281560" cy="15168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Flat</a:t>
            </a:r>
            <a:r>
              <a:rPr sz="1100" spc="15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Consists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series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operations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satisfy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44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CID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properties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47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Simple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widely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some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limitations</a:t>
            </a:r>
            <a:endParaRPr sz="1100">
              <a:latin typeface="Times New Roman"/>
              <a:cs typeface="Times New Roman"/>
            </a:endParaRPr>
          </a:p>
          <a:p>
            <a:pPr marL="843978" marR="650191" indent="-277088">
              <a:lnSpc>
                <a:spcPts val="1264"/>
              </a:lnSpc>
              <a:spcBef>
                <a:spcPts val="3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Do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partial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results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committed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aborted </a:t>
            </a:r>
            <a:endParaRPr sz="1100">
              <a:latin typeface="Times New Roman"/>
              <a:cs typeface="Times New Roman"/>
            </a:endParaRPr>
          </a:p>
          <a:p>
            <a:pPr marL="843978" marR="650191">
              <a:lnSpc>
                <a:spcPts val="1264"/>
              </a:lnSpc>
              <a:spcBef>
                <a:spcPts val="2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i.e.,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atomicity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partly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weakness</a:t>
            </a:r>
            <a:endParaRPr sz="1100">
              <a:latin typeface="Times New Roman"/>
              <a:cs typeface="Times New Roman"/>
            </a:endParaRPr>
          </a:p>
          <a:p>
            <a:pPr marL="843978">
              <a:lnSpc>
                <a:spcPts val="1264"/>
              </a:lnSpc>
              <a:spcBef>
                <a:spcPts val="54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our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airline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reser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xample,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ant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accept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 first</a:t>
            </a:r>
            <a:r>
              <a:rPr sz="1100" spc="-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reser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find</a:t>
            </a:r>
            <a:r>
              <a:rPr sz="1100" spc="-8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alternat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last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12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Some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transactions</a:t>
            </a:r>
            <a:r>
              <a:rPr sz="1100" spc="-5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ta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too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much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time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02852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155419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608973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65977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060039"/>
            <a:ext cx="50800" cy="156163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123540"/>
            <a:ext cx="50800" cy="14981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237977"/>
            <a:ext cx="4432566" cy="1434496"/>
          </a:xfrm>
          <a:custGeom>
            <a:avLst/>
            <a:gdLst/>
            <a:ahLst/>
            <a:cxnLst/>
            <a:rect l="l" t="t" r="r" b="b"/>
            <a:pathLst>
              <a:path w="4432566" h="1434496">
                <a:moveTo>
                  <a:pt x="0" y="1383696"/>
                </a:moveTo>
                <a:lnTo>
                  <a:pt x="16636" y="1421210"/>
                </a:lnTo>
                <a:lnTo>
                  <a:pt x="50800" y="1434496"/>
                </a:lnTo>
                <a:lnTo>
                  <a:pt x="4381765" y="1434496"/>
                </a:lnTo>
                <a:lnTo>
                  <a:pt x="4419279" y="1417860"/>
                </a:lnTo>
                <a:lnTo>
                  <a:pt x="4432566" y="1383696"/>
                </a:lnTo>
                <a:lnTo>
                  <a:pt x="4432566" y="0"/>
                </a:lnTo>
                <a:lnTo>
                  <a:pt x="0" y="0"/>
                </a:lnTo>
                <a:lnTo>
                  <a:pt x="0" y="1383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110840"/>
            <a:ext cx="0" cy="1529883"/>
          </a:xfrm>
          <a:custGeom>
            <a:avLst/>
            <a:gdLst/>
            <a:ahLst/>
            <a:cxnLst/>
            <a:rect l="l" t="t" r="r" b="b"/>
            <a:pathLst>
              <a:path h="1529883">
                <a:moveTo>
                  <a:pt x="0" y="1529883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981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854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7274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42919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47143"/>
            <a:ext cx="4257584" cy="15959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Nested</a:t>
            </a:r>
            <a:r>
              <a:rPr sz="1100" spc="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-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</a:t>
            </a:r>
            <a:endParaRPr sz="1100">
              <a:latin typeface="Times New Roman"/>
              <a:cs typeface="Times New Roman"/>
            </a:endParaRPr>
          </a:p>
          <a:p>
            <a:pPr marL="289788" marR="545731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Constructed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number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sub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transactions;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logically decomposed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hierarc</a:t>
            </a:r>
            <a:r>
              <a:rPr sz="1100" spc="-4" dirty="0" smtClean="0">
                <a:latin typeface="Times New Roman"/>
                <a:cs typeface="Times New Roman"/>
              </a:rPr>
              <a:t>h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sub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top-l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forks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children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run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parallel,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 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machines;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ain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performance</a:t>
            </a:r>
            <a:r>
              <a:rPr sz="1100" spc="-5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programming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simplicity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Each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also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ex</a:t>
            </a:r>
            <a:r>
              <a:rPr sz="1100" spc="0" dirty="0" smtClean="0">
                <a:latin typeface="Times New Roman"/>
                <a:cs typeface="Times New Roman"/>
              </a:rPr>
              <a:t>ecute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one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sub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transactions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Permanence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(durability)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applies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top-l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el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transaction;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commits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children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undone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33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1232814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359711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302522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353323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264344"/>
            <a:ext cx="50800" cy="105087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327845"/>
            <a:ext cx="50800" cy="9873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442282"/>
            <a:ext cx="4432566" cy="923740"/>
          </a:xfrm>
          <a:custGeom>
            <a:avLst/>
            <a:gdLst/>
            <a:ahLst/>
            <a:cxnLst/>
            <a:rect l="l" t="t" r="r" b="b"/>
            <a:pathLst>
              <a:path w="4432566" h="923740">
                <a:moveTo>
                  <a:pt x="0" y="872939"/>
                </a:moveTo>
                <a:lnTo>
                  <a:pt x="16636" y="910453"/>
                </a:lnTo>
                <a:lnTo>
                  <a:pt x="50800" y="923740"/>
                </a:lnTo>
                <a:lnTo>
                  <a:pt x="4381765" y="923740"/>
                </a:lnTo>
                <a:lnTo>
                  <a:pt x="4419279" y="907104"/>
                </a:lnTo>
                <a:lnTo>
                  <a:pt x="4432566" y="872939"/>
                </a:lnTo>
                <a:lnTo>
                  <a:pt x="4432566" y="0"/>
                </a:lnTo>
                <a:lnTo>
                  <a:pt x="0" y="0"/>
                </a:lnTo>
                <a:lnTo>
                  <a:pt x="0" y="8729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315145"/>
            <a:ext cx="0" cy="1019127"/>
          </a:xfrm>
          <a:custGeom>
            <a:avLst/>
            <a:gdLst/>
            <a:ahLst/>
            <a:cxnLst/>
            <a:rect l="l" t="t" r="r" b="b"/>
            <a:pathLst>
              <a:path h="1019127">
                <a:moveTo>
                  <a:pt x="0" y="101912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3024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2897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27704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342919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251448"/>
            <a:ext cx="4193022" cy="111722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100" spc="-21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 </a:t>
            </a:r>
            <a:r>
              <a:rPr sz="1100" spc="-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</a:t>
            </a:r>
            <a:endParaRPr sz="1100">
              <a:latin typeface="Times New Roman"/>
              <a:cs typeface="Times New Roman"/>
            </a:endParaRPr>
          </a:p>
          <a:p>
            <a:pPr marL="289788" marR="295794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flat</a:t>
            </a:r>
            <a:r>
              <a:rPr sz="1100" spc="-7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operates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across 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Problem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separate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algorithms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needed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handle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locking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 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committing</a:t>
            </a:r>
            <a:r>
              <a:rPr sz="1100" spc="-5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entire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transaction;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later</a:t>
            </a:r>
            <a:r>
              <a:rPr sz="1100" spc="2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Chapter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8</a:t>
            </a:r>
            <a:r>
              <a:rPr sz="1100" spc="-5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or distri</a:t>
            </a:r>
            <a:r>
              <a:rPr sz="1100" spc="-21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1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commit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34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bject 40"/>
          <p:cNvSpPr txBox="1"/>
          <p:nvPr/>
        </p:nvSpPr>
        <p:spPr>
          <a:xfrm>
            <a:off x="3647587" y="1472387"/>
            <a:ext cx="541761" cy="797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ct val="95825"/>
              </a:lnSpc>
              <a:spcBef>
                <a:spcPts val="3497"/>
              </a:spcBef>
            </a:pPr>
            <a:r>
              <a:rPr sz="700" dirty="0" smtClean="0">
                <a:solidFill>
                  <a:srgbClr val="5B5B5B"/>
                </a:solidFill>
                <a:latin typeface="Arial"/>
                <a:cs typeface="Arial"/>
              </a:rPr>
              <a:t>ab</a:t>
            </a:r>
            <a:r>
              <a:rPr sz="700" dirty="0" smtClean="0">
                <a:solidFill>
                  <a:srgbClr val="4B4B4B"/>
                </a:solidFill>
                <a:latin typeface="Arial"/>
                <a:cs typeface="Arial"/>
              </a:rPr>
              <a:t>ase</a:t>
            </a:r>
            <a:endParaRPr sz="700">
              <a:latin typeface="Arial"/>
              <a:cs typeface="Arial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37230" y="1558874"/>
            <a:ext cx="457199" cy="3522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651630" y="1472387"/>
            <a:ext cx="537717" cy="7971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66999" y="1576400"/>
            <a:ext cx="977899" cy="0"/>
          </a:xfrm>
          <a:custGeom>
            <a:avLst/>
            <a:gdLst/>
            <a:ahLst/>
            <a:cxnLst/>
            <a:rect l="l" t="t" r="r" b="b"/>
            <a:pathLst>
              <a:path w="977899">
                <a:moveTo>
                  <a:pt x="0" y="0"/>
                </a:moveTo>
                <a:lnTo>
                  <a:pt x="977899" y="0"/>
                </a:lnTo>
              </a:path>
            </a:pathLst>
          </a:custGeom>
          <a:ln w="12699">
            <a:solidFill>
              <a:srgbClr val="8A8A8A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679699" y="1462100"/>
            <a:ext cx="1435099" cy="0"/>
          </a:xfrm>
          <a:custGeom>
            <a:avLst/>
            <a:gdLst/>
            <a:ahLst/>
            <a:cxnLst/>
            <a:rect l="l" t="t" r="r" b="b"/>
            <a:pathLst>
              <a:path w="1435099">
                <a:moveTo>
                  <a:pt x="0" y="0"/>
                </a:moveTo>
                <a:lnTo>
                  <a:pt x="1435099" y="0"/>
                </a:lnTo>
              </a:path>
            </a:pathLst>
          </a:custGeom>
          <a:ln w="0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692399" y="1500200"/>
            <a:ext cx="0" cy="685799"/>
          </a:xfrm>
          <a:custGeom>
            <a:avLst/>
            <a:gdLst/>
            <a:ahLst/>
            <a:cxnLst/>
            <a:rect l="l" t="t" r="r" b="b"/>
            <a:pathLst>
              <a:path h="685799">
                <a:moveTo>
                  <a:pt x="0" y="685799"/>
                </a:moveTo>
                <a:lnTo>
                  <a:pt x="0" y="0"/>
                </a:lnTo>
              </a:path>
            </a:pathLst>
          </a:custGeom>
          <a:ln w="12699">
            <a:solidFill>
              <a:srgbClr val="9E9E9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679699" y="1957400"/>
            <a:ext cx="965199" cy="0"/>
          </a:xfrm>
          <a:custGeom>
            <a:avLst/>
            <a:gdLst/>
            <a:ahLst/>
            <a:cxnLst/>
            <a:rect l="l" t="t" r="r" b="b"/>
            <a:pathLst>
              <a:path w="965199">
                <a:moveTo>
                  <a:pt x="0" y="0"/>
                </a:moveTo>
                <a:lnTo>
                  <a:pt x="965199" y="0"/>
                </a:lnTo>
              </a:path>
            </a:pathLst>
          </a:custGeom>
          <a:ln w="12699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565399" y="1030300"/>
            <a:ext cx="1663699" cy="0"/>
          </a:xfrm>
          <a:custGeom>
            <a:avLst/>
            <a:gdLst/>
            <a:ahLst/>
            <a:cxnLst/>
            <a:rect l="l" t="t" r="r" b="b"/>
            <a:pathLst>
              <a:path w="1663699">
                <a:moveTo>
                  <a:pt x="0" y="0"/>
                </a:moveTo>
                <a:lnTo>
                  <a:pt x="1663699" y="0"/>
                </a:lnTo>
              </a:path>
            </a:pathLst>
          </a:custGeom>
          <a:ln w="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5399" y="1360500"/>
            <a:ext cx="774699" cy="0"/>
          </a:xfrm>
          <a:custGeom>
            <a:avLst/>
            <a:gdLst/>
            <a:ahLst/>
            <a:cxnLst/>
            <a:rect l="l" t="t" r="r" b="b"/>
            <a:pathLst>
              <a:path w="774699">
                <a:moveTo>
                  <a:pt x="0" y="0"/>
                </a:moveTo>
                <a:lnTo>
                  <a:pt x="774699" y="0"/>
                </a:lnTo>
              </a:path>
            </a:pathLst>
          </a:custGeom>
          <a:ln w="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467099" y="1360500"/>
            <a:ext cx="761999" cy="0"/>
          </a:xfrm>
          <a:custGeom>
            <a:avLst/>
            <a:gdLst/>
            <a:ahLst/>
            <a:cxnLst/>
            <a:rect l="l" t="t" r="r" b="b"/>
            <a:pathLst>
              <a:path w="761999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0">
            <a:solidFill>
              <a:srgbClr val="70707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5300" y="243119"/>
            <a:ext cx="342919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information</a:t>
            </a:r>
            <a:r>
              <a:rPr sz="1400" spc="14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ransactions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5599" y="862154"/>
            <a:ext cx="1702434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663700" algn="l"/>
              </a:tabLst>
            </a:pPr>
            <a:r>
              <a:rPr sz="700" u="sng" dirty="0" smtClean="0">
                <a:solidFill>
                  <a:srgbClr val="4B4B4B"/>
                </a:solidFill>
                <a:latin typeface="Arial"/>
                <a:cs typeface="Arial"/>
              </a:rPr>
              <a:t>                   </a:t>
            </a:r>
            <a:r>
              <a:rPr sz="700" u="sng" spc="-64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700" u="sng" spc="0" dirty="0" smtClean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700" u="sng" spc="0" dirty="0" smtClean="0">
                <a:solidFill>
                  <a:srgbClr val="3A3A3A"/>
                </a:solidFill>
                <a:latin typeface="Arial"/>
                <a:cs typeface="Arial"/>
              </a:rPr>
              <a:t>es</a:t>
            </a:r>
            <a:r>
              <a:rPr sz="700" u="sng" spc="0" dirty="0" smtClean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700" u="sng" spc="0" dirty="0" smtClean="0">
                <a:solidFill>
                  <a:srgbClr val="3A3A3A"/>
                </a:solidFill>
                <a:latin typeface="Arial"/>
                <a:cs typeface="Arial"/>
              </a:rPr>
              <a:t>e</a:t>
            </a:r>
            <a:r>
              <a:rPr sz="700" u="sng" spc="0" dirty="0" smtClean="0">
                <a:solidFill>
                  <a:srgbClr val="4B4B4B"/>
                </a:solidFill>
                <a:latin typeface="Arial"/>
                <a:cs typeface="Arial"/>
              </a:rPr>
              <a:t>d  </a:t>
            </a:r>
            <a:r>
              <a:rPr sz="700" u="sng" spc="19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700" u="sng" spc="0" dirty="0" smtClean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700" u="sng" spc="0" dirty="0" smtClean="0">
                <a:solidFill>
                  <a:srgbClr val="5B5B5B"/>
                </a:solidFill>
                <a:latin typeface="Arial"/>
                <a:cs typeface="Arial"/>
              </a:rPr>
              <a:t>r</a:t>
            </a:r>
            <a:r>
              <a:rPr sz="700" u="sng" spc="0" dirty="0" smtClean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700" u="sng" spc="0" dirty="0" smtClean="0">
                <a:solidFill>
                  <a:srgbClr val="5B5B5B"/>
                </a:solidFill>
                <a:latin typeface="Arial"/>
                <a:cs typeface="Arial"/>
              </a:rPr>
              <a:t>n</a:t>
            </a:r>
            <a:r>
              <a:rPr sz="700" u="sng" spc="0" dirty="0" smtClean="0">
                <a:solidFill>
                  <a:srgbClr val="4B4B4B"/>
                </a:solidFill>
                <a:latin typeface="Arial"/>
                <a:cs typeface="Arial"/>
              </a:rPr>
              <a:t>sa</a:t>
            </a:r>
            <a:r>
              <a:rPr sz="700" u="sng" spc="0" dirty="0" smtClean="0">
                <a:solidFill>
                  <a:srgbClr val="5B5B5B"/>
                </a:solidFill>
                <a:latin typeface="Arial"/>
                <a:cs typeface="Arial"/>
              </a:rPr>
              <a:t>ction 	</a:t>
            </a:r>
            <a:endParaRPr sz="7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09666" y="899224"/>
            <a:ext cx="453035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700" dirty="0" smtClean="0">
                <a:solidFill>
                  <a:srgbClr val="5B5B5B"/>
                </a:solidFill>
                <a:latin typeface="Arial"/>
                <a:cs typeface="Arial"/>
              </a:rPr>
              <a:t>D</a:t>
            </a:r>
            <a:r>
              <a:rPr sz="700" dirty="0" smtClean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700" dirty="0" smtClean="0">
                <a:solidFill>
                  <a:srgbClr val="4B4B4B"/>
                </a:solidFill>
                <a:latin typeface="Arial"/>
                <a:cs typeface="Arial"/>
              </a:rPr>
              <a:t>str</a:t>
            </a:r>
            <a:r>
              <a:rPr sz="700" dirty="0" smtClean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700" dirty="0" smtClean="0">
                <a:solidFill>
                  <a:srgbClr val="5B5B5B"/>
                </a:solidFill>
                <a:latin typeface="Arial"/>
                <a:cs typeface="Arial"/>
              </a:rPr>
              <a:t>bu</a:t>
            </a:r>
            <a:r>
              <a:rPr sz="700" dirty="0" smtClean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700" dirty="0" smtClean="0">
                <a:solidFill>
                  <a:srgbClr val="3A3A3A"/>
                </a:solidFill>
                <a:latin typeface="Arial"/>
                <a:cs typeface="Arial"/>
              </a:rPr>
              <a:t>e</a:t>
            </a:r>
            <a:r>
              <a:rPr sz="700" dirty="0" smtClean="0">
                <a:solidFill>
                  <a:srgbClr val="5B5B5B"/>
                </a:solidFill>
                <a:latin typeface="Arial"/>
                <a:cs typeface="Arial"/>
              </a:rPr>
              <a:t>d</a:t>
            </a:r>
            <a:endParaRPr sz="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8650" y="899224"/>
            <a:ext cx="474458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700" dirty="0" smtClean="0">
                <a:solidFill>
                  <a:srgbClr val="4B4B4B"/>
                </a:solidFill>
                <a:latin typeface="Arial"/>
                <a:cs typeface="Arial"/>
              </a:rPr>
              <a:t>tran</a:t>
            </a:r>
            <a:r>
              <a:rPr sz="700" dirty="0" smtClean="0">
                <a:solidFill>
                  <a:srgbClr val="3A3A3A"/>
                </a:solidFill>
                <a:latin typeface="Arial"/>
                <a:cs typeface="Arial"/>
              </a:rPr>
              <a:t>s</a:t>
            </a:r>
            <a:r>
              <a:rPr sz="700" dirty="0" smtClean="0">
                <a:solidFill>
                  <a:srgbClr val="4B4B4B"/>
                </a:solidFill>
                <a:latin typeface="Arial"/>
                <a:cs typeface="Arial"/>
              </a:rPr>
              <a:t>ac</a:t>
            </a:r>
            <a:r>
              <a:rPr sz="700" dirty="0" smtClean="0">
                <a:solidFill>
                  <a:srgbClr val="3A3A3A"/>
                </a:solidFill>
                <a:latin typeface="Arial"/>
                <a:cs typeface="Arial"/>
              </a:rPr>
              <a:t>t</a:t>
            </a:r>
            <a:r>
              <a:rPr sz="700" dirty="0" smtClean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700" dirty="0" smtClean="0">
                <a:solidFill>
                  <a:srgbClr val="4B4B4B"/>
                </a:solidFill>
                <a:latin typeface="Arial"/>
                <a:cs typeface="Arial"/>
              </a:rPr>
              <a:t>o</a:t>
            </a:r>
            <a:r>
              <a:rPr sz="700" dirty="0" smtClean="0">
                <a:solidFill>
                  <a:srgbClr val="5B5B5B"/>
                </a:solidFill>
                <a:latin typeface="Arial"/>
                <a:cs typeface="Arial"/>
              </a:rPr>
              <a:t>n</a:t>
            </a:r>
            <a:endParaRPr sz="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5599" y="1189608"/>
            <a:ext cx="1702434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1663700" algn="l"/>
              </a:tabLst>
            </a:pPr>
            <a:r>
              <a:rPr sz="700" u="sng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700" u="sng" spc="-75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700" u="sng" spc="0" dirty="0" smtClean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700" u="sng" spc="0" dirty="0" smtClean="0">
                <a:solidFill>
                  <a:srgbClr val="5B5B5B"/>
                </a:solidFill>
                <a:latin typeface="Arial"/>
                <a:cs typeface="Arial"/>
              </a:rPr>
              <a:t>ubtr</a:t>
            </a:r>
            <a:r>
              <a:rPr sz="700" u="sng" spc="0" dirty="0" smtClean="0">
                <a:solidFill>
                  <a:srgbClr val="4B4B4B"/>
                </a:solidFill>
                <a:latin typeface="Arial"/>
                <a:cs typeface="Arial"/>
              </a:rPr>
              <a:t>ansact</a:t>
            </a:r>
            <a:r>
              <a:rPr sz="700" u="sng" spc="0" dirty="0" smtClean="0">
                <a:solidFill>
                  <a:srgbClr val="5B5B5B"/>
                </a:solidFill>
                <a:latin typeface="Arial"/>
                <a:cs typeface="Arial"/>
              </a:rPr>
              <a:t>i</a:t>
            </a:r>
            <a:r>
              <a:rPr sz="700" u="sng" spc="0" dirty="0" smtClean="0">
                <a:solidFill>
                  <a:srgbClr val="4B4B4B"/>
                </a:solidFill>
                <a:latin typeface="Arial"/>
                <a:cs typeface="Arial"/>
              </a:rPr>
              <a:t>on    </a:t>
            </a:r>
            <a:r>
              <a:rPr sz="700" u="sng" spc="34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4B4B4B"/>
                </a:solidFill>
                <a:latin typeface="Arial"/>
                <a:cs typeface="Arial"/>
              </a:rPr>
              <a:t>     </a:t>
            </a:r>
            <a:r>
              <a:rPr sz="700" spc="-64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700" u="sng" spc="0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700" u="sng" spc="-125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700" u="sng" spc="0" dirty="0" smtClean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700" u="sng" spc="0" dirty="0" smtClean="0">
                <a:solidFill>
                  <a:srgbClr val="5B5B5B"/>
                </a:solidFill>
                <a:latin typeface="Arial"/>
                <a:cs typeface="Arial"/>
              </a:rPr>
              <a:t>ubtra</a:t>
            </a:r>
            <a:r>
              <a:rPr sz="700" u="sng" spc="0" dirty="0" smtClean="0">
                <a:solidFill>
                  <a:srgbClr val="707070"/>
                </a:solidFill>
                <a:latin typeface="Arial"/>
                <a:cs typeface="Arial"/>
              </a:rPr>
              <a:t>n</a:t>
            </a:r>
            <a:r>
              <a:rPr sz="700" u="sng" spc="0" dirty="0" smtClean="0">
                <a:solidFill>
                  <a:srgbClr val="4B4B4B"/>
                </a:solidFill>
                <a:latin typeface="Arial"/>
                <a:cs typeface="Arial"/>
              </a:rPr>
              <a:t>sa</a:t>
            </a:r>
            <a:r>
              <a:rPr sz="700" u="sng" spc="0" dirty="0" smtClean="0">
                <a:solidFill>
                  <a:srgbClr val="5B5B5B"/>
                </a:solidFill>
                <a:latin typeface="Arial"/>
                <a:cs typeface="Arial"/>
              </a:rPr>
              <a:t>ctio</a:t>
            </a:r>
            <a:r>
              <a:rPr sz="700" u="sng" spc="0" dirty="0" smtClean="0">
                <a:solidFill>
                  <a:srgbClr val="707070"/>
                </a:solidFill>
                <a:latin typeface="Arial"/>
                <a:cs typeface="Arial"/>
              </a:rPr>
              <a:t>n 	</a:t>
            </a:r>
            <a:endParaRPr sz="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94565" y="1226679"/>
            <a:ext cx="623064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700" dirty="0" smtClean="0">
                <a:solidFill>
                  <a:srgbClr val="5B5B5B"/>
                </a:solidFill>
                <a:latin typeface="Arial"/>
                <a:cs typeface="Arial"/>
              </a:rPr>
              <a:t>S</a:t>
            </a:r>
            <a:r>
              <a:rPr sz="700" dirty="0" smtClean="0">
                <a:solidFill>
                  <a:srgbClr val="707070"/>
                </a:solidFill>
                <a:latin typeface="Arial"/>
                <a:cs typeface="Arial"/>
              </a:rPr>
              <a:t>u</a:t>
            </a:r>
            <a:r>
              <a:rPr sz="700" dirty="0" smtClean="0">
                <a:solidFill>
                  <a:srgbClr val="5B5B5B"/>
                </a:solidFill>
                <a:latin typeface="Arial"/>
                <a:cs typeface="Arial"/>
              </a:rPr>
              <a:t>btran</a:t>
            </a:r>
            <a:r>
              <a:rPr sz="700" dirty="0" smtClean="0">
                <a:solidFill>
                  <a:srgbClr val="4B4B4B"/>
                </a:solidFill>
                <a:latin typeface="Arial"/>
                <a:cs typeface="Arial"/>
              </a:rPr>
              <a:t>s</a:t>
            </a:r>
            <a:r>
              <a:rPr sz="700" dirty="0" smtClean="0">
                <a:solidFill>
                  <a:srgbClr val="5B5B5B"/>
                </a:solidFill>
                <a:latin typeface="Arial"/>
                <a:cs typeface="Arial"/>
              </a:rPr>
              <a:t>act</a:t>
            </a:r>
            <a:r>
              <a:rPr sz="700" dirty="0" smtClean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700" dirty="0" smtClean="0">
                <a:solidFill>
                  <a:srgbClr val="5B5B5B"/>
                </a:solidFill>
                <a:latin typeface="Arial"/>
                <a:cs typeface="Arial"/>
              </a:rPr>
              <a:t>on</a:t>
            </a:r>
            <a:endParaRPr sz="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490429" y="1226679"/>
            <a:ext cx="639798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700" dirty="0" smtClean="0">
                <a:solidFill>
                  <a:srgbClr val="4B4B4B"/>
                </a:solidFill>
                <a:latin typeface="Arial"/>
                <a:cs typeface="Arial"/>
              </a:rPr>
              <a:t>Sub</a:t>
            </a:r>
            <a:r>
              <a:rPr sz="700" dirty="0" smtClean="0">
                <a:solidFill>
                  <a:srgbClr val="5B5B5B"/>
                </a:solidFill>
                <a:latin typeface="Arial"/>
                <a:cs typeface="Arial"/>
              </a:rPr>
              <a:t>tr</a:t>
            </a:r>
            <a:r>
              <a:rPr sz="700" dirty="0" smtClean="0">
                <a:solidFill>
                  <a:srgbClr val="4B4B4B"/>
                </a:solidFill>
                <a:latin typeface="Arial"/>
                <a:cs typeface="Arial"/>
              </a:rPr>
              <a:t>ansa</a:t>
            </a:r>
            <a:r>
              <a:rPr sz="700" dirty="0" smtClean="0">
                <a:solidFill>
                  <a:srgbClr val="5B5B5B"/>
                </a:solidFill>
                <a:latin typeface="Arial"/>
                <a:cs typeface="Arial"/>
              </a:rPr>
              <a:t>c</a:t>
            </a:r>
            <a:r>
              <a:rPr sz="700" dirty="0" smtClean="0">
                <a:solidFill>
                  <a:srgbClr val="3A3A3A"/>
                </a:solidFill>
                <a:latin typeface="Arial"/>
                <a:cs typeface="Arial"/>
              </a:rPr>
              <a:t>t</a:t>
            </a:r>
            <a:r>
              <a:rPr sz="700" dirty="0" smtClean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700" dirty="0" smtClean="0">
                <a:solidFill>
                  <a:srgbClr val="5B5B5B"/>
                </a:solidFill>
                <a:latin typeface="Arial"/>
                <a:cs typeface="Arial"/>
              </a:rPr>
              <a:t>on</a:t>
            </a:r>
            <a:endParaRPr sz="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26847" y="1533720"/>
            <a:ext cx="457172" cy="4826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779"/>
              </a:lnSpc>
              <a:spcBef>
                <a:spcPts val="189"/>
              </a:spcBef>
            </a:pPr>
            <a:r>
              <a:rPr sz="3600" spc="0" dirty="0" smtClean="0">
                <a:solidFill>
                  <a:srgbClr val="8A8A8A"/>
                </a:solidFill>
                <a:latin typeface="Arial"/>
                <a:cs typeface="Arial"/>
              </a:rPr>
              <a:t>D</a:t>
            </a:r>
            <a:endParaRPr sz="3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4804" y="1544011"/>
            <a:ext cx="561534" cy="4699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3679"/>
              </a:lnSpc>
              <a:spcBef>
                <a:spcPts val="184"/>
              </a:spcBef>
            </a:pPr>
            <a:r>
              <a:rPr sz="3500" spc="0" dirty="0" smtClean="0">
                <a:solidFill>
                  <a:srgbClr val="8A8A8A"/>
                </a:solidFill>
                <a:latin typeface="Arial"/>
                <a:cs typeface="Arial"/>
              </a:rPr>
              <a:t>LJ</a:t>
            </a:r>
            <a:endParaRPr sz="3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57987" y="1643469"/>
            <a:ext cx="1689662" cy="8305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3879"/>
              </a:lnSpc>
              <a:spcBef>
                <a:spcPts val="194"/>
              </a:spcBef>
            </a:pPr>
            <a:r>
              <a:rPr sz="800" dirty="0" smtClean="0">
                <a:solidFill>
                  <a:srgbClr val="5B5B5B"/>
                </a:solidFill>
                <a:latin typeface="Arial"/>
                <a:cs typeface="Arial"/>
              </a:rPr>
              <a:t>A</a:t>
            </a:r>
            <a:r>
              <a:rPr sz="800" dirty="0" smtClean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800" dirty="0" smtClean="0">
                <a:solidFill>
                  <a:srgbClr val="5B5B5B"/>
                </a:solidFill>
                <a:latin typeface="Arial"/>
                <a:cs typeface="Arial"/>
              </a:rPr>
              <a:t>r</a:t>
            </a:r>
            <a:r>
              <a:rPr sz="800" dirty="0" smtClean="0">
                <a:solidFill>
                  <a:srgbClr val="707070"/>
                </a:solidFill>
                <a:latin typeface="Arial"/>
                <a:cs typeface="Arial"/>
              </a:rPr>
              <a:t>li</a:t>
            </a:r>
            <a:r>
              <a:rPr sz="800" dirty="0" smtClean="0">
                <a:solidFill>
                  <a:srgbClr val="5B5B5B"/>
                </a:solidFill>
                <a:latin typeface="Arial"/>
                <a:cs typeface="Arial"/>
              </a:rPr>
              <a:t>ne </a:t>
            </a:r>
            <a:r>
              <a:rPr sz="800" spc="-44" dirty="0" smtClean="0">
                <a:solidFill>
                  <a:srgbClr val="5B5B5B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5B5B5B"/>
                </a:solidFill>
                <a:latin typeface="Arial"/>
                <a:cs typeface="Arial"/>
              </a:rPr>
              <a:t>databa</a:t>
            </a:r>
            <a:r>
              <a:rPr sz="800" spc="0" dirty="0" smtClean="0">
                <a:solidFill>
                  <a:srgbClr val="4B4B4B"/>
                </a:solidFill>
                <a:latin typeface="Arial"/>
                <a:cs typeface="Arial"/>
              </a:rPr>
              <a:t>se   </a:t>
            </a:r>
            <a:r>
              <a:rPr sz="800" spc="57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3700" i="1" spc="184" dirty="0" smtClean="0">
                <a:solidFill>
                  <a:srgbClr val="5B5B5B"/>
                </a:solidFill>
                <a:latin typeface="Times New Roman"/>
                <a:cs typeface="Times New Roman"/>
              </a:rPr>
              <a:t>f</a:t>
            </a:r>
            <a:r>
              <a:rPr sz="800" spc="0" dirty="0" smtClean="0">
                <a:solidFill>
                  <a:srgbClr val="5B5B5B"/>
                </a:solidFill>
                <a:latin typeface="Arial"/>
                <a:cs typeface="Arial"/>
              </a:rPr>
              <a:t>o</a:t>
            </a:r>
            <a:r>
              <a:rPr sz="800" spc="0" dirty="0" smtClean="0">
                <a:solidFill>
                  <a:srgbClr val="3A3A3A"/>
                </a:solidFill>
                <a:latin typeface="Arial"/>
                <a:cs typeface="Arial"/>
              </a:rPr>
              <a:t>t</a:t>
            </a:r>
            <a:r>
              <a:rPr sz="800" spc="0" dirty="0" smtClean="0">
                <a:solidFill>
                  <a:srgbClr val="5B5B5B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707070"/>
                </a:solidFill>
                <a:latin typeface="Arial"/>
                <a:cs typeface="Arial"/>
              </a:rPr>
              <a:t>l</a:t>
            </a:r>
            <a:r>
              <a:rPr sz="800" spc="50" dirty="0" smtClean="0">
                <a:solidFill>
                  <a:srgbClr val="707070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5B5B5B"/>
                </a:solidFill>
                <a:latin typeface="Arial"/>
                <a:cs typeface="Arial"/>
              </a:rPr>
              <a:t>database</a:t>
            </a:r>
            <a:endParaRPr sz="800">
              <a:latin typeface="Arial"/>
              <a:cs typeface="Arial"/>
            </a:endParaRPr>
          </a:p>
          <a:p>
            <a:pPr marL="182766" marR="205253" algn="ctr">
              <a:lnSpc>
                <a:spcPct val="95825"/>
              </a:lnSpc>
              <a:spcBef>
                <a:spcPts val="541"/>
              </a:spcBef>
            </a:pPr>
            <a:r>
              <a:rPr sz="800" spc="0" dirty="0" smtClean="0">
                <a:solidFill>
                  <a:srgbClr val="5B5B5B"/>
                </a:solidFill>
                <a:latin typeface="Arial"/>
                <a:cs typeface="Arial"/>
              </a:rPr>
              <a:t>T-M&gt;</a:t>
            </a:r>
            <a:r>
              <a:rPr sz="800" spc="-7" dirty="0" smtClean="0">
                <a:solidFill>
                  <a:srgbClr val="5B5B5B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5B5B5B"/>
                </a:solidFill>
                <a:latin typeface="Arial"/>
                <a:cs typeface="Arial"/>
              </a:rPr>
              <a:t>d</a:t>
            </a:r>
            <a:r>
              <a:rPr sz="800" spc="0" dirty="0" smtClean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800" spc="0" dirty="0" smtClean="0">
                <a:solidFill>
                  <a:srgbClr val="4B4B4B"/>
                </a:solidFill>
                <a:latin typeface="Arial"/>
                <a:cs typeface="Arial"/>
              </a:rPr>
              <a:t>ff</a:t>
            </a:r>
            <a:r>
              <a:rPr sz="800" spc="0" dirty="0" smtClean="0">
                <a:solidFill>
                  <a:srgbClr val="5B5B5B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800" spc="0" dirty="0" smtClean="0">
                <a:solidFill>
                  <a:srgbClr val="5B5B5B"/>
                </a:solidFill>
                <a:latin typeface="Arial"/>
                <a:cs typeface="Arial"/>
              </a:rPr>
              <a:t>e</a:t>
            </a:r>
            <a:r>
              <a:rPr sz="800" spc="0" dirty="0" smtClean="0">
                <a:solidFill>
                  <a:srgbClr val="4B4B4B"/>
                </a:solidFill>
                <a:latin typeface="Arial"/>
                <a:cs typeface="Arial"/>
              </a:rPr>
              <a:t>n</a:t>
            </a:r>
            <a:r>
              <a:rPr sz="800" spc="0" dirty="0" smtClean="0">
                <a:solidFill>
                  <a:srgbClr val="5B5B5B"/>
                </a:solidFill>
                <a:latin typeface="Arial"/>
                <a:cs typeface="Arial"/>
              </a:rPr>
              <a:t>t</a:t>
            </a:r>
            <a:r>
              <a:rPr sz="800" spc="49" dirty="0" smtClean="0">
                <a:solidFill>
                  <a:srgbClr val="5B5B5B"/>
                </a:solidFill>
                <a:latin typeface="Arial"/>
                <a:cs typeface="Arial"/>
              </a:rPr>
              <a:t> </a:t>
            </a:r>
            <a:r>
              <a:rPr sz="800" spc="0" dirty="0" smtClean="0">
                <a:solidFill>
                  <a:srgbClr val="707070"/>
                </a:solidFill>
                <a:latin typeface="Arial"/>
                <a:cs typeface="Arial"/>
              </a:rPr>
              <a:t>(i</a:t>
            </a:r>
            <a:r>
              <a:rPr sz="800" spc="0" dirty="0" smtClean="0">
                <a:solidFill>
                  <a:srgbClr val="5B5B5B"/>
                </a:solidFill>
                <a:latin typeface="Arial"/>
                <a:cs typeface="Arial"/>
              </a:rPr>
              <a:t>ndependen</a:t>
            </a:r>
            <a:r>
              <a:rPr sz="800" spc="0" dirty="0" smtClean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800" spc="0" dirty="0" smtClean="0">
                <a:solidFill>
                  <a:srgbClr val="707070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573145" marR="597015" algn="ctr">
              <a:lnSpc>
                <a:spcPct val="95825"/>
              </a:lnSpc>
              <a:spcBef>
                <a:spcPts val="5"/>
              </a:spcBef>
            </a:pPr>
            <a:r>
              <a:rPr sz="800" dirty="0" smtClean="0">
                <a:solidFill>
                  <a:srgbClr val="5B5B5B"/>
                </a:solidFill>
                <a:latin typeface="Arial"/>
                <a:cs typeface="Arial"/>
              </a:rPr>
              <a:t>datab</a:t>
            </a:r>
            <a:r>
              <a:rPr sz="800" dirty="0" smtClean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800" dirty="0" smtClean="0">
                <a:solidFill>
                  <a:srgbClr val="5B5B5B"/>
                </a:solidFill>
                <a:latin typeface="Arial"/>
                <a:cs typeface="Arial"/>
              </a:rPr>
              <a:t>ses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779916" y="2233754"/>
            <a:ext cx="1224590" cy="2316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indent="43248">
              <a:lnSpc>
                <a:spcPts val="804"/>
              </a:lnSpc>
              <a:spcBef>
                <a:spcPts val="10"/>
              </a:spcBef>
            </a:pP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T'M&gt;</a:t>
            </a:r>
            <a:r>
              <a:rPr sz="700" spc="2" dirty="0" smtClean="0">
                <a:solidFill>
                  <a:srgbClr val="5B5B5B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phys</a:t>
            </a:r>
            <a:r>
              <a:rPr sz="700" spc="0" dirty="0" smtClean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cally  </a:t>
            </a:r>
            <a:r>
              <a:rPr sz="700" spc="128" dirty="0" smtClean="0">
                <a:solidFill>
                  <a:srgbClr val="5B5B5B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s</a:t>
            </a:r>
            <a:r>
              <a:rPr sz="700" spc="0" dirty="0" smtClean="0">
                <a:solidFill>
                  <a:srgbClr val="4B4B4B"/>
                </a:solidFill>
                <a:latin typeface="Arial"/>
                <a:cs typeface="Arial"/>
              </a:rPr>
              <a:t>e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pa</a:t>
            </a:r>
            <a:r>
              <a:rPr sz="700" spc="0" dirty="0" smtClean="0">
                <a:solidFill>
                  <a:srgbClr val="4B4B4B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ated 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804"/>
              </a:lnSpc>
              <a:spcBef>
                <a:spcPts val="119"/>
              </a:spcBef>
            </a:pP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parts </a:t>
            </a:r>
            <a:r>
              <a:rPr sz="700" spc="50" dirty="0" smtClean="0">
                <a:solidFill>
                  <a:srgbClr val="5B5B5B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o</a:t>
            </a:r>
            <a:r>
              <a:rPr sz="700" spc="0" dirty="0" smtClean="0">
                <a:solidFill>
                  <a:srgbClr val="4B4B4B"/>
                </a:solidFill>
                <a:latin typeface="Arial"/>
                <a:cs typeface="Arial"/>
              </a:rPr>
              <a:t>f</a:t>
            </a:r>
            <a:r>
              <a:rPr sz="700" spc="148" dirty="0" smtClean="0">
                <a:solidFill>
                  <a:srgbClr val="4B4B4B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the  same </a:t>
            </a:r>
            <a:r>
              <a:rPr sz="700" spc="138" dirty="0" smtClean="0">
                <a:solidFill>
                  <a:srgbClr val="5B5B5B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da</a:t>
            </a:r>
            <a:r>
              <a:rPr sz="700" spc="0" dirty="0" smtClean="0">
                <a:solidFill>
                  <a:srgbClr val="282828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abase</a:t>
            </a:r>
            <a:endParaRPr sz="7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6462" y="2604458"/>
            <a:ext cx="143824" cy="1143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10"/>
              </a:spcBef>
            </a:pPr>
            <a:r>
              <a:rPr sz="700" dirty="0" smtClean="0">
                <a:solidFill>
                  <a:srgbClr val="707070"/>
                </a:solidFill>
                <a:latin typeface="Arial"/>
                <a:cs typeface="Arial"/>
              </a:rPr>
              <a:t>(</a:t>
            </a:r>
            <a:r>
              <a:rPr sz="700" dirty="0" smtClean="0">
                <a:solidFill>
                  <a:srgbClr val="4B4B4B"/>
                </a:solidFill>
                <a:latin typeface="Arial"/>
                <a:cs typeface="Arial"/>
              </a:rPr>
              <a:t>a</a:t>
            </a:r>
            <a:r>
              <a:rPr sz="700" dirty="0" smtClean="0">
                <a:solidFill>
                  <a:srgbClr val="707070"/>
                </a:solidFill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85391" y="2607096"/>
            <a:ext cx="157252" cy="1270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915"/>
              </a:lnSpc>
              <a:spcBef>
                <a:spcPts val="45"/>
              </a:spcBef>
            </a:pPr>
            <a:r>
              <a:rPr sz="800" dirty="0" smtClean="0">
                <a:solidFill>
                  <a:srgbClr val="707070"/>
                </a:solidFill>
                <a:latin typeface="Times New Roman"/>
                <a:cs typeface="Times New Roman"/>
              </a:rPr>
              <a:t>(</a:t>
            </a:r>
            <a:r>
              <a:rPr sz="800" dirty="0" smtClean="0">
                <a:solidFill>
                  <a:srgbClr val="5B5B5B"/>
                </a:solidFill>
                <a:latin typeface="Times New Roman"/>
                <a:cs typeface="Times New Roman"/>
              </a:rPr>
              <a:t>b</a:t>
            </a:r>
            <a:r>
              <a:rPr sz="800" dirty="0" smtClean="0">
                <a:solidFill>
                  <a:srgbClr val="707070"/>
                </a:solidFill>
                <a:latin typeface="Times New Roman"/>
                <a:cs typeface="Times New Roman"/>
              </a:rPr>
              <a:t>)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1558" y="2936688"/>
            <a:ext cx="1298776" cy="3126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1" marR="17145">
              <a:lnSpc>
                <a:spcPts val="1019"/>
              </a:lnSpc>
              <a:spcBef>
                <a:spcPts val="51"/>
              </a:spcBef>
            </a:pP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(a)</a:t>
            </a:r>
            <a:r>
              <a:rPr sz="900" b="1" i="1" spc="-9" dirty="0" smtClean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900" b="1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a </a:t>
            </a:r>
            <a:r>
              <a:rPr sz="900" b="1" i="1" spc="-50" dirty="0" smtClean="0">
                <a:solidFill>
                  <a:srgbClr val="282828"/>
                </a:solidFill>
                <a:latin typeface="Times New Roman"/>
                <a:cs typeface="Times New Roman"/>
              </a:rPr>
              <a:t>n</a:t>
            </a:r>
            <a:r>
              <a:rPr sz="900" b="1" i="1" spc="0" dirty="0" smtClean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sted </a:t>
            </a:r>
            <a:r>
              <a:rPr sz="900" b="1" i="1" spc="71" dirty="0" smtClean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900" b="1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900" b="1" i="1" spc="0" dirty="0" smtClean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sz="900" b="1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900" b="1" i="1" spc="-50" dirty="0" smtClean="0">
                <a:solidFill>
                  <a:srgbClr val="282828"/>
                </a:solidFill>
                <a:latin typeface="Times New Roman"/>
                <a:cs typeface="Times New Roman"/>
              </a:rPr>
              <a:t>n</a:t>
            </a:r>
            <a:r>
              <a:rPr sz="900" b="1" i="1" spc="0" dirty="0" smtClean="0">
                <a:solidFill>
                  <a:srgbClr val="3A3A3A"/>
                </a:solidFill>
                <a:latin typeface="Times New Roman"/>
                <a:cs typeface="Times New Roman"/>
              </a:rPr>
              <a:t>s</a:t>
            </a:r>
            <a:r>
              <a:rPr sz="900" b="1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c</a:t>
            </a:r>
            <a:r>
              <a:rPr sz="900" b="1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900" b="1" i="1" spc="0" dirty="0" smtClean="0">
                <a:solidFill>
                  <a:srgbClr val="4B4B4B"/>
                </a:solidFill>
                <a:latin typeface="Times New Roman"/>
                <a:cs typeface="Times New Roman"/>
              </a:rPr>
              <a:t>i</a:t>
            </a:r>
            <a:r>
              <a:rPr sz="900" b="1" i="1" spc="0" dirty="0" smtClean="0">
                <a:solidFill>
                  <a:srgbClr val="3A3A3A"/>
                </a:solidFill>
                <a:latin typeface="Times New Roman"/>
                <a:cs typeface="Times New Roman"/>
              </a:rPr>
              <a:t>on</a:t>
            </a: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4"/>
              </a:spcBef>
            </a:pP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(</a:t>
            </a:r>
            <a:r>
              <a:rPr sz="900" b="1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b</a:t>
            </a: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)</a:t>
            </a:r>
            <a:r>
              <a:rPr sz="900" b="1" i="1" spc="-14" dirty="0" smtClean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d</a:t>
            </a:r>
            <a:r>
              <a:rPr sz="900" b="1" i="1" spc="0" dirty="0" smtClean="0">
                <a:solidFill>
                  <a:srgbClr val="3A3A3A"/>
                </a:solidFill>
                <a:latin typeface="Times New Roman"/>
                <a:cs typeface="Times New Roman"/>
              </a:rPr>
              <a:t>i</a:t>
            </a: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s</a:t>
            </a:r>
            <a:r>
              <a:rPr sz="900" b="1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r</a:t>
            </a:r>
            <a:r>
              <a:rPr sz="900" b="1" i="1" spc="0" dirty="0" smtClean="0">
                <a:solidFill>
                  <a:srgbClr val="4B4B4B"/>
                </a:solidFill>
                <a:latin typeface="Times New Roman"/>
                <a:cs typeface="Times New Roman"/>
              </a:rPr>
              <a:t>i</a:t>
            </a: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bu</a:t>
            </a:r>
            <a:r>
              <a:rPr sz="900" b="1" i="1" spc="-59" dirty="0" smtClean="0">
                <a:solidFill>
                  <a:srgbClr val="282828"/>
                </a:solidFill>
                <a:latin typeface="Times New Roman"/>
                <a:cs typeface="Times New Roman"/>
              </a:rPr>
              <a:t>t</a:t>
            </a:r>
            <a:r>
              <a:rPr sz="900" b="1" i="1" spc="0" dirty="0" smtClean="0">
                <a:solidFill>
                  <a:srgbClr val="3A3A3A"/>
                </a:solidFill>
                <a:latin typeface="Times New Roman"/>
                <a:cs typeface="Times New Roman"/>
              </a:rPr>
              <a:t>e</a:t>
            </a: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d </a:t>
            </a:r>
            <a:r>
              <a:rPr sz="900" b="1" i="1" spc="80" dirty="0" smtClean="0">
                <a:solidFill>
                  <a:srgbClr val="282828"/>
                </a:solidFill>
                <a:latin typeface="Times New Roman"/>
                <a:cs typeface="Times New Roman"/>
              </a:rPr>
              <a:t> </a:t>
            </a:r>
            <a:r>
              <a:rPr sz="900" b="1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t</a:t>
            </a:r>
            <a:r>
              <a:rPr sz="900" b="1" i="1" spc="0" dirty="0" smtClean="0">
                <a:solidFill>
                  <a:srgbClr val="3A3A3A"/>
                </a:solidFill>
                <a:latin typeface="Times New Roman"/>
                <a:cs typeface="Times New Roman"/>
              </a:rPr>
              <a:t>r</a:t>
            </a: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an</a:t>
            </a:r>
            <a:r>
              <a:rPr sz="900" b="1" i="1" spc="-50" dirty="0" smtClean="0">
                <a:solidFill>
                  <a:srgbClr val="282828"/>
                </a:solidFill>
                <a:latin typeface="Times New Roman"/>
                <a:cs typeface="Times New Roman"/>
              </a:rPr>
              <a:t>s</a:t>
            </a:r>
            <a:r>
              <a:rPr sz="900" b="1" i="1" spc="0" dirty="0" smtClean="0">
                <a:solidFill>
                  <a:srgbClr val="181818"/>
                </a:solidFill>
                <a:latin typeface="Times New Roman"/>
                <a:cs typeface="Times New Roman"/>
              </a:rPr>
              <a:t>a</a:t>
            </a: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ct</a:t>
            </a:r>
            <a:r>
              <a:rPr sz="900" b="1" i="1" spc="0" dirty="0" smtClean="0">
                <a:solidFill>
                  <a:srgbClr val="3A3A3A"/>
                </a:solidFill>
                <a:latin typeface="Times New Roman"/>
                <a:cs typeface="Times New Roman"/>
              </a:rPr>
              <a:t>i</a:t>
            </a:r>
            <a:r>
              <a:rPr sz="900" b="1" i="1" spc="0" dirty="0" smtClean="0">
                <a:solidFill>
                  <a:srgbClr val="282828"/>
                </a:solidFill>
                <a:latin typeface="Times New Roman"/>
                <a:cs typeface="Times New Roman"/>
              </a:rPr>
              <a:t>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35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2399" y="1576400"/>
            <a:ext cx="952499" cy="3809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2692399" y="1957400"/>
            <a:ext cx="981322" cy="2285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R="28822">
              <a:lnSpc>
                <a:spcPts val="650"/>
              </a:lnSpc>
              <a:spcBef>
                <a:spcPts val="28"/>
              </a:spcBef>
            </a:pPr>
            <a:endParaRPr sz="650"/>
          </a:p>
          <a:p>
            <a:pPr marL="304102">
              <a:lnSpc>
                <a:spcPct val="95825"/>
              </a:lnSpc>
            </a:pP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D</a:t>
            </a:r>
            <a:r>
              <a:rPr sz="700" spc="0" dirty="0" smtClean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s</a:t>
            </a:r>
            <a:r>
              <a:rPr sz="700" spc="0" dirty="0" smtClean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r</a:t>
            </a:r>
            <a:r>
              <a:rPr sz="700" spc="0" dirty="0" smtClean="0">
                <a:solidFill>
                  <a:srgbClr val="707070"/>
                </a:solidFill>
                <a:latin typeface="Arial"/>
                <a:cs typeface="Arial"/>
              </a:rPr>
              <a:t>i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buted  </a:t>
            </a:r>
            <a:r>
              <a:rPr sz="700" spc="158" dirty="0" smtClean="0">
                <a:solidFill>
                  <a:srgbClr val="5B5B5B"/>
                </a:solidFill>
                <a:latin typeface="Arial"/>
                <a:cs typeface="Arial"/>
              </a:rPr>
              <a:t> </a:t>
            </a:r>
            <a:r>
              <a:rPr sz="700" spc="0" dirty="0" smtClean="0">
                <a:solidFill>
                  <a:srgbClr val="5B5B5B"/>
                </a:solidFill>
                <a:latin typeface="Arial"/>
                <a:cs typeface="Arial"/>
              </a:rPr>
              <a:t>da</a:t>
            </a:r>
            <a:r>
              <a:rPr sz="700" spc="0" dirty="0" smtClean="0">
                <a:solidFill>
                  <a:srgbClr val="4B4B4B"/>
                </a:solidFill>
                <a:latin typeface="Arial"/>
                <a:cs typeface="Arial"/>
              </a:rPr>
              <a:t>t</a:t>
            </a:r>
            <a:endParaRPr sz="7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8299" y="807191"/>
            <a:ext cx="484315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1128338" y="807191"/>
            <a:ext cx="76444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1634976" y="807191"/>
            <a:ext cx="39702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2565399" y="890599"/>
            <a:ext cx="16636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002966" y="1134645"/>
            <a:ext cx="127333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1894802" y="1134645"/>
            <a:ext cx="137197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" name="object 3"/>
          <p:cNvSpPr txBox="1"/>
          <p:nvPr/>
        </p:nvSpPr>
        <p:spPr>
          <a:xfrm>
            <a:off x="2565399" y="1220799"/>
            <a:ext cx="7746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3467099" y="1220799"/>
            <a:ext cx="761999" cy="15240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400330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</a:t>
            </a:r>
            <a:r>
              <a:rPr sz="1400" spc="-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7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info.</a:t>
            </a:r>
            <a:r>
              <a:rPr sz="1400" spc="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Enterprise</a:t>
            </a:r>
            <a:r>
              <a:rPr sz="1400" spc="1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sz="1400" spc="1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</a:t>
            </a:r>
            <a:r>
              <a:rPr sz="14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1261235"/>
            <a:ext cx="3982723" cy="10935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algn="just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became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decoupled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databases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were</a:t>
            </a:r>
            <a:endParaRPr sz="1100">
              <a:latin typeface="Times New Roman"/>
              <a:cs typeface="Times New Roman"/>
            </a:endParaRPr>
          </a:p>
          <a:p>
            <a:pPr marL="12700" marR="190372">
              <a:lnSpc>
                <a:spcPts val="1264"/>
              </a:lnSpc>
              <a:spcBef>
                <a:spcPts val="31"/>
              </a:spcBef>
            </a:pP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uilt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upon,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more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vident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became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acilities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needed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 int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grate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independent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their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databases.</a:t>
            </a:r>
            <a:endParaRPr sz="1100">
              <a:latin typeface="Times New Roman"/>
              <a:cs typeface="Times New Roman"/>
            </a:endParaRPr>
          </a:p>
          <a:p>
            <a:pPr marL="12700" marR="74132" algn="just">
              <a:lnSpc>
                <a:spcPts val="1264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Application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components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able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communicate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directly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 each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other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merely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means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request/reply</a:t>
            </a:r>
            <a:r>
              <a:rPr sz="1100" spc="-5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beh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0" dirty="0" smtClean="0">
                <a:latin typeface="Times New Roman"/>
                <a:cs typeface="Times New Roman"/>
              </a:rPr>
              <a:t>vior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supported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transaction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36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743" y="620724"/>
            <a:ext cx="4432566" cy="175556"/>
          </a:xfrm>
          <a:custGeom>
            <a:avLst/>
            <a:gdLst/>
            <a:ahLst/>
            <a:cxnLst/>
            <a:rect l="l" t="t" r="r" b="b"/>
            <a:pathLst>
              <a:path w="4432566" h="175556">
                <a:moveTo>
                  <a:pt x="0" y="50800"/>
                </a:moveTo>
                <a:lnTo>
                  <a:pt x="0" y="175556"/>
                </a:lnTo>
                <a:lnTo>
                  <a:pt x="4432566" y="175556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7743" y="745336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56809" y="1130693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89344" y="1181494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520310" y="652251"/>
            <a:ext cx="50800" cy="49114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20310" y="715752"/>
            <a:ext cx="50800" cy="42764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7743" y="827903"/>
            <a:ext cx="4432566" cy="366290"/>
          </a:xfrm>
          <a:custGeom>
            <a:avLst/>
            <a:gdLst/>
            <a:ahLst/>
            <a:cxnLst/>
            <a:rect l="l" t="t" r="r" b="b"/>
            <a:pathLst>
              <a:path w="4432566" h="366290">
                <a:moveTo>
                  <a:pt x="0" y="315490"/>
                </a:moveTo>
                <a:lnTo>
                  <a:pt x="16636" y="353004"/>
                </a:lnTo>
                <a:lnTo>
                  <a:pt x="50800" y="366290"/>
                </a:lnTo>
                <a:lnTo>
                  <a:pt x="4381765" y="366290"/>
                </a:lnTo>
                <a:lnTo>
                  <a:pt x="4419279" y="349655"/>
                </a:lnTo>
                <a:lnTo>
                  <a:pt x="4432566" y="315490"/>
                </a:lnTo>
                <a:lnTo>
                  <a:pt x="4432566" y="0"/>
                </a:lnTo>
                <a:lnTo>
                  <a:pt x="0" y="0"/>
                </a:lnTo>
                <a:lnTo>
                  <a:pt x="0" y="315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20310" y="703052"/>
            <a:ext cx="0" cy="459391"/>
          </a:xfrm>
          <a:custGeom>
            <a:avLst/>
            <a:gdLst/>
            <a:ahLst/>
            <a:cxnLst/>
            <a:rect l="l" t="t" r="r" b="b"/>
            <a:pathLst>
              <a:path h="459391">
                <a:moveTo>
                  <a:pt x="0" y="459391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20310" y="6903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20310" y="6776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20310" y="664952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84055" y="1945220"/>
            <a:ext cx="411480" cy="274316"/>
          </a:xfrm>
          <a:custGeom>
            <a:avLst/>
            <a:gdLst/>
            <a:ahLst/>
            <a:cxnLst/>
            <a:rect l="l" t="t" r="r" b="b"/>
            <a:pathLst>
              <a:path w="411480" h="274316">
                <a:moveTo>
                  <a:pt x="0" y="274316"/>
                </a:moveTo>
                <a:lnTo>
                  <a:pt x="411480" y="274316"/>
                </a:lnTo>
                <a:lnTo>
                  <a:pt x="411480" y="0"/>
                </a:lnTo>
                <a:lnTo>
                  <a:pt x="0" y="0"/>
                </a:lnTo>
                <a:lnTo>
                  <a:pt x="0" y="274316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098255" y="1945220"/>
            <a:ext cx="411479" cy="274316"/>
          </a:xfrm>
          <a:custGeom>
            <a:avLst/>
            <a:gdLst/>
            <a:ahLst/>
            <a:cxnLst/>
            <a:rect l="l" t="t" r="r" b="b"/>
            <a:pathLst>
              <a:path w="411479" h="274316">
                <a:moveTo>
                  <a:pt x="0" y="274316"/>
                </a:moveTo>
                <a:lnTo>
                  <a:pt x="411480" y="274316"/>
                </a:lnTo>
                <a:lnTo>
                  <a:pt x="411480" y="0"/>
                </a:lnTo>
                <a:lnTo>
                  <a:pt x="0" y="0"/>
                </a:lnTo>
                <a:lnTo>
                  <a:pt x="0" y="274316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55355" y="1430873"/>
            <a:ext cx="411479" cy="274316"/>
          </a:xfrm>
          <a:custGeom>
            <a:avLst/>
            <a:gdLst/>
            <a:ahLst/>
            <a:cxnLst/>
            <a:rect l="l" t="t" r="r" b="b"/>
            <a:pathLst>
              <a:path w="411479" h="274316">
                <a:moveTo>
                  <a:pt x="0" y="274316"/>
                </a:moveTo>
                <a:lnTo>
                  <a:pt x="411480" y="274316"/>
                </a:lnTo>
                <a:lnTo>
                  <a:pt x="411480" y="0"/>
                </a:lnTo>
                <a:lnTo>
                  <a:pt x="0" y="0"/>
                </a:lnTo>
                <a:lnTo>
                  <a:pt x="0" y="274316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412455" y="1945220"/>
            <a:ext cx="411480" cy="274316"/>
          </a:xfrm>
          <a:custGeom>
            <a:avLst/>
            <a:gdLst/>
            <a:ahLst/>
            <a:cxnLst/>
            <a:rect l="l" t="t" r="r" b="b"/>
            <a:pathLst>
              <a:path w="411479" h="274316">
                <a:moveTo>
                  <a:pt x="0" y="274316"/>
                </a:moveTo>
                <a:lnTo>
                  <a:pt x="411480" y="274316"/>
                </a:lnTo>
                <a:lnTo>
                  <a:pt x="411480" y="0"/>
                </a:lnTo>
                <a:lnTo>
                  <a:pt x="0" y="0"/>
                </a:lnTo>
                <a:lnTo>
                  <a:pt x="0" y="274316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441155" y="1430873"/>
            <a:ext cx="411479" cy="274316"/>
          </a:xfrm>
          <a:custGeom>
            <a:avLst/>
            <a:gdLst/>
            <a:ahLst/>
            <a:cxnLst/>
            <a:rect l="l" t="t" r="r" b="b"/>
            <a:pathLst>
              <a:path w="411479" h="274316">
                <a:moveTo>
                  <a:pt x="0" y="274316"/>
                </a:moveTo>
                <a:lnTo>
                  <a:pt x="411480" y="274316"/>
                </a:lnTo>
                <a:lnTo>
                  <a:pt x="411480" y="0"/>
                </a:lnTo>
                <a:lnTo>
                  <a:pt x="0" y="0"/>
                </a:lnTo>
                <a:lnTo>
                  <a:pt x="0" y="274316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478362" y="2293981"/>
            <a:ext cx="279666" cy="169018"/>
          </a:xfrm>
          <a:custGeom>
            <a:avLst/>
            <a:gdLst/>
            <a:ahLst/>
            <a:cxnLst/>
            <a:rect l="l" t="t" r="r" b="b"/>
            <a:pathLst>
              <a:path w="279666" h="169018">
                <a:moveTo>
                  <a:pt x="279666" y="0"/>
                </a:moveTo>
                <a:lnTo>
                  <a:pt x="0" y="0"/>
                </a:lnTo>
                <a:lnTo>
                  <a:pt x="0" y="135216"/>
                </a:lnTo>
                <a:lnTo>
                  <a:pt x="8261" y="147681"/>
                </a:lnTo>
                <a:lnTo>
                  <a:pt x="26747" y="156110"/>
                </a:lnTo>
                <a:lnTo>
                  <a:pt x="39164" y="159535"/>
                </a:lnTo>
                <a:lnTo>
                  <a:pt x="53311" y="162433"/>
                </a:lnTo>
                <a:lnTo>
                  <a:pt x="68897" y="164803"/>
                </a:lnTo>
                <a:lnTo>
                  <a:pt x="85632" y="166647"/>
                </a:lnTo>
                <a:lnTo>
                  <a:pt x="103227" y="167964"/>
                </a:lnTo>
                <a:lnTo>
                  <a:pt x="121390" y="168755"/>
                </a:lnTo>
                <a:lnTo>
                  <a:pt x="139833" y="169018"/>
                </a:lnTo>
                <a:lnTo>
                  <a:pt x="145887" y="168990"/>
                </a:lnTo>
                <a:lnTo>
                  <a:pt x="164269" y="168554"/>
                </a:lnTo>
                <a:lnTo>
                  <a:pt x="182278" y="167591"/>
                </a:lnTo>
                <a:lnTo>
                  <a:pt x="199623" y="166101"/>
                </a:lnTo>
                <a:lnTo>
                  <a:pt x="216013" y="164085"/>
                </a:lnTo>
                <a:lnTo>
                  <a:pt x="231160" y="161541"/>
                </a:lnTo>
                <a:lnTo>
                  <a:pt x="244772" y="158471"/>
                </a:lnTo>
                <a:lnTo>
                  <a:pt x="256560" y="154874"/>
                </a:lnTo>
                <a:lnTo>
                  <a:pt x="266234" y="150750"/>
                </a:lnTo>
                <a:lnTo>
                  <a:pt x="278077" y="140921"/>
                </a:lnTo>
                <a:lnTo>
                  <a:pt x="279666" y="135216"/>
                </a:lnTo>
                <a:lnTo>
                  <a:pt x="279666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478362" y="2293981"/>
            <a:ext cx="279666" cy="169018"/>
          </a:xfrm>
          <a:custGeom>
            <a:avLst/>
            <a:gdLst/>
            <a:ahLst/>
            <a:cxnLst/>
            <a:rect l="l" t="t" r="r" b="b"/>
            <a:pathLst>
              <a:path w="279666" h="169018">
                <a:moveTo>
                  <a:pt x="0" y="0"/>
                </a:moveTo>
                <a:lnTo>
                  <a:pt x="279666" y="0"/>
                </a:lnTo>
                <a:lnTo>
                  <a:pt x="279666" y="3706"/>
                </a:lnTo>
                <a:lnTo>
                  <a:pt x="279666" y="12983"/>
                </a:lnTo>
                <a:lnTo>
                  <a:pt x="279666" y="97932"/>
                </a:lnTo>
                <a:lnTo>
                  <a:pt x="279666" y="113631"/>
                </a:lnTo>
                <a:lnTo>
                  <a:pt x="279666" y="125899"/>
                </a:lnTo>
                <a:lnTo>
                  <a:pt x="279666" y="133449"/>
                </a:lnTo>
                <a:lnTo>
                  <a:pt x="279666" y="135216"/>
                </a:lnTo>
                <a:lnTo>
                  <a:pt x="273503" y="146099"/>
                </a:lnTo>
                <a:lnTo>
                  <a:pt x="256560" y="154874"/>
                </a:lnTo>
                <a:lnTo>
                  <a:pt x="244772" y="158471"/>
                </a:lnTo>
                <a:lnTo>
                  <a:pt x="231160" y="161541"/>
                </a:lnTo>
                <a:lnTo>
                  <a:pt x="216013" y="164085"/>
                </a:lnTo>
                <a:lnTo>
                  <a:pt x="199623" y="166101"/>
                </a:lnTo>
                <a:lnTo>
                  <a:pt x="182278" y="167591"/>
                </a:lnTo>
                <a:lnTo>
                  <a:pt x="164269" y="168554"/>
                </a:lnTo>
                <a:lnTo>
                  <a:pt x="145887" y="168990"/>
                </a:lnTo>
                <a:lnTo>
                  <a:pt x="139833" y="169018"/>
                </a:lnTo>
                <a:lnTo>
                  <a:pt x="121390" y="168755"/>
                </a:lnTo>
                <a:lnTo>
                  <a:pt x="103227" y="167964"/>
                </a:lnTo>
                <a:lnTo>
                  <a:pt x="85632" y="166647"/>
                </a:lnTo>
                <a:lnTo>
                  <a:pt x="68897" y="164803"/>
                </a:lnTo>
                <a:lnTo>
                  <a:pt x="53311" y="162433"/>
                </a:lnTo>
                <a:lnTo>
                  <a:pt x="39164" y="159535"/>
                </a:lnTo>
                <a:lnTo>
                  <a:pt x="26747" y="156110"/>
                </a:lnTo>
                <a:lnTo>
                  <a:pt x="16349" y="152159"/>
                </a:lnTo>
                <a:lnTo>
                  <a:pt x="2772" y="142675"/>
                </a:lnTo>
                <a:lnTo>
                  <a:pt x="0" y="135216"/>
                </a:lnTo>
                <a:lnTo>
                  <a:pt x="0" y="131360"/>
                </a:lnTo>
                <a:lnTo>
                  <a:pt x="0" y="121889"/>
                </a:lnTo>
                <a:lnTo>
                  <a:pt x="0" y="108115"/>
                </a:lnTo>
                <a:lnTo>
                  <a:pt x="0" y="91349"/>
                </a:lnTo>
                <a:lnTo>
                  <a:pt x="0" y="72904"/>
                </a:lnTo>
                <a:lnTo>
                  <a:pt x="0" y="54092"/>
                </a:lnTo>
                <a:lnTo>
                  <a:pt x="0" y="36225"/>
                </a:lnTo>
                <a:lnTo>
                  <a:pt x="0" y="20615"/>
                </a:lnTo>
                <a:lnTo>
                  <a:pt x="0" y="8574"/>
                </a:lnTo>
                <a:lnTo>
                  <a:pt x="0" y="1414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478362" y="2270975"/>
            <a:ext cx="279666" cy="46008"/>
          </a:xfrm>
          <a:custGeom>
            <a:avLst/>
            <a:gdLst/>
            <a:ahLst/>
            <a:cxnLst/>
            <a:rect l="l" t="t" r="r" b="b"/>
            <a:pathLst>
              <a:path w="279666" h="46008">
                <a:moveTo>
                  <a:pt x="139833" y="0"/>
                </a:moveTo>
                <a:lnTo>
                  <a:pt x="116358" y="325"/>
                </a:lnTo>
                <a:lnTo>
                  <a:pt x="97085" y="1102"/>
                </a:lnTo>
                <a:lnTo>
                  <a:pt x="78949" y="2302"/>
                </a:lnTo>
                <a:lnTo>
                  <a:pt x="62160" y="3891"/>
                </a:lnTo>
                <a:lnTo>
                  <a:pt x="46928" y="5835"/>
                </a:lnTo>
                <a:lnTo>
                  <a:pt x="33464" y="8099"/>
                </a:lnTo>
                <a:lnTo>
                  <a:pt x="21976" y="10647"/>
                </a:lnTo>
                <a:lnTo>
                  <a:pt x="12676" y="13447"/>
                </a:lnTo>
                <a:lnTo>
                  <a:pt x="1478" y="19660"/>
                </a:lnTo>
                <a:lnTo>
                  <a:pt x="0" y="23005"/>
                </a:lnTo>
                <a:lnTo>
                  <a:pt x="37" y="23543"/>
                </a:lnTo>
                <a:lnTo>
                  <a:pt x="13996" y="33022"/>
                </a:lnTo>
                <a:lnTo>
                  <a:pt x="23656" y="35783"/>
                </a:lnTo>
                <a:lnTo>
                  <a:pt x="35471" y="38289"/>
                </a:lnTo>
                <a:lnTo>
                  <a:pt x="49229" y="40504"/>
                </a:lnTo>
                <a:lnTo>
                  <a:pt x="64722" y="42393"/>
                </a:lnTo>
                <a:lnTo>
                  <a:pt x="81738" y="43923"/>
                </a:lnTo>
                <a:lnTo>
                  <a:pt x="100069" y="45059"/>
                </a:lnTo>
                <a:lnTo>
                  <a:pt x="119504" y="45765"/>
                </a:lnTo>
                <a:lnTo>
                  <a:pt x="139833" y="46008"/>
                </a:lnTo>
                <a:lnTo>
                  <a:pt x="143105" y="46002"/>
                </a:lnTo>
                <a:lnTo>
                  <a:pt x="163307" y="45683"/>
                </a:lnTo>
                <a:lnTo>
                  <a:pt x="182581" y="44906"/>
                </a:lnTo>
                <a:lnTo>
                  <a:pt x="200718" y="43706"/>
                </a:lnTo>
                <a:lnTo>
                  <a:pt x="217507" y="42117"/>
                </a:lnTo>
                <a:lnTo>
                  <a:pt x="232738" y="40174"/>
                </a:lnTo>
                <a:lnTo>
                  <a:pt x="246202" y="37910"/>
                </a:lnTo>
                <a:lnTo>
                  <a:pt x="257689" y="35362"/>
                </a:lnTo>
                <a:lnTo>
                  <a:pt x="266989" y="32563"/>
                </a:lnTo>
                <a:lnTo>
                  <a:pt x="278187" y="26350"/>
                </a:lnTo>
                <a:lnTo>
                  <a:pt x="279666" y="23005"/>
                </a:lnTo>
                <a:lnTo>
                  <a:pt x="279628" y="22467"/>
                </a:lnTo>
                <a:lnTo>
                  <a:pt x="265670" y="12988"/>
                </a:lnTo>
                <a:lnTo>
                  <a:pt x="256009" y="10226"/>
                </a:lnTo>
                <a:lnTo>
                  <a:pt x="244195" y="7720"/>
                </a:lnTo>
                <a:lnTo>
                  <a:pt x="230437" y="5505"/>
                </a:lnTo>
                <a:lnTo>
                  <a:pt x="214944" y="3615"/>
                </a:lnTo>
                <a:lnTo>
                  <a:pt x="197928" y="2085"/>
                </a:lnTo>
                <a:lnTo>
                  <a:pt x="179597" y="949"/>
                </a:lnTo>
                <a:lnTo>
                  <a:pt x="160162" y="243"/>
                </a:lnTo>
                <a:lnTo>
                  <a:pt x="139833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478362" y="2270975"/>
            <a:ext cx="279666" cy="46008"/>
          </a:xfrm>
          <a:custGeom>
            <a:avLst/>
            <a:gdLst/>
            <a:ahLst/>
            <a:cxnLst/>
            <a:rect l="l" t="t" r="r" b="b"/>
            <a:pathLst>
              <a:path w="279666" h="46008">
                <a:moveTo>
                  <a:pt x="139833" y="0"/>
                </a:moveTo>
                <a:lnTo>
                  <a:pt x="160162" y="243"/>
                </a:lnTo>
                <a:lnTo>
                  <a:pt x="179597" y="949"/>
                </a:lnTo>
                <a:lnTo>
                  <a:pt x="197928" y="2085"/>
                </a:lnTo>
                <a:lnTo>
                  <a:pt x="214944" y="3615"/>
                </a:lnTo>
                <a:lnTo>
                  <a:pt x="230437" y="5505"/>
                </a:lnTo>
                <a:lnTo>
                  <a:pt x="244195" y="7720"/>
                </a:lnTo>
                <a:lnTo>
                  <a:pt x="256009" y="10226"/>
                </a:lnTo>
                <a:lnTo>
                  <a:pt x="265670" y="12988"/>
                </a:lnTo>
                <a:lnTo>
                  <a:pt x="277689" y="19143"/>
                </a:lnTo>
                <a:lnTo>
                  <a:pt x="279666" y="23005"/>
                </a:lnTo>
                <a:lnTo>
                  <a:pt x="278187" y="26350"/>
                </a:lnTo>
                <a:lnTo>
                  <a:pt x="266989" y="32563"/>
                </a:lnTo>
                <a:lnTo>
                  <a:pt x="257689" y="35362"/>
                </a:lnTo>
                <a:lnTo>
                  <a:pt x="246202" y="37910"/>
                </a:lnTo>
                <a:lnTo>
                  <a:pt x="232738" y="40174"/>
                </a:lnTo>
                <a:lnTo>
                  <a:pt x="217507" y="42117"/>
                </a:lnTo>
                <a:lnTo>
                  <a:pt x="200718" y="43706"/>
                </a:lnTo>
                <a:lnTo>
                  <a:pt x="182581" y="44906"/>
                </a:lnTo>
                <a:lnTo>
                  <a:pt x="163307" y="45683"/>
                </a:lnTo>
                <a:lnTo>
                  <a:pt x="143105" y="46002"/>
                </a:lnTo>
                <a:lnTo>
                  <a:pt x="139833" y="46008"/>
                </a:lnTo>
                <a:lnTo>
                  <a:pt x="119504" y="45765"/>
                </a:lnTo>
                <a:lnTo>
                  <a:pt x="100069" y="45059"/>
                </a:lnTo>
                <a:lnTo>
                  <a:pt x="81738" y="43923"/>
                </a:lnTo>
                <a:lnTo>
                  <a:pt x="64722" y="42393"/>
                </a:lnTo>
                <a:lnTo>
                  <a:pt x="49229" y="40504"/>
                </a:lnTo>
                <a:lnTo>
                  <a:pt x="35471" y="38289"/>
                </a:lnTo>
                <a:lnTo>
                  <a:pt x="23656" y="35783"/>
                </a:lnTo>
                <a:lnTo>
                  <a:pt x="13996" y="33022"/>
                </a:lnTo>
                <a:lnTo>
                  <a:pt x="1976" y="26867"/>
                </a:lnTo>
                <a:lnTo>
                  <a:pt x="0" y="23005"/>
                </a:lnTo>
                <a:lnTo>
                  <a:pt x="1478" y="19660"/>
                </a:lnTo>
                <a:lnTo>
                  <a:pt x="12676" y="13447"/>
                </a:lnTo>
                <a:lnTo>
                  <a:pt x="21976" y="10647"/>
                </a:lnTo>
                <a:lnTo>
                  <a:pt x="33464" y="8099"/>
                </a:lnTo>
                <a:lnTo>
                  <a:pt x="46928" y="5835"/>
                </a:lnTo>
                <a:lnTo>
                  <a:pt x="62160" y="3891"/>
                </a:lnTo>
                <a:lnTo>
                  <a:pt x="78949" y="2302"/>
                </a:lnTo>
                <a:lnTo>
                  <a:pt x="97085" y="1102"/>
                </a:lnTo>
                <a:lnTo>
                  <a:pt x="116358" y="325"/>
                </a:lnTo>
                <a:lnTo>
                  <a:pt x="136560" y="6"/>
                </a:lnTo>
                <a:lnTo>
                  <a:pt x="139833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164161" y="2293981"/>
            <a:ext cx="279669" cy="169018"/>
          </a:xfrm>
          <a:custGeom>
            <a:avLst/>
            <a:gdLst/>
            <a:ahLst/>
            <a:cxnLst/>
            <a:rect l="l" t="t" r="r" b="b"/>
            <a:pathLst>
              <a:path w="279669" h="169018">
                <a:moveTo>
                  <a:pt x="279669" y="43109"/>
                </a:moveTo>
                <a:lnTo>
                  <a:pt x="279669" y="0"/>
                </a:lnTo>
                <a:lnTo>
                  <a:pt x="0" y="0"/>
                </a:lnTo>
                <a:lnTo>
                  <a:pt x="0" y="135216"/>
                </a:lnTo>
                <a:lnTo>
                  <a:pt x="174" y="137144"/>
                </a:lnTo>
                <a:lnTo>
                  <a:pt x="8262" y="147681"/>
                </a:lnTo>
                <a:lnTo>
                  <a:pt x="26748" y="156111"/>
                </a:lnTo>
                <a:lnTo>
                  <a:pt x="39165" y="159535"/>
                </a:lnTo>
                <a:lnTo>
                  <a:pt x="53312" y="162433"/>
                </a:lnTo>
                <a:lnTo>
                  <a:pt x="68898" y="164803"/>
                </a:lnTo>
                <a:lnTo>
                  <a:pt x="85633" y="166647"/>
                </a:lnTo>
                <a:lnTo>
                  <a:pt x="103228" y="167964"/>
                </a:lnTo>
                <a:lnTo>
                  <a:pt x="121392" y="168755"/>
                </a:lnTo>
                <a:lnTo>
                  <a:pt x="139834" y="169018"/>
                </a:lnTo>
                <a:lnTo>
                  <a:pt x="145890" y="168990"/>
                </a:lnTo>
                <a:lnTo>
                  <a:pt x="164272" y="168554"/>
                </a:lnTo>
                <a:lnTo>
                  <a:pt x="182280" y="167591"/>
                </a:lnTo>
                <a:lnTo>
                  <a:pt x="199625" y="166101"/>
                </a:lnTo>
                <a:lnTo>
                  <a:pt x="216015" y="164085"/>
                </a:lnTo>
                <a:lnTo>
                  <a:pt x="231162" y="161541"/>
                </a:lnTo>
                <a:lnTo>
                  <a:pt x="244774" y="158471"/>
                </a:lnTo>
                <a:lnTo>
                  <a:pt x="256563" y="154874"/>
                </a:lnTo>
                <a:lnTo>
                  <a:pt x="266236" y="150750"/>
                </a:lnTo>
                <a:lnTo>
                  <a:pt x="278080" y="140921"/>
                </a:lnTo>
                <a:lnTo>
                  <a:pt x="279669" y="135216"/>
                </a:lnTo>
                <a:lnTo>
                  <a:pt x="279669" y="43109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2164161" y="2293981"/>
            <a:ext cx="279669" cy="169018"/>
          </a:xfrm>
          <a:custGeom>
            <a:avLst/>
            <a:gdLst/>
            <a:ahLst/>
            <a:cxnLst/>
            <a:rect l="l" t="t" r="r" b="b"/>
            <a:pathLst>
              <a:path w="279669" h="169018">
                <a:moveTo>
                  <a:pt x="0" y="0"/>
                </a:moveTo>
                <a:lnTo>
                  <a:pt x="279669" y="0"/>
                </a:lnTo>
                <a:lnTo>
                  <a:pt x="279669" y="3706"/>
                </a:lnTo>
                <a:lnTo>
                  <a:pt x="279669" y="12983"/>
                </a:lnTo>
                <a:lnTo>
                  <a:pt x="279669" y="26546"/>
                </a:lnTo>
                <a:lnTo>
                  <a:pt x="279669" y="43109"/>
                </a:lnTo>
                <a:lnTo>
                  <a:pt x="279669" y="61385"/>
                </a:lnTo>
                <a:lnTo>
                  <a:pt x="279669" y="80088"/>
                </a:lnTo>
                <a:lnTo>
                  <a:pt x="279669" y="97932"/>
                </a:lnTo>
                <a:lnTo>
                  <a:pt x="279669" y="113631"/>
                </a:lnTo>
                <a:lnTo>
                  <a:pt x="279669" y="125899"/>
                </a:lnTo>
                <a:lnTo>
                  <a:pt x="279669" y="133449"/>
                </a:lnTo>
                <a:lnTo>
                  <a:pt x="279669" y="135216"/>
                </a:lnTo>
                <a:lnTo>
                  <a:pt x="273505" y="146099"/>
                </a:lnTo>
                <a:lnTo>
                  <a:pt x="256563" y="154874"/>
                </a:lnTo>
                <a:lnTo>
                  <a:pt x="244774" y="158471"/>
                </a:lnTo>
                <a:lnTo>
                  <a:pt x="231162" y="161541"/>
                </a:lnTo>
                <a:lnTo>
                  <a:pt x="216015" y="164085"/>
                </a:lnTo>
                <a:lnTo>
                  <a:pt x="199625" y="166101"/>
                </a:lnTo>
                <a:lnTo>
                  <a:pt x="182280" y="167591"/>
                </a:lnTo>
                <a:lnTo>
                  <a:pt x="164272" y="168554"/>
                </a:lnTo>
                <a:lnTo>
                  <a:pt x="145890" y="168990"/>
                </a:lnTo>
                <a:lnTo>
                  <a:pt x="139834" y="169018"/>
                </a:lnTo>
                <a:lnTo>
                  <a:pt x="121392" y="168755"/>
                </a:lnTo>
                <a:lnTo>
                  <a:pt x="103228" y="167964"/>
                </a:lnTo>
                <a:lnTo>
                  <a:pt x="85633" y="166647"/>
                </a:lnTo>
                <a:lnTo>
                  <a:pt x="68898" y="164803"/>
                </a:lnTo>
                <a:lnTo>
                  <a:pt x="53312" y="162433"/>
                </a:lnTo>
                <a:lnTo>
                  <a:pt x="39165" y="159535"/>
                </a:lnTo>
                <a:lnTo>
                  <a:pt x="26748" y="156111"/>
                </a:lnTo>
                <a:lnTo>
                  <a:pt x="16350" y="152159"/>
                </a:lnTo>
                <a:lnTo>
                  <a:pt x="2773" y="142676"/>
                </a:lnTo>
                <a:lnTo>
                  <a:pt x="0" y="135216"/>
                </a:lnTo>
                <a:lnTo>
                  <a:pt x="0" y="131360"/>
                </a:lnTo>
                <a:lnTo>
                  <a:pt x="0" y="121889"/>
                </a:lnTo>
                <a:lnTo>
                  <a:pt x="0" y="108115"/>
                </a:lnTo>
                <a:lnTo>
                  <a:pt x="0" y="91349"/>
                </a:lnTo>
                <a:lnTo>
                  <a:pt x="0" y="72904"/>
                </a:lnTo>
                <a:lnTo>
                  <a:pt x="0" y="54092"/>
                </a:lnTo>
                <a:lnTo>
                  <a:pt x="0" y="36225"/>
                </a:lnTo>
                <a:lnTo>
                  <a:pt x="0" y="20615"/>
                </a:lnTo>
                <a:lnTo>
                  <a:pt x="0" y="8574"/>
                </a:lnTo>
                <a:lnTo>
                  <a:pt x="0" y="1414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164161" y="2270975"/>
            <a:ext cx="279669" cy="46008"/>
          </a:xfrm>
          <a:custGeom>
            <a:avLst/>
            <a:gdLst/>
            <a:ahLst/>
            <a:cxnLst/>
            <a:rect l="l" t="t" r="r" b="b"/>
            <a:pathLst>
              <a:path w="279669" h="46008">
                <a:moveTo>
                  <a:pt x="139834" y="0"/>
                </a:moveTo>
                <a:lnTo>
                  <a:pt x="116358" y="325"/>
                </a:lnTo>
                <a:lnTo>
                  <a:pt x="97084" y="1102"/>
                </a:lnTo>
                <a:lnTo>
                  <a:pt x="78948" y="2302"/>
                </a:lnTo>
                <a:lnTo>
                  <a:pt x="62159" y="3892"/>
                </a:lnTo>
                <a:lnTo>
                  <a:pt x="46928" y="5835"/>
                </a:lnTo>
                <a:lnTo>
                  <a:pt x="33464" y="8099"/>
                </a:lnTo>
                <a:lnTo>
                  <a:pt x="21976" y="10648"/>
                </a:lnTo>
                <a:lnTo>
                  <a:pt x="12676" y="13447"/>
                </a:lnTo>
                <a:lnTo>
                  <a:pt x="1478" y="19660"/>
                </a:lnTo>
                <a:lnTo>
                  <a:pt x="0" y="23005"/>
                </a:lnTo>
                <a:lnTo>
                  <a:pt x="37" y="23544"/>
                </a:lnTo>
                <a:lnTo>
                  <a:pt x="13997" y="33022"/>
                </a:lnTo>
                <a:lnTo>
                  <a:pt x="23658" y="35784"/>
                </a:lnTo>
                <a:lnTo>
                  <a:pt x="35472" y="38289"/>
                </a:lnTo>
                <a:lnTo>
                  <a:pt x="49231" y="40504"/>
                </a:lnTo>
                <a:lnTo>
                  <a:pt x="64724" y="42394"/>
                </a:lnTo>
                <a:lnTo>
                  <a:pt x="81740" y="43923"/>
                </a:lnTo>
                <a:lnTo>
                  <a:pt x="100071" y="45059"/>
                </a:lnTo>
                <a:lnTo>
                  <a:pt x="119505" y="45765"/>
                </a:lnTo>
                <a:lnTo>
                  <a:pt x="139834" y="46008"/>
                </a:lnTo>
                <a:lnTo>
                  <a:pt x="143109" y="46002"/>
                </a:lnTo>
                <a:lnTo>
                  <a:pt x="163310" y="45683"/>
                </a:lnTo>
                <a:lnTo>
                  <a:pt x="182583" y="44906"/>
                </a:lnTo>
                <a:lnTo>
                  <a:pt x="200720" y="43706"/>
                </a:lnTo>
                <a:lnTo>
                  <a:pt x="217509" y="42117"/>
                </a:lnTo>
                <a:lnTo>
                  <a:pt x="232740" y="40174"/>
                </a:lnTo>
                <a:lnTo>
                  <a:pt x="246205" y="37910"/>
                </a:lnTo>
                <a:lnTo>
                  <a:pt x="257692" y="35362"/>
                </a:lnTo>
                <a:lnTo>
                  <a:pt x="266992" y="32563"/>
                </a:lnTo>
                <a:lnTo>
                  <a:pt x="278190" y="26350"/>
                </a:lnTo>
                <a:lnTo>
                  <a:pt x="279669" y="23005"/>
                </a:lnTo>
                <a:lnTo>
                  <a:pt x="279631" y="22466"/>
                </a:lnTo>
                <a:lnTo>
                  <a:pt x="265671" y="12988"/>
                </a:lnTo>
                <a:lnTo>
                  <a:pt x="256010" y="10226"/>
                </a:lnTo>
                <a:lnTo>
                  <a:pt x="244196" y="7720"/>
                </a:lnTo>
                <a:lnTo>
                  <a:pt x="230437" y="5505"/>
                </a:lnTo>
                <a:lnTo>
                  <a:pt x="214944" y="3615"/>
                </a:lnTo>
                <a:lnTo>
                  <a:pt x="197928" y="2085"/>
                </a:lnTo>
                <a:lnTo>
                  <a:pt x="179597" y="949"/>
                </a:lnTo>
                <a:lnTo>
                  <a:pt x="160163" y="243"/>
                </a:lnTo>
                <a:lnTo>
                  <a:pt x="1398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164161" y="2270975"/>
            <a:ext cx="279669" cy="46008"/>
          </a:xfrm>
          <a:custGeom>
            <a:avLst/>
            <a:gdLst/>
            <a:ahLst/>
            <a:cxnLst/>
            <a:rect l="l" t="t" r="r" b="b"/>
            <a:pathLst>
              <a:path w="279669" h="46008">
                <a:moveTo>
                  <a:pt x="139834" y="0"/>
                </a:moveTo>
                <a:lnTo>
                  <a:pt x="160163" y="243"/>
                </a:lnTo>
                <a:lnTo>
                  <a:pt x="179597" y="949"/>
                </a:lnTo>
                <a:lnTo>
                  <a:pt x="197928" y="2085"/>
                </a:lnTo>
                <a:lnTo>
                  <a:pt x="214944" y="3615"/>
                </a:lnTo>
                <a:lnTo>
                  <a:pt x="230437" y="5505"/>
                </a:lnTo>
                <a:lnTo>
                  <a:pt x="244196" y="7720"/>
                </a:lnTo>
                <a:lnTo>
                  <a:pt x="256010" y="10226"/>
                </a:lnTo>
                <a:lnTo>
                  <a:pt x="265671" y="12988"/>
                </a:lnTo>
                <a:lnTo>
                  <a:pt x="277691" y="19143"/>
                </a:lnTo>
                <a:lnTo>
                  <a:pt x="279669" y="23005"/>
                </a:lnTo>
                <a:lnTo>
                  <a:pt x="278190" y="26350"/>
                </a:lnTo>
                <a:lnTo>
                  <a:pt x="266992" y="32563"/>
                </a:lnTo>
                <a:lnTo>
                  <a:pt x="257692" y="35362"/>
                </a:lnTo>
                <a:lnTo>
                  <a:pt x="246205" y="37910"/>
                </a:lnTo>
                <a:lnTo>
                  <a:pt x="232740" y="40174"/>
                </a:lnTo>
                <a:lnTo>
                  <a:pt x="217509" y="42117"/>
                </a:lnTo>
                <a:lnTo>
                  <a:pt x="200720" y="43706"/>
                </a:lnTo>
                <a:lnTo>
                  <a:pt x="182583" y="44906"/>
                </a:lnTo>
                <a:lnTo>
                  <a:pt x="163310" y="45683"/>
                </a:lnTo>
                <a:lnTo>
                  <a:pt x="143109" y="46002"/>
                </a:lnTo>
                <a:lnTo>
                  <a:pt x="139834" y="46008"/>
                </a:lnTo>
                <a:lnTo>
                  <a:pt x="119505" y="45765"/>
                </a:lnTo>
                <a:lnTo>
                  <a:pt x="100071" y="45059"/>
                </a:lnTo>
                <a:lnTo>
                  <a:pt x="81740" y="43923"/>
                </a:lnTo>
                <a:lnTo>
                  <a:pt x="64724" y="42394"/>
                </a:lnTo>
                <a:lnTo>
                  <a:pt x="49231" y="40504"/>
                </a:lnTo>
                <a:lnTo>
                  <a:pt x="35472" y="38289"/>
                </a:lnTo>
                <a:lnTo>
                  <a:pt x="23658" y="35784"/>
                </a:lnTo>
                <a:lnTo>
                  <a:pt x="13997" y="33022"/>
                </a:lnTo>
                <a:lnTo>
                  <a:pt x="1977" y="26867"/>
                </a:lnTo>
                <a:lnTo>
                  <a:pt x="0" y="23005"/>
                </a:lnTo>
                <a:lnTo>
                  <a:pt x="1478" y="19660"/>
                </a:lnTo>
                <a:lnTo>
                  <a:pt x="12676" y="13447"/>
                </a:lnTo>
                <a:lnTo>
                  <a:pt x="21976" y="10648"/>
                </a:lnTo>
                <a:lnTo>
                  <a:pt x="33464" y="8099"/>
                </a:lnTo>
                <a:lnTo>
                  <a:pt x="46928" y="5835"/>
                </a:lnTo>
                <a:lnTo>
                  <a:pt x="62159" y="3892"/>
                </a:lnTo>
                <a:lnTo>
                  <a:pt x="78948" y="2302"/>
                </a:lnTo>
                <a:lnTo>
                  <a:pt x="97084" y="1102"/>
                </a:lnTo>
                <a:lnTo>
                  <a:pt x="116358" y="325"/>
                </a:lnTo>
                <a:lnTo>
                  <a:pt x="136559" y="6"/>
                </a:lnTo>
                <a:lnTo>
                  <a:pt x="139834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49961" y="2293981"/>
            <a:ext cx="279669" cy="169018"/>
          </a:xfrm>
          <a:custGeom>
            <a:avLst/>
            <a:gdLst/>
            <a:ahLst/>
            <a:cxnLst/>
            <a:rect l="l" t="t" r="r" b="b"/>
            <a:pathLst>
              <a:path w="279669" h="169018">
                <a:moveTo>
                  <a:pt x="0" y="8574"/>
                </a:moveTo>
                <a:lnTo>
                  <a:pt x="0" y="135216"/>
                </a:lnTo>
                <a:lnTo>
                  <a:pt x="174" y="137144"/>
                </a:lnTo>
                <a:lnTo>
                  <a:pt x="8262" y="147681"/>
                </a:lnTo>
                <a:lnTo>
                  <a:pt x="26748" y="156111"/>
                </a:lnTo>
                <a:lnTo>
                  <a:pt x="39165" y="159535"/>
                </a:lnTo>
                <a:lnTo>
                  <a:pt x="53312" y="162433"/>
                </a:lnTo>
                <a:lnTo>
                  <a:pt x="68898" y="164803"/>
                </a:lnTo>
                <a:lnTo>
                  <a:pt x="85633" y="166647"/>
                </a:lnTo>
                <a:lnTo>
                  <a:pt x="103228" y="167964"/>
                </a:lnTo>
                <a:lnTo>
                  <a:pt x="121392" y="168755"/>
                </a:lnTo>
                <a:lnTo>
                  <a:pt x="139834" y="169018"/>
                </a:lnTo>
                <a:lnTo>
                  <a:pt x="145890" y="168990"/>
                </a:lnTo>
                <a:lnTo>
                  <a:pt x="164272" y="168554"/>
                </a:lnTo>
                <a:lnTo>
                  <a:pt x="182280" y="167591"/>
                </a:lnTo>
                <a:lnTo>
                  <a:pt x="199625" y="166101"/>
                </a:lnTo>
                <a:lnTo>
                  <a:pt x="216015" y="164085"/>
                </a:lnTo>
                <a:lnTo>
                  <a:pt x="231162" y="161541"/>
                </a:lnTo>
                <a:lnTo>
                  <a:pt x="244774" y="158471"/>
                </a:lnTo>
                <a:lnTo>
                  <a:pt x="256563" y="154874"/>
                </a:lnTo>
                <a:lnTo>
                  <a:pt x="266236" y="150750"/>
                </a:lnTo>
                <a:lnTo>
                  <a:pt x="278080" y="140921"/>
                </a:lnTo>
                <a:lnTo>
                  <a:pt x="279669" y="135216"/>
                </a:lnTo>
                <a:lnTo>
                  <a:pt x="279669" y="0"/>
                </a:lnTo>
                <a:lnTo>
                  <a:pt x="0" y="0"/>
                </a:lnTo>
                <a:lnTo>
                  <a:pt x="0" y="8574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49961" y="2293981"/>
            <a:ext cx="279669" cy="169018"/>
          </a:xfrm>
          <a:custGeom>
            <a:avLst/>
            <a:gdLst/>
            <a:ahLst/>
            <a:cxnLst/>
            <a:rect l="l" t="t" r="r" b="b"/>
            <a:pathLst>
              <a:path w="279669" h="169018">
                <a:moveTo>
                  <a:pt x="0" y="0"/>
                </a:moveTo>
                <a:lnTo>
                  <a:pt x="279669" y="0"/>
                </a:lnTo>
                <a:lnTo>
                  <a:pt x="279669" y="3706"/>
                </a:lnTo>
                <a:lnTo>
                  <a:pt x="279669" y="12983"/>
                </a:lnTo>
                <a:lnTo>
                  <a:pt x="279669" y="26546"/>
                </a:lnTo>
                <a:lnTo>
                  <a:pt x="279669" y="43109"/>
                </a:lnTo>
                <a:lnTo>
                  <a:pt x="279669" y="61385"/>
                </a:lnTo>
                <a:lnTo>
                  <a:pt x="279669" y="80088"/>
                </a:lnTo>
                <a:lnTo>
                  <a:pt x="279669" y="97932"/>
                </a:lnTo>
                <a:lnTo>
                  <a:pt x="279669" y="113631"/>
                </a:lnTo>
                <a:lnTo>
                  <a:pt x="279669" y="125899"/>
                </a:lnTo>
                <a:lnTo>
                  <a:pt x="279669" y="133449"/>
                </a:lnTo>
                <a:lnTo>
                  <a:pt x="279669" y="135216"/>
                </a:lnTo>
                <a:lnTo>
                  <a:pt x="278080" y="140921"/>
                </a:lnTo>
                <a:lnTo>
                  <a:pt x="266236" y="150750"/>
                </a:lnTo>
                <a:lnTo>
                  <a:pt x="256563" y="154874"/>
                </a:lnTo>
                <a:lnTo>
                  <a:pt x="244774" y="158471"/>
                </a:lnTo>
                <a:lnTo>
                  <a:pt x="231162" y="161541"/>
                </a:lnTo>
                <a:lnTo>
                  <a:pt x="216015" y="164085"/>
                </a:lnTo>
                <a:lnTo>
                  <a:pt x="199625" y="166101"/>
                </a:lnTo>
                <a:lnTo>
                  <a:pt x="182280" y="167591"/>
                </a:lnTo>
                <a:lnTo>
                  <a:pt x="164272" y="168554"/>
                </a:lnTo>
                <a:lnTo>
                  <a:pt x="145890" y="168990"/>
                </a:lnTo>
                <a:lnTo>
                  <a:pt x="139834" y="169018"/>
                </a:lnTo>
                <a:lnTo>
                  <a:pt x="121392" y="168755"/>
                </a:lnTo>
                <a:lnTo>
                  <a:pt x="103228" y="167964"/>
                </a:lnTo>
                <a:lnTo>
                  <a:pt x="85633" y="166647"/>
                </a:lnTo>
                <a:lnTo>
                  <a:pt x="68898" y="164803"/>
                </a:lnTo>
                <a:lnTo>
                  <a:pt x="53312" y="162433"/>
                </a:lnTo>
                <a:lnTo>
                  <a:pt x="39165" y="159535"/>
                </a:lnTo>
                <a:lnTo>
                  <a:pt x="26748" y="156111"/>
                </a:lnTo>
                <a:lnTo>
                  <a:pt x="16350" y="152159"/>
                </a:lnTo>
                <a:lnTo>
                  <a:pt x="2773" y="142676"/>
                </a:lnTo>
                <a:lnTo>
                  <a:pt x="0" y="135216"/>
                </a:lnTo>
                <a:lnTo>
                  <a:pt x="0" y="131360"/>
                </a:lnTo>
                <a:lnTo>
                  <a:pt x="0" y="121889"/>
                </a:lnTo>
                <a:lnTo>
                  <a:pt x="0" y="108115"/>
                </a:lnTo>
                <a:lnTo>
                  <a:pt x="0" y="91349"/>
                </a:lnTo>
                <a:lnTo>
                  <a:pt x="0" y="72904"/>
                </a:lnTo>
                <a:lnTo>
                  <a:pt x="0" y="54092"/>
                </a:lnTo>
                <a:lnTo>
                  <a:pt x="0" y="36225"/>
                </a:lnTo>
                <a:lnTo>
                  <a:pt x="0" y="20615"/>
                </a:lnTo>
                <a:lnTo>
                  <a:pt x="0" y="8574"/>
                </a:lnTo>
                <a:lnTo>
                  <a:pt x="0" y="1414"/>
                </a:lnTo>
                <a:lnTo>
                  <a:pt x="0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849961" y="2270975"/>
            <a:ext cx="279669" cy="46008"/>
          </a:xfrm>
          <a:custGeom>
            <a:avLst/>
            <a:gdLst/>
            <a:ahLst/>
            <a:cxnLst/>
            <a:rect l="l" t="t" r="r" b="b"/>
            <a:pathLst>
              <a:path w="279669" h="46008">
                <a:moveTo>
                  <a:pt x="139834" y="0"/>
                </a:moveTo>
                <a:lnTo>
                  <a:pt x="116358" y="325"/>
                </a:lnTo>
                <a:lnTo>
                  <a:pt x="97084" y="1102"/>
                </a:lnTo>
                <a:lnTo>
                  <a:pt x="78948" y="2302"/>
                </a:lnTo>
                <a:lnTo>
                  <a:pt x="62159" y="3892"/>
                </a:lnTo>
                <a:lnTo>
                  <a:pt x="46928" y="5835"/>
                </a:lnTo>
                <a:lnTo>
                  <a:pt x="33464" y="8099"/>
                </a:lnTo>
                <a:lnTo>
                  <a:pt x="21976" y="10648"/>
                </a:lnTo>
                <a:lnTo>
                  <a:pt x="12676" y="13447"/>
                </a:lnTo>
                <a:lnTo>
                  <a:pt x="1478" y="19660"/>
                </a:lnTo>
                <a:lnTo>
                  <a:pt x="0" y="23005"/>
                </a:lnTo>
                <a:lnTo>
                  <a:pt x="37" y="23544"/>
                </a:lnTo>
                <a:lnTo>
                  <a:pt x="13997" y="33022"/>
                </a:lnTo>
                <a:lnTo>
                  <a:pt x="23658" y="35784"/>
                </a:lnTo>
                <a:lnTo>
                  <a:pt x="35472" y="38289"/>
                </a:lnTo>
                <a:lnTo>
                  <a:pt x="49231" y="40504"/>
                </a:lnTo>
                <a:lnTo>
                  <a:pt x="64724" y="42394"/>
                </a:lnTo>
                <a:lnTo>
                  <a:pt x="81740" y="43923"/>
                </a:lnTo>
                <a:lnTo>
                  <a:pt x="100071" y="45059"/>
                </a:lnTo>
                <a:lnTo>
                  <a:pt x="119505" y="45765"/>
                </a:lnTo>
                <a:lnTo>
                  <a:pt x="139834" y="46008"/>
                </a:lnTo>
                <a:lnTo>
                  <a:pt x="143109" y="46002"/>
                </a:lnTo>
                <a:lnTo>
                  <a:pt x="163310" y="45683"/>
                </a:lnTo>
                <a:lnTo>
                  <a:pt x="182583" y="44906"/>
                </a:lnTo>
                <a:lnTo>
                  <a:pt x="200720" y="43706"/>
                </a:lnTo>
                <a:lnTo>
                  <a:pt x="217509" y="42117"/>
                </a:lnTo>
                <a:lnTo>
                  <a:pt x="232740" y="40174"/>
                </a:lnTo>
                <a:lnTo>
                  <a:pt x="246205" y="37910"/>
                </a:lnTo>
                <a:lnTo>
                  <a:pt x="257692" y="35362"/>
                </a:lnTo>
                <a:lnTo>
                  <a:pt x="266992" y="32563"/>
                </a:lnTo>
                <a:lnTo>
                  <a:pt x="278190" y="26350"/>
                </a:lnTo>
                <a:lnTo>
                  <a:pt x="279669" y="23005"/>
                </a:lnTo>
                <a:lnTo>
                  <a:pt x="279631" y="22466"/>
                </a:lnTo>
                <a:lnTo>
                  <a:pt x="265671" y="12988"/>
                </a:lnTo>
                <a:lnTo>
                  <a:pt x="256010" y="10226"/>
                </a:lnTo>
                <a:lnTo>
                  <a:pt x="244196" y="7720"/>
                </a:lnTo>
                <a:lnTo>
                  <a:pt x="230437" y="5505"/>
                </a:lnTo>
                <a:lnTo>
                  <a:pt x="214944" y="3615"/>
                </a:lnTo>
                <a:lnTo>
                  <a:pt x="197928" y="2085"/>
                </a:lnTo>
                <a:lnTo>
                  <a:pt x="179597" y="949"/>
                </a:lnTo>
                <a:lnTo>
                  <a:pt x="160163" y="243"/>
                </a:lnTo>
                <a:lnTo>
                  <a:pt x="1398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849961" y="2270975"/>
            <a:ext cx="279669" cy="46008"/>
          </a:xfrm>
          <a:custGeom>
            <a:avLst/>
            <a:gdLst/>
            <a:ahLst/>
            <a:cxnLst/>
            <a:rect l="l" t="t" r="r" b="b"/>
            <a:pathLst>
              <a:path w="279669" h="46008">
                <a:moveTo>
                  <a:pt x="139834" y="0"/>
                </a:moveTo>
                <a:lnTo>
                  <a:pt x="160163" y="243"/>
                </a:lnTo>
                <a:lnTo>
                  <a:pt x="179597" y="949"/>
                </a:lnTo>
                <a:lnTo>
                  <a:pt x="197928" y="2085"/>
                </a:lnTo>
                <a:lnTo>
                  <a:pt x="214944" y="3615"/>
                </a:lnTo>
                <a:lnTo>
                  <a:pt x="230437" y="5505"/>
                </a:lnTo>
                <a:lnTo>
                  <a:pt x="244196" y="7720"/>
                </a:lnTo>
                <a:lnTo>
                  <a:pt x="256010" y="10226"/>
                </a:lnTo>
                <a:lnTo>
                  <a:pt x="265671" y="12988"/>
                </a:lnTo>
                <a:lnTo>
                  <a:pt x="277691" y="19143"/>
                </a:lnTo>
                <a:lnTo>
                  <a:pt x="279669" y="23005"/>
                </a:lnTo>
                <a:lnTo>
                  <a:pt x="278190" y="26350"/>
                </a:lnTo>
                <a:lnTo>
                  <a:pt x="266992" y="32563"/>
                </a:lnTo>
                <a:lnTo>
                  <a:pt x="257692" y="35362"/>
                </a:lnTo>
                <a:lnTo>
                  <a:pt x="246205" y="37910"/>
                </a:lnTo>
                <a:lnTo>
                  <a:pt x="232740" y="40174"/>
                </a:lnTo>
                <a:lnTo>
                  <a:pt x="217509" y="42117"/>
                </a:lnTo>
                <a:lnTo>
                  <a:pt x="200720" y="43706"/>
                </a:lnTo>
                <a:lnTo>
                  <a:pt x="182583" y="44906"/>
                </a:lnTo>
                <a:lnTo>
                  <a:pt x="163310" y="45683"/>
                </a:lnTo>
                <a:lnTo>
                  <a:pt x="143109" y="46002"/>
                </a:lnTo>
                <a:lnTo>
                  <a:pt x="139834" y="46008"/>
                </a:lnTo>
                <a:lnTo>
                  <a:pt x="119505" y="45765"/>
                </a:lnTo>
                <a:lnTo>
                  <a:pt x="100071" y="45059"/>
                </a:lnTo>
                <a:lnTo>
                  <a:pt x="81740" y="43923"/>
                </a:lnTo>
                <a:lnTo>
                  <a:pt x="64724" y="42394"/>
                </a:lnTo>
                <a:lnTo>
                  <a:pt x="49231" y="40504"/>
                </a:lnTo>
                <a:lnTo>
                  <a:pt x="35472" y="38289"/>
                </a:lnTo>
                <a:lnTo>
                  <a:pt x="23658" y="35784"/>
                </a:lnTo>
                <a:lnTo>
                  <a:pt x="13997" y="33022"/>
                </a:lnTo>
                <a:lnTo>
                  <a:pt x="1977" y="26867"/>
                </a:lnTo>
                <a:lnTo>
                  <a:pt x="0" y="23005"/>
                </a:lnTo>
                <a:lnTo>
                  <a:pt x="1478" y="19660"/>
                </a:lnTo>
                <a:lnTo>
                  <a:pt x="12676" y="13447"/>
                </a:lnTo>
                <a:lnTo>
                  <a:pt x="21976" y="10648"/>
                </a:lnTo>
                <a:lnTo>
                  <a:pt x="33464" y="8099"/>
                </a:lnTo>
                <a:lnTo>
                  <a:pt x="46928" y="5835"/>
                </a:lnTo>
                <a:lnTo>
                  <a:pt x="62159" y="3892"/>
                </a:lnTo>
                <a:lnTo>
                  <a:pt x="78948" y="2302"/>
                </a:lnTo>
                <a:lnTo>
                  <a:pt x="97084" y="1102"/>
                </a:lnTo>
                <a:lnTo>
                  <a:pt x="116358" y="325"/>
                </a:lnTo>
                <a:lnTo>
                  <a:pt x="136559" y="6"/>
                </a:lnTo>
                <a:lnTo>
                  <a:pt x="139834" y="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343875" y="1773770"/>
            <a:ext cx="1920239" cy="102870"/>
          </a:xfrm>
          <a:custGeom>
            <a:avLst/>
            <a:gdLst/>
            <a:ahLst/>
            <a:cxnLst/>
            <a:rect l="l" t="t" r="r" b="b"/>
            <a:pathLst>
              <a:path w="1920239" h="102869">
                <a:moveTo>
                  <a:pt x="0" y="102870"/>
                </a:moveTo>
                <a:lnTo>
                  <a:pt x="1920239" y="102870"/>
                </a:lnTo>
                <a:lnTo>
                  <a:pt x="1920239" y="0"/>
                </a:lnTo>
                <a:lnTo>
                  <a:pt x="0" y="0"/>
                </a:lnTo>
                <a:lnTo>
                  <a:pt x="0" y="102870"/>
                </a:lnTo>
                <a:close/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961095" y="1705190"/>
            <a:ext cx="0" cy="68579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646895" y="1705190"/>
            <a:ext cx="0" cy="68579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89795" y="2219540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303995" y="2219540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618195" y="2219540"/>
            <a:ext cx="0" cy="68580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618195" y="1876640"/>
            <a:ext cx="0" cy="68579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303995" y="1876640"/>
            <a:ext cx="0" cy="68579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989795" y="1876640"/>
            <a:ext cx="0" cy="68579"/>
          </a:xfrm>
          <a:custGeom>
            <a:avLst/>
            <a:gdLst/>
            <a:ahLst/>
            <a:cxnLst/>
            <a:rect l="l" t="t" r="r" b="b"/>
            <a:pathLst>
              <a:path h="68580">
                <a:moveTo>
                  <a:pt x="0" y="0"/>
                </a:moveTo>
                <a:lnTo>
                  <a:pt x="0" y="68580"/>
                </a:lnTo>
              </a:path>
            </a:pathLst>
          </a:custGeom>
          <a:ln w="381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300" y="243119"/>
            <a:ext cx="400330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</a:t>
            </a:r>
            <a:r>
              <a:rPr sz="1400" spc="-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1400" spc="7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info.</a:t>
            </a:r>
            <a:r>
              <a:rPr sz="1400" spc="6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systems:</a:t>
            </a:r>
            <a:r>
              <a:rPr sz="1400" spc="191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Enterprise</a:t>
            </a:r>
            <a:r>
              <a:rPr sz="1400" spc="1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application</a:t>
            </a:r>
            <a:r>
              <a:rPr sz="1400" spc="1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int</a:t>
            </a:r>
            <a:r>
              <a:rPr sz="14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gration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5844" y="637060"/>
            <a:ext cx="3789857" cy="52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Result: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Middl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acilitator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enterprise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 int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gration.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5844" y="2598799"/>
            <a:ext cx="2502073" cy="7118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There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model: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81"/>
              </a:spcBef>
            </a:pP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Remote</a:t>
            </a:r>
            <a:r>
              <a:rPr sz="1100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Procedure</a:t>
            </a:r>
            <a:r>
              <a:rPr sz="1100" spc="-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Call</a:t>
            </a:r>
            <a:r>
              <a:rPr sz="1100" spc="-1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RPC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Remote Method</a:t>
            </a:r>
            <a:r>
              <a:rPr sz="1100" spc="-3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1100" spc="-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1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ocation</a:t>
            </a:r>
            <a:r>
              <a:rPr sz="1100" spc="-4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RMI</a:t>
            </a:r>
            <a:r>
              <a:rPr sz="1100" spc="0" dirty="0" smtClean="0">
                <a:latin typeface="Times New Roman"/>
                <a:cs typeface="Times New Roman"/>
              </a:rPr>
              <a:t>)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Message-Oriented</a:t>
            </a:r>
            <a:r>
              <a:rPr sz="1100" spc="-8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Middl</a:t>
            </a:r>
            <a:r>
              <a:rPr sz="11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1100" spc="-5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MOM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37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43875" y="1430873"/>
            <a:ext cx="411479" cy="27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1755355" y="1430873"/>
            <a:ext cx="411480" cy="27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2"/>
              </a:spcBef>
            </a:pPr>
            <a:endParaRPr sz="500"/>
          </a:p>
          <a:p>
            <a:pPr marL="60044" marR="50188" indent="67788">
              <a:lnSpc>
                <a:spcPts val="517"/>
              </a:lnSpc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Client application</a:t>
            </a:r>
            <a:endParaRPr sz="4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66835" y="1430873"/>
            <a:ext cx="274319" cy="27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2" name="object 22"/>
          <p:cNvSpPr txBox="1"/>
          <p:nvPr/>
        </p:nvSpPr>
        <p:spPr>
          <a:xfrm>
            <a:off x="2441155" y="1430873"/>
            <a:ext cx="411480" cy="27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2"/>
              </a:spcBef>
            </a:pPr>
            <a:endParaRPr sz="500"/>
          </a:p>
          <a:p>
            <a:pPr marL="60044" marR="50188" indent="67788">
              <a:lnSpc>
                <a:spcPts val="517"/>
              </a:lnSpc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Client application</a:t>
            </a:r>
            <a:endParaRPr sz="4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52635" y="1430873"/>
            <a:ext cx="411480" cy="27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1343875" y="1705190"/>
            <a:ext cx="617220" cy="68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0"/>
              </a:spcBef>
            </a:pPr>
            <a:endParaRPr sz="500"/>
          </a:p>
        </p:txBody>
      </p:sp>
      <p:sp>
        <p:nvSpPr>
          <p:cNvPr id="19" name="object 19"/>
          <p:cNvSpPr txBox="1"/>
          <p:nvPr/>
        </p:nvSpPr>
        <p:spPr>
          <a:xfrm>
            <a:off x="1961095" y="1705190"/>
            <a:ext cx="685800" cy="68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0"/>
              </a:spcBef>
            </a:pPr>
            <a:endParaRPr sz="500"/>
          </a:p>
        </p:txBody>
      </p:sp>
      <p:sp>
        <p:nvSpPr>
          <p:cNvPr id="18" name="object 18"/>
          <p:cNvSpPr txBox="1"/>
          <p:nvPr/>
        </p:nvSpPr>
        <p:spPr>
          <a:xfrm>
            <a:off x="2646895" y="1705190"/>
            <a:ext cx="617219" cy="6858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0"/>
              </a:spcBef>
            </a:pPr>
            <a:endParaRPr sz="500"/>
          </a:p>
        </p:txBody>
      </p:sp>
      <p:sp>
        <p:nvSpPr>
          <p:cNvPr id="17" name="object 17"/>
          <p:cNvSpPr txBox="1"/>
          <p:nvPr/>
        </p:nvSpPr>
        <p:spPr>
          <a:xfrm>
            <a:off x="1343875" y="1773770"/>
            <a:ext cx="1920239" cy="1028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85492">
              <a:lnSpc>
                <a:spcPct val="95825"/>
              </a:lnSpc>
              <a:spcBef>
                <a:spcPts val="114"/>
              </a:spcBef>
            </a:pP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Com</a:t>
            </a:r>
            <a:r>
              <a:rPr sz="450" spc="-5" dirty="0" smtClean="0">
                <a:solidFill>
                  <a:srgbClr val="363435"/>
                </a:solidFill>
                <a:latin typeface="Arial"/>
                <a:cs typeface="Arial"/>
              </a:rPr>
              <a:t>m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unication</a:t>
            </a:r>
            <a:r>
              <a:rPr sz="450" spc="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middl</a:t>
            </a:r>
            <a:r>
              <a:rPr sz="450" spc="-9" dirty="0" smtClean="0">
                <a:solidFill>
                  <a:srgbClr val="363435"/>
                </a:solidFill>
                <a:latin typeface="Arial"/>
                <a:cs typeface="Arial"/>
              </a:rPr>
              <a:t>e</a:t>
            </a:r>
            <a:r>
              <a:rPr sz="450" spc="-4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are</a:t>
            </a:r>
            <a:endParaRPr sz="4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3875" y="1876640"/>
            <a:ext cx="274320" cy="68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9"/>
              </a:spcBef>
            </a:pPr>
            <a:endParaRPr sz="500"/>
          </a:p>
        </p:txBody>
      </p:sp>
      <p:sp>
        <p:nvSpPr>
          <p:cNvPr id="15" name="object 15"/>
          <p:cNvSpPr txBox="1"/>
          <p:nvPr/>
        </p:nvSpPr>
        <p:spPr>
          <a:xfrm>
            <a:off x="1618195" y="1876640"/>
            <a:ext cx="685800" cy="68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9"/>
              </a:spcBef>
            </a:pPr>
            <a:endParaRPr sz="500"/>
          </a:p>
        </p:txBody>
      </p:sp>
      <p:sp>
        <p:nvSpPr>
          <p:cNvPr id="14" name="object 14"/>
          <p:cNvSpPr txBox="1"/>
          <p:nvPr/>
        </p:nvSpPr>
        <p:spPr>
          <a:xfrm>
            <a:off x="2303995" y="1876640"/>
            <a:ext cx="685799" cy="68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9"/>
              </a:spcBef>
            </a:pPr>
            <a:endParaRPr sz="500"/>
          </a:p>
        </p:txBody>
      </p:sp>
      <p:sp>
        <p:nvSpPr>
          <p:cNvPr id="13" name="object 13"/>
          <p:cNvSpPr txBox="1"/>
          <p:nvPr/>
        </p:nvSpPr>
        <p:spPr>
          <a:xfrm>
            <a:off x="2989795" y="1876640"/>
            <a:ext cx="274320" cy="685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39"/>
              </a:spcBef>
            </a:pPr>
            <a:endParaRPr sz="500"/>
          </a:p>
        </p:txBody>
      </p:sp>
      <p:sp>
        <p:nvSpPr>
          <p:cNvPr id="12" name="object 12"/>
          <p:cNvSpPr txBox="1"/>
          <p:nvPr/>
        </p:nvSpPr>
        <p:spPr>
          <a:xfrm>
            <a:off x="1343875" y="1945220"/>
            <a:ext cx="68580" cy="27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1" name="object 11"/>
          <p:cNvSpPr txBox="1"/>
          <p:nvPr/>
        </p:nvSpPr>
        <p:spPr>
          <a:xfrm>
            <a:off x="1412455" y="1945220"/>
            <a:ext cx="411479" cy="27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2"/>
              </a:spcBef>
            </a:pPr>
            <a:endParaRPr sz="500"/>
          </a:p>
          <a:p>
            <a:pPr marL="60045" marR="39917" indent="-10272">
              <a:lnSpc>
                <a:spcPts val="517"/>
              </a:lnSpc>
            </a:pPr>
            <a:r>
              <a:rPr sz="450" dirty="0" smtClean="0">
                <a:solidFill>
                  <a:srgbClr val="363435"/>
                </a:solidFill>
                <a:latin typeface="Arial"/>
                <a:cs typeface="Arial"/>
              </a:rPr>
              <a:t>Se</a:t>
            </a:r>
            <a:r>
              <a:rPr sz="450" spc="14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450" spc="-9" dirty="0" smtClean="0">
                <a:solidFill>
                  <a:srgbClr val="363435"/>
                </a:solidFill>
                <a:latin typeface="Arial"/>
                <a:cs typeface="Arial"/>
              </a:rPr>
              <a:t>v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er-side application</a:t>
            </a:r>
            <a:endParaRPr sz="4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3935" y="1945220"/>
            <a:ext cx="274319" cy="27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2098255" y="1945220"/>
            <a:ext cx="411480" cy="27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2"/>
              </a:spcBef>
            </a:pPr>
            <a:endParaRPr sz="500"/>
          </a:p>
          <a:p>
            <a:pPr marL="60046" marR="39916" indent="-10272">
              <a:lnSpc>
                <a:spcPts val="517"/>
              </a:lnSpc>
            </a:pPr>
            <a:r>
              <a:rPr sz="450" dirty="0" smtClean="0">
                <a:solidFill>
                  <a:srgbClr val="363435"/>
                </a:solidFill>
                <a:latin typeface="Arial"/>
                <a:cs typeface="Arial"/>
              </a:rPr>
              <a:t>Se</a:t>
            </a:r>
            <a:r>
              <a:rPr sz="450" spc="14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450" spc="-9" dirty="0" smtClean="0">
                <a:solidFill>
                  <a:srgbClr val="363435"/>
                </a:solidFill>
                <a:latin typeface="Arial"/>
                <a:cs typeface="Arial"/>
              </a:rPr>
              <a:t>v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er-side application</a:t>
            </a:r>
            <a:endParaRPr sz="4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9735" y="1945220"/>
            <a:ext cx="274319" cy="27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2784055" y="1945220"/>
            <a:ext cx="411480" cy="27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500"/>
              </a:lnSpc>
              <a:spcBef>
                <a:spcPts val="22"/>
              </a:spcBef>
            </a:pPr>
            <a:endParaRPr sz="500"/>
          </a:p>
          <a:p>
            <a:pPr marL="60046" marR="39916" indent="-10272">
              <a:lnSpc>
                <a:spcPts val="517"/>
              </a:lnSpc>
            </a:pPr>
            <a:r>
              <a:rPr sz="450" dirty="0" smtClean="0">
                <a:solidFill>
                  <a:srgbClr val="363435"/>
                </a:solidFill>
                <a:latin typeface="Arial"/>
                <a:cs typeface="Arial"/>
              </a:rPr>
              <a:t>Se</a:t>
            </a:r>
            <a:r>
              <a:rPr sz="450" spc="14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450" spc="-9" dirty="0" smtClean="0">
                <a:solidFill>
                  <a:srgbClr val="363435"/>
                </a:solidFill>
                <a:latin typeface="Arial"/>
                <a:cs typeface="Arial"/>
              </a:rPr>
              <a:t>v</a:t>
            </a:r>
            <a:r>
              <a:rPr sz="450" spc="0" dirty="0" smtClean="0">
                <a:solidFill>
                  <a:srgbClr val="363435"/>
                </a:solidFill>
                <a:latin typeface="Arial"/>
                <a:cs typeface="Arial"/>
              </a:rPr>
              <a:t>er-side application</a:t>
            </a:r>
            <a:endParaRPr sz="4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95535" y="1945220"/>
            <a:ext cx="68579" cy="2743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1343875" y="2219537"/>
            <a:ext cx="274320" cy="68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0"/>
              </a:spcBef>
            </a:pPr>
            <a:endParaRPr sz="500"/>
          </a:p>
        </p:txBody>
      </p:sp>
      <p:sp>
        <p:nvSpPr>
          <p:cNvPr id="4" name="object 4"/>
          <p:cNvSpPr txBox="1"/>
          <p:nvPr/>
        </p:nvSpPr>
        <p:spPr>
          <a:xfrm>
            <a:off x="1618195" y="2219537"/>
            <a:ext cx="685800" cy="68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0"/>
              </a:spcBef>
            </a:pPr>
            <a:endParaRPr sz="500"/>
          </a:p>
        </p:txBody>
      </p:sp>
      <p:sp>
        <p:nvSpPr>
          <p:cNvPr id="3" name="object 3"/>
          <p:cNvSpPr txBox="1"/>
          <p:nvPr/>
        </p:nvSpPr>
        <p:spPr>
          <a:xfrm>
            <a:off x="2303995" y="2219537"/>
            <a:ext cx="685799" cy="68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0"/>
              </a:spcBef>
            </a:pPr>
            <a:endParaRPr sz="500"/>
          </a:p>
        </p:txBody>
      </p:sp>
      <p:sp>
        <p:nvSpPr>
          <p:cNvPr id="2" name="object 2"/>
          <p:cNvSpPr txBox="1"/>
          <p:nvPr/>
        </p:nvSpPr>
        <p:spPr>
          <a:xfrm>
            <a:off x="2989795" y="2219537"/>
            <a:ext cx="274320" cy="685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500"/>
              </a:lnSpc>
              <a:spcBef>
                <a:spcPts val="40"/>
              </a:spcBef>
            </a:pPr>
            <a:endParaRPr sz="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16889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943786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50121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55201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48410"/>
            <a:ext cx="50800" cy="665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911911"/>
            <a:ext cx="50800" cy="602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026348"/>
            <a:ext cx="4432566" cy="538367"/>
          </a:xfrm>
          <a:custGeom>
            <a:avLst/>
            <a:gdLst/>
            <a:ahLst/>
            <a:cxnLst/>
            <a:rect l="l" t="t" r="r" b="b"/>
            <a:pathLst>
              <a:path w="4432566" h="538367">
                <a:moveTo>
                  <a:pt x="0" y="487567"/>
                </a:moveTo>
                <a:lnTo>
                  <a:pt x="16636" y="525081"/>
                </a:lnTo>
                <a:lnTo>
                  <a:pt x="50800" y="538367"/>
                </a:lnTo>
                <a:lnTo>
                  <a:pt x="4381765" y="538367"/>
                </a:lnTo>
                <a:lnTo>
                  <a:pt x="4419279" y="521731"/>
                </a:lnTo>
                <a:lnTo>
                  <a:pt x="4432566" y="487567"/>
                </a:lnTo>
                <a:lnTo>
                  <a:pt x="4432566" y="0"/>
                </a:lnTo>
                <a:lnTo>
                  <a:pt x="0" y="0"/>
                </a:lnTo>
                <a:lnTo>
                  <a:pt x="0" y="487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99211"/>
            <a:ext cx="0" cy="633754"/>
          </a:xfrm>
          <a:custGeom>
            <a:avLst/>
            <a:gdLst/>
            <a:ahLst/>
            <a:cxnLst/>
            <a:rect l="l" t="t" r="r" b="b"/>
            <a:pathLst>
              <a:path h="633754">
                <a:moveTo>
                  <a:pt x="0" y="63375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865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738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611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43" y="1716645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43" y="1852751"/>
            <a:ext cx="4432566" cy="101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6809" y="292641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344" y="2977210"/>
            <a:ext cx="4280164" cy="63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1748159"/>
            <a:ext cx="50800" cy="11909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1811660"/>
            <a:ext cx="50800" cy="11274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43" y="1935311"/>
            <a:ext cx="4432566" cy="1054598"/>
          </a:xfrm>
          <a:custGeom>
            <a:avLst/>
            <a:gdLst/>
            <a:ahLst/>
            <a:cxnLst/>
            <a:rect l="l" t="t" r="r" b="b"/>
            <a:pathLst>
              <a:path w="4432566" h="1054598">
                <a:moveTo>
                  <a:pt x="0" y="1003798"/>
                </a:moveTo>
                <a:lnTo>
                  <a:pt x="16636" y="1041312"/>
                </a:lnTo>
                <a:lnTo>
                  <a:pt x="50800" y="1054598"/>
                </a:lnTo>
                <a:lnTo>
                  <a:pt x="4381765" y="1054598"/>
                </a:lnTo>
                <a:lnTo>
                  <a:pt x="4419279" y="1037963"/>
                </a:lnTo>
                <a:lnTo>
                  <a:pt x="4432566" y="1003798"/>
                </a:lnTo>
                <a:lnTo>
                  <a:pt x="4432566" y="0"/>
                </a:lnTo>
                <a:lnTo>
                  <a:pt x="0" y="0"/>
                </a:lnTo>
                <a:lnTo>
                  <a:pt x="0" y="1003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1798960"/>
            <a:ext cx="0" cy="1159199"/>
          </a:xfrm>
          <a:custGeom>
            <a:avLst/>
            <a:gdLst/>
            <a:ahLst/>
            <a:cxnLst/>
            <a:rect l="l" t="t" r="r" b="b"/>
            <a:pathLst>
              <a:path h="1159199">
                <a:moveTo>
                  <a:pt x="0" y="115919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786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17735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760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22342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35510"/>
            <a:ext cx="4295964" cy="699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Eme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ging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xt-generation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small, mobile,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embedded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ger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characterized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naturally</a:t>
            </a:r>
            <a:r>
              <a:rPr sz="1100" spc="-3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blends</a:t>
            </a:r>
            <a:r>
              <a:rPr sz="1100" spc="-2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user</a:t>
            </a:r>
            <a:r>
              <a:rPr sz="1100" spc="-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100" spc="-2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-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vironment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735267"/>
            <a:ext cx="4326995" cy="1225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1100" spc="2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erlapping) </a:t>
            </a:r>
            <a:r>
              <a:rPr sz="1100" spc="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subtypes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Ubiquitous</a:t>
            </a:r>
            <a:r>
              <a:rPr sz="1100" spc="-48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systems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:</a:t>
            </a:r>
            <a:r>
              <a:rPr sz="1100" spc="2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as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100" spc="-4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continuously</a:t>
            </a:r>
            <a:r>
              <a:rPr sz="1100" spc="-56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present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</a:t>
            </a:r>
            <a:r>
              <a:rPr sz="1100" spc="-3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i.e., there</a:t>
            </a:r>
            <a:r>
              <a:rPr sz="1100" spc="-2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continous</a:t>
            </a:r>
            <a:r>
              <a:rPr sz="1100" spc="-4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interaction</a:t>
            </a:r>
            <a:r>
              <a:rPr sz="1100" spc="-4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use</a:t>
            </a:r>
            <a:r>
              <a:rPr sz="1100" spc="-59" dirty="0" smtClean="0">
                <a:solidFill>
                  <a:srgbClr val="D8D8D8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127323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Mobile</a:t>
            </a:r>
            <a:r>
              <a:rPr sz="1100" spc="-31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systems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:</a:t>
            </a:r>
            <a:r>
              <a:rPr sz="1100" spc="2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as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e,</a:t>
            </a:r>
            <a:r>
              <a:rPr sz="11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ut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emphasis</a:t>
            </a:r>
            <a:r>
              <a:rPr sz="1100" spc="-4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</a:t>
            </a:r>
            <a:r>
              <a:rPr sz="1100" spc="-1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act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that d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vices</a:t>
            </a:r>
            <a:r>
              <a:rPr sz="1100" spc="-3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inherently</a:t>
            </a:r>
            <a:r>
              <a:rPr sz="1100" spc="-44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mobile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Sensor</a:t>
            </a:r>
            <a:r>
              <a:rPr sz="1100" spc="-29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(and</a:t>
            </a:r>
            <a:r>
              <a:rPr sz="1100" spc="-19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actuator)</a:t>
            </a:r>
            <a:r>
              <a:rPr sz="1100" spc="-38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D8D8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orks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:</a:t>
            </a:r>
            <a:r>
              <a:rPr sz="1100" spc="2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as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e,</a:t>
            </a:r>
            <a:r>
              <a:rPr sz="11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emphasis</a:t>
            </a:r>
            <a:r>
              <a:rPr sz="1100" spc="-4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</a:t>
            </a:r>
            <a:r>
              <a:rPr sz="1100" spc="-1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actual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(collaborat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e)</a:t>
            </a:r>
            <a:r>
              <a:rPr sz="11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sensing</a:t>
            </a:r>
            <a:r>
              <a:rPr sz="1100" spc="-32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actuation</a:t>
            </a:r>
            <a:r>
              <a:rPr sz="1100" spc="-40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1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vironment.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16889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943786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50121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55201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48410"/>
            <a:ext cx="50800" cy="665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911911"/>
            <a:ext cx="50800" cy="602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026348"/>
            <a:ext cx="4432566" cy="538367"/>
          </a:xfrm>
          <a:custGeom>
            <a:avLst/>
            <a:gdLst/>
            <a:ahLst/>
            <a:cxnLst/>
            <a:rect l="l" t="t" r="r" b="b"/>
            <a:pathLst>
              <a:path w="4432566" h="538367">
                <a:moveTo>
                  <a:pt x="0" y="487567"/>
                </a:moveTo>
                <a:lnTo>
                  <a:pt x="16636" y="525081"/>
                </a:lnTo>
                <a:lnTo>
                  <a:pt x="50800" y="538367"/>
                </a:lnTo>
                <a:lnTo>
                  <a:pt x="4381765" y="538367"/>
                </a:lnTo>
                <a:lnTo>
                  <a:pt x="4419279" y="521731"/>
                </a:lnTo>
                <a:lnTo>
                  <a:pt x="4432566" y="487567"/>
                </a:lnTo>
                <a:lnTo>
                  <a:pt x="4432566" y="0"/>
                </a:lnTo>
                <a:lnTo>
                  <a:pt x="0" y="0"/>
                </a:lnTo>
                <a:lnTo>
                  <a:pt x="0" y="487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99211"/>
            <a:ext cx="0" cy="633754"/>
          </a:xfrm>
          <a:custGeom>
            <a:avLst/>
            <a:gdLst/>
            <a:ahLst/>
            <a:cxnLst/>
            <a:rect l="l" t="t" r="r" b="b"/>
            <a:pathLst>
              <a:path h="633754">
                <a:moveTo>
                  <a:pt x="0" y="63375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865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738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611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43" y="1716645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43" y="1852751"/>
            <a:ext cx="4432566" cy="101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6809" y="292641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344" y="2977210"/>
            <a:ext cx="4280164" cy="63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1748159"/>
            <a:ext cx="50800" cy="11909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1811660"/>
            <a:ext cx="50800" cy="11274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43" y="1935311"/>
            <a:ext cx="4432566" cy="1054598"/>
          </a:xfrm>
          <a:custGeom>
            <a:avLst/>
            <a:gdLst/>
            <a:ahLst/>
            <a:cxnLst/>
            <a:rect l="l" t="t" r="r" b="b"/>
            <a:pathLst>
              <a:path w="4432566" h="1054598">
                <a:moveTo>
                  <a:pt x="0" y="1003798"/>
                </a:moveTo>
                <a:lnTo>
                  <a:pt x="16636" y="1041312"/>
                </a:lnTo>
                <a:lnTo>
                  <a:pt x="50800" y="1054598"/>
                </a:lnTo>
                <a:lnTo>
                  <a:pt x="4381765" y="1054598"/>
                </a:lnTo>
                <a:lnTo>
                  <a:pt x="4419279" y="1037963"/>
                </a:lnTo>
                <a:lnTo>
                  <a:pt x="4432566" y="1003798"/>
                </a:lnTo>
                <a:lnTo>
                  <a:pt x="4432566" y="0"/>
                </a:lnTo>
                <a:lnTo>
                  <a:pt x="0" y="0"/>
                </a:lnTo>
                <a:lnTo>
                  <a:pt x="0" y="1003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1798960"/>
            <a:ext cx="0" cy="1159199"/>
          </a:xfrm>
          <a:custGeom>
            <a:avLst/>
            <a:gdLst/>
            <a:ahLst/>
            <a:cxnLst/>
            <a:rect l="l" t="t" r="r" b="b"/>
            <a:pathLst>
              <a:path h="1159199">
                <a:moveTo>
                  <a:pt x="0" y="115919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786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17735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760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22342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35510"/>
            <a:ext cx="4295964" cy="699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Eme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ging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xt-generation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small, mobile,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embedded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ger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characterized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naturally</a:t>
            </a:r>
            <a:r>
              <a:rPr sz="1100" spc="-3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blends</a:t>
            </a:r>
            <a:r>
              <a:rPr sz="1100" spc="-2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user</a:t>
            </a:r>
            <a:r>
              <a:rPr sz="1100" spc="-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100" spc="-2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-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vironment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735267"/>
            <a:ext cx="4326995" cy="1225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1100" spc="2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erlapping) </a:t>
            </a:r>
            <a:r>
              <a:rPr sz="1100" spc="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subtypes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Ubiquitous</a:t>
            </a:r>
            <a:r>
              <a:rPr sz="1100" spc="-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continuously</a:t>
            </a:r>
            <a:r>
              <a:rPr sz="1100" spc="-5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present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i.e., there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continous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127323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Mobile</a:t>
            </a:r>
            <a:r>
              <a:rPr sz="1100" spc="-31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systems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:</a:t>
            </a:r>
            <a:r>
              <a:rPr sz="1100" spc="2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as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e,</a:t>
            </a:r>
            <a:r>
              <a:rPr sz="11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ut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emphasis</a:t>
            </a:r>
            <a:r>
              <a:rPr sz="1100" spc="-4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</a:t>
            </a:r>
            <a:r>
              <a:rPr sz="1100" spc="-1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act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that d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vices</a:t>
            </a:r>
            <a:r>
              <a:rPr sz="1100" spc="-3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inherently</a:t>
            </a:r>
            <a:r>
              <a:rPr sz="1100" spc="-44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mobile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Sensor</a:t>
            </a:r>
            <a:r>
              <a:rPr sz="1100" spc="-29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(and</a:t>
            </a:r>
            <a:r>
              <a:rPr sz="1100" spc="-19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actuator)</a:t>
            </a:r>
            <a:r>
              <a:rPr sz="1100" spc="-38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D8D8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orks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:</a:t>
            </a:r>
            <a:r>
              <a:rPr sz="1100" spc="2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as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e,</a:t>
            </a:r>
            <a:r>
              <a:rPr sz="11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emphasis</a:t>
            </a:r>
            <a:r>
              <a:rPr sz="1100" spc="-4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</a:t>
            </a:r>
            <a:r>
              <a:rPr sz="1100" spc="-1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actual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(collaborat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e)</a:t>
            </a:r>
            <a:r>
              <a:rPr sz="11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sensing</a:t>
            </a:r>
            <a:r>
              <a:rPr sz="1100" spc="-32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actuation</a:t>
            </a:r>
            <a:r>
              <a:rPr sz="1100" spc="-40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1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vironment.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16889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943786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50121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55201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48410"/>
            <a:ext cx="50800" cy="665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911911"/>
            <a:ext cx="50800" cy="602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026348"/>
            <a:ext cx="4432566" cy="538367"/>
          </a:xfrm>
          <a:custGeom>
            <a:avLst/>
            <a:gdLst/>
            <a:ahLst/>
            <a:cxnLst/>
            <a:rect l="l" t="t" r="r" b="b"/>
            <a:pathLst>
              <a:path w="4432566" h="538367">
                <a:moveTo>
                  <a:pt x="0" y="487567"/>
                </a:moveTo>
                <a:lnTo>
                  <a:pt x="16636" y="525081"/>
                </a:lnTo>
                <a:lnTo>
                  <a:pt x="50800" y="538367"/>
                </a:lnTo>
                <a:lnTo>
                  <a:pt x="4381765" y="538367"/>
                </a:lnTo>
                <a:lnTo>
                  <a:pt x="4419279" y="521731"/>
                </a:lnTo>
                <a:lnTo>
                  <a:pt x="4432566" y="487567"/>
                </a:lnTo>
                <a:lnTo>
                  <a:pt x="4432566" y="0"/>
                </a:lnTo>
                <a:lnTo>
                  <a:pt x="0" y="0"/>
                </a:lnTo>
                <a:lnTo>
                  <a:pt x="0" y="487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99211"/>
            <a:ext cx="0" cy="633754"/>
          </a:xfrm>
          <a:custGeom>
            <a:avLst/>
            <a:gdLst/>
            <a:ahLst/>
            <a:cxnLst/>
            <a:rect l="l" t="t" r="r" b="b"/>
            <a:pathLst>
              <a:path h="633754">
                <a:moveTo>
                  <a:pt x="0" y="63375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865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738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611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43" y="1716645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43" y="1852751"/>
            <a:ext cx="4432566" cy="101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6809" y="292641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344" y="2977210"/>
            <a:ext cx="4280164" cy="63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1748159"/>
            <a:ext cx="50800" cy="11909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1811660"/>
            <a:ext cx="50800" cy="11274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43" y="1935311"/>
            <a:ext cx="4432566" cy="1054598"/>
          </a:xfrm>
          <a:custGeom>
            <a:avLst/>
            <a:gdLst/>
            <a:ahLst/>
            <a:cxnLst/>
            <a:rect l="l" t="t" r="r" b="b"/>
            <a:pathLst>
              <a:path w="4432566" h="1054598">
                <a:moveTo>
                  <a:pt x="0" y="1003798"/>
                </a:moveTo>
                <a:lnTo>
                  <a:pt x="16636" y="1041312"/>
                </a:lnTo>
                <a:lnTo>
                  <a:pt x="50800" y="1054598"/>
                </a:lnTo>
                <a:lnTo>
                  <a:pt x="4381765" y="1054598"/>
                </a:lnTo>
                <a:lnTo>
                  <a:pt x="4419279" y="1037963"/>
                </a:lnTo>
                <a:lnTo>
                  <a:pt x="4432566" y="1003798"/>
                </a:lnTo>
                <a:lnTo>
                  <a:pt x="4432566" y="0"/>
                </a:lnTo>
                <a:lnTo>
                  <a:pt x="0" y="0"/>
                </a:lnTo>
                <a:lnTo>
                  <a:pt x="0" y="1003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1798960"/>
            <a:ext cx="0" cy="1159199"/>
          </a:xfrm>
          <a:custGeom>
            <a:avLst/>
            <a:gdLst/>
            <a:ahLst/>
            <a:cxnLst/>
            <a:rect l="l" t="t" r="r" b="b"/>
            <a:pathLst>
              <a:path h="1159199">
                <a:moveTo>
                  <a:pt x="0" y="115919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786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17735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760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22342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35510"/>
            <a:ext cx="4295964" cy="699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Eme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ging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xt-generation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small, mobile,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embedded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ger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characterized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naturally</a:t>
            </a:r>
            <a:r>
              <a:rPr sz="1100" spc="-3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blends</a:t>
            </a:r>
            <a:r>
              <a:rPr sz="1100" spc="-2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user</a:t>
            </a:r>
            <a:r>
              <a:rPr sz="1100" spc="-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100" spc="-2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-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vironment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735267"/>
            <a:ext cx="4326995" cy="1225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1100" spc="2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erlapping) </a:t>
            </a:r>
            <a:r>
              <a:rPr sz="1100" spc="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subtypes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Ubiquitous</a:t>
            </a:r>
            <a:r>
              <a:rPr sz="1100" spc="-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continuously</a:t>
            </a:r>
            <a:r>
              <a:rPr sz="1100" spc="-5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present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i.e., there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continous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127323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Mobile</a:t>
            </a:r>
            <a:r>
              <a:rPr sz="11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e,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emphasis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inherently</a:t>
            </a:r>
            <a:r>
              <a:rPr sz="1100" spc="-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mobile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Sensor</a:t>
            </a:r>
            <a:r>
              <a:rPr sz="1100" spc="-29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(and</a:t>
            </a:r>
            <a:r>
              <a:rPr sz="1100" spc="-19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actuator)</a:t>
            </a:r>
            <a:r>
              <a:rPr sz="1100" spc="-38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D8D8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orks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:</a:t>
            </a:r>
            <a:r>
              <a:rPr sz="1100" spc="2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as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e,</a:t>
            </a:r>
            <a:r>
              <a:rPr sz="11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emphasis</a:t>
            </a:r>
            <a:r>
              <a:rPr sz="1100" spc="-4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on</a:t>
            </a:r>
            <a:r>
              <a:rPr sz="1100" spc="-1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actual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(collaborat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e)</a:t>
            </a:r>
            <a:r>
              <a:rPr sz="11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sensing</a:t>
            </a:r>
            <a:r>
              <a:rPr sz="1100" spc="-32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actuation</a:t>
            </a:r>
            <a:r>
              <a:rPr sz="1100" spc="-40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1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vironment.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47659" y="19613"/>
            <a:ext cx="118674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r>
              <a:rPr sz="600" spc="-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00" y="243119"/>
            <a:ext cx="284762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r>
              <a:rPr sz="1400" spc="17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932" y="1053856"/>
            <a:ext cx="4013572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ferences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computers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ays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communicate</a:t>
            </a:r>
            <a:r>
              <a:rPr sz="1100" spc="-5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hidden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from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932" y="1536558"/>
            <a:ext cx="3637421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Users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consistent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uniform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ardless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location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932" y="2019247"/>
            <a:ext cx="3112056" cy="16394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should</a:t>
            </a:r>
            <a:r>
              <a:rPr sz="1100" spc="-2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easy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xpand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scale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2932" y="2329863"/>
            <a:ext cx="3887496" cy="33603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normally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continuously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a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ailable,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there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partial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ailures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6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16889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943786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501216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55201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48410"/>
            <a:ext cx="50800" cy="66550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911911"/>
            <a:ext cx="50800" cy="6020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026348"/>
            <a:ext cx="4432566" cy="538367"/>
          </a:xfrm>
          <a:custGeom>
            <a:avLst/>
            <a:gdLst/>
            <a:ahLst/>
            <a:cxnLst/>
            <a:rect l="l" t="t" r="r" b="b"/>
            <a:pathLst>
              <a:path w="4432566" h="538367">
                <a:moveTo>
                  <a:pt x="0" y="487567"/>
                </a:moveTo>
                <a:lnTo>
                  <a:pt x="16636" y="525081"/>
                </a:lnTo>
                <a:lnTo>
                  <a:pt x="50800" y="538367"/>
                </a:lnTo>
                <a:lnTo>
                  <a:pt x="4381765" y="538367"/>
                </a:lnTo>
                <a:lnTo>
                  <a:pt x="4419279" y="521731"/>
                </a:lnTo>
                <a:lnTo>
                  <a:pt x="4432566" y="487567"/>
                </a:lnTo>
                <a:lnTo>
                  <a:pt x="4432566" y="0"/>
                </a:lnTo>
                <a:lnTo>
                  <a:pt x="0" y="0"/>
                </a:lnTo>
                <a:lnTo>
                  <a:pt x="0" y="48756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899211"/>
            <a:ext cx="0" cy="633754"/>
          </a:xfrm>
          <a:custGeom>
            <a:avLst/>
            <a:gdLst/>
            <a:ahLst/>
            <a:cxnLst/>
            <a:rect l="l" t="t" r="r" b="b"/>
            <a:pathLst>
              <a:path h="633754">
                <a:moveTo>
                  <a:pt x="0" y="63375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865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738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6111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43" y="1716645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43" y="1852751"/>
            <a:ext cx="4432566" cy="101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6809" y="292641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344" y="2977210"/>
            <a:ext cx="4280164" cy="63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1748159"/>
            <a:ext cx="50800" cy="11909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1811660"/>
            <a:ext cx="50800" cy="112744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43" y="1935311"/>
            <a:ext cx="4432566" cy="1054598"/>
          </a:xfrm>
          <a:custGeom>
            <a:avLst/>
            <a:gdLst/>
            <a:ahLst/>
            <a:cxnLst/>
            <a:rect l="l" t="t" r="r" b="b"/>
            <a:pathLst>
              <a:path w="4432566" h="1054598">
                <a:moveTo>
                  <a:pt x="0" y="1003798"/>
                </a:moveTo>
                <a:lnTo>
                  <a:pt x="16636" y="1041312"/>
                </a:lnTo>
                <a:lnTo>
                  <a:pt x="50800" y="1054598"/>
                </a:lnTo>
                <a:lnTo>
                  <a:pt x="4381765" y="1054598"/>
                </a:lnTo>
                <a:lnTo>
                  <a:pt x="4419279" y="1037963"/>
                </a:lnTo>
                <a:lnTo>
                  <a:pt x="4432566" y="1003798"/>
                </a:lnTo>
                <a:lnTo>
                  <a:pt x="4432566" y="0"/>
                </a:lnTo>
                <a:lnTo>
                  <a:pt x="0" y="0"/>
                </a:lnTo>
                <a:lnTo>
                  <a:pt x="0" y="10037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1798960"/>
            <a:ext cx="0" cy="1159199"/>
          </a:xfrm>
          <a:custGeom>
            <a:avLst/>
            <a:gdLst/>
            <a:ahLst/>
            <a:cxnLst/>
            <a:rect l="l" t="t" r="r" b="b"/>
            <a:pathLst>
              <a:path h="1159199">
                <a:moveTo>
                  <a:pt x="0" y="115919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7862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17735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76086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223421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per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400" spc="-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r>
              <a:rPr sz="14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400" spc="117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35510"/>
            <a:ext cx="4295964" cy="6997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Eme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ging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xt-generation</a:t>
            </a:r>
            <a:r>
              <a:rPr sz="1100" spc="-6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nodes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small, mobile,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embedded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ger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characterized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naturally</a:t>
            </a:r>
            <a:r>
              <a:rPr sz="1100" spc="-3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blends</a:t>
            </a:r>
            <a:r>
              <a:rPr sz="1100" spc="-2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into</a:t>
            </a:r>
            <a:r>
              <a:rPr sz="1100" spc="-1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user</a:t>
            </a:r>
            <a:r>
              <a:rPr sz="1100" spc="-59" dirty="0" smtClean="0">
                <a:solidFill>
                  <a:srgbClr val="FF0000"/>
                </a:solidFill>
                <a:latin typeface="Times New Roman"/>
                <a:cs typeface="Times New Roman"/>
              </a:rPr>
              <a:t>’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1100" spc="-2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-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vironment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735267"/>
            <a:ext cx="4326995" cy="12252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Th</a:t>
            </a:r>
            <a:r>
              <a:rPr sz="1100" spc="-1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ee</a:t>
            </a:r>
            <a:r>
              <a:rPr sz="1100" spc="2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(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ov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erlapping) </a:t>
            </a:r>
            <a:r>
              <a:rPr sz="1100" spc="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subtypes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Ubiquitous</a:t>
            </a:r>
            <a:r>
              <a:rPr sz="1100" spc="-4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continuously</a:t>
            </a:r>
            <a:r>
              <a:rPr sz="1100" spc="-56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present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i.e., there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continous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</a:t>
            </a:r>
            <a:r>
              <a:rPr sz="1100" spc="-59" dirty="0" smtClean="0">
                <a:latin typeface="Times New Roman"/>
                <a:cs typeface="Times New Roman"/>
              </a:rPr>
              <a:t>r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127323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Mobile</a:t>
            </a:r>
            <a:r>
              <a:rPr sz="1100" spc="-3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e,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emphasis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 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inherently</a:t>
            </a:r>
            <a:r>
              <a:rPr sz="1100" spc="-44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mobile</a:t>
            </a:r>
            <a:r>
              <a:rPr sz="1100" spc="0" dirty="0" smtClean="0">
                <a:latin typeface="Times New Roman"/>
                <a:cs typeface="Times New Roman"/>
              </a:rPr>
              <a:t>.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Sensor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(and</a:t>
            </a:r>
            <a:r>
              <a:rPr sz="1100" spc="-1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actuator)</a:t>
            </a:r>
            <a:r>
              <a:rPr sz="1100" spc="-3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orks</a:t>
            </a:r>
            <a:r>
              <a:rPr sz="1100" spc="0" dirty="0" smtClean="0">
                <a:latin typeface="Times New Roman"/>
                <a:cs typeface="Times New Roman"/>
              </a:rPr>
              <a:t>:</a:t>
            </a:r>
            <a:r>
              <a:rPr sz="1100" spc="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per</a:t>
            </a:r>
            <a:r>
              <a:rPr sz="1100" spc="-25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e,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emphasis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actual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(collaborat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e)</a:t>
            </a:r>
            <a:r>
              <a:rPr sz="1100" spc="-6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sensing</a:t>
            </a:r>
            <a:r>
              <a:rPr sz="1100" spc="-3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actuation</a:t>
            </a:r>
            <a:r>
              <a:rPr sz="1100" spc="-4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4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vironment.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38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8534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112239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67373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724531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016865"/>
            <a:ext cx="50800" cy="1669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80365"/>
            <a:ext cx="50800" cy="16060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94803"/>
            <a:ext cx="4432566" cy="1542427"/>
          </a:xfrm>
          <a:custGeom>
            <a:avLst/>
            <a:gdLst/>
            <a:ahLst/>
            <a:cxnLst/>
            <a:rect l="l" t="t" r="r" b="b"/>
            <a:pathLst>
              <a:path w="4432566" h="1542427">
                <a:moveTo>
                  <a:pt x="0" y="1491627"/>
                </a:moveTo>
                <a:lnTo>
                  <a:pt x="16636" y="1529141"/>
                </a:lnTo>
                <a:lnTo>
                  <a:pt x="50800" y="1542427"/>
                </a:lnTo>
                <a:lnTo>
                  <a:pt x="4381765" y="1542427"/>
                </a:lnTo>
                <a:lnTo>
                  <a:pt x="4419279" y="1525791"/>
                </a:lnTo>
                <a:lnTo>
                  <a:pt x="4432566" y="1491627"/>
                </a:lnTo>
                <a:lnTo>
                  <a:pt x="4432566" y="0"/>
                </a:lnTo>
                <a:lnTo>
                  <a:pt x="0" y="0"/>
                </a:lnTo>
                <a:lnTo>
                  <a:pt x="0" y="149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067665"/>
            <a:ext cx="0" cy="1637814"/>
          </a:xfrm>
          <a:custGeom>
            <a:avLst/>
            <a:gdLst/>
            <a:ahLst/>
            <a:cxnLst/>
            <a:rect l="l" t="t" r="r" b="b"/>
            <a:pathLst>
              <a:path h="1637814">
                <a:moveTo>
                  <a:pt x="0" y="163781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549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422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295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1014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Ubiquitous</a:t>
            </a:r>
            <a:r>
              <a:rPr sz="1400" spc="1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03976"/>
            <a:ext cx="4367728" cy="1732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100" spc="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endParaRPr sz="1100">
              <a:latin typeface="Times New Roman"/>
              <a:cs typeface="Times New Roman"/>
            </a:endParaRPr>
          </a:p>
          <a:p>
            <a:pPr marL="289788" marR="23331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ution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ed,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accessible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transparent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manner</a:t>
            </a:r>
            <a:endParaRPr sz="1100">
              <a:latin typeface="Times New Roman"/>
              <a:cs typeface="Times New Roman"/>
            </a:endParaRPr>
          </a:p>
          <a:p>
            <a:pPr marL="289788" marR="30480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Interaction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)</a:t>
            </a:r>
            <a:r>
              <a:rPr sz="1100" spc="-5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Interaction</a:t>
            </a:r>
            <a:r>
              <a:rPr sz="1100" spc="-4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users</a:t>
            </a:r>
            <a:r>
              <a:rPr sz="1100" spc="-2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vices</a:t>
            </a:r>
            <a:r>
              <a:rPr sz="1100" spc="-3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highly</a:t>
            </a:r>
            <a:r>
              <a:rPr sz="1100" spc="-28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unobtrus</a:t>
            </a:r>
            <a:r>
              <a:rPr sz="1100" spc="-25" dirty="0" smtClean="0">
                <a:solidFill>
                  <a:srgbClr val="D8D8FF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e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Cont</a:t>
            </a:r>
            <a:r>
              <a:rPr sz="1100" spc="-14" dirty="0" smtClean="0">
                <a:solidFill>
                  <a:srgbClr val="FFD8D8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xt</a:t>
            </a:r>
            <a:r>
              <a:rPr sz="1100" spc="-38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FFD8D8"/>
                </a:solidFill>
                <a:latin typeface="Times New Roman"/>
                <a:cs typeface="Times New Roman"/>
              </a:rPr>
              <a:t>a</a:t>
            </a:r>
            <a:r>
              <a:rPr sz="1100" spc="-9" dirty="0" smtClean="0">
                <a:solidFill>
                  <a:srgbClr val="FFD8D8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areness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)</a:t>
            </a:r>
            <a:r>
              <a:rPr sz="1100" spc="-4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a</a:t>
            </a:r>
            <a:r>
              <a:rPr sz="1100" spc="-9" dirty="0" smtClean="0">
                <a:solidFill>
                  <a:srgbClr val="D8D8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are</a:t>
            </a:r>
            <a:r>
              <a:rPr sz="1100" spc="-26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user</a:t>
            </a:r>
            <a:r>
              <a:rPr sz="1100" spc="-59" dirty="0" smtClean="0">
                <a:solidFill>
                  <a:srgbClr val="D8D8FF"/>
                </a:solidFill>
                <a:latin typeface="Times New Roman"/>
                <a:cs typeface="Times New Roman"/>
              </a:rPr>
              <a:t>’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s</a:t>
            </a:r>
            <a:r>
              <a:rPr sz="1100" spc="-26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cont</a:t>
            </a:r>
            <a:r>
              <a:rPr sz="11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xt</a:t>
            </a:r>
            <a:r>
              <a:rPr sz="1100" spc="-32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</a:t>
            </a:r>
            <a:r>
              <a:rPr sz="11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order</a:t>
            </a:r>
            <a:r>
              <a:rPr sz="1100" spc="-2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 optimize</a:t>
            </a:r>
            <a:r>
              <a:rPr sz="1100" spc="-3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interaction</a:t>
            </a:r>
            <a:endParaRPr sz="1100">
              <a:latin typeface="Times New Roman"/>
              <a:cs typeface="Times New Roman"/>
            </a:endParaRPr>
          </a:p>
          <a:p>
            <a:pPr marL="289788" marR="22721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Autonomy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)</a:t>
            </a:r>
            <a:r>
              <a:rPr sz="1100" spc="-5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vices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operate</a:t>
            </a:r>
            <a:r>
              <a:rPr sz="1100" spc="-32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autonomously</a:t>
            </a:r>
            <a:r>
              <a:rPr sz="1100" spc="-62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without</a:t>
            </a:r>
            <a:r>
              <a:rPr sz="1100" spc="-33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human</a:t>
            </a:r>
            <a:r>
              <a:rPr sz="1100" spc="-29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inter</a:t>
            </a:r>
            <a:r>
              <a:rPr sz="11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ention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 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thus</a:t>
            </a:r>
            <a:r>
              <a:rPr sz="11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highly</a:t>
            </a:r>
            <a:r>
              <a:rPr sz="1100" spc="-2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self-managed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Intelligence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)</a:t>
            </a:r>
            <a:r>
              <a:rPr sz="1100" spc="-7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</a:t>
            </a:r>
            <a:r>
              <a:rPr sz="1100" spc="-4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as</a:t>
            </a:r>
            <a:r>
              <a:rPr sz="1100" spc="-2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whole</a:t>
            </a:r>
            <a:r>
              <a:rPr sz="11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can</a:t>
            </a:r>
            <a:r>
              <a:rPr sz="1100" spc="-3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handle</a:t>
            </a:r>
            <a:r>
              <a:rPr sz="11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wide</a:t>
            </a:r>
            <a:r>
              <a:rPr sz="1100" spc="-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range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100" spc="-2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dynamic actions</a:t>
            </a:r>
            <a:r>
              <a:rPr sz="11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interactions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8534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112239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67373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724531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016865"/>
            <a:ext cx="50800" cy="1669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80365"/>
            <a:ext cx="50800" cy="16060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94803"/>
            <a:ext cx="4432566" cy="1542427"/>
          </a:xfrm>
          <a:custGeom>
            <a:avLst/>
            <a:gdLst/>
            <a:ahLst/>
            <a:cxnLst/>
            <a:rect l="l" t="t" r="r" b="b"/>
            <a:pathLst>
              <a:path w="4432566" h="1542427">
                <a:moveTo>
                  <a:pt x="0" y="1491627"/>
                </a:moveTo>
                <a:lnTo>
                  <a:pt x="16636" y="1529141"/>
                </a:lnTo>
                <a:lnTo>
                  <a:pt x="50800" y="1542427"/>
                </a:lnTo>
                <a:lnTo>
                  <a:pt x="4381765" y="1542427"/>
                </a:lnTo>
                <a:lnTo>
                  <a:pt x="4419279" y="1525791"/>
                </a:lnTo>
                <a:lnTo>
                  <a:pt x="4432566" y="1491627"/>
                </a:lnTo>
                <a:lnTo>
                  <a:pt x="4432566" y="0"/>
                </a:lnTo>
                <a:lnTo>
                  <a:pt x="0" y="0"/>
                </a:lnTo>
                <a:lnTo>
                  <a:pt x="0" y="149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067665"/>
            <a:ext cx="0" cy="1637814"/>
          </a:xfrm>
          <a:custGeom>
            <a:avLst/>
            <a:gdLst/>
            <a:ahLst/>
            <a:cxnLst/>
            <a:rect l="l" t="t" r="r" b="b"/>
            <a:pathLst>
              <a:path h="1637814">
                <a:moveTo>
                  <a:pt x="0" y="163781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549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422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295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1014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Ubiquitous</a:t>
            </a:r>
            <a:r>
              <a:rPr sz="1400" spc="1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03976"/>
            <a:ext cx="4367728" cy="1732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100" spc="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endParaRPr sz="1100">
              <a:latin typeface="Times New Roman"/>
              <a:cs typeface="Times New Roman"/>
            </a:endParaRPr>
          </a:p>
          <a:p>
            <a:pPr marL="289788" marR="23331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ution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ed,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accessible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transparent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manner</a:t>
            </a:r>
            <a:endParaRPr sz="1100">
              <a:latin typeface="Times New Roman"/>
              <a:cs typeface="Times New Roman"/>
            </a:endParaRPr>
          </a:p>
          <a:p>
            <a:pPr marL="289788" marR="30480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Interaction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highly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unobtrus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Cont</a:t>
            </a:r>
            <a:r>
              <a:rPr sz="1100" spc="-14" dirty="0" smtClean="0">
                <a:solidFill>
                  <a:srgbClr val="FFD8D8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xt</a:t>
            </a:r>
            <a:r>
              <a:rPr sz="1100" spc="-38" dirty="0" smtClean="0">
                <a:solidFill>
                  <a:srgbClr val="FFD8D8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FFD8D8"/>
                </a:solidFill>
                <a:latin typeface="Times New Roman"/>
                <a:cs typeface="Times New Roman"/>
              </a:rPr>
              <a:t>a</a:t>
            </a:r>
            <a:r>
              <a:rPr sz="1100" spc="-9" dirty="0" smtClean="0">
                <a:solidFill>
                  <a:srgbClr val="FFD8D8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areness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)</a:t>
            </a:r>
            <a:r>
              <a:rPr sz="1100" spc="-4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100" spc="-7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a</a:t>
            </a:r>
            <a:r>
              <a:rPr sz="1100" spc="-9" dirty="0" smtClean="0">
                <a:solidFill>
                  <a:srgbClr val="D8D8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are</a:t>
            </a:r>
            <a:r>
              <a:rPr sz="1100" spc="-26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100" spc="-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user</a:t>
            </a:r>
            <a:r>
              <a:rPr sz="1100" spc="-59" dirty="0" smtClean="0">
                <a:solidFill>
                  <a:srgbClr val="D8D8FF"/>
                </a:solidFill>
                <a:latin typeface="Times New Roman"/>
                <a:cs typeface="Times New Roman"/>
              </a:rPr>
              <a:t>’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s</a:t>
            </a:r>
            <a:r>
              <a:rPr sz="1100" spc="-26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cont</a:t>
            </a:r>
            <a:r>
              <a:rPr sz="11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xt</a:t>
            </a:r>
            <a:r>
              <a:rPr sz="1100" spc="-32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</a:t>
            </a:r>
            <a:r>
              <a:rPr sz="1100" spc="-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order</a:t>
            </a:r>
            <a:r>
              <a:rPr sz="1100" spc="-2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to optimize</a:t>
            </a:r>
            <a:r>
              <a:rPr sz="1100" spc="-3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interaction</a:t>
            </a:r>
            <a:endParaRPr sz="1100">
              <a:latin typeface="Times New Roman"/>
              <a:cs typeface="Times New Roman"/>
            </a:endParaRPr>
          </a:p>
          <a:p>
            <a:pPr marL="289788" marR="22721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Autonomy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)</a:t>
            </a:r>
            <a:r>
              <a:rPr sz="1100" spc="-5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vices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operate</a:t>
            </a:r>
            <a:r>
              <a:rPr sz="1100" spc="-32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autonomously</a:t>
            </a:r>
            <a:r>
              <a:rPr sz="1100" spc="-62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without</a:t>
            </a:r>
            <a:r>
              <a:rPr sz="1100" spc="-33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human</a:t>
            </a:r>
            <a:r>
              <a:rPr sz="1100" spc="-29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inter</a:t>
            </a:r>
            <a:r>
              <a:rPr sz="11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ention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 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thus</a:t>
            </a:r>
            <a:r>
              <a:rPr sz="11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highly</a:t>
            </a:r>
            <a:r>
              <a:rPr sz="1100" spc="-2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self-managed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Intelligence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)</a:t>
            </a:r>
            <a:r>
              <a:rPr sz="1100" spc="-7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</a:t>
            </a:r>
            <a:r>
              <a:rPr sz="1100" spc="-4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as</a:t>
            </a:r>
            <a:r>
              <a:rPr sz="1100" spc="-2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whole</a:t>
            </a:r>
            <a:r>
              <a:rPr sz="11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can</a:t>
            </a:r>
            <a:r>
              <a:rPr sz="1100" spc="-3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handle</a:t>
            </a:r>
            <a:r>
              <a:rPr sz="11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wide</a:t>
            </a:r>
            <a:r>
              <a:rPr sz="1100" spc="-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range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100" spc="-2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dynamic actions</a:t>
            </a:r>
            <a:r>
              <a:rPr sz="11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interactions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8534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112239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67373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724531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016865"/>
            <a:ext cx="50800" cy="1669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80365"/>
            <a:ext cx="50800" cy="16060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94803"/>
            <a:ext cx="4432566" cy="1542427"/>
          </a:xfrm>
          <a:custGeom>
            <a:avLst/>
            <a:gdLst/>
            <a:ahLst/>
            <a:cxnLst/>
            <a:rect l="l" t="t" r="r" b="b"/>
            <a:pathLst>
              <a:path w="4432566" h="1542427">
                <a:moveTo>
                  <a:pt x="0" y="1491627"/>
                </a:moveTo>
                <a:lnTo>
                  <a:pt x="16636" y="1529141"/>
                </a:lnTo>
                <a:lnTo>
                  <a:pt x="50800" y="1542427"/>
                </a:lnTo>
                <a:lnTo>
                  <a:pt x="4381765" y="1542427"/>
                </a:lnTo>
                <a:lnTo>
                  <a:pt x="4419279" y="1525791"/>
                </a:lnTo>
                <a:lnTo>
                  <a:pt x="4432566" y="1491627"/>
                </a:lnTo>
                <a:lnTo>
                  <a:pt x="4432566" y="0"/>
                </a:lnTo>
                <a:lnTo>
                  <a:pt x="0" y="0"/>
                </a:lnTo>
                <a:lnTo>
                  <a:pt x="0" y="149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067665"/>
            <a:ext cx="0" cy="1637814"/>
          </a:xfrm>
          <a:custGeom>
            <a:avLst/>
            <a:gdLst/>
            <a:ahLst/>
            <a:cxnLst/>
            <a:rect l="l" t="t" r="r" b="b"/>
            <a:pathLst>
              <a:path h="1637814">
                <a:moveTo>
                  <a:pt x="0" y="163781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549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422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295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1014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Ubiquitous</a:t>
            </a:r>
            <a:r>
              <a:rPr sz="1400" spc="1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03976"/>
            <a:ext cx="4367728" cy="1732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100" spc="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endParaRPr sz="1100">
              <a:latin typeface="Times New Roman"/>
              <a:cs typeface="Times New Roman"/>
            </a:endParaRPr>
          </a:p>
          <a:p>
            <a:pPr marL="289788" marR="23331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ution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ed,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accessible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transparent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manner</a:t>
            </a:r>
            <a:endParaRPr sz="1100">
              <a:latin typeface="Times New Roman"/>
              <a:cs typeface="Times New Roman"/>
            </a:endParaRPr>
          </a:p>
          <a:p>
            <a:pPr marL="289788" marR="30480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Interaction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highly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unobtrus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Cont</a:t>
            </a:r>
            <a:r>
              <a:rPr sz="11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xt</a:t>
            </a:r>
            <a:r>
              <a:rPr sz="1100" spc="-3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areness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user</a:t>
            </a:r>
            <a:r>
              <a:rPr sz="1100" spc="-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’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cont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xt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order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 optimize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endParaRPr sz="1100">
              <a:latin typeface="Times New Roman"/>
              <a:cs typeface="Times New Roman"/>
            </a:endParaRPr>
          </a:p>
          <a:p>
            <a:pPr marL="289788" marR="22721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Autonomy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)</a:t>
            </a:r>
            <a:r>
              <a:rPr sz="1100" spc="-5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</a:t>
            </a:r>
            <a:r>
              <a:rPr sz="11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vices</a:t>
            </a:r>
            <a:r>
              <a:rPr sz="1100" spc="-3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operate</a:t>
            </a:r>
            <a:r>
              <a:rPr sz="1100" spc="-32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autonomously</a:t>
            </a:r>
            <a:r>
              <a:rPr sz="1100" spc="-62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without</a:t>
            </a:r>
            <a:r>
              <a:rPr sz="1100" spc="-33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human</a:t>
            </a:r>
            <a:r>
              <a:rPr sz="1100" spc="-29" dirty="0" smtClean="0">
                <a:solidFill>
                  <a:srgbClr val="D8D8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inter</a:t>
            </a:r>
            <a:r>
              <a:rPr sz="1100" spc="-14" dirty="0" smtClean="0">
                <a:solidFill>
                  <a:srgbClr val="D8D8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D8D8FF"/>
                </a:solidFill>
                <a:latin typeface="Times New Roman"/>
                <a:cs typeface="Times New Roman"/>
              </a:rPr>
              <a:t>ention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, 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thus</a:t>
            </a:r>
            <a:r>
              <a:rPr sz="1100" spc="-1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highly</a:t>
            </a:r>
            <a:r>
              <a:rPr sz="1100" spc="-2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self-managed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Intelligence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)</a:t>
            </a:r>
            <a:r>
              <a:rPr sz="1100" spc="-7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</a:t>
            </a:r>
            <a:r>
              <a:rPr sz="1100" spc="-4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as</a:t>
            </a:r>
            <a:r>
              <a:rPr sz="1100" spc="-2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whole</a:t>
            </a:r>
            <a:r>
              <a:rPr sz="11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can</a:t>
            </a:r>
            <a:r>
              <a:rPr sz="1100" spc="-3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handle</a:t>
            </a:r>
            <a:r>
              <a:rPr sz="11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wide</a:t>
            </a:r>
            <a:r>
              <a:rPr sz="1100" spc="-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range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100" spc="-2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dynamic actions</a:t>
            </a:r>
            <a:r>
              <a:rPr sz="11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interactions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8534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112239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67373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724531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016865"/>
            <a:ext cx="50800" cy="1669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80365"/>
            <a:ext cx="50800" cy="16060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94803"/>
            <a:ext cx="4432566" cy="1542427"/>
          </a:xfrm>
          <a:custGeom>
            <a:avLst/>
            <a:gdLst/>
            <a:ahLst/>
            <a:cxnLst/>
            <a:rect l="l" t="t" r="r" b="b"/>
            <a:pathLst>
              <a:path w="4432566" h="1542427">
                <a:moveTo>
                  <a:pt x="0" y="1491627"/>
                </a:moveTo>
                <a:lnTo>
                  <a:pt x="16636" y="1529141"/>
                </a:lnTo>
                <a:lnTo>
                  <a:pt x="50800" y="1542427"/>
                </a:lnTo>
                <a:lnTo>
                  <a:pt x="4381765" y="1542427"/>
                </a:lnTo>
                <a:lnTo>
                  <a:pt x="4419279" y="1525791"/>
                </a:lnTo>
                <a:lnTo>
                  <a:pt x="4432566" y="1491627"/>
                </a:lnTo>
                <a:lnTo>
                  <a:pt x="4432566" y="0"/>
                </a:lnTo>
                <a:lnTo>
                  <a:pt x="0" y="0"/>
                </a:lnTo>
                <a:lnTo>
                  <a:pt x="0" y="149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067665"/>
            <a:ext cx="0" cy="1637814"/>
          </a:xfrm>
          <a:custGeom>
            <a:avLst/>
            <a:gdLst/>
            <a:ahLst/>
            <a:cxnLst/>
            <a:rect l="l" t="t" r="r" b="b"/>
            <a:pathLst>
              <a:path h="1637814">
                <a:moveTo>
                  <a:pt x="0" y="163781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549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422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295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1014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Ubiquitous</a:t>
            </a:r>
            <a:r>
              <a:rPr sz="1400" spc="1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03976"/>
            <a:ext cx="4367728" cy="1732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100" spc="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endParaRPr sz="1100">
              <a:latin typeface="Times New Roman"/>
              <a:cs typeface="Times New Roman"/>
            </a:endParaRPr>
          </a:p>
          <a:p>
            <a:pPr marL="289788" marR="23331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ution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ed,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accessible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transparent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manner</a:t>
            </a:r>
            <a:endParaRPr sz="1100">
              <a:latin typeface="Times New Roman"/>
              <a:cs typeface="Times New Roman"/>
            </a:endParaRPr>
          </a:p>
          <a:p>
            <a:pPr marL="289788" marR="30480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Interaction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highly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unobtrus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Cont</a:t>
            </a:r>
            <a:r>
              <a:rPr sz="11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xt</a:t>
            </a:r>
            <a:r>
              <a:rPr sz="1100" spc="-3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areness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user</a:t>
            </a:r>
            <a:r>
              <a:rPr sz="1100" spc="-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’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cont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xt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order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 optimize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endParaRPr sz="1100">
              <a:latin typeface="Times New Roman"/>
              <a:cs typeface="Times New Roman"/>
            </a:endParaRPr>
          </a:p>
          <a:p>
            <a:pPr marL="289788" marR="22721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Autonomy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operate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autonomously</a:t>
            </a:r>
            <a:r>
              <a:rPr sz="1100" spc="-6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without</a:t>
            </a:r>
            <a:r>
              <a:rPr sz="11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human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ention</a:t>
            </a:r>
            <a:r>
              <a:rPr sz="1100" spc="0" dirty="0" smtClean="0">
                <a:latin typeface="Times New Roman"/>
                <a:cs typeface="Times New Roman"/>
              </a:rPr>
              <a:t>, 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thus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highly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self-managed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D8D8"/>
                </a:solidFill>
                <a:latin typeface="Times New Roman"/>
                <a:cs typeface="Times New Roman"/>
              </a:rPr>
              <a:t>Intelligence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)</a:t>
            </a:r>
            <a:r>
              <a:rPr sz="1100" spc="-7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The</a:t>
            </a:r>
            <a:r>
              <a:rPr sz="11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system</a:t>
            </a:r>
            <a:r>
              <a:rPr sz="1100" spc="-4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as</a:t>
            </a:r>
            <a:r>
              <a:rPr sz="1100" spc="-2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whole</a:t>
            </a:r>
            <a:r>
              <a:rPr sz="1100" spc="-4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can</a:t>
            </a:r>
            <a:r>
              <a:rPr sz="1100" spc="-3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handle</a:t>
            </a:r>
            <a:r>
              <a:rPr sz="1100" spc="-4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1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wide</a:t>
            </a:r>
            <a:r>
              <a:rPr sz="1100" spc="-3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range</a:t>
            </a:r>
            <a:r>
              <a:rPr sz="1100" spc="-3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of</a:t>
            </a:r>
            <a:r>
              <a:rPr sz="1100" spc="-2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dynamic actions</a:t>
            </a:r>
            <a:r>
              <a:rPr sz="1100" spc="-31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interactions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743" y="985341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112239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6809" y="2673730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89344" y="2724531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20310" y="1016865"/>
            <a:ext cx="50800" cy="166956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080365"/>
            <a:ext cx="50800" cy="160606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7743" y="1194803"/>
            <a:ext cx="4432566" cy="1542427"/>
          </a:xfrm>
          <a:custGeom>
            <a:avLst/>
            <a:gdLst/>
            <a:ahLst/>
            <a:cxnLst/>
            <a:rect l="l" t="t" r="r" b="b"/>
            <a:pathLst>
              <a:path w="4432566" h="1542427">
                <a:moveTo>
                  <a:pt x="0" y="1491627"/>
                </a:moveTo>
                <a:lnTo>
                  <a:pt x="16636" y="1529141"/>
                </a:lnTo>
                <a:lnTo>
                  <a:pt x="50800" y="1542427"/>
                </a:lnTo>
                <a:lnTo>
                  <a:pt x="4381765" y="1542427"/>
                </a:lnTo>
                <a:lnTo>
                  <a:pt x="4419279" y="1525791"/>
                </a:lnTo>
                <a:lnTo>
                  <a:pt x="4432566" y="1491627"/>
                </a:lnTo>
                <a:lnTo>
                  <a:pt x="4432566" y="0"/>
                </a:lnTo>
                <a:lnTo>
                  <a:pt x="0" y="0"/>
                </a:lnTo>
                <a:lnTo>
                  <a:pt x="0" y="14916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20310" y="1067665"/>
            <a:ext cx="0" cy="1637814"/>
          </a:xfrm>
          <a:custGeom>
            <a:avLst/>
            <a:gdLst/>
            <a:ahLst/>
            <a:cxnLst/>
            <a:rect l="l" t="t" r="r" b="b"/>
            <a:pathLst>
              <a:path h="1637814">
                <a:moveTo>
                  <a:pt x="0" y="1637814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0549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0422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0295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31014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Ubiquitous</a:t>
            </a:r>
            <a:r>
              <a:rPr sz="1400" spc="1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003976"/>
            <a:ext cx="4367728" cy="1732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Basic</a:t>
            </a:r>
            <a:r>
              <a:rPr sz="1100" spc="2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endParaRPr sz="1100">
              <a:latin typeface="Times New Roman"/>
              <a:cs typeface="Times New Roman"/>
            </a:endParaRPr>
          </a:p>
          <a:p>
            <a:pPr marL="289788" marR="23331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ution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6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net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or</a:t>
            </a:r>
            <a:r>
              <a:rPr sz="1100" spc="-9" dirty="0" smtClean="0">
                <a:latin typeface="Times New Roman"/>
                <a:cs typeface="Times New Roman"/>
              </a:rPr>
              <a:t>k</a:t>
            </a:r>
            <a:r>
              <a:rPr sz="1100" spc="0" dirty="0" smtClean="0">
                <a:latin typeface="Times New Roman"/>
                <a:cs typeface="Times New Roman"/>
              </a:rPr>
              <a:t>ed,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accessible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 transparent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manner</a:t>
            </a:r>
            <a:endParaRPr sz="1100">
              <a:latin typeface="Times New Roman"/>
              <a:cs typeface="Times New Roman"/>
            </a:endParaRPr>
          </a:p>
          <a:p>
            <a:pPr marL="289788" marR="30480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Interaction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r>
              <a:rPr sz="1100" spc="-4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between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highly</a:t>
            </a:r>
            <a:r>
              <a:rPr sz="1100" spc="-2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unobtrus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 </a:t>
            </a: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Cont</a:t>
            </a:r>
            <a:r>
              <a:rPr sz="11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xt</a:t>
            </a:r>
            <a:r>
              <a:rPr sz="1100" spc="-38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areness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are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user</a:t>
            </a:r>
            <a:r>
              <a:rPr sz="1100" spc="-59" dirty="0" smtClean="0">
                <a:solidFill>
                  <a:srgbClr val="0000FF"/>
                </a:solidFill>
                <a:latin typeface="Times New Roman"/>
                <a:cs typeface="Times New Roman"/>
              </a:rPr>
              <a:t>’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</a:t>
            </a:r>
            <a:r>
              <a:rPr sz="1100" spc="-26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cont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xt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order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 optimize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</a:t>
            </a:r>
            <a:endParaRPr sz="1100">
              <a:latin typeface="Times New Roman"/>
              <a:cs typeface="Times New Roman"/>
            </a:endParaRPr>
          </a:p>
          <a:p>
            <a:pPr marL="289788" marR="22721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Autonomy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5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operate</a:t>
            </a:r>
            <a:r>
              <a:rPr sz="1100" spc="-3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autonomously</a:t>
            </a:r>
            <a:r>
              <a:rPr sz="1100" spc="-62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without</a:t>
            </a:r>
            <a:r>
              <a:rPr sz="11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human</a:t>
            </a:r>
            <a:r>
              <a:rPr sz="11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inter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v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ention</a:t>
            </a:r>
            <a:r>
              <a:rPr sz="1100" spc="0" dirty="0" smtClean="0">
                <a:latin typeface="Times New Roman"/>
                <a:cs typeface="Times New Roman"/>
              </a:rPr>
              <a:t>, 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thus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highly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self-managed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89"/>
              </a:spcBef>
            </a:pPr>
            <a:r>
              <a:rPr sz="1100" spc="0" dirty="0" smtClean="0">
                <a:latin typeface="Times New Roman"/>
                <a:cs typeface="Times New Roman"/>
              </a:rPr>
              <a:t>(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Intelligence</a:t>
            </a:r>
            <a:r>
              <a:rPr sz="1100" spc="0" dirty="0" smtClean="0">
                <a:latin typeface="Times New Roman"/>
                <a:cs typeface="Times New Roman"/>
              </a:rPr>
              <a:t>)</a:t>
            </a:r>
            <a:r>
              <a:rPr sz="1100" spc="-7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4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whole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can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handle</a:t>
            </a:r>
            <a:r>
              <a:rPr sz="1100" spc="-4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wide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range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dynamic actions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interactions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113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39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27163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95406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33941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39021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58689"/>
            <a:ext cx="50800" cy="4934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922190"/>
            <a:ext cx="50800" cy="429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036627"/>
            <a:ext cx="4432566" cy="366290"/>
          </a:xfrm>
          <a:custGeom>
            <a:avLst/>
            <a:gdLst/>
            <a:ahLst/>
            <a:cxnLst/>
            <a:rect l="l" t="t" r="r" b="b"/>
            <a:pathLst>
              <a:path w="4432566" h="366290">
                <a:moveTo>
                  <a:pt x="0" y="315490"/>
                </a:moveTo>
                <a:lnTo>
                  <a:pt x="16636" y="353004"/>
                </a:lnTo>
                <a:lnTo>
                  <a:pt x="50800" y="366290"/>
                </a:lnTo>
                <a:lnTo>
                  <a:pt x="4381765" y="366290"/>
                </a:lnTo>
                <a:lnTo>
                  <a:pt x="4419279" y="349655"/>
                </a:lnTo>
                <a:lnTo>
                  <a:pt x="4432566" y="315490"/>
                </a:lnTo>
                <a:lnTo>
                  <a:pt x="4432566" y="0"/>
                </a:lnTo>
                <a:lnTo>
                  <a:pt x="0" y="0"/>
                </a:lnTo>
                <a:lnTo>
                  <a:pt x="0" y="315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09490"/>
            <a:ext cx="0" cy="461677"/>
          </a:xfrm>
          <a:custGeom>
            <a:avLst/>
            <a:gdLst/>
            <a:ahLst/>
            <a:cxnLst/>
            <a:rect l="l" t="t" r="r" b="b"/>
            <a:pathLst>
              <a:path h="461677">
                <a:moveTo>
                  <a:pt x="0" y="46167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967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840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713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43" y="1554847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43" y="1690953"/>
            <a:ext cx="4432566" cy="101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6809" y="291100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344" y="2961805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1586371"/>
            <a:ext cx="50800" cy="13373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1649871"/>
            <a:ext cx="50800" cy="12738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43" y="1773523"/>
            <a:ext cx="4432566" cy="1200982"/>
          </a:xfrm>
          <a:custGeom>
            <a:avLst/>
            <a:gdLst/>
            <a:ahLst/>
            <a:cxnLst/>
            <a:rect l="l" t="t" r="r" b="b"/>
            <a:pathLst>
              <a:path w="4432566" h="1200982">
                <a:moveTo>
                  <a:pt x="0" y="1150181"/>
                </a:moveTo>
                <a:lnTo>
                  <a:pt x="16636" y="1187695"/>
                </a:lnTo>
                <a:lnTo>
                  <a:pt x="50800" y="1200982"/>
                </a:lnTo>
                <a:lnTo>
                  <a:pt x="4381765" y="1200982"/>
                </a:lnTo>
                <a:lnTo>
                  <a:pt x="4419279" y="1184346"/>
                </a:lnTo>
                <a:lnTo>
                  <a:pt x="4432566" y="1150181"/>
                </a:lnTo>
                <a:lnTo>
                  <a:pt x="4432566" y="0"/>
                </a:lnTo>
                <a:lnTo>
                  <a:pt x="0" y="0"/>
                </a:lnTo>
                <a:lnTo>
                  <a:pt x="0" y="1150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1637171"/>
            <a:ext cx="0" cy="1305582"/>
          </a:xfrm>
          <a:custGeom>
            <a:avLst/>
            <a:gdLst/>
            <a:ahLst/>
            <a:cxnLst/>
            <a:rect l="l" t="t" r="r" b="b"/>
            <a:pathLst>
              <a:path h="1305582">
                <a:moveTo>
                  <a:pt x="0" y="130558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6244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16117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5990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02664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sz="1400" spc="90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computing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45784"/>
            <a:ext cx="4281416" cy="52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Obse</a:t>
            </a:r>
            <a:r>
              <a:rPr sz="11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rv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ation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Mobile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computing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generally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subclass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ubiquitous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computing systems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meet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all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</a:t>
            </a:r>
            <a:r>
              <a:rPr sz="1100" spc="-7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requirements.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573469"/>
            <a:ext cx="4249687" cy="1397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sz="1100" spc="-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ypical</a:t>
            </a:r>
            <a:r>
              <a:rPr sz="1100" spc="13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1264"/>
              </a:lnSpc>
              <a:spcBef>
                <a:spcPts val="28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</a:t>
            </a:r>
            <a:r>
              <a:rPr sz="1100" spc="-25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ferent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types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mobile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i</a:t>
            </a:r>
            <a:r>
              <a:rPr sz="1100" spc="0" dirty="0" smtClean="0">
                <a:latin typeface="Times New Roman"/>
                <a:cs typeface="Times New Roman"/>
              </a:rPr>
              <a:t>vices:</a:t>
            </a:r>
            <a:r>
              <a:rPr sz="1100" spc="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smart</a:t>
            </a:r>
            <a:r>
              <a:rPr sz="1100" spc="-2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phones,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remote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controls, car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equipment,</a:t>
            </a:r>
            <a:r>
              <a:rPr sz="1100" spc="-4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89"/>
              </a:spcBef>
            </a:pPr>
            <a:r>
              <a:rPr sz="1100" spc="-4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ireless</a:t>
            </a:r>
            <a:r>
              <a:rPr sz="1100" spc="-3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communication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7696"/>
              </a:lnSpc>
              <a:spcBef>
                <a:spcPts val="7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D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vices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may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continuously</a:t>
            </a:r>
            <a:r>
              <a:rPr sz="1100" spc="-5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change</a:t>
            </a:r>
            <a:r>
              <a:rPr sz="1100" spc="-3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their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location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Cambria"/>
                <a:cs typeface="Cambria"/>
              </a:rPr>
              <a:t>⇒</a:t>
            </a:r>
            <a:endParaRPr sz="1100">
              <a:latin typeface="Cambria"/>
              <a:cs typeface="Cambria"/>
            </a:endParaRPr>
          </a:p>
          <a:p>
            <a:pPr marL="566889" marR="90433" indent="0" algn="just">
              <a:lnSpc>
                <a:spcPct val="100627"/>
              </a:lnSpc>
              <a:spcBef>
                <a:spcPts val="515"/>
              </a:spcBef>
            </a:pPr>
            <a:r>
              <a:rPr sz="1000" spc="0" dirty="0" smtClean="0">
                <a:latin typeface="Times New Roman"/>
                <a:cs typeface="Times New Roman"/>
              </a:rPr>
              <a:t>setting</a:t>
            </a:r>
            <a:r>
              <a:rPr sz="1000" spc="-2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up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route</a:t>
            </a:r>
            <a:r>
              <a:rPr sz="1000" spc="-2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problematic,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as</a:t>
            </a:r>
            <a:r>
              <a:rPr sz="1000" spc="-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routes</a:t>
            </a:r>
            <a:r>
              <a:rPr sz="1000" spc="-2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can</a:t>
            </a:r>
            <a:r>
              <a:rPr sz="1000" spc="-1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change</a:t>
            </a:r>
            <a:r>
              <a:rPr sz="1000" spc="-2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frequently d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vices</a:t>
            </a:r>
            <a:r>
              <a:rPr sz="1000" spc="-2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may</a:t>
            </a:r>
            <a:r>
              <a:rPr sz="1000" spc="-1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easily</a:t>
            </a:r>
            <a:r>
              <a:rPr sz="1000" spc="-23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be</a:t>
            </a:r>
            <a:r>
              <a:rPr sz="1000" spc="-9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temporarily</a:t>
            </a:r>
            <a:r>
              <a:rPr sz="1000" spc="-4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disconnected</a:t>
            </a:r>
            <a:r>
              <a:rPr sz="1000" spc="-5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Cambria"/>
                <a:cs typeface="Cambria"/>
              </a:rPr>
              <a:t>⇒</a:t>
            </a:r>
            <a:r>
              <a:rPr sz="1000" spc="159" dirty="0" smtClean="0">
                <a:latin typeface="Cambria"/>
                <a:cs typeface="Cambria"/>
              </a:rPr>
              <a:t> 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disruption-tolerant net</a:t>
            </a:r>
            <a:r>
              <a:rPr sz="10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orks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1302956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1429853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2197315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2248116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1334475"/>
            <a:ext cx="50800" cy="8755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1397975"/>
            <a:ext cx="50800" cy="8120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512413"/>
            <a:ext cx="4432566" cy="748403"/>
          </a:xfrm>
          <a:custGeom>
            <a:avLst/>
            <a:gdLst/>
            <a:ahLst/>
            <a:cxnLst/>
            <a:rect l="l" t="t" r="r" b="b"/>
            <a:pathLst>
              <a:path w="4432566" h="748403">
                <a:moveTo>
                  <a:pt x="0" y="697602"/>
                </a:moveTo>
                <a:lnTo>
                  <a:pt x="16636" y="735116"/>
                </a:lnTo>
                <a:lnTo>
                  <a:pt x="50800" y="748403"/>
                </a:lnTo>
                <a:lnTo>
                  <a:pt x="4381765" y="748403"/>
                </a:lnTo>
                <a:lnTo>
                  <a:pt x="4419279" y="731767"/>
                </a:lnTo>
                <a:lnTo>
                  <a:pt x="4432566" y="697602"/>
                </a:lnTo>
                <a:lnTo>
                  <a:pt x="4432566" y="0"/>
                </a:lnTo>
                <a:lnTo>
                  <a:pt x="0" y="0"/>
                </a:lnTo>
                <a:lnTo>
                  <a:pt x="0" y="6976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1385275"/>
            <a:ext cx="0" cy="843789"/>
          </a:xfrm>
          <a:custGeom>
            <a:avLst/>
            <a:gdLst/>
            <a:ahLst/>
            <a:cxnLst/>
            <a:rect l="l" t="t" r="r" b="b"/>
            <a:pathLst>
              <a:path h="843789">
                <a:moveTo>
                  <a:pt x="0" y="843789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13725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13598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134717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47659" y="19613"/>
            <a:ext cx="400726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59621" y="19613"/>
            <a:ext cx="888711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1260329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Sensor</a:t>
            </a:r>
            <a:r>
              <a:rPr sz="1400" spc="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400" spc="-15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orks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321577"/>
            <a:ext cx="3551936" cy="9098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0781">
              <a:lnSpc>
                <a:spcPts val="1145"/>
              </a:lnSpc>
              <a:spcBef>
                <a:spcPts val="57"/>
              </a:spcBef>
            </a:pPr>
            <a:r>
              <a:rPr sz="11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Characteristics</a:t>
            </a:r>
            <a:endParaRPr sz="1100">
              <a:latin typeface="Times New Roman"/>
              <a:cs typeface="Times New Roman"/>
            </a:endParaRPr>
          </a:p>
          <a:p>
            <a:pPr marL="289788" marR="1041270" indent="-277088">
              <a:lnSpc>
                <a:spcPts val="1264"/>
              </a:lnSpc>
              <a:spcBef>
                <a:spcPts val="21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nodes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which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sensors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attached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are: </a:t>
            </a:r>
            <a:endParaRPr sz="1100">
              <a:latin typeface="Times New Roman"/>
              <a:cs typeface="Times New Roman"/>
            </a:endParaRPr>
          </a:p>
          <a:p>
            <a:pPr marL="289788" marR="1041270">
              <a:lnSpc>
                <a:spcPts val="1264"/>
              </a:lnSpc>
              <a:spcBef>
                <a:spcPts val="38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Ma</a:t>
            </a:r>
            <a:r>
              <a:rPr sz="1100" spc="-14" dirty="0" smtClean="0">
                <a:latin typeface="Times New Roman"/>
                <a:cs typeface="Times New Roman"/>
              </a:rPr>
              <a:t>n</a:t>
            </a:r>
            <a:r>
              <a:rPr sz="1100" spc="0" dirty="0" smtClean="0">
                <a:latin typeface="Times New Roman"/>
                <a:cs typeface="Times New Roman"/>
              </a:rPr>
              <a:t>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(10s-1000s)</a:t>
            </a:r>
            <a:endParaRPr sz="1100">
              <a:latin typeface="Times New Roman"/>
              <a:cs typeface="Times New Roman"/>
            </a:endParaRPr>
          </a:p>
          <a:p>
            <a:pPr marL="289788">
              <a:lnSpc>
                <a:spcPts val="980"/>
              </a:lnSpc>
              <a:spcBef>
                <a:spcPts val="437"/>
              </a:spcBef>
            </a:pPr>
            <a:r>
              <a:rPr sz="1650" spc="0" baseline="2635" dirty="0" smtClean="0">
                <a:latin typeface="Times New Roman"/>
                <a:cs typeface="Times New Roman"/>
              </a:rPr>
              <a:t>Simple</a:t>
            </a:r>
            <a:r>
              <a:rPr sz="1650" spc="-31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(small</a:t>
            </a:r>
            <a:r>
              <a:rPr sz="1650" spc="-27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memory/compute/communication</a:t>
            </a:r>
            <a:r>
              <a:rPr sz="1650" spc="2" baseline="2635" dirty="0" smtClean="0">
                <a:latin typeface="Times New Roman"/>
                <a:cs typeface="Times New Roman"/>
              </a:rPr>
              <a:t> </a:t>
            </a:r>
            <a:r>
              <a:rPr sz="1650" spc="0" baseline="2635" dirty="0" smtClean="0">
                <a:latin typeface="Times New Roman"/>
                <a:cs typeface="Times New Roman"/>
              </a:rPr>
              <a:t>capacity)</a:t>
            </a:r>
            <a:endParaRPr sz="1100">
              <a:latin typeface="Times New Roman"/>
              <a:cs typeface="Times New Roman"/>
            </a:endParaRPr>
          </a:p>
          <a:p>
            <a:pPr marL="289788" marR="20781">
              <a:lnSpc>
                <a:spcPct val="95825"/>
              </a:lnSpc>
              <a:spcBef>
                <a:spcPts val="4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battery-p</a:t>
            </a:r>
            <a:r>
              <a:rPr sz="1100" spc="-25" dirty="0" smtClean="0">
                <a:latin typeface="Times New Roman"/>
                <a:cs typeface="Times New Roman"/>
              </a:rPr>
              <a:t>o</a:t>
            </a:r>
            <a:r>
              <a:rPr sz="1100" spc="0" dirty="0" smtClean="0">
                <a:latin typeface="Times New Roman"/>
                <a:cs typeface="Times New Roman"/>
              </a:rPr>
              <a:t>wered</a:t>
            </a:r>
            <a:r>
              <a:rPr sz="1100" spc="-7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(or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-25" dirty="0" smtClean="0">
                <a:latin typeface="Times New Roman"/>
                <a:cs typeface="Times New Roman"/>
              </a:rPr>
              <a:t>e</a:t>
            </a:r>
            <a:r>
              <a:rPr sz="1100" spc="-14" dirty="0" smtClean="0">
                <a:latin typeface="Times New Roman"/>
                <a:cs typeface="Times New Roman"/>
              </a:rPr>
              <a:t>v</a:t>
            </a:r>
            <a:r>
              <a:rPr sz="1100" spc="0" dirty="0" smtClean="0">
                <a:latin typeface="Times New Roman"/>
                <a:cs typeface="Times New Roman"/>
              </a:rPr>
              <a:t>en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battery-less)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41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object 192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1134459" y="1252293"/>
            <a:ext cx="386867" cy="233809"/>
          </a:xfrm>
          <a:custGeom>
            <a:avLst/>
            <a:gdLst/>
            <a:ahLst/>
            <a:cxnLst/>
            <a:rect l="l" t="t" r="r" b="b"/>
            <a:pathLst>
              <a:path w="386867" h="233809">
                <a:moveTo>
                  <a:pt x="0" y="62042"/>
                </a:moveTo>
                <a:lnTo>
                  <a:pt x="0" y="187050"/>
                </a:lnTo>
                <a:lnTo>
                  <a:pt x="523" y="190960"/>
                </a:lnTo>
                <a:lnTo>
                  <a:pt x="7954" y="201624"/>
                </a:lnTo>
                <a:lnTo>
                  <a:pt x="23237" y="210764"/>
                </a:lnTo>
                <a:lnTo>
                  <a:pt x="45158" y="218382"/>
                </a:lnTo>
                <a:lnTo>
                  <a:pt x="58228" y="221620"/>
                </a:lnTo>
                <a:lnTo>
                  <a:pt x="72504" y="224477"/>
                </a:lnTo>
                <a:lnTo>
                  <a:pt x="87832" y="226953"/>
                </a:lnTo>
                <a:lnTo>
                  <a:pt x="104063" y="229048"/>
                </a:lnTo>
                <a:lnTo>
                  <a:pt x="121043" y="230762"/>
                </a:lnTo>
                <a:lnTo>
                  <a:pt x="138621" y="232095"/>
                </a:lnTo>
                <a:lnTo>
                  <a:pt x="156646" y="233048"/>
                </a:lnTo>
                <a:lnTo>
                  <a:pt x="174967" y="233619"/>
                </a:lnTo>
                <a:lnTo>
                  <a:pt x="193431" y="233809"/>
                </a:lnTo>
                <a:lnTo>
                  <a:pt x="205808" y="233724"/>
                </a:lnTo>
                <a:lnTo>
                  <a:pt x="224192" y="233278"/>
                </a:lnTo>
                <a:lnTo>
                  <a:pt x="242332" y="232452"/>
                </a:lnTo>
                <a:lnTo>
                  <a:pt x="260075" y="231244"/>
                </a:lnTo>
                <a:lnTo>
                  <a:pt x="277269" y="229656"/>
                </a:lnTo>
                <a:lnTo>
                  <a:pt x="293764" y="227687"/>
                </a:lnTo>
                <a:lnTo>
                  <a:pt x="309407" y="225337"/>
                </a:lnTo>
                <a:lnTo>
                  <a:pt x="324047" y="222606"/>
                </a:lnTo>
                <a:lnTo>
                  <a:pt x="337532" y="219494"/>
                </a:lnTo>
                <a:lnTo>
                  <a:pt x="360433" y="212128"/>
                </a:lnTo>
                <a:lnTo>
                  <a:pt x="376896" y="203239"/>
                </a:lnTo>
                <a:lnTo>
                  <a:pt x="385708" y="192827"/>
                </a:lnTo>
                <a:lnTo>
                  <a:pt x="386867" y="187050"/>
                </a:lnTo>
                <a:lnTo>
                  <a:pt x="386867" y="0"/>
                </a:lnTo>
                <a:lnTo>
                  <a:pt x="0" y="0"/>
                </a:lnTo>
                <a:lnTo>
                  <a:pt x="0" y="62042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1134459" y="1252293"/>
            <a:ext cx="386867" cy="233809"/>
          </a:xfrm>
          <a:custGeom>
            <a:avLst/>
            <a:gdLst/>
            <a:ahLst/>
            <a:cxnLst/>
            <a:rect l="l" t="t" r="r" b="b"/>
            <a:pathLst>
              <a:path w="386867" h="233809">
                <a:moveTo>
                  <a:pt x="0" y="0"/>
                </a:moveTo>
                <a:lnTo>
                  <a:pt x="386867" y="0"/>
                </a:lnTo>
                <a:lnTo>
                  <a:pt x="386867" y="2858"/>
                </a:lnTo>
                <a:lnTo>
                  <a:pt x="386867" y="10001"/>
                </a:lnTo>
                <a:lnTo>
                  <a:pt x="386867" y="20758"/>
                </a:lnTo>
                <a:lnTo>
                  <a:pt x="386867" y="34456"/>
                </a:lnTo>
                <a:lnTo>
                  <a:pt x="386867" y="50423"/>
                </a:lnTo>
                <a:lnTo>
                  <a:pt x="386867" y="67987"/>
                </a:lnTo>
                <a:lnTo>
                  <a:pt x="386867" y="86476"/>
                </a:lnTo>
                <a:lnTo>
                  <a:pt x="386867" y="105217"/>
                </a:lnTo>
                <a:lnTo>
                  <a:pt x="386867" y="123540"/>
                </a:lnTo>
                <a:lnTo>
                  <a:pt x="386867" y="140770"/>
                </a:lnTo>
                <a:lnTo>
                  <a:pt x="386867" y="156238"/>
                </a:lnTo>
                <a:lnTo>
                  <a:pt x="386867" y="169269"/>
                </a:lnTo>
                <a:lnTo>
                  <a:pt x="386867" y="179194"/>
                </a:lnTo>
                <a:lnTo>
                  <a:pt x="386867" y="185338"/>
                </a:lnTo>
                <a:lnTo>
                  <a:pt x="386867" y="187050"/>
                </a:lnTo>
                <a:lnTo>
                  <a:pt x="385708" y="192827"/>
                </a:lnTo>
                <a:lnTo>
                  <a:pt x="376896" y="203239"/>
                </a:lnTo>
                <a:lnTo>
                  <a:pt x="360433" y="212128"/>
                </a:lnTo>
                <a:lnTo>
                  <a:pt x="337532" y="219494"/>
                </a:lnTo>
                <a:lnTo>
                  <a:pt x="324047" y="222606"/>
                </a:lnTo>
                <a:lnTo>
                  <a:pt x="309407" y="225337"/>
                </a:lnTo>
                <a:lnTo>
                  <a:pt x="293764" y="227687"/>
                </a:lnTo>
                <a:lnTo>
                  <a:pt x="277269" y="229656"/>
                </a:lnTo>
                <a:lnTo>
                  <a:pt x="260075" y="231244"/>
                </a:lnTo>
                <a:lnTo>
                  <a:pt x="242332" y="232452"/>
                </a:lnTo>
                <a:lnTo>
                  <a:pt x="224192" y="233278"/>
                </a:lnTo>
                <a:lnTo>
                  <a:pt x="205808" y="233724"/>
                </a:lnTo>
                <a:lnTo>
                  <a:pt x="193431" y="233809"/>
                </a:lnTo>
                <a:lnTo>
                  <a:pt x="174967" y="233619"/>
                </a:lnTo>
                <a:lnTo>
                  <a:pt x="156646" y="233048"/>
                </a:lnTo>
                <a:lnTo>
                  <a:pt x="138621" y="232095"/>
                </a:lnTo>
                <a:lnTo>
                  <a:pt x="121043" y="230762"/>
                </a:lnTo>
                <a:lnTo>
                  <a:pt x="104063" y="229048"/>
                </a:lnTo>
                <a:lnTo>
                  <a:pt x="87832" y="226953"/>
                </a:lnTo>
                <a:lnTo>
                  <a:pt x="72504" y="224477"/>
                </a:lnTo>
                <a:lnTo>
                  <a:pt x="58228" y="221620"/>
                </a:lnTo>
                <a:lnTo>
                  <a:pt x="45158" y="218382"/>
                </a:lnTo>
                <a:lnTo>
                  <a:pt x="23237" y="210764"/>
                </a:lnTo>
                <a:lnTo>
                  <a:pt x="7954" y="201624"/>
                </a:lnTo>
                <a:lnTo>
                  <a:pt x="523" y="190960"/>
                </a:lnTo>
                <a:lnTo>
                  <a:pt x="0" y="187050"/>
                </a:lnTo>
                <a:lnTo>
                  <a:pt x="0" y="184048"/>
                </a:lnTo>
                <a:lnTo>
                  <a:pt x="0" y="176725"/>
                </a:lnTo>
                <a:lnTo>
                  <a:pt x="0" y="165765"/>
                </a:lnTo>
                <a:lnTo>
                  <a:pt x="0" y="151855"/>
                </a:lnTo>
                <a:lnTo>
                  <a:pt x="0" y="135680"/>
                </a:lnTo>
                <a:lnTo>
                  <a:pt x="0" y="117925"/>
                </a:lnTo>
                <a:lnTo>
                  <a:pt x="0" y="99277"/>
                </a:lnTo>
                <a:lnTo>
                  <a:pt x="0" y="80421"/>
                </a:lnTo>
                <a:lnTo>
                  <a:pt x="0" y="62042"/>
                </a:lnTo>
                <a:lnTo>
                  <a:pt x="0" y="44826"/>
                </a:lnTo>
                <a:lnTo>
                  <a:pt x="0" y="29458"/>
                </a:lnTo>
                <a:lnTo>
                  <a:pt x="0" y="16626"/>
                </a:lnTo>
                <a:lnTo>
                  <a:pt x="0" y="7013"/>
                </a:lnTo>
                <a:lnTo>
                  <a:pt x="0" y="1306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1134459" y="1220469"/>
            <a:ext cx="386867" cy="63646"/>
          </a:xfrm>
          <a:custGeom>
            <a:avLst/>
            <a:gdLst/>
            <a:ahLst/>
            <a:cxnLst/>
            <a:rect l="l" t="t" r="r" b="b"/>
            <a:pathLst>
              <a:path w="386867" h="63646">
                <a:moveTo>
                  <a:pt x="193431" y="0"/>
                </a:moveTo>
                <a:lnTo>
                  <a:pt x="184460" y="33"/>
                </a:lnTo>
                <a:lnTo>
                  <a:pt x="164269" y="362"/>
                </a:lnTo>
                <a:lnTo>
                  <a:pt x="144731" y="1024"/>
                </a:lnTo>
                <a:lnTo>
                  <a:pt x="125954" y="2002"/>
                </a:lnTo>
                <a:lnTo>
                  <a:pt x="108049" y="3278"/>
                </a:lnTo>
                <a:lnTo>
                  <a:pt x="91125" y="4834"/>
                </a:lnTo>
                <a:lnTo>
                  <a:pt x="75292" y="6652"/>
                </a:lnTo>
                <a:lnTo>
                  <a:pt x="60660" y="8714"/>
                </a:lnTo>
                <a:lnTo>
                  <a:pt x="47339" y="11002"/>
                </a:lnTo>
                <a:lnTo>
                  <a:pt x="25067" y="16182"/>
                </a:lnTo>
                <a:lnTo>
                  <a:pt x="9353" y="22050"/>
                </a:lnTo>
                <a:lnTo>
                  <a:pt x="0" y="31823"/>
                </a:lnTo>
                <a:lnTo>
                  <a:pt x="206" y="33299"/>
                </a:lnTo>
                <a:lnTo>
                  <a:pt x="12172" y="42925"/>
                </a:lnTo>
                <a:lnTo>
                  <a:pt x="29389" y="48655"/>
                </a:lnTo>
                <a:lnTo>
                  <a:pt x="52973" y="53667"/>
                </a:lnTo>
                <a:lnTo>
                  <a:pt x="66879" y="55858"/>
                </a:lnTo>
                <a:lnTo>
                  <a:pt x="82048" y="57816"/>
                </a:lnTo>
                <a:lnTo>
                  <a:pt x="98369" y="59522"/>
                </a:lnTo>
                <a:lnTo>
                  <a:pt x="115734" y="60959"/>
                </a:lnTo>
                <a:lnTo>
                  <a:pt x="134032" y="62107"/>
                </a:lnTo>
                <a:lnTo>
                  <a:pt x="153154" y="62950"/>
                </a:lnTo>
                <a:lnTo>
                  <a:pt x="172990" y="63469"/>
                </a:lnTo>
                <a:lnTo>
                  <a:pt x="193431" y="63646"/>
                </a:lnTo>
                <a:lnTo>
                  <a:pt x="202409" y="63612"/>
                </a:lnTo>
                <a:lnTo>
                  <a:pt x="222600" y="63284"/>
                </a:lnTo>
                <a:lnTo>
                  <a:pt x="242138" y="62622"/>
                </a:lnTo>
                <a:lnTo>
                  <a:pt x="260915" y="61643"/>
                </a:lnTo>
                <a:lnTo>
                  <a:pt x="278820" y="60367"/>
                </a:lnTo>
                <a:lnTo>
                  <a:pt x="295744" y="58811"/>
                </a:lnTo>
                <a:lnTo>
                  <a:pt x="311576" y="56993"/>
                </a:lnTo>
                <a:lnTo>
                  <a:pt x="326208" y="54931"/>
                </a:lnTo>
                <a:lnTo>
                  <a:pt x="339529" y="52644"/>
                </a:lnTo>
                <a:lnTo>
                  <a:pt x="361801" y="47463"/>
                </a:lnTo>
                <a:lnTo>
                  <a:pt x="377514" y="41596"/>
                </a:lnTo>
                <a:lnTo>
                  <a:pt x="386867" y="31823"/>
                </a:lnTo>
                <a:lnTo>
                  <a:pt x="386660" y="30346"/>
                </a:lnTo>
                <a:lnTo>
                  <a:pt x="374692" y="20720"/>
                </a:lnTo>
                <a:lnTo>
                  <a:pt x="357475" y="14990"/>
                </a:lnTo>
                <a:lnTo>
                  <a:pt x="333890" y="9978"/>
                </a:lnTo>
                <a:lnTo>
                  <a:pt x="319984" y="7787"/>
                </a:lnTo>
                <a:lnTo>
                  <a:pt x="304816" y="5829"/>
                </a:lnTo>
                <a:lnTo>
                  <a:pt x="288494" y="4123"/>
                </a:lnTo>
                <a:lnTo>
                  <a:pt x="271129" y="2687"/>
                </a:lnTo>
                <a:lnTo>
                  <a:pt x="252831" y="1538"/>
                </a:lnTo>
                <a:lnTo>
                  <a:pt x="233709" y="695"/>
                </a:lnTo>
                <a:lnTo>
                  <a:pt x="213872" y="176"/>
                </a:lnTo>
                <a:lnTo>
                  <a:pt x="193431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1134459" y="1220469"/>
            <a:ext cx="386867" cy="63646"/>
          </a:xfrm>
          <a:custGeom>
            <a:avLst/>
            <a:gdLst/>
            <a:ahLst/>
            <a:cxnLst/>
            <a:rect l="l" t="t" r="r" b="b"/>
            <a:pathLst>
              <a:path w="386867" h="63646">
                <a:moveTo>
                  <a:pt x="193431" y="0"/>
                </a:moveTo>
                <a:lnTo>
                  <a:pt x="213872" y="176"/>
                </a:lnTo>
                <a:lnTo>
                  <a:pt x="233709" y="695"/>
                </a:lnTo>
                <a:lnTo>
                  <a:pt x="252831" y="1538"/>
                </a:lnTo>
                <a:lnTo>
                  <a:pt x="271129" y="2687"/>
                </a:lnTo>
                <a:lnTo>
                  <a:pt x="288494" y="4123"/>
                </a:lnTo>
                <a:lnTo>
                  <a:pt x="304816" y="5829"/>
                </a:lnTo>
                <a:lnTo>
                  <a:pt x="319984" y="7787"/>
                </a:lnTo>
                <a:lnTo>
                  <a:pt x="333890" y="9978"/>
                </a:lnTo>
                <a:lnTo>
                  <a:pt x="357475" y="14990"/>
                </a:lnTo>
                <a:lnTo>
                  <a:pt x="374692" y="20720"/>
                </a:lnTo>
                <a:lnTo>
                  <a:pt x="386660" y="30346"/>
                </a:lnTo>
                <a:lnTo>
                  <a:pt x="386867" y="31823"/>
                </a:lnTo>
                <a:lnTo>
                  <a:pt x="385791" y="35186"/>
                </a:lnTo>
                <a:lnTo>
                  <a:pt x="370532" y="44606"/>
                </a:lnTo>
                <a:lnTo>
                  <a:pt x="351430" y="50148"/>
                </a:lnTo>
                <a:lnTo>
                  <a:pt x="326208" y="54931"/>
                </a:lnTo>
                <a:lnTo>
                  <a:pt x="311576" y="56993"/>
                </a:lnTo>
                <a:lnTo>
                  <a:pt x="295744" y="58811"/>
                </a:lnTo>
                <a:lnTo>
                  <a:pt x="278820" y="60367"/>
                </a:lnTo>
                <a:lnTo>
                  <a:pt x="260915" y="61643"/>
                </a:lnTo>
                <a:lnTo>
                  <a:pt x="242138" y="62622"/>
                </a:lnTo>
                <a:lnTo>
                  <a:pt x="222600" y="63284"/>
                </a:lnTo>
                <a:lnTo>
                  <a:pt x="202409" y="63612"/>
                </a:lnTo>
                <a:lnTo>
                  <a:pt x="193431" y="63646"/>
                </a:lnTo>
                <a:lnTo>
                  <a:pt x="172990" y="63469"/>
                </a:lnTo>
                <a:lnTo>
                  <a:pt x="153154" y="62950"/>
                </a:lnTo>
                <a:lnTo>
                  <a:pt x="134032" y="62107"/>
                </a:lnTo>
                <a:lnTo>
                  <a:pt x="115734" y="60959"/>
                </a:lnTo>
                <a:lnTo>
                  <a:pt x="98369" y="59522"/>
                </a:lnTo>
                <a:lnTo>
                  <a:pt x="82048" y="57816"/>
                </a:lnTo>
                <a:lnTo>
                  <a:pt x="66879" y="55858"/>
                </a:lnTo>
                <a:lnTo>
                  <a:pt x="52973" y="53667"/>
                </a:lnTo>
                <a:lnTo>
                  <a:pt x="29389" y="48655"/>
                </a:lnTo>
                <a:lnTo>
                  <a:pt x="12172" y="42925"/>
                </a:lnTo>
                <a:lnTo>
                  <a:pt x="206" y="33299"/>
                </a:lnTo>
                <a:lnTo>
                  <a:pt x="0" y="31823"/>
                </a:lnTo>
                <a:lnTo>
                  <a:pt x="1075" y="28460"/>
                </a:lnTo>
                <a:lnTo>
                  <a:pt x="16335" y="19039"/>
                </a:lnTo>
                <a:lnTo>
                  <a:pt x="35438" y="13497"/>
                </a:lnTo>
                <a:lnTo>
                  <a:pt x="60660" y="8714"/>
                </a:lnTo>
                <a:lnTo>
                  <a:pt x="75292" y="6652"/>
                </a:lnTo>
                <a:lnTo>
                  <a:pt x="91125" y="4834"/>
                </a:lnTo>
                <a:lnTo>
                  <a:pt x="108049" y="3278"/>
                </a:lnTo>
                <a:lnTo>
                  <a:pt x="125954" y="2002"/>
                </a:lnTo>
                <a:lnTo>
                  <a:pt x="144731" y="1024"/>
                </a:lnTo>
                <a:lnTo>
                  <a:pt x="164269" y="362"/>
                </a:lnTo>
                <a:lnTo>
                  <a:pt x="184460" y="33"/>
                </a:lnTo>
                <a:lnTo>
                  <a:pt x="193431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833526" y="1078166"/>
            <a:ext cx="758952" cy="545496"/>
          </a:xfrm>
          <a:custGeom>
            <a:avLst/>
            <a:gdLst/>
            <a:ahLst/>
            <a:cxnLst/>
            <a:rect l="l" t="t" r="r" b="b"/>
            <a:pathLst>
              <a:path w="758952" h="545496">
                <a:moveTo>
                  <a:pt x="0" y="545496"/>
                </a:moveTo>
                <a:lnTo>
                  <a:pt x="758952" y="545496"/>
                </a:lnTo>
                <a:lnTo>
                  <a:pt x="758952" y="0"/>
                </a:lnTo>
                <a:lnTo>
                  <a:pt x="0" y="0"/>
                </a:lnTo>
                <a:lnTo>
                  <a:pt x="0" y="545496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2185412" y="863623"/>
            <a:ext cx="1591477" cy="849834"/>
          </a:xfrm>
          <a:custGeom>
            <a:avLst/>
            <a:gdLst/>
            <a:ahLst/>
            <a:cxnLst/>
            <a:rect l="l" t="t" r="r" b="b"/>
            <a:pathLst>
              <a:path w="1591477" h="849834">
                <a:moveTo>
                  <a:pt x="900408" y="730872"/>
                </a:moveTo>
                <a:lnTo>
                  <a:pt x="917163" y="735467"/>
                </a:lnTo>
                <a:lnTo>
                  <a:pt x="931363" y="740495"/>
                </a:lnTo>
                <a:lnTo>
                  <a:pt x="943309" y="745835"/>
                </a:lnTo>
                <a:lnTo>
                  <a:pt x="953301" y="751369"/>
                </a:lnTo>
                <a:lnTo>
                  <a:pt x="961639" y="756978"/>
                </a:lnTo>
                <a:lnTo>
                  <a:pt x="968623" y="762543"/>
                </a:lnTo>
                <a:lnTo>
                  <a:pt x="974553" y="767946"/>
                </a:lnTo>
                <a:lnTo>
                  <a:pt x="979728" y="773068"/>
                </a:lnTo>
                <a:lnTo>
                  <a:pt x="984449" y="777789"/>
                </a:lnTo>
                <a:lnTo>
                  <a:pt x="989015" y="781992"/>
                </a:lnTo>
                <a:lnTo>
                  <a:pt x="993726" y="785556"/>
                </a:lnTo>
                <a:lnTo>
                  <a:pt x="998883" y="788365"/>
                </a:lnTo>
                <a:lnTo>
                  <a:pt x="1004785" y="790298"/>
                </a:lnTo>
                <a:lnTo>
                  <a:pt x="1011733" y="791236"/>
                </a:lnTo>
                <a:lnTo>
                  <a:pt x="1020025" y="791062"/>
                </a:lnTo>
                <a:lnTo>
                  <a:pt x="1029962" y="789656"/>
                </a:lnTo>
                <a:lnTo>
                  <a:pt x="1041844" y="786899"/>
                </a:lnTo>
                <a:lnTo>
                  <a:pt x="1055971" y="782672"/>
                </a:lnTo>
                <a:lnTo>
                  <a:pt x="1072643" y="776858"/>
                </a:lnTo>
                <a:lnTo>
                  <a:pt x="1092160" y="769336"/>
                </a:lnTo>
                <a:lnTo>
                  <a:pt x="1103079" y="775404"/>
                </a:lnTo>
                <a:lnTo>
                  <a:pt x="1114270" y="779497"/>
                </a:lnTo>
                <a:lnTo>
                  <a:pt x="1125585" y="781704"/>
                </a:lnTo>
                <a:lnTo>
                  <a:pt x="1136878" y="782114"/>
                </a:lnTo>
                <a:lnTo>
                  <a:pt x="1148000" y="780816"/>
                </a:lnTo>
                <a:lnTo>
                  <a:pt x="1158804" y="777898"/>
                </a:lnTo>
                <a:lnTo>
                  <a:pt x="1169144" y="773450"/>
                </a:lnTo>
                <a:lnTo>
                  <a:pt x="1178871" y="767560"/>
                </a:lnTo>
                <a:lnTo>
                  <a:pt x="1187839" y="760317"/>
                </a:lnTo>
                <a:lnTo>
                  <a:pt x="1195901" y="751810"/>
                </a:lnTo>
                <a:lnTo>
                  <a:pt x="1202908" y="742128"/>
                </a:lnTo>
                <a:lnTo>
                  <a:pt x="1208714" y="731360"/>
                </a:lnTo>
                <a:lnTo>
                  <a:pt x="1213171" y="719594"/>
                </a:lnTo>
                <a:lnTo>
                  <a:pt x="1214878" y="713237"/>
                </a:lnTo>
                <a:lnTo>
                  <a:pt x="1231586" y="715092"/>
                </a:lnTo>
                <a:lnTo>
                  <a:pt x="1247791" y="716139"/>
                </a:lnTo>
                <a:lnTo>
                  <a:pt x="1263292" y="716265"/>
                </a:lnTo>
                <a:lnTo>
                  <a:pt x="1277885" y="715358"/>
                </a:lnTo>
                <a:lnTo>
                  <a:pt x="1291367" y="713306"/>
                </a:lnTo>
                <a:lnTo>
                  <a:pt x="1303537" y="709997"/>
                </a:lnTo>
                <a:lnTo>
                  <a:pt x="1314191" y="705319"/>
                </a:lnTo>
                <a:lnTo>
                  <a:pt x="1323127" y="699159"/>
                </a:lnTo>
                <a:lnTo>
                  <a:pt x="1330143" y="691405"/>
                </a:lnTo>
                <a:lnTo>
                  <a:pt x="1335034" y="681946"/>
                </a:lnTo>
                <a:lnTo>
                  <a:pt x="1337600" y="670669"/>
                </a:lnTo>
                <a:lnTo>
                  <a:pt x="1337637" y="657462"/>
                </a:lnTo>
                <a:lnTo>
                  <a:pt x="1337607" y="657138"/>
                </a:lnTo>
                <a:lnTo>
                  <a:pt x="1353533" y="664909"/>
                </a:lnTo>
                <a:lnTo>
                  <a:pt x="1369184" y="670279"/>
                </a:lnTo>
                <a:lnTo>
                  <a:pt x="1384505" y="673370"/>
                </a:lnTo>
                <a:lnTo>
                  <a:pt x="1399436" y="674307"/>
                </a:lnTo>
                <a:lnTo>
                  <a:pt x="1413922" y="673214"/>
                </a:lnTo>
                <a:lnTo>
                  <a:pt x="1427905" y="670216"/>
                </a:lnTo>
                <a:lnTo>
                  <a:pt x="1441329" y="665435"/>
                </a:lnTo>
                <a:lnTo>
                  <a:pt x="1454135" y="658997"/>
                </a:lnTo>
                <a:lnTo>
                  <a:pt x="1466266" y="651026"/>
                </a:lnTo>
                <a:lnTo>
                  <a:pt x="1477667" y="641645"/>
                </a:lnTo>
                <a:lnTo>
                  <a:pt x="1488278" y="630979"/>
                </a:lnTo>
                <a:lnTo>
                  <a:pt x="1498044" y="619151"/>
                </a:lnTo>
                <a:lnTo>
                  <a:pt x="1506907" y="606287"/>
                </a:lnTo>
                <a:lnTo>
                  <a:pt x="1514810" y="592509"/>
                </a:lnTo>
                <a:lnTo>
                  <a:pt x="1521696" y="577943"/>
                </a:lnTo>
                <a:lnTo>
                  <a:pt x="1527507" y="562711"/>
                </a:lnTo>
                <a:lnTo>
                  <a:pt x="1532187" y="546939"/>
                </a:lnTo>
                <a:lnTo>
                  <a:pt x="1535678" y="530751"/>
                </a:lnTo>
                <a:lnTo>
                  <a:pt x="1537924" y="514270"/>
                </a:lnTo>
                <a:lnTo>
                  <a:pt x="1538866" y="497621"/>
                </a:lnTo>
                <a:lnTo>
                  <a:pt x="1552719" y="482264"/>
                </a:lnTo>
                <a:lnTo>
                  <a:pt x="1564391" y="464269"/>
                </a:lnTo>
                <a:lnTo>
                  <a:pt x="1573923" y="444018"/>
                </a:lnTo>
                <a:lnTo>
                  <a:pt x="1581356" y="421892"/>
                </a:lnTo>
                <a:lnTo>
                  <a:pt x="1586731" y="398273"/>
                </a:lnTo>
                <a:lnTo>
                  <a:pt x="1590091" y="373543"/>
                </a:lnTo>
                <a:lnTo>
                  <a:pt x="1591477" y="348082"/>
                </a:lnTo>
                <a:lnTo>
                  <a:pt x="1590930" y="322272"/>
                </a:lnTo>
                <a:lnTo>
                  <a:pt x="1588492" y="296495"/>
                </a:lnTo>
                <a:lnTo>
                  <a:pt x="1584203" y="271133"/>
                </a:lnTo>
                <a:lnTo>
                  <a:pt x="1578106" y="246566"/>
                </a:lnTo>
                <a:lnTo>
                  <a:pt x="1570242" y="223176"/>
                </a:lnTo>
                <a:lnTo>
                  <a:pt x="1560652" y="201345"/>
                </a:lnTo>
                <a:lnTo>
                  <a:pt x="1549379" y="181454"/>
                </a:lnTo>
                <a:lnTo>
                  <a:pt x="1536462" y="163885"/>
                </a:lnTo>
                <a:lnTo>
                  <a:pt x="1521944" y="149019"/>
                </a:lnTo>
                <a:lnTo>
                  <a:pt x="1505866" y="137237"/>
                </a:lnTo>
                <a:lnTo>
                  <a:pt x="1488270" y="128922"/>
                </a:lnTo>
                <a:lnTo>
                  <a:pt x="1469197" y="124455"/>
                </a:lnTo>
                <a:lnTo>
                  <a:pt x="1448688" y="124216"/>
                </a:lnTo>
                <a:lnTo>
                  <a:pt x="1435491" y="105675"/>
                </a:lnTo>
                <a:lnTo>
                  <a:pt x="1420203" y="90232"/>
                </a:lnTo>
                <a:lnTo>
                  <a:pt x="1403103" y="77737"/>
                </a:lnTo>
                <a:lnTo>
                  <a:pt x="1384470" y="68035"/>
                </a:lnTo>
                <a:lnTo>
                  <a:pt x="1364583" y="60975"/>
                </a:lnTo>
                <a:lnTo>
                  <a:pt x="1343722" y="56403"/>
                </a:lnTo>
                <a:lnTo>
                  <a:pt x="1322165" y="54167"/>
                </a:lnTo>
                <a:lnTo>
                  <a:pt x="1300192" y="54114"/>
                </a:lnTo>
                <a:lnTo>
                  <a:pt x="1278083" y="56091"/>
                </a:lnTo>
                <a:lnTo>
                  <a:pt x="1256116" y="59946"/>
                </a:lnTo>
                <a:lnTo>
                  <a:pt x="1234570" y="65526"/>
                </a:lnTo>
                <a:lnTo>
                  <a:pt x="1213726" y="72679"/>
                </a:lnTo>
                <a:lnTo>
                  <a:pt x="1193861" y="81251"/>
                </a:lnTo>
                <a:lnTo>
                  <a:pt x="1175256" y="91089"/>
                </a:lnTo>
                <a:lnTo>
                  <a:pt x="1158189" y="102042"/>
                </a:lnTo>
                <a:lnTo>
                  <a:pt x="1142940" y="113956"/>
                </a:lnTo>
                <a:lnTo>
                  <a:pt x="1129787" y="126679"/>
                </a:lnTo>
                <a:lnTo>
                  <a:pt x="1119011" y="140058"/>
                </a:lnTo>
                <a:lnTo>
                  <a:pt x="1110891" y="153940"/>
                </a:lnTo>
                <a:lnTo>
                  <a:pt x="1105705" y="168172"/>
                </a:lnTo>
                <a:lnTo>
                  <a:pt x="1101971" y="154723"/>
                </a:lnTo>
                <a:lnTo>
                  <a:pt x="1096844" y="141189"/>
                </a:lnTo>
                <a:lnTo>
                  <a:pt x="1090457" y="127723"/>
                </a:lnTo>
                <a:lnTo>
                  <a:pt x="1082947" y="114479"/>
                </a:lnTo>
                <a:lnTo>
                  <a:pt x="1074449" y="101613"/>
                </a:lnTo>
                <a:lnTo>
                  <a:pt x="1065098" y="89277"/>
                </a:lnTo>
                <a:lnTo>
                  <a:pt x="1055029" y="77627"/>
                </a:lnTo>
                <a:lnTo>
                  <a:pt x="1044377" y="66816"/>
                </a:lnTo>
                <a:lnTo>
                  <a:pt x="1033278" y="56998"/>
                </a:lnTo>
                <a:lnTo>
                  <a:pt x="1021867" y="48329"/>
                </a:lnTo>
                <a:lnTo>
                  <a:pt x="1010279" y="40962"/>
                </a:lnTo>
                <a:lnTo>
                  <a:pt x="998650" y="35050"/>
                </a:lnTo>
                <a:lnTo>
                  <a:pt x="987115" y="30750"/>
                </a:lnTo>
                <a:lnTo>
                  <a:pt x="975808" y="28214"/>
                </a:lnTo>
                <a:lnTo>
                  <a:pt x="964866" y="27597"/>
                </a:lnTo>
                <a:lnTo>
                  <a:pt x="954423" y="29053"/>
                </a:lnTo>
                <a:lnTo>
                  <a:pt x="944615" y="32737"/>
                </a:lnTo>
                <a:lnTo>
                  <a:pt x="935577" y="38802"/>
                </a:lnTo>
                <a:lnTo>
                  <a:pt x="927444" y="47403"/>
                </a:lnTo>
                <a:lnTo>
                  <a:pt x="920352" y="58693"/>
                </a:lnTo>
                <a:lnTo>
                  <a:pt x="911079" y="50069"/>
                </a:lnTo>
                <a:lnTo>
                  <a:pt x="901269" y="42868"/>
                </a:lnTo>
                <a:lnTo>
                  <a:pt x="891009" y="37058"/>
                </a:lnTo>
                <a:lnTo>
                  <a:pt x="880388" y="32603"/>
                </a:lnTo>
                <a:lnTo>
                  <a:pt x="869492" y="29470"/>
                </a:lnTo>
                <a:lnTo>
                  <a:pt x="858411" y="27626"/>
                </a:lnTo>
                <a:lnTo>
                  <a:pt x="847232" y="27035"/>
                </a:lnTo>
                <a:lnTo>
                  <a:pt x="836043" y="27665"/>
                </a:lnTo>
                <a:lnTo>
                  <a:pt x="824932" y="29482"/>
                </a:lnTo>
                <a:lnTo>
                  <a:pt x="813987" y="32450"/>
                </a:lnTo>
                <a:lnTo>
                  <a:pt x="803295" y="36537"/>
                </a:lnTo>
                <a:lnTo>
                  <a:pt x="792946" y="41709"/>
                </a:lnTo>
                <a:lnTo>
                  <a:pt x="783026" y="47931"/>
                </a:lnTo>
                <a:lnTo>
                  <a:pt x="773624" y="55169"/>
                </a:lnTo>
                <a:lnTo>
                  <a:pt x="764828" y="63391"/>
                </a:lnTo>
                <a:lnTo>
                  <a:pt x="756725" y="72561"/>
                </a:lnTo>
                <a:lnTo>
                  <a:pt x="749403" y="82646"/>
                </a:lnTo>
                <a:lnTo>
                  <a:pt x="742951" y="93611"/>
                </a:lnTo>
                <a:lnTo>
                  <a:pt x="737456" y="105424"/>
                </a:lnTo>
                <a:lnTo>
                  <a:pt x="733007" y="118050"/>
                </a:lnTo>
                <a:lnTo>
                  <a:pt x="725007" y="100296"/>
                </a:lnTo>
                <a:lnTo>
                  <a:pt x="715244" y="83611"/>
                </a:lnTo>
                <a:lnTo>
                  <a:pt x="703858" y="68106"/>
                </a:lnTo>
                <a:lnTo>
                  <a:pt x="690988" y="53894"/>
                </a:lnTo>
                <a:lnTo>
                  <a:pt x="676774" y="41087"/>
                </a:lnTo>
                <a:lnTo>
                  <a:pt x="661357" y="29796"/>
                </a:lnTo>
                <a:lnTo>
                  <a:pt x="644876" y="20133"/>
                </a:lnTo>
                <a:lnTo>
                  <a:pt x="627473" y="12210"/>
                </a:lnTo>
                <a:lnTo>
                  <a:pt x="609286" y="6139"/>
                </a:lnTo>
                <a:lnTo>
                  <a:pt x="590456" y="2031"/>
                </a:lnTo>
                <a:lnTo>
                  <a:pt x="571122" y="0"/>
                </a:lnTo>
                <a:lnTo>
                  <a:pt x="551426" y="155"/>
                </a:lnTo>
                <a:lnTo>
                  <a:pt x="531507" y="2609"/>
                </a:lnTo>
                <a:lnTo>
                  <a:pt x="511504" y="7475"/>
                </a:lnTo>
                <a:lnTo>
                  <a:pt x="491559" y="14863"/>
                </a:lnTo>
                <a:lnTo>
                  <a:pt x="471811" y="24886"/>
                </a:lnTo>
                <a:lnTo>
                  <a:pt x="452401" y="37656"/>
                </a:lnTo>
                <a:lnTo>
                  <a:pt x="433467" y="53284"/>
                </a:lnTo>
                <a:lnTo>
                  <a:pt x="415151" y="71883"/>
                </a:lnTo>
                <a:lnTo>
                  <a:pt x="397592" y="93563"/>
                </a:lnTo>
                <a:lnTo>
                  <a:pt x="381679" y="89344"/>
                </a:lnTo>
                <a:lnTo>
                  <a:pt x="367298" y="87443"/>
                </a:lnTo>
                <a:lnTo>
                  <a:pt x="354399" y="87733"/>
                </a:lnTo>
                <a:lnTo>
                  <a:pt x="342930" y="90088"/>
                </a:lnTo>
                <a:lnTo>
                  <a:pt x="332839" y="94379"/>
                </a:lnTo>
                <a:lnTo>
                  <a:pt x="324074" y="100482"/>
                </a:lnTo>
                <a:lnTo>
                  <a:pt x="316585" y="108268"/>
                </a:lnTo>
                <a:lnTo>
                  <a:pt x="310319" y="117612"/>
                </a:lnTo>
                <a:lnTo>
                  <a:pt x="305225" y="128386"/>
                </a:lnTo>
                <a:lnTo>
                  <a:pt x="303313" y="133629"/>
                </a:lnTo>
                <a:lnTo>
                  <a:pt x="291330" y="122650"/>
                </a:lnTo>
                <a:lnTo>
                  <a:pt x="278170" y="113744"/>
                </a:lnTo>
                <a:lnTo>
                  <a:pt x="264022" y="106904"/>
                </a:lnTo>
                <a:lnTo>
                  <a:pt x="249080" y="102121"/>
                </a:lnTo>
                <a:lnTo>
                  <a:pt x="233534" y="99388"/>
                </a:lnTo>
                <a:lnTo>
                  <a:pt x="217575" y="98696"/>
                </a:lnTo>
                <a:lnTo>
                  <a:pt x="201395" y="100040"/>
                </a:lnTo>
                <a:lnTo>
                  <a:pt x="185185" y="103409"/>
                </a:lnTo>
                <a:lnTo>
                  <a:pt x="169136" y="108798"/>
                </a:lnTo>
                <a:lnTo>
                  <a:pt x="153440" y="116197"/>
                </a:lnTo>
                <a:lnTo>
                  <a:pt x="138288" y="125600"/>
                </a:lnTo>
                <a:lnTo>
                  <a:pt x="123871" y="136998"/>
                </a:lnTo>
                <a:lnTo>
                  <a:pt x="110380" y="150383"/>
                </a:lnTo>
                <a:lnTo>
                  <a:pt x="98007" y="165748"/>
                </a:lnTo>
                <a:lnTo>
                  <a:pt x="86942" y="183086"/>
                </a:lnTo>
                <a:lnTo>
                  <a:pt x="77379" y="202387"/>
                </a:lnTo>
                <a:lnTo>
                  <a:pt x="69506" y="223645"/>
                </a:lnTo>
                <a:lnTo>
                  <a:pt x="63516" y="246852"/>
                </a:lnTo>
                <a:lnTo>
                  <a:pt x="59601" y="272000"/>
                </a:lnTo>
                <a:lnTo>
                  <a:pt x="57951" y="299081"/>
                </a:lnTo>
                <a:lnTo>
                  <a:pt x="49494" y="301586"/>
                </a:lnTo>
                <a:lnTo>
                  <a:pt x="41542" y="306744"/>
                </a:lnTo>
                <a:lnTo>
                  <a:pt x="34205" y="314211"/>
                </a:lnTo>
                <a:lnTo>
                  <a:pt x="27596" y="323640"/>
                </a:lnTo>
                <a:lnTo>
                  <a:pt x="21826" y="334688"/>
                </a:lnTo>
                <a:lnTo>
                  <a:pt x="17008" y="347010"/>
                </a:lnTo>
                <a:lnTo>
                  <a:pt x="13254" y="360260"/>
                </a:lnTo>
                <a:lnTo>
                  <a:pt x="10676" y="374093"/>
                </a:lnTo>
                <a:lnTo>
                  <a:pt x="9384" y="388166"/>
                </a:lnTo>
                <a:lnTo>
                  <a:pt x="9493" y="402132"/>
                </a:lnTo>
                <a:lnTo>
                  <a:pt x="11113" y="415647"/>
                </a:lnTo>
                <a:lnTo>
                  <a:pt x="14356" y="428365"/>
                </a:lnTo>
                <a:lnTo>
                  <a:pt x="16851" y="434849"/>
                </a:lnTo>
                <a:lnTo>
                  <a:pt x="10187" y="455141"/>
                </a:lnTo>
                <a:lnTo>
                  <a:pt x="5212" y="475839"/>
                </a:lnTo>
                <a:lnTo>
                  <a:pt x="1883" y="496769"/>
                </a:lnTo>
                <a:lnTo>
                  <a:pt x="160" y="517759"/>
                </a:lnTo>
                <a:lnTo>
                  <a:pt x="0" y="538635"/>
                </a:lnTo>
                <a:lnTo>
                  <a:pt x="1360" y="559225"/>
                </a:lnTo>
                <a:lnTo>
                  <a:pt x="4198" y="579356"/>
                </a:lnTo>
                <a:lnTo>
                  <a:pt x="8473" y="598853"/>
                </a:lnTo>
                <a:lnTo>
                  <a:pt x="14142" y="617545"/>
                </a:lnTo>
                <a:lnTo>
                  <a:pt x="21163" y="635258"/>
                </a:lnTo>
                <a:lnTo>
                  <a:pt x="29493" y="651820"/>
                </a:lnTo>
                <a:lnTo>
                  <a:pt x="39092" y="667056"/>
                </a:lnTo>
                <a:lnTo>
                  <a:pt x="49915" y="680795"/>
                </a:lnTo>
                <a:lnTo>
                  <a:pt x="61923" y="692863"/>
                </a:lnTo>
                <a:lnTo>
                  <a:pt x="75071" y="703087"/>
                </a:lnTo>
                <a:lnTo>
                  <a:pt x="89319" y="711293"/>
                </a:lnTo>
                <a:lnTo>
                  <a:pt x="104623" y="717310"/>
                </a:lnTo>
                <a:lnTo>
                  <a:pt x="120942" y="720963"/>
                </a:lnTo>
                <a:lnTo>
                  <a:pt x="138234" y="722081"/>
                </a:lnTo>
                <a:lnTo>
                  <a:pt x="156456" y="720489"/>
                </a:lnTo>
                <a:lnTo>
                  <a:pt x="163987" y="733664"/>
                </a:lnTo>
                <a:lnTo>
                  <a:pt x="171912" y="745031"/>
                </a:lnTo>
                <a:lnTo>
                  <a:pt x="180208" y="754592"/>
                </a:lnTo>
                <a:lnTo>
                  <a:pt x="188847" y="762349"/>
                </a:lnTo>
                <a:lnTo>
                  <a:pt x="197805" y="768304"/>
                </a:lnTo>
                <a:lnTo>
                  <a:pt x="207056" y="772459"/>
                </a:lnTo>
                <a:lnTo>
                  <a:pt x="216574" y="774816"/>
                </a:lnTo>
                <a:lnTo>
                  <a:pt x="226333" y="775377"/>
                </a:lnTo>
                <a:lnTo>
                  <a:pt x="236308" y="774144"/>
                </a:lnTo>
                <a:lnTo>
                  <a:pt x="246474" y="771119"/>
                </a:lnTo>
                <a:lnTo>
                  <a:pt x="256803" y="766303"/>
                </a:lnTo>
                <a:lnTo>
                  <a:pt x="267272" y="759700"/>
                </a:lnTo>
                <a:lnTo>
                  <a:pt x="277854" y="751310"/>
                </a:lnTo>
                <a:lnTo>
                  <a:pt x="279143" y="750172"/>
                </a:lnTo>
                <a:lnTo>
                  <a:pt x="290824" y="766160"/>
                </a:lnTo>
                <a:lnTo>
                  <a:pt x="302987" y="780528"/>
                </a:lnTo>
                <a:lnTo>
                  <a:pt x="315581" y="793293"/>
                </a:lnTo>
                <a:lnTo>
                  <a:pt x="328554" y="804470"/>
                </a:lnTo>
                <a:lnTo>
                  <a:pt x="341853" y="814076"/>
                </a:lnTo>
                <a:lnTo>
                  <a:pt x="355426" y="822127"/>
                </a:lnTo>
                <a:lnTo>
                  <a:pt x="369221" y="828639"/>
                </a:lnTo>
                <a:lnTo>
                  <a:pt x="383186" y="833629"/>
                </a:lnTo>
                <a:lnTo>
                  <a:pt x="397268" y="837111"/>
                </a:lnTo>
                <a:lnTo>
                  <a:pt x="411417" y="839103"/>
                </a:lnTo>
                <a:lnTo>
                  <a:pt x="425579" y="839620"/>
                </a:lnTo>
                <a:lnTo>
                  <a:pt x="439702" y="838679"/>
                </a:lnTo>
                <a:lnTo>
                  <a:pt x="453735" y="836296"/>
                </a:lnTo>
                <a:lnTo>
                  <a:pt x="467625" y="832486"/>
                </a:lnTo>
                <a:lnTo>
                  <a:pt x="481321" y="827267"/>
                </a:lnTo>
                <a:lnTo>
                  <a:pt x="494769" y="820653"/>
                </a:lnTo>
                <a:lnTo>
                  <a:pt x="507918" y="812662"/>
                </a:lnTo>
                <a:lnTo>
                  <a:pt x="520716" y="803309"/>
                </a:lnTo>
                <a:lnTo>
                  <a:pt x="533111" y="792611"/>
                </a:lnTo>
                <a:lnTo>
                  <a:pt x="545050" y="780583"/>
                </a:lnTo>
                <a:lnTo>
                  <a:pt x="560378" y="798095"/>
                </a:lnTo>
                <a:lnTo>
                  <a:pt x="577210" y="812864"/>
                </a:lnTo>
                <a:lnTo>
                  <a:pt x="595340" y="824997"/>
                </a:lnTo>
                <a:lnTo>
                  <a:pt x="614558" y="834599"/>
                </a:lnTo>
                <a:lnTo>
                  <a:pt x="634658" y="841778"/>
                </a:lnTo>
                <a:lnTo>
                  <a:pt x="655431" y="846639"/>
                </a:lnTo>
                <a:lnTo>
                  <a:pt x="676668" y="849289"/>
                </a:lnTo>
                <a:lnTo>
                  <a:pt x="698163" y="849834"/>
                </a:lnTo>
                <a:lnTo>
                  <a:pt x="719706" y="848381"/>
                </a:lnTo>
                <a:lnTo>
                  <a:pt x="741090" y="845035"/>
                </a:lnTo>
                <a:lnTo>
                  <a:pt x="762107" y="839903"/>
                </a:lnTo>
                <a:lnTo>
                  <a:pt x="782549" y="833090"/>
                </a:lnTo>
                <a:lnTo>
                  <a:pt x="802207" y="824705"/>
                </a:lnTo>
                <a:lnTo>
                  <a:pt x="820875" y="814852"/>
                </a:lnTo>
                <a:lnTo>
                  <a:pt x="838342" y="803638"/>
                </a:lnTo>
                <a:lnTo>
                  <a:pt x="854402" y="791169"/>
                </a:lnTo>
                <a:lnTo>
                  <a:pt x="868847" y="777552"/>
                </a:lnTo>
                <a:lnTo>
                  <a:pt x="881469" y="762892"/>
                </a:lnTo>
                <a:lnTo>
                  <a:pt x="892058" y="747297"/>
                </a:lnTo>
                <a:lnTo>
                  <a:pt x="900408" y="730872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2427852" y="1059719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2427852" y="1059719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2683471" y="1007014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2683471" y="1007014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2588602" y="1386490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2588602" y="1386490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2392940" y="130018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4" y="43310"/>
                </a:lnTo>
                <a:lnTo>
                  <a:pt x="45673" y="32702"/>
                </a:lnTo>
                <a:lnTo>
                  <a:pt x="47434" y="23717"/>
                </a:lnTo>
                <a:lnTo>
                  <a:pt x="43307" y="10349"/>
                </a:lnTo>
                <a:lnTo>
                  <a:pt x="32697" y="1761"/>
                </a:lnTo>
                <a:lnTo>
                  <a:pt x="23717" y="0"/>
                </a:lnTo>
                <a:lnTo>
                  <a:pt x="10345" y="4127"/>
                </a:lnTo>
                <a:lnTo>
                  <a:pt x="1759" y="14736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2392940" y="130018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4" y="43310"/>
                </a:lnTo>
                <a:lnTo>
                  <a:pt x="45673" y="32702"/>
                </a:lnTo>
                <a:lnTo>
                  <a:pt x="47434" y="23717"/>
                </a:lnTo>
                <a:lnTo>
                  <a:pt x="43307" y="10349"/>
                </a:lnTo>
                <a:lnTo>
                  <a:pt x="32697" y="1761"/>
                </a:lnTo>
                <a:lnTo>
                  <a:pt x="23717" y="0"/>
                </a:lnTo>
                <a:lnTo>
                  <a:pt x="10345" y="4127"/>
                </a:lnTo>
                <a:lnTo>
                  <a:pt x="1759" y="14736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3086665" y="1149318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3086665" y="1149318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3442423" y="983297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3442423" y="983297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3134099" y="935862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3134099" y="935862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3157816" y="1339056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3157816" y="1339056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944361" y="1386490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2944361" y="1386490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541168" y="1173035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541168" y="1173035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584727" y="1386490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584727" y="1386490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2873209" y="1244187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2873209" y="1244187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134099" y="155251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3134099" y="155251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2817869" y="1559099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2817869" y="1559099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2541168" y="1576228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2541168" y="1576228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3537292" y="1173035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3537292" y="1173035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3347554" y="1433925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347554" y="1433925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300120" y="1196752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3300120" y="1196752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2944361" y="1054449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2944361" y="1054449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10"/>
                </a:lnTo>
                <a:lnTo>
                  <a:pt x="45674" y="32702"/>
                </a:lnTo>
                <a:lnTo>
                  <a:pt x="47434" y="23717"/>
                </a:lnTo>
                <a:lnTo>
                  <a:pt x="43310" y="10345"/>
                </a:lnTo>
                <a:lnTo>
                  <a:pt x="32702" y="1759"/>
                </a:lnTo>
                <a:lnTo>
                  <a:pt x="23717" y="0"/>
                </a:lnTo>
                <a:lnTo>
                  <a:pt x="10345" y="4124"/>
                </a:lnTo>
                <a:lnTo>
                  <a:pt x="1759" y="14732"/>
                </a:lnTo>
                <a:lnTo>
                  <a:pt x="0" y="23717"/>
                </a:lnTo>
                <a:lnTo>
                  <a:pt x="4124" y="37089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1698329" y="1315338"/>
            <a:ext cx="463363" cy="442"/>
          </a:xfrm>
          <a:custGeom>
            <a:avLst/>
            <a:gdLst/>
            <a:ahLst/>
            <a:cxnLst/>
            <a:rect l="l" t="t" r="r" b="b"/>
            <a:pathLst>
              <a:path w="463363" h="442">
                <a:moveTo>
                  <a:pt x="463363" y="0"/>
                </a:moveTo>
                <a:lnTo>
                  <a:pt x="0" y="442"/>
                </a:lnTo>
              </a:path>
            </a:pathLst>
          </a:custGeom>
          <a:ln w="1054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1616195" y="1272500"/>
            <a:ext cx="104882" cy="85677"/>
          </a:xfrm>
          <a:custGeom>
            <a:avLst/>
            <a:gdLst/>
            <a:ahLst/>
            <a:cxnLst/>
            <a:rect l="l" t="t" r="r" b="b"/>
            <a:pathLst>
              <a:path w="104882" h="85677">
                <a:moveTo>
                  <a:pt x="0" y="42838"/>
                </a:moveTo>
                <a:lnTo>
                  <a:pt x="104882" y="85677"/>
                </a:lnTo>
                <a:lnTo>
                  <a:pt x="79992" y="42838"/>
                </a:lnTo>
                <a:lnTo>
                  <a:pt x="104882" y="0"/>
                </a:lnTo>
                <a:lnTo>
                  <a:pt x="0" y="42838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948237" y="1173035"/>
            <a:ext cx="213455" cy="142303"/>
          </a:xfrm>
          <a:custGeom>
            <a:avLst/>
            <a:gdLst/>
            <a:ahLst/>
            <a:cxnLst/>
            <a:rect l="l" t="t" r="r" b="b"/>
            <a:pathLst>
              <a:path w="213455" h="142303">
                <a:moveTo>
                  <a:pt x="0" y="142303"/>
                </a:moveTo>
                <a:lnTo>
                  <a:pt x="20811" y="141271"/>
                </a:lnTo>
                <a:lnTo>
                  <a:pt x="40556" y="138319"/>
                </a:lnTo>
                <a:lnTo>
                  <a:pt x="59233" y="133658"/>
                </a:lnTo>
                <a:lnTo>
                  <a:pt x="76843" y="127503"/>
                </a:lnTo>
                <a:lnTo>
                  <a:pt x="93386" y="120068"/>
                </a:lnTo>
                <a:lnTo>
                  <a:pt x="108862" y="111565"/>
                </a:lnTo>
                <a:lnTo>
                  <a:pt x="123270" y="102209"/>
                </a:lnTo>
                <a:lnTo>
                  <a:pt x="136611" y="92212"/>
                </a:lnTo>
                <a:lnTo>
                  <a:pt x="148885" y="81788"/>
                </a:lnTo>
                <a:lnTo>
                  <a:pt x="160091" y="71151"/>
                </a:lnTo>
                <a:lnTo>
                  <a:pt x="170230" y="60514"/>
                </a:lnTo>
                <a:lnTo>
                  <a:pt x="179302" y="50090"/>
                </a:lnTo>
                <a:lnTo>
                  <a:pt x="187306" y="40094"/>
                </a:lnTo>
                <a:lnTo>
                  <a:pt x="194244" y="30737"/>
                </a:lnTo>
                <a:lnTo>
                  <a:pt x="200114" y="22234"/>
                </a:lnTo>
                <a:lnTo>
                  <a:pt x="204917" y="14799"/>
                </a:lnTo>
                <a:lnTo>
                  <a:pt x="208652" y="8644"/>
                </a:lnTo>
                <a:lnTo>
                  <a:pt x="212921" y="1031"/>
                </a:lnTo>
                <a:lnTo>
                  <a:pt x="213455" y="0"/>
                </a:lnTo>
              </a:path>
            </a:pathLst>
          </a:custGeom>
          <a:ln w="1054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1948237" y="1315338"/>
            <a:ext cx="213455" cy="142303"/>
          </a:xfrm>
          <a:custGeom>
            <a:avLst/>
            <a:gdLst/>
            <a:ahLst/>
            <a:cxnLst/>
            <a:rect l="l" t="t" r="r" b="b"/>
            <a:pathLst>
              <a:path w="213455" h="142303">
                <a:moveTo>
                  <a:pt x="0" y="0"/>
                </a:moveTo>
                <a:lnTo>
                  <a:pt x="20811" y="1031"/>
                </a:lnTo>
                <a:lnTo>
                  <a:pt x="40556" y="3984"/>
                </a:lnTo>
                <a:lnTo>
                  <a:pt x="59233" y="8644"/>
                </a:lnTo>
                <a:lnTo>
                  <a:pt x="76843" y="14799"/>
                </a:lnTo>
                <a:lnTo>
                  <a:pt x="93386" y="22234"/>
                </a:lnTo>
                <a:lnTo>
                  <a:pt x="108862" y="30737"/>
                </a:lnTo>
                <a:lnTo>
                  <a:pt x="123270" y="40094"/>
                </a:lnTo>
                <a:lnTo>
                  <a:pt x="136611" y="50090"/>
                </a:lnTo>
                <a:lnTo>
                  <a:pt x="148885" y="60514"/>
                </a:lnTo>
                <a:lnTo>
                  <a:pt x="160091" y="71151"/>
                </a:lnTo>
                <a:lnTo>
                  <a:pt x="170230" y="81788"/>
                </a:lnTo>
                <a:lnTo>
                  <a:pt x="179302" y="92212"/>
                </a:lnTo>
                <a:lnTo>
                  <a:pt x="187306" y="102209"/>
                </a:lnTo>
                <a:lnTo>
                  <a:pt x="194244" y="111565"/>
                </a:lnTo>
                <a:lnTo>
                  <a:pt x="200114" y="120068"/>
                </a:lnTo>
                <a:lnTo>
                  <a:pt x="204917" y="127503"/>
                </a:lnTo>
                <a:lnTo>
                  <a:pt x="208652" y="133658"/>
                </a:lnTo>
                <a:lnTo>
                  <a:pt x="212921" y="141271"/>
                </a:lnTo>
                <a:lnTo>
                  <a:pt x="213455" y="142303"/>
                </a:lnTo>
              </a:path>
            </a:pathLst>
          </a:custGeom>
          <a:ln w="1054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822985" y="3449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48237" y="2827972"/>
            <a:ext cx="213455" cy="142303"/>
          </a:xfrm>
          <a:custGeom>
            <a:avLst/>
            <a:gdLst/>
            <a:ahLst/>
            <a:cxnLst/>
            <a:rect l="l" t="t" r="r" b="b"/>
            <a:pathLst>
              <a:path w="213455" h="142303">
                <a:moveTo>
                  <a:pt x="0" y="142303"/>
                </a:moveTo>
                <a:lnTo>
                  <a:pt x="20811" y="141271"/>
                </a:lnTo>
                <a:lnTo>
                  <a:pt x="40556" y="138319"/>
                </a:lnTo>
                <a:lnTo>
                  <a:pt x="59233" y="133658"/>
                </a:lnTo>
                <a:lnTo>
                  <a:pt x="76843" y="127503"/>
                </a:lnTo>
                <a:lnTo>
                  <a:pt x="93386" y="120068"/>
                </a:lnTo>
                <a:lnTo>
                  <a:pt x="108862" y="111565"/>
                </a:lnTo>
                <a:lnTo>
                  <a:pt x="123270" y="102209"/>
                </a:lnTo>
                <a:lnTo>
                  <a:pt x="136611" y="92212"/>
                </a:lnTo>
                <a:lnTo>
                  <a:pt x="148885" y="81788"/>
                </a:lnTo>
                <a:lnTo>
                  <a:pt x="160091" y="71151"/>
                </a:lnTo>
                <a:lnTo>
                  <a:pt x="170230" y="60514"/>
                </a:lnTo>
                <a:lnTo>
                  <a:pt x="179302" y="50090"/>
                </a:lnTo>
                <a:lnTo>
                  <a:pt x="187306" y="40094"/>
                </a:lnTo>
                <a:lnTo>
                  <a:pt x="194244" y="30737"/>
                </a:lnTo>
                <a:lnTo>
                  <a:pt x="200114" y="22234"/>
                </a:lnTo>
                <a:lnTo>
                  <a:pt x="204917" y="14799"/>
                </a:lnTo>
                <a:lnTo>
                  <a:pt x="208652" y="8644"/>
                </a:lnTo>
                <a:lnTo>
                  <a:pt x="212921" y="1031"/>
                </a:lnTo>
                <a:lnTo>
                  <a:pt x="213455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48237" y="2970275"/>
            <a:ext cx="213455" cy="142303"/>
          </a:xfrm>
          <a:custGeom>
            <a:avLst/>
            <a:gdLst/>
            <a:ahLst/>
            <a:cxnLst/>
            <a:rect l="l" t="t" r="r" b="b"/>
            <a:pathLst>
              <a:path w="213455" h="142303">
                <a:moveTo>
                  <a:pt x="0" y="0"/>
                </a:moveTo>
                <a:lnTo>
                  <a:pt x="20811" y="1031"/>
                </a:lnTo>
                <a:lnTo>
                  <a:pt x="40556" y="3984"/>
                </a:lnTo>
                <a:lnTo>
                  <a:pt x="59233" y="8644"/>
                </a:lnTo>
                <a:lnTo>
                  <a:pt x="76843" y="14799"/>
                </a:lnTo>
                <a:lnTo>
                  <a:pt x="93386" y="22234"/>
                </a:lnTo>
                <a:lnTo>
                  <a:pt x="108862" y="30737"/>
                </a:lnTo>
                <a:lnTo>
                  <a:pt x="123270" y="40094"/>
                </a:lnTo>
                <a:lnTo>
                  <a:pt x="136611" y="50090"/>
                </a:lnTo>
                <a:lnTo>
                  <a:pt x="148885" y="60514"/>
                </a:lnTo>
                <a:lnTo>
                  <a:pt x="160091" y="71151"/>
                </a:lnTo>
                <a:lnTo>
                  <a:pt x="170230" y="81788"/>
                </a:lnTo>
                <a:lnTo>
                  <a:pt x="179302" y="92212"/>
                </a:lnTo>
                <a:lnTo>
                  <a:pt x="187306" y="102209"/>
                </a:lnTo>
                <a:lnTo>
                  <a:pt x="194244" y="111565"/>
                </a:lnTo>
                <a:lnTo>
                  <a:pt x="200114" y="120068"/>
                </a:lnTo>
                <a:lnTo>
                  <a:pt x="204917" y="127503"/>
                </a:lnTo>
                <a:lnTo>
                  <a:pt x="208652" y="133658"/>
                </a:lnTo>
                <a:lnTo>
                  <a:pt x="212921" y="141271"/>
                </a:lnTo>
                <a:lnTo>
                  <a:pt x="213455" y="142303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03995" y="2590799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94868" y="21909"/>
                </a:moveTo>
                <a:lnTo>
                  <a:pt x="94868" y="0"/>
                </a:lnTo>
                <a:lnTo>
                  <a:pt x="0" y="0"/>
                </a:lnTo>
                <a:lnTo>
                  <a:pt x="0" y="65877"/>
                </a:lnTo>
                <a:lnTo>
                  <a:pt x="3812" y="72863"/>
                </a:lnTo>
                <a:lnTo>
                  <a:pt x="14527" y="78131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8"/>
                </a:lnTo>
                <a:lnTo>
                  <a:pt x="79716" y="78324"/>
                </a:lnTo>
                <a:lnTo>
                  <a:pt x="90695" y="73153"/>
                </a:lnTo>
                <a:lnTo>
                  <a:pt x="94868" y="65877"/>
                </a:lnTo>
                <a:lnTo>
                  <a:pt x="94868" y="21909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303995" y="2590799"/>
            <a:ext cx="94869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0" y="0"/>
                </a:moveTo>
                <a:lnTo>
                  <a:pt x="94868" y="0"/>
                </a:lnTo>
                <a:lnTo>
                  <a:pt x="94868" y="6625"/>
                </a:lnTo>
                <a:lnTo>
                  <a:pt x="94868" y="21909"/>
                </a:lnTo>
                <a:lnTo>
                  <a:pt x="94868" y="40433"/>
                </a:lnTo>
                <a:lnTo>
                  <a:pt x="94868" y="56777"/>
                </a:lnTo>
                <a:lnTo>
                  <a:pt x="94868" y="65523"/>
                </a:lnTo>
                <a:lnTo>
                  <a:pt x="94868" y="65877"/>
                </a:lnTo>
                <a:lnTo>
                  <a:pt x="90695" y="73153"/>
                </a:lnTo>
                <a:lnTo>
                  <a:pt x="79716" y="78324"/>
                </a:lnTo>
                <a:lnTo>
                  <a:pt x="64247" y="81388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1"/>
                </a:lnTo>
                <a:lnTo>
                  <a:pt x="3812" y="72863"/>
                </a:lnTo>
                <a:lnTo>
                  <a:pt x="0" y="65877"/>
                </a:lnTo>
                <a:lnTo>
                  <a:pt x="0" y="59077"/>
                </a:lnTo>
                <a:lnTo>
                  <a:pt x="0" y="43586"/>
                </a:lnTo>
                <a:lnTo>
                  <a:pt x="0" y="24933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2579591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4"/>
                </a:lnTo>
                <a:lnTo>
                  <a:pt x="0" y="11208"/>
                </a:lnTo>
                <a:lnTo>
                  <a:pt x="2874" y="15047"/>
                </a:lnTo>
                <a:lnTo>
                  <a:pt x="12846" y="18865"/>
                </a:lnTo>
                <a:lnTo>
                  <a:pt x="28282" y="21459"/>
                </a:lnTo>
                <a:lnTo>
                  <a:pt x="47434" y="22416"/>
                </a:lnTo>
                <a:lnTo>
                  <a:pt x="63687" y="21736"/>
                </a:lnTo>
                <a:lnTo>
                  <a:pt x="79844" y="19379"/>
                </a:lnTo>
                <a:lnTo>
                  <a:pt x="90821" y="15732"/>
                </a:lnTo>
                <a:lnTo>
                  <a:pt x="94868" y="11208"/>
                </a:lnTo>
                <a:lnTo>
                  <a:pt x="91994" y="7369"/>
                </a:lnTo>
                <a:lnTo>
                  <a:pt x="82022" y="3551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303995" y="2579591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1"/>
                </a:lnTo>
                <a:lnTo>
                  <a:pt x="91994" y="7369"/>
                </a:lnTo>
                <a:lnTo>
                  <a:pt x="94868" y="11208"/>
                </a:lnTo>
                <a:lnTo>
                  <a:pt x="90821" y="15732"/>
                </a:lnTo>
                <a:lnTo>
                  <a:pt x="79844" y="19379"/>
                </a:lnTo>
                <a:lnTo>
                  <a:pt x="63687" y="21736"/>
                </a:lnTo>
                <a:lnTo>
                  <a:pt x="47434" y="22416"/>
                </a:lnTo>
                <a:lnTo>
                  <a:pt x="28282" y="21459"/>
                </a:lnTo>
                <a:lnTo>
                  <a:pt x="12846" y="18865"/>
                </a:lnTo>
                <a:lnTo>
                  <a:pt x="2874" y="15047"/>
                </a:lnTo>
                <a:lnTo>
                  <a:pt x="0" y="11208"/>
                </a:lnTo>
                <a:lnTo>
                  <a:pt x="4047" y="6684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564885" y="2532169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94869" y="21911"/>
                </a:moveTo>
                <a:lnTo>
                  <a:pt x="94869" y="0"/>
                </a:lnTo>
                <a:lnTo>
                  <a:pt x="0" y="0"/>
                </a:lnTo>
                <a:lnTo>
                  <a:pt x="0" y="65877"/>
                </a:lnTo>
                <a:lnTo>
                  <a:pt x="3812" y="72863"/>
                </a:lnTo>
                <a:lnTo>
                  <a:pt x="14527" y="78131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8"/>
                </a:lnTo>
                <a:lnTo>
                  <a:pt x="79716" y="78324"/>
                </a:lnTo>
                <a:lnTo>
                  <a:pt x="90695" y="73153"/>
                </a:lnTo>
                <a:lnTo>
                  <a:pt x="94869" y="65877"/>
                </a:lnTo>
                <a:lnTo>
                  <a:pt x="94869" y="21911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64885" y="2532169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0"/>
                </a:moveTo>
                <a:lnTo>
                  <a:pt x="94869" y="0"/>
                </a:lnTo>
                <a:lnTo>
                  <a:pt x="94869" y="6627"/>
                </a:lnTo>
                <a:lnTo>
                  <a:pt x="94869" y="21911"/>
                </a:lnTo>
                <a:lnTo>
                  <a:pt x="94869" y="40434"/>
                </a:lnTo>
                <a:lnTo>
                  <a:pt x="94869" y="56777"/>
                </a:lnTo>
                <a:lnTo>
                  <a:pt x="94869" y="65523"/>
                </a:lnTo>
                <a:lnTo>
                  <a:pt x="94869" y="65877"/>
                </a:lnTo>
                <a:lnTo>
                  <a:pt x="90695" y="73153"/>
                </a:lnTo>
                <a:lnTo>
                  <a:pt x="79716" y="78324"/>
                </a:lnTo>
                <a:lnTo>
                  <a:pt x="64247" y="81388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1"/>
                </a:lnTo>
                <a:lnTo>
                  <a:pt x="3812" y="72863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64885" y="2520961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7"/>
                </a:lnTo>
                <a:lnTo>
                  <a:pt x="12846" y="18865"/>
                </a:lnTo>
                <a:lnTo>
                  <a:pt x="28282" y="21459"/>
                </a:lnTo>
                <a:lnTo>
                  <a:pt x="47434" y="22416"/>
                </a:lnTo>
                <a:lnTo>
                  <a:pt x="63687" y="21736"/>
                </a:lnTo>
                <a:lnTo>
                  <a:pt x="79844" y="19379"/>
                </a:lnTo>
                <a:lnTo>
                  <a:pt x="90821" y="15732"/>
                </a:lnTo>
                <a:lnTo>
                  <a:pt x="94869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64885" y="2520961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9" y="11208"/>
                </a:lnTo>
                <a:lnTo>
                  <a:pt x="90821" y="15732"/>
                </a:lnTo>
                <a:lnTo>
                  <a:pt x="79844" y="19379"/>
                </a:lnTo>
                <a:lnTo>
                  <a:pt x="63687" y="21736"/>
                </a:lnTo>
                <a:lnTo>
                  <a:pt x="47434" y="22416"/>
                </a:lnTo>
                <a:lnTo>
                  <a:pt x="28282" y="21459"/>
                </a:lnTo>
                <a:lnTo>
                  <a:pt x="12846" y="18865"/>
                </a:lnTo>
                <a:lnTo>
                  <a:pt x="2874" y="15047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12320" y="2698190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65877"/>
                </a:moveTo>
                <a:lnTo>
                  <a:pt x="3812" y="72863"/>
                </a:lnTo>
                <a:lnTo>
                  <a:pt x="14527" y="78131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8"/>
                </a:lnTo>
                <a:lnTo>
                  <a:pt x="79716" y="78324"/>
                </a:lnTo>
                <a:lnTo>
                  <a:pt x="90695" y="73153"/>
                </a:lnTo>
                <a:lnTo>
                  <a:pt x="94869" y="65877"/>
                </a:lnTo>
                <a:lnTo>
                  <a:pt x="94869" y="0"/>
                </a:lnTo>
                <a:lnTo>
                  <a:pt x="0" y="0"/>
                </a:lnTo>
                <a:lnTo>
                  <a:pt x="0" y="65877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612320" y="2698190"/>
            <a:ext cx="94869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0" y="0"/>
                </a:moveTo>
                <a:lnTo>
                  <a:pt x="94869" y="0"/>
                </a:lnTo>
                <a:lnTo>
                  <a:pt x="94868" y="6627"/>
                </a:lnTo>
                <a:lnTo>
                  <a:pt x="94869" y="21911"/>
                </a:lnTo>
                <a:lnTo>
                  <a:pt x="94869" y="40434"/>
                </a:lnTo>
                <a:lnTo>
                  <a:pt x="94869" y="56777"/>
                </a:lnTo>
                <a:lnTo>
                  <a:pt x="94869" y="65523"/>
                </a:lnTo>
                <a:lnTo>
                  <a:pt x="94869" y="65877"/>
                </a:lnTo>
                <a:lnTo>
                  <a:pt x="90695" y="73153"/>
                </a:lnTo>
                <a:lnTo>
                  <a:pt x="79716" y="78324"/>
                </a:lnTo>
                <a:lnTo>
                  <a:pt x="64247" y="81388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1"/>
                </a:lnTo>
                <a:lnTo>
                  <a:pt x="3812" y="72863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612320" y="2686982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7"/>
                </a:lnTo>
                <a:lnTo>
                  <a:pt x="12846" y="18865"/>
                </a:lnTo>
                <a:lnTo>
                  <a:pt x="28282" y="21459"/>
                </a:lnTo>
                <a:lnTo>
                  <a:pt x="47434" y="22416"/>
                </a:lnTo>
                <a:lnTo>
                  <a:pt x="63687" y="21736"/>
                </a:lnTo>
                <a:lnTo>
                  <a:pt x="79844" y="19379"/>
                </a:lnTo>
                <a:lnTo>
                  <a:pt x="90821" y="15732"/>
                </a:lnTo>
                <a:lnTo>
                  <a:pt x="94869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12320" y="2686982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9" y="11208"/>
                </a:lnTo>
                <a:lnTo>
                  <a:pt x="90821" y="15732"/>
                </a:lnTo>
                <a:lnTo>
                  <a:pt x="79844" y="19379"/>
                </a:lnTo>
                <a:lnTo>
                  <a:pt x="63687" y="21736"/>
                </a:lnTo>
                <a:lnTo>
                  <a:pt x="47434" y="22416"/>
                </a:lnTo>
                <a:lnTo>
                  <a:pt x="28282" y="21459"/>
                </a:lnTo>
                <a:lnTo>
                  <a:pt x="12846" y="18865"/>
                </a:lnTo>
                <a:lnTo>
                  <a:pt x="2874" y="15047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280278" y="2839180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94868" y="0"/>
                </a:moveTo>
                <a:lnTo>
                  <a:pt x="0" y="0"/>
                </a:lnTo>
                <a:lnTo>
                  <a:pt x="0" y="65877"/>
                </a:lnTo>
                <a:lnTo>
                  <a:pt x="3812" y="72865"/>
                </a:lnTo>
                <a:lnTo>
                  <a:pt x="14527" y="78133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9"/>
                </a:lnTo>
                <a:lnTo>
                  <a:pt x="79716" y="78326"/>
                </a:lnTo>
                <a:lnTo>
                  <a:pt x="90695" y="73155"/>
                </a:lnTo>
                <a:lnTo>
                  <a:pt x="94868" y="65877"/>
                </a:lnTo>
                <a:lnTo>
                  <a:pt x="94868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280278" y="2839180"/>
            <a:ext cx="94869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0" y="0"/>
                </a:moveTo>
                <a:lnTo>
                  <a:pt x="94869" y="0"/>
                </a:lnTo>
                <a:lnTo>
                  <a:pt x="94869" y="6627"/>
                </a:lnTo>
                <a:lnTo>
                  <a:pt x="94869" y="21912"/>
                </a:lnTo>
                <a:lnTo>
                  <a:pt x="94869" y="40435"/>
                </a:lnTo>
                <a:lnTo>
                  <a:pt x="94869" y="56779"/>
                </a:lnTo>
                <a:lnTo>
                  <a:pt x="94869" y="65523"/>
                </a:lnTo>
                <a:lnTo>
                  <a:pt x="94869" y="65877"/>
                </a:lnTo>
                <a:lnTo>
                  <a:pt x="90695" y="73155"/>
                </a:lnTo>
                <a:lnTo>
                  <a:pt x="79716" y="78326"/>
                </a:lnTo>
                <a:lnTo>
                  <a:pt x="64247" y="81389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3"/>
                </a:lnTo>
                <a:lnTo>
                  <a:pt x="3812" y="72865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280278" y="2827972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9"/>
                </a:lnTo>
                <a:lnTo>
                  <a:pt x="12846" y="18866"/>
                </a:lnTo>
                <a:lnTo>
                  <a:pt x="28282" y="21460"/>
                </a:lnTo>
                <a:lnTo>
                  <a:pt x="47434" y="22416"/>
                </a:lnTo>
                <a:lnTo>
                  <a:pt x="63687" y="21737"/>
                </a:lnTo>
                <a:lnTo>
                  <a:pt x="79844" y="19381"/>
                </a:lnTo>
                <a:lnTo>
                  <a:pt x="90821" y="15734"/>
                </a:lnTo>
                <a:lnTo>
                  <a:pt x="94868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280278" y="2827972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8" y="11208"/>
                </a:lnTo>
                <a:lnTo>
                  <a:pt x="90821" y="15734"/>
                </a:lnTo>
                <a:lnTo>
                  <a:pt x="79844" y="19381"/>
                </a:lnTo>
                <a:lnTo>
                  <a:pt x="63687" y="21737"/>
                </a:lnTo>
                <a:lnTo>
                  <a:pt x="47434" y="22416"/>
                </a:lnTo>
                <a:lnTo>
                  <a:pt x="28282" y="21460"/>
                </a:lnTo>
                <a:lnTo>
                  <a:pt x="12846" y="18866"/>
                </a:lnTo>
                <a:lnTo>
                  <a:pt x="2874" y="15049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70016" y="2934049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94868" y="0"/>
                </a:moveTo>
                <a:lnTo>
                  <a:pt x="0" y="0"/>
                </a:lnTo>
                <a:lnTo>
                  <a:pt x="0" y="65877"/>
                </a:lnTo>
                <a:lnTo>
                  <a:pt x="3812" y="72865"/>
                </a:lnTo>
                <a:lnTo>
                  <a:pt x="14527" y="78133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9"/>
                </a:lnTo>
                <a:lnTo>
                  <a:pt x="79716" y="78326"/>
                </a:lnTo>
                <a:lnTo>
                  <a:pt x="90695" y="73155"/>
                </a:lnTo>
                <a:lnTo>
                  <a:pt x="94868" y="65877"/>
                </a:lnTo>
                <a:lnTo>
                  <a:pt x="94868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470016" y="2934049"/>
            <a:ext cx="94869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0" y="0"/>
                </a:moveTo>
                <a:lnTo>
                  <a:pt x="94868" y="0"/>
                </a:lnTo>
                <a:lnTo>
                  <a:pt x="94869" y="6627"/>
                </a:lnTo>
                <a:lnTo>
                  <a:pt x="94868" y="21912"/>
                </a:lnTo>
                <a:lnTo>
                  <a:pt x="94868" y="40435"/>
                </a:lnTo>
                <a:lnTo>
                  <a:pt x="94868" y="56779"/>
                </a:lnTo>
                <a:lnTo>
                  <a:pt x="94868" y="65523"/>
                </a:lnTo>
                <a:lnTo>
                  <a:pt x="94868" y="65877"/>
                </a:lnTo>
                <a:lnTo>
                  <a:pt x="90695" y="73155"/>
                </a:lnTo>
                <a:lnTo>
                  <a:pt x="79716" y="78326"/>
                </a:lnTo>
                <a:lnTo>
                  <a:pt x="64247" y="81389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3"/>
                </a:lnTo>
                <a:lnTo>
                  <a:pt x="3812" y="72865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470016" y="2922841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9"/>
                </a:lnTo>
                <a:lnTo>
                  <a:pt x="12846" y="18866"/>
                </a:lnTo>
                <a:lnTo>
                  <a:pt x="28282" y="21460"/>
                </a:lnTo>
                <a:lnTo>
                  <a:pt x="47434" y="22416"/>
                </a:lnTo>
                <a:lnTo>
                  <a:pt x="63687" y="21737"/>
                </a:lnTo>
                <a:lnTo>
                  <a:pt x="79844" y="19381"/>
                </a:lnTo>
                <a:lnTo>
                  <a:pt x="90821" y="15734"/>
                </a:lnTo>
                <a:lnTo>
                  <a:pt x="94868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470016" y="2922841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8" y="11208"/>
                </a:lnTo>
                <a:lnTo>
                  <a:pt x="90821" y="15734"/>
                </a:lnTo>
                <a:lnTo>
                  <a:pt x="79844" y="19381"/>
                </a:lnTo>
                <a:lnTo>
                  <a:pt x="63687" y="21737"/>
                </a:lnTo>
                <a:lnTo>
                  <a:pt x="47434" y="22416"/>
                </a:lnTo>
                <a:lnTo>
                  <a:pt x="28282" y="21460"/>
                </a:lnTo>
                <a:lnTo>
                  <a:pt x="12846" y="18866"/>
                </a:lnTo>
                <a:lnTo>
                  <a:pt x="2874" y="15049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12320" y="3100070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94869" y="0"/>
                </a:moveTo>
                <a:lnTo>
                  <a:pt x="0" y="0"/>
                </a:lnTo>
                <a:lnTo>
                  <a:pt x="0" y="65877"/>
                </a:lnTo>
                <a:lnTo>
                  <a:pt x="3812" y="72865"/>
                </a:lnTo>
                <a:lnTo>
                  <a:pt x="14527" y="78133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9"/>
                </a:lnTo>
                <a:lnTo>
                  <a:pt x="79716" y="78326"/>
                </a:lnTo>
                <a:lnTo>
                  <a:pt x="90695" y="73155"/>
                </a:lnTo>
                <a:lnTo>
                  <a:pt x="94869" y="65877"/>
                </a:lnTo>
                <a:lnTo>
                  <a:pt x="94869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12320" y="3100070"/>
            <a:ext cx="94869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0" y="0"/>
                </a:moveTo>
                <a:lnTo>
                  <a:pt x="94869" y="0"/>
                </a:lnTo>
                <a:lnTo>
                  <a:pt x="94869" y="6627"/>
                </a:lnTo>
                <a:lnTo>
                  <a:pt x="94869" y="21912"/>
                </a:lnTo>
                <a:lnTo>
                  <a:pt x="94869" y="40435"/>
                </a:lnTo>
                <a:lnTo>
                  <a:pt x="94869" y="56779"/>
                </a:lnTo>
                <a:lnTo>
                  <a:pt x="94869" y="65523"/>
                </a:lnTo>
                <a:lnTo>
                  <a:pt x="90695" y="73155"/>
                </a:lnTo>
                <a:lnTo>
                  <a:pt x="79716" y="78326"/>
                </a:lnTo>
                <a:lnTo>
                  <a:pt x="64247" y="81389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3"/>
                </a:lnTo>
                <a:lnTo>
                  <a:pt x="3812" y="72865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612320" y="3088862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9"/>
                </a:lnTo>
                <a:lnTo>
                  <a:pt x="12846" y="18866"/>
                </a:lnTo>
                <a:lnTo>
                  <a:pt x="28282" y="21460"/>
                </a:lnTo>
                <a:lnTo>
                  <a:pt x="47434" y="22416"/>
                </a:lnTo>
                <a:lnTo>
                  <a:pt x="63687" y="21737"/>
                </a:lnTo>
                <a:lnTo>
                  <a:pt x="79844" y="19381"/>
                </a:lnTo>
                <a:lnTo>
                  <a:pt x="90821" y="15734"/>
                </a:lnTo>
                <a:lnTo>
                  <a:pt x="94869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612320" y="3088862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9" y="11208"/>
                </a:lnTo>
                <a:lnTo>
                  <a:pt x="90821" y="15734"/>
                </a:lnTo>
                <a:lnTo>
                  <a:pt x="79844" y="19381"/>
                </a:lnTo>
                <a:lnTo>
                  <a:pt x="63687" y="21737"/>
                </a:lnTo>
                <a:lnTo>
                  <a:pt x="47434" y="22416"/>
                </a:lnTo>
                <a:lnTo>
                  <a:pt x="28282" y="21460"/>
                </a:lnTo>
                <a:lnTo>
                  <a:pt x="12846" y="18866"/>
                </a:lnTo>
                <a:lnTo>
                  <a:pt x="2874" y="15049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54623" y="2791746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247"/>
                </a:moveTo>
                <a:lnTo>
                  <a:pt x="0" y="65877"/>
                </a:lnTo>
                <a:lnTo>
                  <a:pt x="3812" y="72865"/>
                </a:lnTo>
                <a:lnTo>
                  <a:pt x="14527" y="78133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9"/>
                </a:lnTo>
                <a:lnTo>
                  <a:pt x="79716" y="78326"/>
                </a:lnTo>
                <a:lnTo>
                  <a:pt x="90695" y="73155"/>
                </a:lnTo>
                <a:lnTo>
                  <a:pt x="94869" y="65877"/>
                </a:lnTo>
                <a:lnTo>
                  <a:pt x="94869" y="0"/>
                </a:lnTo>
                <a:lnTo>
                  <a:pt x="0" y="0"/>
                </a:lnTo>
                <a:lnTo>
                  <a:pt x="0" y="247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754623" y="2791746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0"/>
                </a:moveTo>
                <a:lnTo>
                  <a:pt x="94869" y="0"/>
                </a:lnTo>
                <a:lnTo>
                  <a:pt x="94869" y="6627"/>
                </a:lnTo>
                <a:lnTo>
                  <a:pt x="94869" y="21912"/>
                </a:lnTo>
                <a:lnTo>
                  <a:pt x="94869" y="40435"/>
                </a:lnTo>
                <a:lnTo>
                  <a:pt x="94869" y="56779"/>
                </a:lnTo>
                <a:lnTo>
                  <a:pt x="94869" y="65523"/>
                </a:lnTo>
                <a:lnTo>
                  <a:pt x="94869" y="65877"/>
                </a:lnTo>
                <a:lnTo>
                  <a:pt x="90695" y="73155"/>
                </a:lnTo>
                <a:lnTo>
                  <a:pt x="79716" y="78326"/>
                </a:lnTo>
                <a:lnTo>
                  <a:pt x="64247" y="81389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3"/>
                </a:lnTo>
                <a:lnTo>
                  <a:pt x="3812" y="72865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754623" y="2780537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9"/>
                </a:lnTo>
                <a:lnTo>
                  <a:pt x="12846" y="18866"/>
                </a:lnTo>
                <a:lnTo>
                  <a:pt x="28282" y="21460"/>
                </a:lnTo>
                <a:lnTo>
                  <a:pt x="47434" y="22416"/>
                </a:lnTo>
                <a:lnTo>
                  <a:pt x="63687" y="21737"/>
                </a:lnTo>
                <a:lnTo>
                  <a:pt x="79844" y="19381"/>
                </a:lnTo>
                <a:lnTo>
                  <a:pt x="90821" y="15734"/>
                </a:lnTo>
                <a:lnTo>
                  <a:pt x="94869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54623" y="2780537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9" y="11208"/>
                </a:lnTo>
                <a:lnTo>
                  <a:pt x="90821" y="15734"/>
                </a:lnTo>
                <a:lnTo>
                  <a:pt x="79844" y="19381"/>
                </a:lnTo>
                <a:lnTo>
                  <a:pt x="63687" y="21737"/>
                </a:lnTo>
                <a:lnTo>
                  <a:pt x="47434" y="22416"/>
                </a:lnTo>
                <a:lnTo>
                  <a:pt x="28282" y="21460"/>
                </a:lnTo>
                <a:lnTo>
                  <a:pt x="12846" y="18866"/>
                </a:lnTo>
                <a:lnTo>
                  <a:pt x="2874" y="15049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825775" y="2911645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59078"/>
                </a:moveTo>
                <a:lnTo>
                  <a:pt x="0" y="65877"/>
                </a:lnTo>
                <a:lnTo>
                  <a:pt x="3812" y="72863"/>
                </a:lnTo>
                <a:lnTo>
                  <a:pt x="14527" y="78131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8"/>
                </a:lnTo>
                <a:lnTo>
                  <a:pt x="79716" y="78324"/>
                </a:lnTo>
                <a:lnTo>
                  <a:pt x="90695" y="73153"/>
                </a:lnTo>
                <a:lnTo>
                  <a:pt x="94869" y="65877"/>
                </a:lnTo>
                <a:lnTo>
                  <a:pt x="94869" y="0"/>
                </a:lnTo>
                <a:lnTo>
                  <a:pt x="0" y="0"/>
                </a:lnTo>
                <a:lnTo>
                  <a:pt x="0" y="59078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825775" y="2911645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0"/>
                </a:moveTo>
                <a:lnTo>
                  <a:pt x="94869" y="0"/>
                </a:lnTo>
                <a:lnTo>
                  <a:pt x="94868" y="6627"/>
                </a:lnTo>
                <a:lnTo>
                  <a:pt x="94868" y="21911"/>
                </a:lnTo>
                <a:lnTo>
                  <a:pt x="94869" y="40434"/>
                </a:lnTo>
                <a:lnTo>
                  <a:pt x="94869" y="56777"/>
                </a:lnTo>
                <a:lnTo>
                  <a:pt x="94868" y="65523"/>
                </a:lnTo>
                <a:lnTo>
                  <a:pt x="94869" y="65877"/>
                </a:lnTo>
                <a:lnTo>
                  <a:pt x="90695" y="73153"/>
                </a:lnTo>
                <a:lnTo>
                  <a:pt x="79716" y="78324"/>
                </a:lnTo>
                <a:lnTo>
                  <a:pt x="64247" y="81388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1"/>
                </a:lnTo>
                <a:lnTo>
                  <a:pt x="3812" y="72863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825775" y="2900437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7"/>
                </a:lnTo>
                <a:lnTo>
                  <a:pt x="12846" y="18865"/>
                </a:lnTo>
                <a:lnTo>
                  <a:pt x="28282" y="21459"/>
                </a:lnTo>
                <a:lnTo>
                  <a:pt x="47434" y="22416"/>
                </a:lnTo>
                <a:lnTo>
                  <a:pt x="63687" y="21736"/>
                </a:lnTo>
                <a:lnTo>
                  <a:pt x="79844" y="19379"/>
                </a:lnTo>
                <a:lnTo>
                  <a:pt x="90821" y="15732"/>
                </a:lnTo>
                <a:lnTo>
                  <a:pt x="94869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825775" y="2900437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9" y="11208"/>
                </a:lnTo>
                <a:lnTo>
                  <a:pt x="90821" y="15732"/>
                </a:lnTo>
                <a:lnTo>
                  <a:pt x="79844" y="19379"/>
                </a:lnTo>
                <a:lnTo>
                  <a:pt x="63687" y="21736"/>
                </a:lnTo>
                <a:lnTo>
                  <a:pt x="47434" y="22416"/>
                </a:lnTo>
                <a:lnTo>
                  <a:pt x="28282" y="21459"/>
                </a:lnTo>
                <a:lnTo>
                  <a:pt x="12846" y="18865"/>
                </a:lnTo>
                <a:lnTo>
                  <a:pt x="2874" y="15047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205251" y="3076353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0"/>
                </a:moveTo>
                <a:lnTo>
                  <a:pt x="0" y="65877"/>
                </a:lnTo>
                <a:lnTo>
                  <a:pt x="3812" y="72865"/>
                </a:lnTo>
                <a:lnTo>
                  <a:pt x="14527" y="78133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9"/>
                </a:lnTo>
                <a:lnTo>
                  <a:pt x="79716" y="78326"/>
                </a:lnTo>
                <a:lnTo>
                  <a:pt x="90695" y="73155"/>
                </a:lnTo>
                <a:lnTo>
                  <a:pt x="94869" y="65877"/>
                </a:lnTo>
                <a:lnTo>
                  <a:pt x="94869" y="0"/>
                </a:lnTo>
                <a:lnTo>
                  <a:pt x="0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205251" y="3076353"/>
            <a:ext cx="94869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0" y="0"/>
                </a:moveTo>
                <a:lnTo>
                  <a:pt x="94869" y="0"/>
                </a:lnTo>
                <a:lnTo>
                  <a:pt x="94869" y="6627"/>
                </a:lnTo>
                <a:lnTo>
                  <a:pt x="94869" y="21912"/>
                </a:lnTo>
                <a:lnTo>
                  <a:pt x="94869" y="40435"/>
                </a:lnTo>
                <a:lnTo>
                  <a:pt x="94869" y="56779"/>
                </a:lnTo>
                <a:lnTo>
                  <a:pt x="94869" y="65523"/>
                </a:lnTo>
                <a:lnTo>
                  <a:pt x="94869" y="65877"/>
                </a:lnTo>
                <a:lnTo>
                  <a:pt x="90695" y="73155"/>
                </a:lnTo>
                <a:lnTo>
                  <a:pt x="79716" y="78326"/>
                </a:lnTo>
                <a:lnTo>
                  <a:pt x="64247" y="81389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3"/>
                </a:lnTo>
                <a:lnTo>
                  <a:pt x="3812" y="72865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205251" y="3065144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9"/>
                </a:lnTo>
                <a:lnTo>
                  <a:pt x="12846" y="18866"/>
                </a:lnTo>
                <a:lnTo>
                  <a:pt x="28282" y="21460"/>
                </a:lnTo>
                <a:lnTo>
                  <a:pt x="47434" y="22416"/>
                </a:lnTo>
                <a:lnTo>
                  <a:pt x="63687" y="21737"/>
                </a:lnTo>
                <a:lnTo>
                  <a:pt x="79844" y="19381"/>
                </a:lnTo>
                <a:lnTo>
                  <a:pt x="90821" y="15734"/>
                </a:lnTo>
                <a:lnTo>
                  <a:pt x="94869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205251" y="3065144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9" y="11208"/>
                </a:lnTo>
                <a:lnTo>
                  <a:pt x="90821" y="15734"/>
                </a:lnTo>
                <a:lnTo>
                  <a:pt x="79844" y="19381"/>
                </a:lnTo>
                <a:lnTo>
                  <a:pt x="63687" y="21737"/>
                </a:lnTo>
                <a:lnTo>
                  <a:pt x="47434" y="22416"/>
                </a:lnTo>
                <a:lnTo>
                  <a:pt x="28282" y="21460"/>
                </a:lnTo>
                <a:lnTo>
                  <a:pt x="12846" y="18866"/>
                </a:lnTo>
                <a:lnTo>
                  <a:pt x="2874" y="15049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323837" y="2886615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0" y="247"/>
                </a:moveTo>
                <a:lnTo>
                  <a:pt x="0" y="65877"/>
                </a:lnTo>
                <a:lnTo>
                  <a:pt x="3812" y="72865"/>
                </a:lnTo>
                <a:lnTo>
                  <a:pt x="14527" y="78133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9"/>
                </a:lnTo>
                <a:lnTo>
                  <a:pt x="79716" y="78326"/>
                </a:lnTo>
                <a:lnTo>
                  <a:pt x="90695" y="73155"/>
                </a:lnTo>
                <a:lnTo>
                  <a:pt x="94868" y="65877"/>
                </a:lnTo>
                <a:lnTo>
                  <a:pt x="94868" y="0"/>
                </a:lnTo>
                <a:lnTo>
                  <a:pt x="0" y="0"/>
                </a:lnTo>
                <a:lnTo>
                  <a:pt x="0" y="247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323837" y="2886615"/>
            <a:ext cx="94869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0" y="0"/>
                </a:moveTo>
                <a:lnTo>
                  <a:pt x="94869" y="0"/>
                </a:lnTo>
                <a:lnTo>
                  <a:pt x="94868" y="6627"/>
                </a:lnTo>
                <a:lnTo>
                  <a:pt x="94868" y="21912"/>
                </a:lnTo>
                <a:lnTo>
                  <a:pt x="94869" y="40435"/>
                </a:lnTo>
                <a:lnTo>
                  <a:pt x="94869" y="56779"/>
                </a:lnTo>
                <a:lnTo>
                  <a:pt x="94869" y="65523"/>
                </a:lnTo>
                <a:lnTo>
                  <a:pt x="94869" y="65877"/>
                </a:lnTo>
                <a:lnTo>
                  <a:pt x="90695" y="73155"/>
                </a:lnTo>
                <a:lnTo>
                  <a:pt x="79716" y="78326"/>
                </a:lnTo>
                <a:lnTo>
                  <a:pt x="64247" y="81389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3"/>
                </a:lnTo>
                <a:lnTo>
                  <a:pt x="3812" y="72865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323837" y="2875406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9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9"/>
                </a:lnTo>
                <a:lnTo>
                  <a:pt x="12846" y="18866"/>
                </a:lnTo>
                <a:lnTo>
                  <a:pt x="28282" y="21460"/>
                </a:lnTo>
                <a:lnTo>
                  <a:pt x="47434" y="22416"/>
                </a:lnTo>
                <a:lnTo>
                  <a:pt x="63687" y="21737"/>
                </a:lnTo>
                <a:lnTo>
                  <a:pt x="79844" y="19381"/>
                </a:lnTo>
                <a:lnTo>
                  <a:pt x="90821" y="15734"/>
                </a:lnTo>
                <a:lnTo>
                  <a:pt x="94868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323837" y="2875406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9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8" y="11208"/>
                </a:lnTo>
                <a:lnTo>
                  <a:pt x="90821" y="15734"/>
                </a:lnTo>
                <a:lnTo>
                  <a:pt x="79844" y="19381"/>
                </a:lnTo>
                <a:lnTo>
                  <a:pt x="63687" y="21737"/>
                </a:lnTo>
                <a:lnTo>
                  <a:pt x="47434" y="22416"/>
                </a:lnTo>
                <a:lnTo>
                  <a:pt x="28282" y="21460"/>
                </a:lnTo>
                <a:lnTo>
                  <a:pt x="12846" y="18866"/>
                </a:lnTo>
                <a:lnTo>
                  <a:pt x="2874" y="15049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537292" y="2840494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94868" y="0"/>
                </a:moveTo>
                <a:lnTo>
                  <a:pt x="0" y="0"/>
                </a:lnTo>
                <a:lnTo>
                  <a:pt x="0" y="65877"/>
                </a:lnTo>
                <a:lnTo>
                  <a:pt x="3812" y="72863"/>
                </a:lnTo>
                <a:lnTo>
                  <a:pt x="14527" y="78131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8"/>
                </a:lnTo>
                <a:lnTo>
                  <a:pt x="79716" y="78324"/>
                </a:lnTo>
                <a:lnTo>
                  <a:pt x="90695" y="73153"/>
                </a:lnTo>
                <a:lnTo>
                  <a:pt x="94868" y="65877"/>
                </a:lnTo>
                <a:lnTo>
                  <a:pt x="94868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537292" y="2840494"/>
            <a:ext cx="94869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0" y="0"/>
                </a:moveTo>
                <a:lnTo>
                  <a:pt x="94869" y="0"/>
                </a:lnTo>
                <a:lnTo>
                  <a:pt x="94869" y="6627"/>
                </a:lnTo>
                <a:lnTo>
                  <a:pt x="94869" y="21911"/>
                </a:lnTo>
                <a:lnTo>
                  <a:pt x="94869" y="40434"/>
                </a:lnTo>
                <a:lnTo>
                  <a:pt x="94869" y="56777"/>
                </a:lnTo>
                <a:lnTo>
                  <a:pt x="94869" y="65523"/>
                </a:lnTo>
                <a:lnTo>
                  <a:pt x="94869" y="65877"/>
                </a:lnTo>
                <a:lnTo>
                  <a:pt x="90695" y="73153"/>
                </a:lnTo>
                <a:lnTo>
                  <a:pt x="79716" y="78324"/>
                </a:lnTo>
                <a:lnTo>
                  <a:pt x="64247" y="81388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1"/>
                </a:lnTo>
                <a:lnTo>
                  <a:pt x="3812" y="72863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537292" y="2829285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9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7"/>
                </a:lnTo>
                <a:lnTo>
                  <a:pt x="12846" y="18865"/>
                </a:lnTo>
                <a:lnTo>
                  <a:pt x="28282" y="21459"/>
                </a:lnTo>
                <a:lnTo>
                  <a:pt x="47434" y="22416"/>
                </a:lnTo>
                <a:lnTo>
                  <a:pt x="63687" y="21736"/>
                </a:lnTo>
                <a:lnTo>
                  <a:pt x="79844" y="19379"/>
                </a:lnTo>
                <a:lnTo>
                  <a:pt x="90821" y="15732"/>
                </a:lnTo>
                <a:lnTo>
                  <a:pt x="94868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537292" y="2829285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9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8" y="11208"/>
                </a:lnTo>
                <a:lnTo>
                  <a:pt x="90821" y="15732"/>
                </a:lnTo>
                <a:lnTo>
                  <a:pt x="79844" y="19379"/>
                </a:lnTo>
                <a:lnTo>
                  <a:pt x="63687" y="21736"/>
                </a:lnTo>
                <a:lnTo>
                  <a:pt x="47434" y="22416"/>
                </a:lnTo>
                <a:lnTo>
                  <a:pt x="28282" y="21459"/>
                </a:lnTo>
                <a:lnTo>
                  <a:pt x="12846" y="18865"/>
                </a:lnTo>
                <a:lnTo>
                  <a:pt x="2874" y="15047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608444" y="2698190"/>
            <a:ext cx="94869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94869" y="21911"/>
                </a:moveTo>
                <a:lnTo>
                  <a:pt x="94869" y="0"/>
                </a:lnTo>
                <a:lnTo>
                  <a:pt x="0" y="0"/>
                </a:lnTo>
                <a:lnTo>
                  <a:pt x="0" y="65877"/>
                </a:lnTo>
                <a:lnTo>
                  <a:pt x="3812" y="72863"/>
                </a:lnTo>
                <a:lnTo>
                  <a:pt x="14527" y="78131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8"/>
                </a:lnTo>
                <a:lnTo>
                  <a:pt x="79716" y="78324"/>
                </a:lnTo>
                <a:lnTo>
                  <a:pt x="90695" y="73153"/>
                </a:lnTo>
                <a:lnTo>
                  <a:pt x="94869" y="65877"/>
                </a:lnTo>
                <a:lnTo>
                  <a:pt x="94869" y="21911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608444" y="2698190"/>
            <a:ext cx="94869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0" y="0"/>
                </a:moveTo>
                <a:lnTo>
                  <a:pt x="94869" y="0"/>
                </a:lnTo>
                <a:lnTo>
                  <a:pt x="94869" y="6627"/>
                </a:lnTo>
                <a:lnTo>
                  <a:pt x="94869" y="21911"/>
                </a:lnTo>
                <a:lnTo>
                  <a:pt x="94869" y="40434"/>
                </a:lnTo>
                <a:lnTo>
                  <a:pt x="94869" y="56777"/>
                </a:lnTo>
                <a:lnTo>
                  <a:pt x="94869" y="65523"/>
                </a:lnTo>
                <a:lnTo>
                  <a:pt x="94869" y="65877"/>
                </a:lnTo>
                <a:lnTo>
                  <a:pt x="90695" y="73153"/>
                </a:lnTo>
                <a:lnTo>
                  <a:pt x="79716" y="78324"/>
                </a:lnTo>
                <a:lnTo>
                  <a:pt x="64247" y="81388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1"/>
                </a:lnTo>
                <a:lnTo>
                  <a:pt x="3812" y="72863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608444" y="2686982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9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7"/>
                </a:lnTo>
                <a:lnTo>
                  <a:pt x="12846" y="18865"/>
                </a:lnTo>
                <a:lnTo>
                  <a:pt x="28282" y="21459"/>
                </a:lnTo>
                <a:lnTo>
                  <a:pt x="47434" y="22416"/>
                </a:lnTo>
                <a:lnTo>
                  <a:pt x="63687" y="21736"/>
                </a:lnTo>
                <a:lnTo>
                  <a:pt x="79844" y="19379"/>
                </a:lnTo>
                <a:lnTo>
                  <a:pt x="90821" y="15732"/>
                </a:lnTo>
                <a:lnTo>
                  <a:pt x="94869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08444" y="2686982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9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9" y="11208"/>
                </a:lnTo>
                <a:lnTo>
                  <a:pt x="90821" y="15732"/>
                </a:lnTo>
                <a:lnTo>
                  <a:pt x="79844" y="19379"/>
                </a:lnTo>
                <a:lnTo>
                  <a:pt x="63687" y="21736"/>
                </a:lnTo>
                <a:lnTo>
                  <a:pt x="47434" y="22416"/>
                </a:lnTo>
                <a:lnTo>
                  <a:pt x="28282" y="21459"/>
                </a:lnTo>
                <a:lnTo>
                  <a:pt x="12846" y="18865"/>
                </a:lnTo>
                <a:lnTo>
                  <a:pt x="2874" y="15047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513575" y="2532169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0"/>
                </a:moveTo>
                <a:lnTo>
                  <a:pt x="0" y="65877"/>
                </a:lnTo>
                <a:lnTo>
                  <a:pt x="3812" y="72863"/>
                </a:lnTo>
                <a:lnTo>
                  <a:pt x="14527" y="78131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8"/>
                </a:lnTo>
                <a:lnTo>
                  <a:pt x="79716" y="78324"/>
                </a:lnTo>
                <a:lnTo>
                  <a:pt x="90695" y="73153"/>
                </a:lnTo>
                <a:lnTo>
                  <a:pt x="94868" y="65877"/>
                </a:lnTo>
                <a:lnTo>
                  <a:pt x="94868" y="0"/>
                </a:lnTo>
                <a:lnTo>
                  <a:pt x="0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513575" y="2532169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0"/>
                </a:moveTo>
                <a:lnTo>
                  <a:pt x="94868" y="0"/>
                </a:lnTo>
                <a:lnTo>
                  <a:pt x="94868" y="6627"/>
                </a:lnTo>
                <a:lnTo>
                  <a:pt x="94868" y="21911"/>
                </a:lnTo>
                <a:lnTo>
                  <a:pt x="94868" y="40434"/>
                </a:lnTo>
                <a:lnTo>
                  <a:pt x="94868" y="56777"/>
                </a:lnTo>
                <a:lnTo>
                  <a:pt x="94868" y="65523"/>
                </a:lnTo>
                <a:lnTo>
                  <a:pt x="94868" y="65877"/>
                </a:lnTo>
                <a:lnTo>
                  <a:pt x="90695" y="73153"/>
                </a:lnTo>
                <a:lnTo>
                  <a:pt x="79716" y="78324"/>
                </a:lnTo>
                <a:lnTo>
                  <a:pt x="64247" y="81388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1"/>
                </a:lnTo>
                <a:lnTo>
                  <a:pt x="3812" y="72863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513575" y="2520961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7"/>
                </a:lnTo>
                <a:lnTo>
                  <a:pt x="12846" y="18865"/>
                </a:lnTo>
                <a:lnTo>
                  <a:pt x="28282" y="21459"/>
                </a:lnTo>
                <a:lnTo>
                  <a:pt x="47434" y="22416"/>
                </a:lnTo>
                <a:lnTo>
                  <a:pt x="63687" y="21736"/>
                </a:lnTo>
                <a:lnTo>
                  <a:pt x="79844" y="19379"/>
                </a:lnTo>
                <a:lnTo>
                  <a:pt x="90821" y="15732"/>
                </a:lnTo>
                <a:lnTo>
                  <a:pt x="94868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513575" y="2520961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8" y="11208"/>
                </a:lnTo>
                <a:lnTo>
                  <a:pt x="90821" y="15732"/>
                </a:lnTo>
                <a:lnTo>
                  <a:pt x="79844" y="19379"/>
                </a:lnTo>
                <a:lnTo>
                  <a:pt x="63687" y="21736"/>
                </a:lnTo>
                <a:lnTo>
                  <a:pt x="47434" y="22416"/>
                </a:lnTo>
                <a:lnTo>
                  <a:pt x="28282" y="21459"/>
                </a:lnTo>
                <a:lnTo>
                  <a:pt x="12846" y="18865"/>
                </a:lnTo>
                <a:lnTo>
                  <a:pt x="2874" y="15047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3157816" y="2674473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0"/>
                </a:moveTo>
                <a:lnTo>
                  <a:pt x="0" y="65877"/>
                </a:lnTo>
                <a:lnTo>
                  <a:pt x="3812" y="72863"/>
                </a:lnTo>
                <a:lnTo>
                  <a:pt x="14527" y="78131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8"/>
                </a:lnTo>
                <a:lnTo>
                  <a:pt x="79716" y="78324"/>
                </a:lnTo>
                <a:lnTo>
                  <a:pt x="90695" y="73153"/>
                </a:lnTo>
                <a:lnTo>
                  <a:pt x="94869" y="65877"/>
                </a:lnTo>
                <a:lnTo>
                  <a:pt x="94869" y="0"/>
                </a:lnTo>
                <a:lnTo>
                  <a:pt x="0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57816" y="2674473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0"/>
                </a:moveTo>
                <a:lnTo>
                  <a:pt x="94869" y="0"/>
                </a:lnTo>
                <a:lnTo>
                  <a:pt x="94869" y="6627"/>
                </a:lnTo>
                <a:lnTo>
                  <a:pt x="94869" y="21911"/>
                </a:lnTo>
                <a:lnTo>
                  <a:pt x="94869" y="40434"/>
                </a:lnTo>
                <a:lnTo>
                  <a:pt x="94869" y="56777"/>
                </a:lnTo>
                <a:lnTo>
                  <a:pt x="94869" y="65523"/>
                </a:lnTo>
                <a:lnTo>
                  <a:pt x="94869" y="65877"/>
                </a:lnTo>
                <a:lnTo>
                  <a:pt x="90695" y="73153"/>
                </a:lnTo>
                <a:lnTo>
                  <a:pt x="79716" y="78324"/>
                </a:lnTo>
                <a:lnTo>
                  <a:pt x="64247" y="81388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1"/>
                </a:lnTo>
                <a:lnTo>
                  <a:pt x="3812" y="72863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57816" y="2663265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7"/>
                </a:lnTo>
                <a:lnTo>
                  <a:pt x="12846" y="18865"/>
                </a:lnTo>
                <a:lnTo>
                  <a:pt x="28282" y="21459"/>
                </a:lnTo>
                <a:lnTo>
                  <a:pt x="47434" y="22416"/>
                </a:lnTo>
                <a:lnTo>
                  <a:pt x="63687" y="21736"/>
                </a:lnTo>
                <a:lnTo>
                  <a:pt x="79844" y="19379"/>
                </a:lnTo>
                <a:lnTo>
                  <a:pt x="90821" y="15732"/>
                </a:lnTo>
                <a:lnTo>
                  <a:pt x="94869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57816" y="2663265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9" y="11208"/>
                </a:lnTo>
                <a:lnTo>
                  <a:pt x="90821" y="15732"/>
                </a:lnTo>
                <a:lnTo>
                  <a:pt x="79844" y="19379"/>
                </a:lnTo>
                <a:lnTo>
                  <a:pt x="63687" y="21736"/>
                </a:lnTo>
                <a:lnTo>
                  <a:pt x="47434" y="22416"/>
                </a:lnTo>
                <a:lnTo>
                  <a:pt x="28282" y="21459"/>
                </a:lnTo>
                <a:lnTo>
                  <a:pt x="12846" y="18865"/>
                </a:lnTo>
                <a:lnTo>
                  <a:pt x="2874" y="15047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15513" y="2483421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94869" y="0"/>
                </a:moveTo>
                <a:lnTo>
                  <a:pt x="0" y="0"/>
                </a:lnTo>
                <a:lnTo>
                  <a:pt x="0" y="65881"/>
                </a:lnTo>
                <a:lnTo>
                  <a:pt x="3812" y="72866"/>
                </a:lnTo>
                <a:lnTo>
                  <a:pt x="14527" y="78133"/>
                </a:lnTo>
                <a:lnTo>
                  <a:pt x="29839" y="81293"/>
                </a:lnTo>
                <a:lnTo>
                  <a:pt x="47434" y="82347"/>
                </a:lnTo>
                <a:lnTo>
                  <a:pt x="64246" y="81389"/>
                </a:lnTo>
                <a:lnTo>
                  <a:pt x="79715" y="78326"/>
                </a:lnTo>
                <a:lnTo>
                  <a:pt x="90694" y="73157"/>
                </a:lnTo>
                <a:lnTo>
                  <a:pt x="94869" y="65881"/>
                </a:lnTo>
                <a:lnTo>
                  <a:pt x="94869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15513" y="2483421"/>
            <a:ext cx="94869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0" y="0"/>
                </a:moveTo>
                <a:lnTo>
                  <a:pt x="94869" y="0"/>
                </a:lnTo>
                <a:lnTo>
                  <a:pt x="94869" y="6626"/>
                </a:lnTo>
                <a:lnTo>
                  <a:pt x="94869" y="21910"/>
                </a:lnTo>
                <a:lnTo>
                  <a:pt x="94869" y="40433"/>
                </a:lnTo>
                <a:lnTo>
                  <a:pt x="94869" y="56777"/>
                </a:lnTo>
                <a:lnTo>
                  <a:pt x="94869" y="65526"/>
                </a:lnTo>
                <a:lnTo>
                  <a:pt x="94869" y="65881"/>
                </a:lnTo>
                <a:lnTo>
                  <a:pt x="90694" y="73157"/>
                </a:lnTo>
                <a:lnTo>
                  <a:pt x="79715" y="78326"/>
                </a:lnTo>
                <a:lnTo>
                  <a:pt x="64246" y="81389"/>
                </a:lnTo>
                <a:lnTo>
                  <a:pt x="47434" y="82347"/>
                </a:lnTo>
                <a:lnTo>
                  <a:pt x="29839" y="81293"/>
                </a:lnTo>
                <a:lnTo>
                  <a:pt x="14527" y="78133"/>
                </a:lnTo>
                <a:lnTo>
                  <a:pt x="3812" y="72866"/>
                </a:lnTo>
                <a:lnTo>
                  <a:pt x="0" y="65881"/>
                </a:lnTo>
                <a:lnTo>
                  <a:pt x="0" y="59081"/>
                </a:lnTo>
                <a:lnTo>
                  <a:pt x="0" y="43591"/>
                </a:lnTo>
                <a:lnTo>
                  <a:pt x="0" y="24938"/>
                </a:lnTo>
                <a:lnTo>
                  <a:pt x="0" y="8648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15513" y="2472213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9"/>
                </a:lnTo>
                <a:lnTo>
                  <a:pt x="12846" y="18866"/>
                </a:lnTo>
                <a:lnTo>
                  <a:pt x="28282" y="21460"/>
                </a:lnTo>
                <a:lnTo>
                  <a:pt x="47434" y="22416"/>
                </a:lnTo>
                <a:lnTo>
                  <a:pt x="63687" y="21737"/>
                </a:lnTo>
                <a:lnTo>
                  <a:pt x="79844" y="19381"/>
                </a:lnTo>
                <a:lnTo>
                  <a:pt x="90821" y="15734"/>
                </a:lnTo>
                <a:lnTo>
                  <a:pt x="94869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15513" y="2472213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9" y="11208"/>
                </a:lnTo>
                <a:lnTo>
                  <a:pt x="90821" y="15734"/>
                </a:lnTo>
                <a:lnTo>
                  <a:pt x="79844" y="19381"/>
                </a:lnTo>
                <a:lnTo>
                  <a:pt x="63687" y="21737"/>
                </a:lnTo>
                <a:lnTo>
                  <a:pt x="47434" y="22416"/>
                </a:lnTo>
                <a:lnTo>
                  <a:pt x="28282" y="21460"/>
                </a:lnTo>
                <a:lnTo>
                  <a:pt x="12846" y="18866"/>
                </a:lnTo>
                <a:lnTo>
                  <a:pt x="2874" y="15049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62947" y="2816776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0"/>
                </a:moveTo>
                <a:lnTo>
                  <a:pt x="0" y="65877"/>
                </a:lnTo>
                <a:lnTo>
                  <a:pt x="3812" y="72863"/>
                </a:lnTo>
                <a:lnTo>
                  <a:pt x="14527" y="78131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8"/>
                </a:lnTo>
                <a:lnTo>
                  <a:pt x="79716" y="78324"/>
                </a:lnTo>
                <a:lnTo>
                  <a:pt x="90695" y="73153"/>
                </a:lnTo>
                <a:lnTo>
                  <a:pt x="94868" y="65877"/>
                </a:lnTo>
                <a:lnTo>
                  <a:pt x="94868" y="0"/>
                </a:lnTo>
                <a:lnTo>
                  <a:pt x="0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62947" y="2816776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0"/>
                </a:moveTo>
                <a:lnTo>
                  <a:pt x="94868" y="0"/>
                </a:lnTo>
                <a:lnTo>
                  <a:pt x="94868" y="6627"/>
                </a:lnTo>
                <a:lnTo>
                  <a:pt x="94868" y="21911"/>
                </a:lnTo>
                <a:lnTo>
                  <a:pt x="94868" y="40434"/>
                </a:lnTo>
                <a:lnTo>
                  <a:pt x="94868" y="56777"/>
                </a:lnTo>
                <a:lnTo>
                  <a:pt x="94868" y="65523"/>
                </a:lnTo>
                <a:lnTo>
                  <a:pt x="94868" y="65877"/>
                </a:lnTo>
                <a:lnTo>
                  <a:pt x="90695" y="73153"/>
                </a:lnTo>
                <a:lnTo>
                  <a:pt x="79716" y="78324"/>
                </a:lnTo>
                <a:lnTo>
                  <a:pt x="64247" y="81388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1"/>
                </a:lnTo>
                <a:lnTo>
                  <a:pt x="3812" y="72863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3062947" y="2805568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7"/>
                </a:lnTo>
                <a:lnTo>
                  <a:pt x="12846" y="18865"/>
                </a:lnTo>
                <a:lnTo>
                  <a:pt x="28282" y="21459"/>
                </a:lnTo>
                <a:lnTo>
                  <a:pt x="47434" y="22416"/>
                </a:lnTo>
                <a:lnTo>
                  <a:pt x="63687" y="21736"/>
                </a:lnTo>
                <a:lnTo>
                  <a:pt x="79844" y="19379"/>
                </a:lnTo>
                <a:lnTo>
                  <a:pt x="90821" y="15732"/>
                </a:lnTo>
                <a:lnTo>
                  <a:pt x="94868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3062947" y="2805568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8" y="11208"/>
                </a:lnTo>
                <a:lnTo>
                  <a:pt x="90821" y="15732"/>
                </a:lnTo>
                <a:lnTo>
                  <a:pt x="79844" y="19379"/>
                </a:lnTo>
                <a:lnTo>
                  <a:pt x="63687" y="21736"/>
                </a:lnTo>
                <a:lnTo>
                  <a:pt x="47434" y="22416"/>
                </a:lnTo>
                <a:lnTo>
                  <a:pt x="28282" y="21459"/>
                </a:lnTo>
                <a:lnTo>
                  <a:pt x="12846" y="18865"/>
                </a:lnTo>
                <a:lnTo>
                  <a:pt x="2874" y="15047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896927" y="3077666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94868" y="0"/>
                </a:moveTo>
                <a:lnTo>
                  <a:pt x="0" y="0"/>
                </a:lnTo>
                <a:lnTo>
                  <a:pt x="0" y="65877"/>
                </a:lnTo>
                <a:lnTo>
                  <a:pt x="3812" y="72863"/>
                </a:lnTo>
                <a:lnTo>
                  <a:pt x="14527" y="78131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8"/>
                </a:lnTo>
                <a:lnTo>
                  <a:pt x="79716" y="78324"/>
                </a:lnTo>
                <a:lnTo>
                  <a:pt x="90695" y="73153"/>
                </a:lnTo>
                <a:lnTo>
                  <a:pt x="94868" y="65877"/>
                </a:lnTo>
                <a:lnTo>
                  <a:pt x="94868" y="0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896927" y="3077666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0"/>
                </a:moveTo>
                <a:lnTo>
                  <a:pt x="94868" y="0"/>
                </a:lnTo>
                <a:lnTo>
                  <a:pt x="94868" y="6627"/>
                </a:lnTo>
                <a:lnTo>
                  <a:pt x="94868" y="21911"/>
                </a:lnTo>
                <a:lnTo>
                  <a:pt x="94868" y="40434"/>
                </a:lnTo>
                <a:lnTo>
                  <a:pt x="94868" y="56777"/>
                </a:lnTo>
                <a:lnTo>
                  <a:pt x="94868" y="65523"/>
                </a:lnTo>
                <a:lnTo>
                  <a:pt x="94868" y="65877"/>
                </a:lnTo>
                <a:lnTo>
                  <a:pt x="90695" y="73153"/>
                </a:lnTo>
                <a:lnTo>
                  <a:pt x="79716" y="78324"/>
                </a:lnTo>
                <a:lnTo>
                  <a:pt x="64247" y="81388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1"/>
                </a:lnTo>
                <a:lnTo>
                  <a:pt x="3812" y="72863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896927" y="3066458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7"/>
                </a:lnTo>
                <a:lnTo>
                  <a:pt x="12846" y="18865"/>
                </a:lnTo>
                <a:lnTo>
                  <a:pt x="28282" y="21459"/>
                </a:lnTo>
                <a:lnTo>
                  <a:pt x="47434" y="22416"/>
                </a:lnTo>
                <a:lnTo>
                  <a:pt x="63687" y="21736"/>
                </a:lnTo>
                <a:lnTo>
                  <a:pt x="79844" y="19379"/>
                </a:lnTo>
                <a:lnTo>
                  <a:pt x="90821" y="15732"/>
                </a:lnTo>
                <a:lnTo>
                  <a:pt x="94868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896927" y="3066458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8" y="11208"/>
                </a:lnTo>
                <a:lnTo>
                  <a:pt x="90821" y="15732"/>
                </a:lnTo>
                <a:lnTo>
                  <a:pt x="79844" y="19379"/>
                </a:lnTo>
                <a:lnTo>
                  <a:pt x="63687" y="21736"/>
                </a:lnTo>
                <a:lnTo>
                  <a:pt x="47434" y="22416"/>
                </a:lnTo>
                <a:lnTo>
                  <a:pt x="28282" y="21459"/>
                </a:lnTo>
                <a:lnTo>
                  <a:pt x="12846" y="18865"/>
                </a:lnTo>
                <a:lnTo>
                  <a:pt x="2874" y="15047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371272" y="2720594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94868" y="6627"/>
                </a:moveTo>
                <a:lnTo>
                  <a:pt x="94869" y="0"/>
                </a:lnTo>
                <a:lnTo>
                  <a:pt x="0" y="0"/>
                </a:lnTo>
                <a:lnTo>
                  <a:pt x="0" y="65877"/>
                </a:lnTo>
                <a:lnTo>
                  <a:pt x="3812" y="72865"/>
                </a:lnTo>
                <a:lnTo>
                  <a:pt x="14527" y="78133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9"/>
                </a:lnTo>
                <a:lnTo>
                  <a:pt x="79716" y="78326"/>
                </a:lnTo>
                <a:lnTo>
                  <a:pt x="90695" y="73155"/>
                </a:lnTo>
                <a:lnTo>
                  <a:pt x="94869" y="65877"/>
                </a:lnTo>
                <a:lnTo>
                  <a:pt x="94868" y="6627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371272" y="2720594"/>
            <a:ext cx="94869" cy="82347"/>
          </a:xfrm>
          <a:custGeom>
            <a:avLst/>
            <a:gdLst/>
            <a:ahLst/>
            <a:cxnLst/>
            <a:rect l="l" t="t" r="r" b="b"/>
            <a:pathLst>
              <a:path w="94869" h="82347">
                <a:moveTo>
                  <a:pt x="0" y="0"/>
                </a:moveTo>
                <a:lnTo>
                  <a:pt x="94869" y="0"/>
                </a:lnTo>
                <a:lnTo>
                  <a:pt x="94868" y="6627"/>
                </a:lnTo>
                <a:lnTo>
                  <a:pt x="94868" y="21912"/>
                </a:lnTo>
                <a:lnTo>
                  <a:pt x="94869" y="40435"/>
                </a:lnTo>
                <a:lnTo>
                  <a:pt x="94869" y="56779"/>
                </a:lnTo>
                <a:lnTo>
                  <a:pt x="94869" y="65523"/>
                </a:lnTo>
                <a:lnTo>
                  <a:pt x="94869" y="65877"/>
                </a:lnTo>
                <a:lnTo>
                  <a:pt x="90695" y="73155"/>
                </a:lnTo>
                <a:lnTo>
                  <a:pt x="79716" y="78326"/>
                </a:lnTo>
                <a:lnTo>
                  <a:pt x="64247" y="81389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3"/>
                </a:lnTo>
                <a:lnTo>
                  <a:pt x="3812" y="72865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371272" y="2709386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9"/>
                </a:lnTo>
                <a:lnTo>
                  <a:pt x="12846" y="18866"/>
                </a:lnTo>
                <a:lnTo>
                  <a:pt x="28282" y="21460"/>
                </a:lnTo>
                <a:lnTo>
                  <a:pt x="47434" y="22416"/>
                </a:lnTo>
                <a:lnTo>
                  <a:pt x="63687" y="21737"/>
                </a:lnTo>
                <a:lnTo>
                  <a:pt x="79844" y="19381"/>
                </a:lnTo>
                <a:lnTo>
                  <a:pt x="90821" y="15734"/>
                </a:lnTo>
                <a:lnTo>
                  <a:pt x="94869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371272" y="2709386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9" y="11208"/>
                </a:lnTo>
                <a:lnTo>
                  <a:pt x="90821" y="15734"/>
                </a:lnTo>
                <a:lnTo>
                  <a:pt x="79844" y="19381"/>
                </a:lnTo>
                <a:lnTo>
                  <a:pt x="63687" y="21737"/>
                </a:lnTo>
                <a:lnTo>
                  <a:pt x="47434" y="22416"/>
                </a:lnTo>
                <a:lnTo>
                  <a:pt x="28282" y="21460"/>
                </a:lnTo>
                <a:lnTo>
                  <a:pt x="12846" y="18866"/>
                </a:lnTo>
                <a:lnTo>
                  <a:pt x="2874" y="15049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825775" y="2579604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59078"/>
                </a:moveTo>
                <a:lnTo>
                  <a:pt x="0" y="65877"/>
                </a:lnTo>
                <a:lnTo>
                  <a:pt x="3812" y="72863"/>
                </a:lnTo>
                <a:lnTo>
                  <a:pt x="14527" y="78131"/>
                </a:lnTo>
                <a:lnTo>
                  <a:pt x="29840" y="81293"/>
                </a:lnTo>
                <a:lnTo>
                  <a:pt x="47434" y="82347"/>
                </a:lnTo>
                <a:lnTo>
                  <a:pt x="64247" y="81388"/>
                </a:lnTo>
                <a:lnTo>
                  <a:pt x="79716" y="78324"/>
                </a:lnTo>
                <a:lnTo>
                  <a:pt x="90695" y="73153"/>
                </a:lnTo>
                <a:lnTo>
                  <a:pt x="94869" y="65877"/>
                </a:lnTo>
                <a:lnTo>
                  <a:pt x="94869" y="0"/>
                </a:lnTo>
                <a:lnTo>
                  <a:pt x="0" y="0"/>
                </a:lnTo>
                <a:lnTo>
                  <a:pt x="0" y="59078"/>
                </a:lnTo>
                <a:close/>
              </a:path>
            </a:pathLst>
          </a:custGeom>
          <a:solidFill>
            <a:srgbClr val="BCBE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2825775" y="2579604"/>
            <a:ext cx="94868" cy="82347"/>
          </a:xfrm>
          <a:custGeom>
            <a:avLst/>
            <a:gdLst/>
            <a:ahLst/>
            <a:cxnLst/>
            <a:rect l="l" t="t" r="r" b="b"/>
            <a:pathLst>
              <a:path w="94868" h="82347">
                <a:moveTo>
                  <a:pt x="0" y="0"/>
                </a:moveTo>
                <a:lnTo>
                  <a:pt x="94869" y="0"/>
                </a:lnTo>
                <a:lnTo>
                  <a:pt x="94868" y="6627"/>
                </a:lnTo>
                <a:lnTo>
                  <a:pt x="94868" y="21911"/>
                </a:lnTo>
                <a:lnTo>
                  <a:pt x="94869" y="40434"/>
                </a:lnTo>
                <a:lnTo>
                  <a:pt x="94869" y="56777"/>
                </a:lnTo>
                <a:lnTo>
                  <a:pt x="94868" y="65523"/>
                </a:lnTo>
                <a:lnTo>
                  <a:pt x="94869" y="65877"/>
                </a:lnTo>
                <a:lnTo>
                  <a:pt x="90695" y="73153"/>
                </a:lnTo>
                <a:lnTo>
                  <a:pt x="79716" y="78324"/>
                </a:lnTo>
                <a:lnTo>
                  <a:pt x="64247" y="81388"/>
                </a:lnTo>
                <a:lnTo>
                  <a:pt x="47434" y="82347"/>
                </a:lnTo>
                <a:lnTo>
                  <a:pt x="29840" y="81293"/>
                </a:lnTo>
                <a:lnTo>
                  <a:pt x="14527" y="78131"/>
                </a:lnTo>
                <a:lnTo>
                  <a:pt x="3812" y="72863"/>
                </a:lnTo>
                <a:lnTo>
                  <a:pt x="0" y="65877"/>
                </a:lnTo>
                <a:lnTo>
                  <a:pt x="0" y="59078"/>
                </a:lnTo>
                <a:lnTo>
                  <a:pt x="0" y="43588"/>
                </a:lnTo>
                <a:lnTo>
                  <a:pt x="0" y="24934"/>
                </a:lnTo>
                <a:lnTo>
                  <a:pt x="0" y="8644"/>
                </a:lnTo>
                <a:lnTo>
                  <a:pt x="0" y="247"/>
                </a:lnTo>
                <a:lnTo>
                  <a:pt x="0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2825775" y="2568396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31181" y="679"/>
                </a:lnTo>
                <a:lnTo>
                  <a:pt x="15024" y="3036"/>
                </a:lnTo>
                <a:lnTo>
                  <a:pt x="4047" y="6683"/>
                </a:lnTo>
                <a:lnTo>
                  <a:pt x="0" y="11208"/>
                </a:lnTo>
                <a:lnTo>
                  <a:pt x="2874" y="15047"/>
                </a:lnTo>
                <a:lnTo>
                  <a:pt x="12846" y="18865"/>
                </a:lnTo>
                <a:lnTo>
                  <a:pt x="28282" y="21459"/>
                </a:lnTo>
                <a:lnTo>
                  <a:pt x="47434" y="22416"/>
                </a:lnTo>
                <a:lnTo>
                  <a:pt x="63687" y="21736"/>
                </a:lnTo>
                <a:lnTo>
                  <a:pt x="79844" y="19379"/>
                </a:lnTo>
                <a:lnTo>
                  <a:pt x="90821" y="15732"/>
                </a:lnTo>
                <a:lnTo>
                  <a:pt x="94869" y="11208"/>
                </a:lnTo>
                <a:lnTo>
                  <a:pt x="91994" y="7368"/>
                </a:lnTo>
                <a:lnTo>
                  <a:pt x="82022" y="3550"/>
                </a:lnTo>
                <a:lnTo>
                  <a:pt x="66586" y="956"/>
                </a:lnTo>
                <a:lnTo>
                  <a:pt x="47434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2825775" y="2568396"/>
            <a:ext cx="94868" cy="22416"/>
          </a:xfrm>
          <a:custGeom>
            <a:avLst/>
            <a:gdLst/>
            <a:ahLst/>
            <a:cxnLst/>
            <a:rect l="l" t="t" r="r" b="b"/>
            <a:pathLst>
              <a:path w="94868" h="22416">
                <a:moveTo>
                  <a:pt x="47434" y="0"/>
                </a:moveTo>
                <a:lnTo>
                  <a:pt x="66586" y="956"/>
                </a:lnTo>
                <a:lnTo>
                  <a:pt x="82022" y="3550"/>
                </a:lnTo>
                <a:lnTo>
                  <a:pt x="91994" y="7368"/>
                </a:lnTo>
                <a:lnTo>
                  <a:pt x="94869" y="11208"/>
                </a:lnTo>
                <a:lnTo>
                  <a:pt x="90821" y="15732"/>
                </a:lnTo>
                <a:lnTo>
                  <a:pt x="79844" y="19379"/>
                </a:lnTo>
                <a:lnTo>
                  <a:pt x="63687" y="21736"/>
                </a:lnTo>
                <a:lnTo>
                  <a:pt x="47434" y="22416"/>
                </a:lnTo>
                <a:lnTo>
                  <a:pt x="28282" y="21459"/>
                </a:lnTo>
                <a:lnTo>
                  <a:pt x="12846" y="18865"/>
                </a:lnTo>
                <a:lnTo>
                  <a:pt x="2874" y="15047"/>
                </a:lnTo>
                <a:lnTo>
                  <a:pt x="0" y="11208"/>
                </a:lnTo>
                <a:lnTo>
                  <a:pt x="4047" y="6683"/>
                </a:lnTo>
                <a:lnTo>
                  <a:pt x="15024" y="3036"/>
                </a:lnTo>
                <a:lnTo>
                  <a:pt x="31181" y="679"/>
                </a:lnTo>
                <a:lnTo>
                  <a:pt x="47434" y="0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2185412" y="2405243"/>
            <a:ext cx="1591477" cy="849840"/>
          </a:xfrm>
          <a:custGeom>
            <a:avLst/>
            <a:gdLst/>
            <a:ahLst/>
            <a:cxnLst/>
            <a:rect l="l" t="t" r="r" b="b"/>
            <a:pathLst>
              <a:path w="1591477" h="849840">
                <a:moveTo>
                  <a:pt x="900408" y="730875"/>
                </a:moveTo>
                <a:lnTo>
                  <a:pt x="917163" y="735471"/>
                </a:lnTo>
                <a:lnTo>
                  <a:pt x="931363" y="740498"/>
                </a:lnTo>
                <a:lnTo>
                  <a:pt x="943309" y="745838"/>
                </a:lnTo>
                <a:lnTo>
                  <a:pt x="953301" y="751372"/>
                </a:lnTo>
                <a:lnTo>
                  <a:pt x="961639" y="756981"/>
                </a:lnTo>
                <a:lnTo>
                  <a:pt x="968623" y="762546"/>
                </a:lnTo>
                <a:lnTo>
                  <a:pt x="974553" y="767949"/>
                </a:lnTo>
                <a:lnTo>
                  <a:pt x="979728" y="773071"/>
                </a:lnTo>
                <a:lnTo>
                  <a:pt x="984449" y="777793"/>
                </a:lnTo>
                <a:lnTo>
                  <a:pt x="989015" y="781995"/>
                </a:lnTo>
                <a:lnTo>
                  <a:pt x="993726" y="785560"/>
                </a:lnTo>
                <a:lnTo>
                  <a:pt x="998883" y="788369"/>
                </a:lnTo>
                <a:lnTo>
                  <a:pt x="1004785" y="790302"/>
                </a:lnTo>
                <a:lnTo>
                  <a:pt x="1011733" y="791241"/>
                </a:lnTo>
                <a:lnTo>
                  <a:pt x="1020025" y="791066"/>
                </a:lnTo>
                <a:lnTo>
                  <a:pt x="1029962" y="789660"/>
                </a:lnTo>
                <a:lnTo>
                  <a:pt x="1041844" y="786904"/>
                </a:lnTo>
                <a:lnTo>
                  <a:pt x="1055971" y="782677"/>
                </a:lnTo>
                <a:lnTo>
                  <a:pt x="1072643" y="776863"/>
                </a:lnTo>
                <a:lnTo>
                  <a:pt x="1092160" y="769341"/>
                </a:lnTo>
                <a:lnTo>
                  <a:pt x="1103079" y="775409"/>
                </a:lnTo>
                <a:lnTo>
                  <a:pt x="1114271" y="779501"/>
                </a:lnTo>
                <a:lnTo>
                  <a:pt x="1125586" y="781708"/>
                </a:lnTo>
                <a:lnTo>
                  <a:pt x="1136879" y="782117"/>
                </a:lnTo>
                <a:lnTo>
                  <a:pt x="1148001" y="780818"/>
                </a:lnTo>
                <a:lnTo>
                  <a:pt x="1158806" y="777899"/>
                </a:lnTo>
                <a:lnTo>
                  <a:pt x="1169146" y="773450"/>
                </a:lnTo>
                <a:lnTo>
                  <a:pt x="1178873" y="767559"/>
                </a:lnTo>
                <a:lnTo>
                  <a:pt x="1187841" y="760316"/>
                </a:lnTo>
                <a:lnTo>
                  <a:pt x="1195903" y="751809"/>
                </a:lnTo>
                <a:lnTo>
                  <a:pt x="1202910" y="742127"/>
                </a:lnTo>
                <a:lnTo>
                  <a:pt x="1208715" y="731358"/>
                </a:lnTo>
                <a:lnTo>
                  <a:pt x="1213172" y="719593"/>
                </a:lnTo>
                <a:lnTo>
                  <a:pt x="1214878" y="713240"/>
                </a:lnTo>
                <a:lnTo>
                  <a:pt x="1231587" y="715094"/>
                </a:lnTo>
                <a:lnTo>
                  <a:pt x="1247793" y="716139"/>
                </a:lnTo>
                <a:lnTo>
                  <a:pt x="1263295" y="716264"/>
                </a:lnTo>
                <a:lnTo>
                  <a:pt x="1277888" y="715356"/>
                </a:lnTo>
                <a:lnTo>
                  <a:pt x="1291372" y="713304"/>
                </a:lnTo>
                <a:lnTo>
                  <a:pt x="1303542" y="709994"/>
                </a:lnTo>
                <a:lnTo>
                  <a:pt x="1314196" y="705315"/>
                </a:lnTo>
                <a:lnTo>
                  <a:pt x="1323132" y="699155"/>
                </a:lnTo>
                <a:lnTo>
                  <a:pt x="1330146" y="691401"/>
                </a:lnTo>
                <a:lnTo>
                  <a:pt x="1335037" y="681941"/>
                </a:lnTo>
                <a:lnTo>
                  <a:pt x="1337601" y="670664"/>
                </a:lnTo>
                <a:lnTo>
                  <a:pt x="1337636" y="657456"/>
                </a:lnTo>
                <a:lnTo>
                  <a:pt x="1337607" y="657142"/>
                </a:lnTo>
                <a:lnTo>
                  <a:pt x="1353533" y="664914"/>
                </a:lnTo>
                <a:lnTo>
                  <a:pt x="1369184" y="670284"/>
                </a:lnTo>
                <a:lnTo>
                  <a:pt x="1384505" y="673375"/>
                </a:lnTo>
                <a:lnTo>
                  <a:pt x="1399436" y="674312"/>
                </a:lnTo>
                <a:lnTo>
                  <a:pt x="1413922" y="673220"/>
                </a:lnTo>
                <a:lnTo>
                  <a:pt x="1427905" y="670221"/>
                </a:lnTo>
                <a:lnTo>
                  <a:pt x="1441329" y="665441"/>
                </a:lnTo>
                <a:lnTo>
                  <a:pt x="1454135" y="659003"/>
                </a:lnTo>
                <a:lnTo>
                  <a:pt x="1466266" y="651031"/>
                </a:lnTo>
                <a:lnTo>
                  <a:pt x="1477667" y="641650"/>
                </a:lnTo>
                <a:lnTo>
                  <a:pt x="1488278" y="630984"/>
                </a:lnTo>
                <a:lnTo>
                  <a:pt x="1498044" y="619156"/>
                </a:lnTo>
                <a:lnTo>
                  <a:pt x="1506907" y="606291"/>
                </a:lnTo>
                <a:lnTo>
                  <a:pt x="1514810" y="592513"/>
                </a:lnTo>
                <a:lnTo>
                  <a:pt x="1521696" y="577946"/>
                </a:lnTo>
                <a:lnTo>
                  <a:pt x="1527507" y="562714"/>
                </a:lnTo>
                <a:lnTo>
                  <a:pt x="1532187" y="546941"/>
                </a:lnTo>
                <a:lnTo>
                  <a:pt x="1535678" y="530751"/>
                </a:lnTo>
                <a:lnTo>
                  <a:pt x="1537924" y="514269"/>
                </a:lnTo>
                <a:lnTo>
                  <a:pt x="1538866" y="497619"/>
                </a:lnTo>
                <a:lnTo>
                  <a:pt x="1552719" y="482262"/>
                </a:lnTo>
                <a:lnTo>
                  <a:pt x="1564391" y="464267"/>
                </a:lnTo>
                <a:lnTo>
                  <a:pt x="1573923" y="444016"/>
                </a:lnTo>
                <a:lnTo>
                  <a:pt x="1581356" y="421891"/>
                </a:lnTo>
                <a:lnTo>
                  <a:pt x="1586731" y="398272"/>
                </a:lnTo>
                <a:lnTo>
                  <a:pt x="1590091" y="373541"/>
                </a:lnTo>
                <a:lnTo>
                  <a:pt x="1591477" y="348081"/>
                </a:lnTo>
                <a:lnTo>
                  <a:pt x="1590930" y="322272"/>
                </a:lnTo>
                <a:lnTo>
                  <a:pt x="1588492" y="296495"/>
                </a:lnTo>
                <a:lnTo>
                  <a:pt x="1584203" y="271133"/>
                </a:lnTo>
                <a:lnTo>
                  <a:pt x="1578106" y="246566"/>
                </a:lnTo>
                <a:lnTo>
                  <a:pt x="1570242" y="223177"/>
                </a:lnTo>
                <a:lnTo>
                  <a:pt x="1560652" y="201346"/>
                </a:lnTo>
                <a:lnTo>
                  <a:pt x="1549379" y="181456"/>
                </a:lnTo>
                <a:lnTo>
                  <a:pt x="1536462" y="163887"/>
                </a:lnTo>
                <a:lnTo>
                  <a:pt x="1521944" y="149021"/>
                </a:lnTo>
                <a:lnTo>
                  <a:pt x="1505866" y="137240"/>
                </a:lnTo>
                <a:lnTo>
                  <a:pt x="1488270" y="128925"/>
                </a:lnTo>
                <a:lnTo>
                  <a:pt x="1469197" y="124458"/>
                </a:lnTo>
                <a:lnTo>
                  <a:pt x="1448688" y="124220"/>
                </a:lnTo>
                <a:lnTo>
                  <a:pt x="1435491" y="105678"/>
                </a:lnTo>
                <a:lnTo>
                  <a:pt x="1420203" y="90235"/>
                </a:lnTo>
                <a:lnTo>
                  <a:pt x="1403103" y="77740"/>
                </a:lnTo>
                <a:lnTo>
                  <a:pt x="1384470" y="68038"/>
                </a:lnTo>
                <a:lnTo>
                  <a:pt x="1364583" y="60978"/>
                </a:lnTo>
                <a:lnTo>
                  <a:pt x="1343722" y="56406"/>
                </a:lnTo>
                <a:lnTo>
                  <a:pt x="1322165" y="54170"/>
                </a:lnTo>
                <a:lnTo>
                  <a:pt x="1300192" y="54117"/>
                </a:lnTo>
                <a:lnTo>
                  <a:pt x="1278083" y="56095"/>
                </a:lnTo>
                <a:lnTo>
                  <a:pt x="1256116" y="59950"/>
                </a:lnTo>
                <a:lnTo>
                  <a:pt x="1234570" y="65530"/>
                </a:lnTo>
                <a:lnTo>
                  <a:pt x="1213726" y="72682"/>
                </a:lnTo>
                <a:lnTo>
                  <a:pt x="1193861" y="81254"/>
                </a:lnTo>
                <a:lnTo>
                  <a:pt x="1175256" y="91092"/>
                </a:lnTo>
                <a:lnTo>
                  <a:pt x="1158189" y="102045"/>
                </a:lnTo>
                <a:lnTo>
                  <a:pt x="1142940" y="113958"/>
                </a:lnTo>
                <a:lnTo>
                  <a:pt x="1129787" y="126681"/>
                </a:lnTo>
                <a:lnTo>
                  <a:pt x="1119011" y="140059"/>
                </a:lnTo>
                <a:lnTo>
                  <a:pt x="1110891" y="153940"/>
                </a:lnTo>
                <a:lnTo>
                  <a:pt x="1105705" y="168171"/>
                </a:lnTo>
                <a:lnTo>
                  <a:pt x="1101971" y="154723"/>
                </a:lnTo>
                <a:lnTo>
                  <a:pt x="1096844" y="141188"/>
                </a:lnTo>
                <a:lnTo>
                  <a:pt x="1090457" y="127722"/>
                </a:lnTo>
                <a:lnTo>
                  <a:pt x="1082947" y="114478"/>
                </a:lnTo>
                <a:lnTo>
                  <a:pt x="1074449" y="101612"/>
                </a:lnTo>
                <a:lnTo>
                  <a:pt x="1065098" y="89276"/>
                </a:lnTo>
                <a:lnTo>
                  <a:pt x="1055029" y="77626"/>
                </a:lnTo>
                <a:lnTo>
                  <a:pt x="1044377" y="66815"/>
                </a:lnTo>
                <a:lnTo>
                  <a:pt x="1033278" y="56998"/>
                </a:lnTo>
                <a:lnTo>
                  <a:pt x="1021867" y="48329"/>
                </a:lnTo>
                <a:lnTo>
                  <a:pt x="1010279" y="40961"/>
                </a:lnTo>
                <a:lnTo>
                  <a:pt x="998650" y="35050"/>
                </a:lnTo>
                <a:lnTo>
                  <a:pt x="987115" y="30750"/>
                </a:lnTo>
                <a:lnTo>
                  <a:pt x="975808" y="28214"/>
                </a:lnTo>
                <a:lnTo>
                  <a:pt x="964866" y="27597"/>
                </a:lnTo>
                <a:lnTo>
                  <a:pt x="954423" y="29053"/>
                </a:lnTo>
                <a:lnTo>
                  <a:pt x="944615" y="32737"/>
                </a:lnTo>
                <a:lnTo>
                  <a:pt x="935577" y="38801"/>
                </a:lnTo>
                <a:lnTo>
                  <a:pt x="927444" y="47402"/>
                </a:lnTo>
                <a:lnTo>
                  <a:pt x="920352" y="58693"/>
                </a:lnTo>
                <a:lnTo>
                  <a:pt x="911079" y="50068"/>
                </a:lnTo>
                <a:lnTo>
                  <a:pt x="901269" y="42867"/>
                </a:lnTo>
                <a:lnTo>
                  <a:pt x="891009" y="37056"/>
                </a:lnTo>
                <a:lnTo>
                  <a:pt x="880388" y="32602"/>
                </a:lnTo>
                <a:lnTo>
                  <a:pt x="869492" y="29469"/>
                </a:lnTo>
                <a:lnTo>
                  <a:pt x="858411" y="27625"/>
                </a:lnTo>
                <a:lnTo>
                  <a:pt x="847232" y="27034"/>
                </a:lnTo>
                <a:lnTo>
                  <a:pt x="836043" y="27664"/>
                </a:lnTo>
                <a:lnTo>
                  <a:pt x="824932" y="29481"/>
                </a:lnTo>
                <a:lnTo>
                  <a:pt x="813987" y="32449"/>
                </a:lnTo>
                <a:lnTo>
                  <a:pt x="803295" y="36536"/>
                </a:lnTo>
                <a:lnTo>
                  <a:pt x="792946" y="41708"/>
                </a:lnTo>
                <a:lnTo>
                  <a:pt x="783026" y="47930"/>
                </a:lnTo>
                <a:lnTo>
                  <a:pt x="773624" y="55169"/>
                </a:lnTo>
                <a:lnTo>
                  <a:pt x="764828" y="63390"/>
                </a:lnTo>
                <a:lnTo>
                  <a:pt x="756725" y="72560"/>
                </a:lnTo>
                <a:lnTo>
                  <a:pt x="749403" y="82645"/>
                </a:lnTo>
                <a:lnTo>
                  <a:pt x="742951" y="93610"/>
                </a:lnTo>
                <a:lnTo>
                  <a:pt x="737456" y="105423"/>
                </a:lnTo>
                <a:lnTo>
                  <a:pt x="733007" y="118048"/>
                </a:lnTo>
                <a:lnTo>
                  <a:pt x="725007" y="100294"/>
                </a:lnTo>
                <a:lnTo>
                  <a:pt x="715244" y="83609"/>
                </a:lnTo>
                <a:lnTo>
                  <a:pt x="703858" y="68105"/>
                </a:lnTo>
                <a:lnTo>
                  <a:pt x="690988" y="53893"/>
                </a:lnTo>
                <a:lnTo>
                  <a:pt x="676774" y="41086"/>
                </a:lnTo>
                <a:lnTo>
                  <a:pt x="661357" y="29795"/>
                </a:lnTo>
                <a:lnTo>
                  <a:pt x="644876" y="20132"/>
                </a:lnTo>
                <a:lnTo>
                  <a:pt x="627473" y="12209"/>
                </a:lnTo>
                <a:lnTo>
                  <a:pt x="609286" y="6139"/>
                </a:lnTo>
                <a:lnTo>
                  <a:pt x="590456" y="2031"/>
                </a:lnTo>
                <a:lnTo>
                  <a:pt x="571122" y="0"/>
                </a:lnTo>
                <a:lnTo>
                  <a:pt x="551426" y="155"/>
                </a:lnTo>
                <a:lnTo>
                  <a:pt x="531507" y="2610"/>
                </a:lnTo>
                <a:lnTo>
                  <a:pt x="511504" y="7476"/>
                </a:lnTo>
                <a:lnTo>
                  <a:pt x="491559" y="14864"/>
                </a:lnTo>
                <a:lnTo>
                  <a:pt x="471811" y="24887"/>
                </a:lnTo>
                <a:lnTo>
                  <a:pt x="452401" y="37657"/>
                </a:lnTo>
                <a:lnTo>
                  <a:pt x="433467" y="53285"/>
                </a:lnTo>
                <a:lnTo>
                  <a:pt x="415151" y="71884"/>
                </a:lnTo>
                <a:lnTo>
                  <a:pt x="397592" y="93564"/>
                </a:lnTo>
                <a:lnTo>
                  <a:pt x="381679" y="89346"/>
                </a:lnTo>
                <a:lnTo>
                  <a:pt x="367298" y="87445"/>
                </a:lnTo>
                <a:lnTo>
                  <a:pt x="354399" y="87735"/>
                </a:lnTo>
                <a:lnTo>
                  <a:pt x="342930" y="90090"/>
                </a:lnTo>
                <a:lnTo>
                  <a:pt x="332839" y="94382"/>
                </a:lnTo>
                <a:lnTo>
                  <a:pt x="324074" y="100484"/>
                </a:lnTo>
                <a:lnTo>
                  <a:pt x="316585" y="108270"/>
                </a:lnTo>
                <a:lnTo>
                  <a:pt x="310319" y="117613"/>
                </a:lnTo>
                <a:lnTo>
                  <a:pt x="305225" y="128386"/>
                </a:lnTo>
                <a:lnTo>
                  <a:pt x="303313" y="133629"/>
                </a:lnTo>
                <a:lnTo>
                  <a:pt x="291330" y="122649"/>
                </a:lnTo>
                <a:lnTo>
                  <a:pt x="278170" y="113743"/>
                </a:lnTo>
                <a:lnTo>
                  <a:pt x="264022" y="106902"/>
                </a:lnTo>
                <a:lnTo>
                  <a:pt x="249080" y="102119"/>
                </a:lnTo>
                <a:lnTo>
                  <a:pt x="233534" y="99386"/>
                </a:lnTo>
                <a:lnTo>
                  <a:pt x="217575" y="98695"/>
                </a:lnTo>
                <a:lnTo>
                  <a:pt x="201395" y="100038"/>
                </a:lnTo>
                <a:lnTo>
                  <a:pt x="185185" y="103408"/>
                </a:lnTo>
                <a:lnTo>
                  <a:pt x="169136" y="108797"/>
                </a:lnTo>
                <a:lnTo>
                  <a:pt x="153440" y="116196"/>
                </a:lnTo>
                <a:lnTo>
                  <a:pt x="138288" y="125599"/>
                </a:lnTo>
                <a:lnTo>
                  <a:pt x="123871" y="136997"/>
                </a:lnTo>
                <a:lnTo>
                  <a:pt x="110380" y="150382"/>
                </a:lnTo>
                <a:lnTo>
                  <a:pt x="98007" y="165748"/>
                </a:lnTo>
                <a:lnTo>
                  <a:pt x="86942" y="183085"/>
                </a:lnTo>
                <a:lnTo>
                  <a:pt x="77379" y="202387"/>
                </a:lnTo>
                <a:lnTo>
                  <a:pt x="69506" y="223645"/>
                </a:lnTo>
                <a:lnTo>
                  <a:pt x="63516" y="246852"/>
                </a:lnTo>
                <a:lnTo>
                  <a:pt x="59601" y="272000"/>
                </a:lnTo>
                <a:lnTo>
                  <a:pt x="57951" y="299081"/>
                </a:lnTo>
                <a:lnTo>
                  <a:pt x="49494" y="301586"/>
                </a:lnTo>
                <a:lnTo>
                  <a:pt x="41542" y="306744"/>
                </a:lnTo>
                <a:lnTo>
                  <a:pt x="34205" y="314211"/>
                </a:lnTo>
                <a:lnTo>
                  <a:pt x="27596" y="323640"/>
                </a:lnTo>
                <a:lnTo>
                  <a:pt x="21826" y="334688"/>
                </a:lnTo>
                <a:lnTo>
                  <a:pt x="17009" y="347010"/>
                </a:lnTo>
                <a:lnTo>
                  <a:pt x="13254" y="360260"/>
                </a:lnTo>
                <a:lnTo>
                  <a:pt x="10676" y="374093"/>
                </a:lnTo>
                <a:lnTo>
                  <a:pt x="9384" y="388166"/>
                </a:lnTo>
                <a:lnTo>
                  <a:pt x="9493" y="402132"/>
                </a:lnTo>
                <a:lnTo>
                  <a:pt x="11112" y="415647"/>
                </a:lnTo>
                <a:lnTo>
                  <a:pt x="14356" y="428366"/>
                </a:lnTo>
                <a:lnTo>
                  <a:pt x="16851" y="434850"/>
                </a:lnTo>
                <a:lnTo>
                  <a:pt x="10187" y="455143"/>
                </a:lnTo>
                <a:lnTo>
                  <a:pt x="5212" y="475840"/>
                </a:lnTo>
                <a:lnTo>
                  <a:pt x="1883" y="496771"/>
                </a:lnTo>
                <a:lnTo>
                  <a:pt x="160" y="517761"/>
                </a:lnTo>
                <a:lnTo>
                  <a:pt x="0" y="538638"/>
                </a:lnTo>
                <a:lnTo>
                  <a:pt x="1360" y="559228"/>
                </a:lnTo>
                <a:lnTo>
                  <a:pt x="4198" y="579359"/>
                </a:lnTo>
                <a:lnTo>
                  <a:pt x="8473" y="598856"/>
                </a:lnTo>
                <a:lnTo>
                  <a:pt x="14142" y="617549"/>
                </a:lnTo>
                <a:lnTo>
                  <a:pt x="21163" y="635262"/>
                </a:lnTo>
                <a:lnTo>
                  <a:pt x="29493" y="651824"/>
                </a:lnTo>
                <a:lnTo>
                  <a:pt x="39092" y="667061"/>
                </a:lnTo>
                <a:lnTo>
                  <a:pt x="49915" y="680800"/>
                </a:lnTo>
                <a:lnTo>
                  <a:pt x="61923" y="692868"/>
                </a:lnTo>
                <a:lnTo>
                  <a:pt x="75071" y="703092"/>
                </a:lnTo>
                <a:lnTo>
                  <a:pt x="89319" y="711299"/>
                </a:lnTo>
                <a:lnTo>
                  <a:pt x="104623" y="717315"/>
                </a:lnTo>
                <a:lnTo>
                  <a:pt x="120942" y="720969"/>
                </a:lnTo>
                <a:lnTo>
                  <a:pt x="138234" y="722086"/>
                </a:lnTo>
                <a:lnTo>
                  <a:pt x="156456" y="720494"/>
                </a:lnTo>
                <a:lnTo>
                  <a:pt x="163987" y="733668"/>
                </a:lnTo>
                <a:lnTo>
                  <a:pt x="171913" y="745035"/>
                </a:lnTo>
                <a:lnTo>
                  <a:pt x="180209" y="754595"/>
                </a:lnTo>
                <a:lnTo>
                  <a:pt x="188849" y="762351"/>
                </a:lnTo>
                <a:lnTo>
                  <a:pt x="197807" y="768305"/>
                </a:lnTo>
                <a:lnTo>
                  <a:pt x="207058" y="772459"/>
                </a:lnTo>
                <a:lnTo>
                  <a:pt x="216576" y="774816"/>
                </a:lnTo>
                <a:lnTo>
                  <a:pt x="226336" y="775376"/>
                </a:lnTo>
                <a:lnTo>
                  <a:pt x="236311" y="774142"/>
                </a:lnTo>
                <a:lnTo>
                  <a:pt x="246477" y="771116"/>
                </a:lnTo>
                <a:lnTo>
                  <a:pt x="256807" y="766300"/>
                </a:lnTo>
                <a:lnTo>
                  <a:pt x="267276" y="759695"/>
                </a:lnTo>
                <a:lnTo>
                  <a:pt x="277858" y="751305"/>
                </a:lnTo>
                <a:lnTo>
                  <a:pt x="279143" y="750171"/>
                </a:lnTo>
                <a:lnTo>
                  <a:pt x="290824" y="766159"/>
                </a:lnTo>
                <a:lnTo>
                  <a:pt x="302987" y="780528"/>
                </a:lnTo>
                <a:lnTo>
                  <a:pt x="315581" y="793294"/>
                </a:lnTo>
                <a:lnTo>
                  <a:pt x="328554" y="804472"/>
                </a:lnTo>
                <a:lnTo>
                  <a:pt x="341853" y="814078"/>
                </a:lnTo>
                <a:lnTo>
                  <a:pt x="355426" y="822130"/>
                </a:lnTo>
                <a:lnTo>
                  <a:pt x="369221" y="828642"/>
                </a:lnTo>
                <a:lnTo>
                  <a:pt x="383186" y="833631"/>
                </a:lnTo>
                <a:lnTo>
                  <a:pt x="397268" y="837114"/>
                </a:lnTo>
                <a:lnTo>
                  <a:pt x="411417" y="839106"/>
                </a:lnTo>
                <a:lnTo>
                  <a:pt x="425579" y="839623"/>
                </a:lnTo>
                <a:lnTo>
                  <a:pt x="439702" y="838682"/>
                </a:lnTo>
                <a:lnTo>
                  <a:pt x="453735" y="836299"/>
                </a:lnTo>
                <a:lnTo>
                  <a:pt x="467625" y="832489"/>
                </a:lnTo>
                <a:lnTo>
                  <a:pt x="481321" y="827270"/>
                </a:lnTo>
                <a:lnTo>
                  <a:pt x="494769" y="820656"/>
                </a:lnTo>
                <a:lnTo>
                  <a:pt x="507918" y="812665"/>
                </a:lnTo>
                <a:lnTo>
                  <a:pt x="520716" y="803312"/>
                </a:lnTo>
                <a:lnTo>
                  <a:pt x="533111" y="792614"/>
                </a:lnTo>
                <a:lnTo>
                  <a:pt x="545050" y="780587"/>
                </a:lnTo>
                <a:lnTo>
                  <a:pt x="560378" y="798099"/>
                </a:lnTo>
                <a:lnTo>
                  <a:pt x="577210" y="812868"/>
                </a:lnTo>
                <a:lnTo>
                  <a:pt x="595340" y="825001"/>
                </a:lnTo>
                <a:lnTo>
                  <a:pt x="614558" y="834604"/>
                </a:lnTo>
                <a:lnTo>
                  <a:pt x="634658" y="841783"/>
                </a:lnTo>
                <a:lnTo>
                  <a:pt x="655431" y="846644"/>
                </a:lnTo>
                <a:lnTo>
                  <a:pt x="676668" y="849295"/>
                </a:lnTo>
                <a:lnTo>
                  <a:pt x="698163" y="849840"/>
                </a:lnTo>
                <a:lnTo>
                  <a:pt x="719706" y="848386"/>
                </a:lnTo>
                <a:lnTo>
                  <a:pt x="741090" y="845040"/>
                </a:lnTo>
                <a:lnTo>
                  <a:pt x="762107" y="839908"/>
                </a:lnTo>
                <a:lnTo>
                  <a:pt x="782549" y="833095"/>
                </a:lnTo>
                <a:lnTo>
                  <a:pt x="802207" y="824710"/>
                </a:lnTo>
                <a:lnTo>
                  <a:pt x="820875" y="814856"/>
                </a:lnTo>
                <a:lnTo>
                  <a:pt x="838342" y="803642"/>
                </a:lnTo>
                <a:lnTo>
                  <a:pt x="854402" y="791173"/>
                </a:lnTo>
                <a:lnTo>
                  <a:pt x="868847" y="777556"/>
                </a:lnTo>
                <a:lnTo>
                  <a:pt x="881469" y="762896"/>
                </a:lnTo>
                <a:lnTo>
                  <a:pt x="892058" y="747300"/>
                </a:lnTo>
                <a:lnTo>
                  <a:pt x="900408" y="730875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2427852" y="260134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2427852" y="260134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683471" y="2548635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683471" y="2548635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2588602" y="292811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2588602" y="292811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392940" y="2841807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4" y="43309"/>
                </a:lnTo>
                <a:lnTo>
                  <a:pt x="45673" y="32700"/>
                </a:lnTo>
                <a:lnTo>
                  <a:pt x="47434" y="23717"/>
                </a:lnTo>
                <a:lnTo>
                  <a:pt x="43307" y="10346"/>
                </a:lnTo>
                <a:lnTo>
                  <a:pt x="32697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392940" y="2841807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4" y="43309"/>
                </a:lnTo>
                <a:lnTo>
                  <a:pt x="45673" y="32700"/>
                </a:lnTo>
                <a:lnTo>
                  <a:pt x="47434" y="23717"/>
                </a:lnTo>
                <a:lnTo>
                  <a:pt x="43307" y="10346"/>
                </a:lnTo>
                <a:lnTo>
                  <a:pt x="32697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3086665" y="2690939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3086665" y="2690939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442423" y="2524918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442423" y="2524918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3134099" y="2477484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134099" y="2477484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157816" y="2880677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3157816" y="2880677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944361" y="292811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944361" y="292811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41168" y="2714656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41168" y="2714656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3584727" y="292811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3584727" y="2928111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873209" y="2785808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873209" y="2785808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3134099" y="3094132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3134099" y="3094132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17869" y="3100720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817869" y="3100720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541168" y="3117849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2541168" y="3117849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537292" y="2714656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537292" y="2714656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347554" y="2975546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347554" y="2975546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300120" y="2738373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00120" y="2738373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2944361" y="2596070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2944361" y="2596070"/>
            <a:ext cx="47434" cy="47434"/>
          </a:xfrm>
          <a:custGeom>
            <a:avLst/>
            <a:gdLst/>
            <a:ahLst/>
            <a:cxnLst/>
            <a:rect l="l" t="t" r="r" b="b"/>
            <a:pathLst>
              <a:path w="47434" h="47434">
                <a:moveTo>
                  <a:pt x="23717" y="47434"/>
                </a:moveTo>
                <a:lnTo>
                  <a:pt x="37089" y="43309"/>
                </a:lnTo>
                <a:lnTo>
                  <a:pt x="45674" y="32700"/>
                </a:lnTo>
                <a:lnTo>
                  <a:pt x="47434" y="23717"/>
                </a:lnTo>
                <a:lnTo>
                  <a:pt x="43310" y="10346"/>
                </a:lnTo>
                <a:lnTo>
                  <a:pt x="32702" y="1760"/>
                </a:lnTo>
                <a:lnTo>
                  <a:pt x="23717" y="0"/>
                </a:lnTo>
                <a:lnTo>
                  <a:pt x="10345" y="4125"/>
                </a:lnTo>
                <a:lnTo>
                  <a:pt x="1759" y="14734"/>
                </a:lnTo>
                <a:lnTo>
                  <a:pt x="0" y="23717"/>
                </a:lnTo>
                <a:lnTo>
                  <a:pt x="4124" y="37087"/>
                </a:lnTo>
                <a:lnTo>
                  <a:pt x="14732" y="45674"/>
                </a:lnTo>
                <a:lnTo>
                  <a:pt x="23717" y="47434"/>
                </a:lnTo>
                <a:close/>
              </a:path>
            </a:pathLst>
          </a:custGeom>
          <a:ln w="5245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1693058" y="2970275"/>
            <a:ext cx="463363" cy="440"/>
          </a:xfrm>
          <a:custGeom>
            <a:avLst/>
            <a:gdLst/>
            <a:ahLst/>
            <a:cxnLst/>
            <a:rect l="l" t="t" r="r" b="b"/>
            <a:pathLst>
              <a:path w="463363" h="440">
                <a:moveTo>
                  <a:pt x="463363" y="0"/>
                </a:moveTo>
                <a:lnTo>
                  <a:pt x="0" y="44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1655839" y="2949276"/>
            <a:ext cx="52466" cy="42848"/>
          </a:xfrm>
          <a:custGeom>
            <a:avLst/>
            <a:gdLst/>
            <a:ahLst/>
            <a:cxnLst/>
            <a:rect l="l" t="t" r="r" b="b"/>
            <a:pathLst>
              <a:path w="52466" h="42848">
                <a:moveTo>
                  <a:pt x="0" y="21473"/>
                </a:moveTo>
                <a:lnTo>
                  <a:pt x="52466" y="42848"/>
                </a:lnTo>
                <a:lnTo>
                  <a:pt x="39998" y="21436"/>
                </a:lnTo>
                <a:lnTo>
                  <a:pt x="52425" y="0"/>
                </a:lnTo>
                <a:lnTo>
                  <a:pt x="0" y="21473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1661114" y="2782819"/>
            <a:ext cx="463368" cy="440"/>
          </a:xfrm>
          <a:custGeom>
            <a:avLst/>
            <a:gdLst/>
            <a:ahLst/>
            <a:cxnLst/>
            <a:rect l="l" t="t" r="r" b="b"/>
            <a:pathLst>
              <a:path w="463368" h="440">
                <a:moveTo>
                  <a:pt x="0" y="440"/>
                </a:moveTo>
                <a:lnTo>
                  <a:pt x="463368" y="0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2109229" y="2761411"/>
            <a:ext cx="52462" cy="42843"/>
          </a:xfrm>
          <a:custGeom>
            <a:avLst/>
            <a:gdLst/>
            <a:ahLst/>
            <a:cxnLst/>
            <a:rect l="l" t="t" r="r" b="b"/>
            <a:pathLst>
              <a:path w="52462" h="42843">
                <a:moveTo>
                  <a:pt x="52462" y="21375"/>
                </a:moveTo>
                <a:lnTo>
                  <a:pt x="0" y="0"/>
                </a:lnTo>
                <a:lnTo>
                  <a:pt x="12459" y="21411"/>
                </a:lnTo>
                <a:lnTo>
                  <a:pt x="42" y="42843"/>
                </a:lnTo>
                <a:lnTo>
                  <a:pt x="52462" y="21375"/>
                </a:lnTo>
                <a:close/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2351430" y="2401061"/>
            <a:ext cx="94868" cy="189737"/>
          </a:xfrm>
          <a:custGeom>
            <a:avLst/>
            <a:gdLst/>
            <a:ahLst/>
            <a:cxnLst/>
            <a:rect l="l" t="t" r="r" b="b"/>
            <a:pathLst>
              <a:path w="94868" h="189737">
                <a:moveTo>
                  <a:pt x="0" y="0"/>
                </a:moveTo>
                <a:lnTo>
                  <a:pt x="94868" y="189737"/>
                </a:lnTo>
              </a:path>
            </a:pathLst>
          </a:custGeom>
          <a:solidFill>
            <a:srgbClr val="36343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2351430" y="2401061"/>
            <a:ext cx="94868" cy="189737"/>
          </a:xfrm>
          <a:custGeom>
            <a:avLst/>
            <a:gdLst/>
            <a:ahLst/>
            <a:cxnLst/>
            <a:rect l="l" t="t" r="r" b="b"/>
            <a:pathLst>
              <a:path w="94868" h="189737">
                <a:moveTo>
                  <a:pt x="0" y="0"/>
                </a:moveTo>
                <a:lnTo>
                  <a:pt x="94868" y="189737"/>
                </a:lnTo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3526" y="2619787"/>
            <a:ext cx="758952" cy="545496"/>
          </a:xfrm>
          <a:custGeom>
            <a:avLst/>
            <a:gdLst/>
            <a:ahLst/>
            <a:cxnLst/>
            <a:rect l="l" t="t" r="r" b="b"/>
            <a:pathLst>
              <a:path w="758952" h="545496">
                <a:moveTo>
                  <a:pt x="0" y="545496"/>
                </a:moveTo>
                <a:lnTo>
                  <a:pt x="758952" y="545496"/>
                </a:lnTo>
                <a:lnTo>
                  <a:pt x="758952" y="0"/>
                </a:lnTo>
                <a:lnTo>
                  <a:pt x="0" y="0"/>
                </a:lnTo>
                <a:lnTo>
                  <a:pt x="0" y="545496"/>
                </a:lnTo>
                <a:close/>
              </a:path>
            </a:pathLst>
          </a:custGeom>
          <a:ln w="5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2985" y="3449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2985" y="34498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36343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47659" y="19613"/>
            <a:ext cx="1400673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-5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ypes</a:t>
            </a:r>
            <a:r>
              <a:rPr sz="6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300" y="243119"/>
            <a:ext cx="290155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Sensor</a:t>
            </a:r>
            <a:r>
              <a:rPr sz="1400" spc="8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net</a:t>
            </a:r>
            <a:r>
              <a:rPr sz="1400" spc="-14" dirty="0" smtClean="0">
                <a:solidFill>
                  <a:srgbClr val="FFFFFF"/>
                </a:solidFill>
                <a:latin typeface="Times New Roman"/>
                <a:cs typeface="Times New Roman"/>
              </a:rPr>
              <a:t>w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orks</a:t>
            </a:r>
            <a:r>
              <a:rPr sz="1400" spc="112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5501" y="707256"/>
            <a:ext cx="611649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Sensor</a:t>
            </a:r>
            <a:r>
              <a:rPr sz="650" spc="4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net</a:t>
            </a:r>
            <a:r>
              <a:rPr sz="650" spc="-5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</a:t>
            </a:r>
            <a:r>
              <a:rPr sz="650" spc="10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9412" y="949699"/>
            <a:ext cx="570243" cy="10972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Ope</a:t>
            </a:r>
            <a:r>
              <a:rPr sz="650" spc="-4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ator's</a:t>
            </a:r>
            <a:r>
              <a:rPr sz="650" spc="6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97277" y="1400327"/>
            <a:ext cx="559617" cy="310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0" marR="5580" indent="-2" algn="ctr">
              <a:lnSpc>
                <a:spcPts val="747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Sensor</a:t>
            </a:r>
            <a:r>
              <a:rPr sz="650" spc="4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data</a:t>
            </a:r>
            <a:r>
              <a:rPr sz="650" spc="28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is</a:t>
            </a:r>
            <a:r>
              <a:rPr sz="650" spc="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sent</a:t>
            </a:r>
            <a:r>
              <a:rPr sz="650" spc="29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directly</a:t>
            </a:r>
            <a:r>
              <a:rPr sz="650" spc="4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to</a:t>
            </a:r>
            <a:r>
              <a:rPr sz="650" spc="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ope</a:t>
            </a:r>
            <a:r>
              <a:rPr sz="650" spc="-5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ator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08985" y="1803520"/>
            <a:ext cx="128448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(a)</a:t>
            </a:r>
            <a:endParaRPr sz="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0036" y="2172455"/>
            <a:ext cx="644114" cy="310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0" marR="5580" indent="0" algn="ctr">
              <a:lnSpc>
                <a:spcPts val="747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Each</a:t>
            </a:r>
            <a:r>
              <a:rPr sz="650" spc="3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sensor</a:t>
            </a:r>
            <a:r>
              <a:rPr sz="650" spc="42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can</a:t>
            </a:r>
            <a:r>
              <a:rPr sz="650" spc="4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process</a:t>
            </a:r>
            <a:r>
              <a:rPr sz="650" spc="50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and store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data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65501" y="2248878"/>
            <a:ext cx="611649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Sensor</a:t>
            </a:r>
            <a:r>
              <a:rPr sz="650" spc="46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net</a:t>
            </a:r>
            <a:r>
              <a:rPr sz="650" spc="-5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</a:t>
            </a:r>
            <a:r>
              <a:rPr sz="650" spc="10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k</a:t>
            </a:r>
            <a:endParaRPr sz="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9412" y="2491321"/>
            <a:ext cx="570243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Ope</a:t>
            </a:r>
            <a:r>
              <a:rPr sz="650" spc="-4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ator's</a:t>
            </a:r>
            <a:r>
              <a:rPr sz="650" spc="65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site</a:t>
            </a:r>
            <a:endParaRPr sz="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8306" y="2652071"/>
            <a:ext cx="257553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dirty="0" smtClean="0">
                <a:solidFill>
                  <a:srgbClr val="363435"/>
                </a:solidFill>
                <a:latin typeface="Arial"/>
                <a:cs typeface="Arial"/>
              </a:rPr>
              <a:t>Que</a:t>
            </a:r>
            <a:r>
              <a:rPr sz="650" spc="19" dirty="0" smtClean="0">
                <a:solidFill>
                  <a:srgbClr val="363435"/>
                </a:solidFill>
                <a:latin typeface="Arial"/>
                <a:cs typeface="Arial"/>
              </a:rPr>
              <a:t>r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y</a:t>
            </a:r>
            <a:endParaRPr sz="6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7641" y="3007830"/>
            <a:ext cx="386323" cy="3100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0" marR="5580" indent="1" algn="ctr">
              <a:lnSpc>
                <a:spcPts val="747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Sensors send</a:t>
            </a:r>
            <a:r>
              <a:rPr sz="650" spc="33" dirty="0" smtClean="0">
                <a:solidFill>
                  <a:srgbClr val="363435"/>
                </a:solidFill>
                <a:latin typeface="Arial"/>
                <a:cs typeface="Arial"/>
              </a:rPr>
              <a:t> 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only an</a:t>
            </a:r>
            <a:r>
              <a:rPr sz="650" spc="-19" dirty="0" smtClean="0">
                <a:solidFill>
                  <a:srgbClr val="363435"/>
                </a:solidFill>
                <a:latin typeface="Arial"/>
                <a:cs typeface="Arial"/>
              </a:rPr>
              <a:t>s</a:t>
            </a:r>
            <a:r>
              <a:rPr sz="650" spc="-4" dirty="0" smtClean="0">
                <a:solidFill>
                  <a:srgbClr val="363435"/>
                </a:solidFill>
                <a:latin typeface="Arial"/>
                <a:cs typeface="Arial"/>
              </a:rPr>
              <a:t>w</a:t>
            </a: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ers</a:t>
            </a:r>
            <a:endParaRPr sz="65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2702" y="3345142"/>
            <a:ext cx="128448" cy="1097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ct val="95825"/>
              </a:lnSpc>
              <a:spcBef>
                <a:spcPts val="25"/>
              </a:spcBef>
            </a:pPr>
            <a:r>
              <a:rPr sz="650" spc="0" dirty="0" smtClean="0">
                <a:solidFill>
                  <a:srgbClr val="363435"/>
                </a:solidFill>
                <a:latin typeface="Arial"/>
                <a:cs typeface="Arial"/>
              </a:rPr>
              <a:t>(b)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42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3526" y="2619787"/>
            <a:ext cx="758952" cy="545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" name="object 2"/>
          <p:cNvSpPr txBox="1"/>
          <p:nvPr/>
        </p:nvSpPr>
        <p:spPr>
          <a:xfrm>
            <a:off x="833526" y="1078166"/>
            <a:ext cx="758952" cy="5454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27163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95406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33941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39021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58689"/>
            <a:ext cx="50800" cy="4934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922190"/>
            <a:ext cx="50800" cy="429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036627"/>
            <a:ext cx="4432566" cy="366290"/>
          </a:xfrm>
          <a:custGeom>
            <a:avLst/>
            <a:gdLst/>
            <a:ahLst/>
            <a:cxnLst/>
            <a:rect l="l" t="t" r="r" b="b"/>
            <a:pathLst>
              <a:path w="4432566" h="366290">
                <a:moveTo>
                  <a:pt x="0" y="315490"/>
                </a:moveTo>
                <a:lnTo>
                  <a:pt x="16636" y="353004"/>
                </a:lnTo>
                <a:lnTo>
                  <a:pt x="50800" y="366290"/>
                </a:lnTo>
                <a:lnTo>
                  <a:pt x="4381765" y="366290"/>
                </a:lnTo>
                <a:lnTo>
                  <a:pt x="4419279" y="349655"/>
                </a:lnTo>
                <a:lnTo>
                  <a:pt x="4432566" y="315490"/>
                </a:lnTo>
                <a:lnTo>
                  <a:pt x="4432566" y="0"/>
                </a:lnTo>
                <a:lnTo>
                  <a:pt x="0" y="0"/>
                </a:lnTo>
                <a:lnTo>
                  <a:pt x="0" y="315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09490"/>
            <a:ext cx="0" cy="461677"/>
          </a:xfrm>
          <a:custGeom>
            <a:avLst/>
            <a:gdLst/>
            <a:ahLst/>
            <a:cxnLst/>
            <a:rect l="l" t="t" r="r" b="b"/>
            <a:pathLst>
              <a:path h="461677">
                <a:moveTo>
                  <a:pt x="0" y="46167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967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840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713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43" y="1554847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43" y="1690953"/>
            <a:ext cx="4432566" cy="101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6809" y="291100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344" y="2961805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1586371"/>
            <a:ext cx="50800" cy="13373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1649871"/>
            <a:ext cx="50800" cy="12738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43" y="1773523"/>
            <a:ext cx="4432566" cy="1200982"/>
          </a:xfrm>
          <a:custGeom>
            <a:avLst/>
            <a:gdLst/>
            <a:ahLst/>
            <a:cxnLst/>
            <a:rect l="l" t="t" r="r" b="b"/>
            <a:pathLst>
              <a:path w="4432566" h="1200982">
                <a:moveTo>
                  <a:pt x="0" y="1150181"/>
                </a:moveTo>
                <a:lnTo>
                  <a:pt x="16636" y="1187695"/>
                </a:lnTo>
                <a:lnTo>
                  <a:pt x="50800" y="1200982"/>
                </a:lnTo>
                <a:lnTo>
                  <a:pt x="4381765" y="1200982"/>
                </a:lnTo>
                <a:lnTo>
                  <a:pt x="4419279" y="1184346"/>
                </a:lnTo>
                <a:lnTo>
                  <a:pt x="4432566" y="1150181"/>
                </a:lnTo>
                <a:lnTo>
                  <a:pt x="4432566" y="0"/>
                </a:lnTo>
                <a:lnTo>
                  <a:pt x="0" y="0"/>
                </a:lnTo>
                <a:lnTo>
                  <a:pt x="0" y="1150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1637171"/>
            <a:ext cx="0" cy="1305582"/>
          </a:xfrm>
          <a:custGeom>
            <a:avLst/>
            <a:gdLst/>
            <a:ahLst/>
            <a:cxnLst/>
            <a:rect l="l" t="t" r="r" b="b"/>
            <a:pathLst>
              <a:path h="1305582">
                <a:moveTo>
                  <a:pt x="0" y="130558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6244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16117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5990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02664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45784"/>
            <a:ext cx="4281416" cy="52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lang="en-US"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End of chapter  one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573469"/>
            <a:ext cx="4249687" cy="1397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lang="en-US" sz="1100" spc="-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Question  please 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6250" y="1885950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Thank you !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Any ?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300" y="243119"/>
            <a:ext cx="2189897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1400" spc="7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3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1400" spc="13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772678"/>
            <a:ext cx="4350412" cy="226711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75"/>
              </a:lnSpc>
              <a:spcBef>
                <a:spcPts val="58"/>
              </a:spcBef>
            </a:pPr>
            <a:r>
              <a:rPr sz="1100" spc="-84" dirty="0" smtClean="0">
                <a:latin typeface="Times New Roman"/>
                <a:cs typeface="Times New Roman"/>
              </a:rPr>
              <a:t>T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support</a:t>
            </a:r>
            <a:r>
              <a:rPr sz="1100" spc="-3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heterogeneous</a:t>
            </a:r>
            <a:r>
              <a:rPr sz="1100" spc="-6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computers</a:t>
            </a:r>
            <a:r>
              <a:rPr sz="1100" spc="-45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net</a:t>
            </a:r>
            <a:r>
              <a:rPr sz="11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orks</a:t>
            </a:r>
            <a:r>
              <a:rPr sz="1100" spc="-4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to</a:t>
            </a:r>
            <a:r>
              <a:rPr sz="1100" spc="-8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pr</a:t>
            </a:r>
            <a:r>
              <a:rPr sz="1100" spc="-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o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vide</a:t>
            </a:r>
            <a:r>
              <a:rPr sz="1100" spc="-3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single-system</a:t>
            </a:r>
            <a:r>
              <a:rPr sz="1100" spc="-60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vi</a:t>
            </a:r>
            <a:r>
              <a:rPr sz="1100" spc="-25" dirty="0" smtClean="0">
                <a:solidFill>
                  <a:srgbClr val="0000FF"/>
                </a:solidFill>
                <a:latin typeface="Times New Roman"/>
                <a:cs typeface="Times New Roman"/>
              </a:rPr>
              <a:t>e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,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ts val="1264"/>
              </a:lnSpc>
              <a:spcBef>
                <a:spcPts val="90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often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</a:t>
            </a:r>
            <a:r>
              <a:rPr sz="1100" spc="-19" dirty="0" smtClean="0">
                <a:latin typeface="Times New Roman"/>
                <a:cs typeface="Times New Roman"/>
              </a:rPr>
              <a:t>r</a:t>
            </a:r>
            <a:r>
              <a:rPr sz="1100" spc="-4" dirty="0" smtClean="0">
                <a:latin typeface="Times New Roman"/>
                <a:cs typeface="Times New Roman"/>
              </a:rPr>
              <a:t>g</a:t>
            </a:r>
            <a:r>
              <a:rPr sz="1100" spc="0" dirty="0" smtClean="0">
                <a:latin typeface="Times New Roman"/>
                <a:cs typeface="Times New Roman"/>
              </a:rPr>
              <a:t>anized</a:t>
            </a:r>
            <a:r>
              <a:rPr sz="1100" spc="-4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by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means</a:t>
            </a:r>
            <a:r>
              <a:rPr sz="1100" spc="-2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layer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of</a:t>
            </a:r>
            <a:r>
              <a:rPr sz="1100" spc="-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soft</a:t>
            </a:r>
            <a:r>
              <a:rPr sz="1100" spc="-9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are</a:t>
            </a:r>
            <a:r>
              <a:rPr sz="1100" spc="-3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called 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middl</a:t>
            </a:r>
            <a:r>
              <a:rPr sz="1100" spc="-25" dirty="0" smtClean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1100" spc="-9" dirty="0" smtClean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1100" spc="0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1100" spc="-51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e</a:t>
            </a:r>
            <a:r>
              <a:rPr sz="1100" spc="0" dirty="0" smtClean="0">
                <a:latin typeface="Times New Roman"/>
                <a:cs typeface="Times New Roman"/>
              </a:rPr>
              <a:t>xtends</a:t>
            </a:r>
            <a:r>
              <a:rPr sz="1100" spc="-33" dirty="0" smtClean="0">
                <a:latin typeface="Times New Roman"/>
                <a:cs typeface="Times New Roman"/>
              </a:rPr>
              <a:t> </a:t>
            </a:r>
            <a:r>
              <a:rPr sz="1100" spc="-14" dirty="0" smtClean="0">
                <a:latin typeface="Times New Roman"/>
                <a:cs typeface="Times New Roman"/>
              </a:rPr>
              <a:t>ov</a:t>
            </a:r>
            <a:r>
              <a:rPr sz="1100" spc="0" dirty="0" smtClean="0">
                <a:latin typeface="Times New Roman"/>
                <a:cs typeface="Times New Roman"/>
              </a:rPr>
              <a:t>er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machines.</a:t>
            </a:r>
            <a:endParaRPr sz="1100">
              <a:latin typeface="Times New Roman"/>
              <a:cs typeface="Times New Roman"/>
            </a:endParaRPr>
          </a:p>
          <a:p>
            <a:pPr marL="12700" marR="11396">
              <a:lnSpc>
                <a:spcPct val="95825"/>
              </a:lnSpc>
              <a:spcBef>
                <a:spcPts val="89"/>
              </a:spcBef>
            </a:pP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</a:t>
            </a:r>
            <a:r>
              <a:rPr sz="1100" spc="-7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distri</a:t>
            </a:r>
            <a:r>
              <a:rPr sz="1100" spc="-21" dirty="0" smtClean="0">
                <a:solidFill>
                  <a:srgbClr val="0000FF"/>
                </a:solidFill>
                <a:latin typeface="Times New Roman"/>
                <a:cs typeface="Times New Roman"/>
              </a:rPr>
              <a:t>b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uted</a:t>
            </a:r>
            <a:r>
              <a:rPr sz="1100" spc="-13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system</a:t>
            </a:r>
            <a:r>
              <a:rPr sz="1100" spc="91" dirty="0" smtClean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should</a:t>
            </a:r>
            <a:endParaRPr sz="1100">
              <a:latin typeface="Times New Roman"/>
              <a:cs typeface="Times New Roman"/>
            </a:endParaRPr>
          </a:p>
          <a:p>
            <a:pPr marL="289788" marR="469810">
              <a:lnSpc>
                <a:spcPts val="1200"/>
              </a:lnSpc>
              <a:spcBef>
                <a:spcPts val="35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easily</a:t>
            </a:r>
            <a:r>
              <a:rPr sz="1100" spc="-2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connect</a:t>
            </a:r>
            <a:r>
              <a:rPr sz="1100" spc="-3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users</a:t>
            </a:r>
            <a:r>
              <a:rPr sz="1100" spc="-2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with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(printers,</a:t>
            </a:r>
            <a:r>
              <a:rPr sz="1100" spc="-3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computers,</a:t>
            </a:r>
            <a:r>
              <a:rPr sz="1100" spc="-4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storage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acilities,</a:t>
            </a:r>
            <a:r>
              <a:rPr sz="1100" spc="-4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data,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files,</a:t>
            </a:r>
            <a:r>
              <a:rPr sz="1100" spc="-86" dirty="0" smtClean="0">
                <a:latin typeface="Times New Roman"/>
                <a:cs typeface="Times New Roman"/>
              </a:rPr>
              <a:t> </a:t>
            </a:r>
            <a:r>
              <a:rPr sz="1100" spc="-84" dirty="0" smtClean="0">
                <a:latin typeface="Times New Roman"/>
                <a:cs typeface="Times New Roman"/>
              </a:rPr>
              <a:t>W</a:t>
            </a:r>
            <a:r>
              <a:rPr sz="1100" spc="0" dirty="0" smtClean="0">
                <a:latin typeface="Times New Roman"/>
                <a:cs typeface="Times New Roman"/>
              </a:rPr>
              <a:t>eb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pages,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...)</a:t>
            </a:r>
            <a:endParaRPr sz="1100">
              <a:latin typeface="Times New Roman"/>
              <a:cs typeface="Times New Roman"/>
            </a:endParaRPr>
          </a:p>
          <a:p>
            <a:pPr marL="566889" marR="11396">
              <a:lnSpc>
                <a:spcPct val="95825"/>
              </a:lnSpc>
              <a:spcBef>
                <a:spcPts val="160"/>
              </a:spcBef>
            </a:pPr>
            <a:r>
              <a:rPr sz="10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reasons</a:t>
            </a:r>
            <a:r>
              <a:rPr sz="1000" spc="0" dirty="0" smtClean="0">
                <a:latin typeface="Times New Roman"/>
                <a:cs typeface="Times New Roman"/>
              </a:rPr>
              <a:t>:</a:t>
            </a:r>
            <a:r>
              <a:rPr sz="1000" spc="2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economics,</a:t>
            </a:r>
            <a:r>
              <a:rPr sz="1000" spc="-4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to</a:t>
            </a:r>
            <a:r>
              <a:rPr sz="1000" spc="-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collaborate</a:t>
            </a:r>
            <a:r>
              <a:rPr sz="1000" spc="-4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and</a:t>
            </a:r>
            <a:r>
              <a:rPr sz="1000" spc="-14" dirty="0" smtClean="0">
                <a:latin typeface="Times New Roman"/>
                <a:cs typeface="Times New Roman"/>
              </a:rPr>
              <a:t> e</a:t>
            </a:r>
            <a:r>
              <a:rPr sz="1000" spc="0" dirty="0" smtClean="0">
                <a:latin typeface="Times New Roman"/>
                <a:cs typeface="Times New Roman"/>
              </a:rPr>
              <a:t>xchange</a:t>
            </a:r>
            <a:r>
              <a:rPr sz="1000" spc="-37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information</a:t>
            </a:r>
            <a:endParaRPr sz="1000">
              <a:latin typeface="Times New Roman"/>
              <a:cs typeface="Times New Roman"/>
            </a:endParaRPr>
          </a:p>
          <a:p>
            <a:pPr marL="289788" marR="482418">
              <a:lnSpc>
                <a:spcPts val="1264"/>
              </a:lnSpc>
              <a:spcBef>
                <a:spcPts val="657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transparent:</a:t>
            </a:r>
            <a:r>
              <a:rPr sz="1100" spc="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hide</a:t>
            </a:r>
            <a:r>
              <a:rPr sz="1100" spc="-1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-9" dirty="0" smtClean="0">
                <a:latin typeface="Times New Roman"/>
                <a:cs typeface="Times New Roman"/>
              </a:rPr>
              <a:t>f</a:t>
            </a:r>
            <a:r>
              <a:rPr sz="1100" spc="0" dirty="0" smtClean="0">
                <a:latin typeface="Times New Roman"/>
                <a:cs typeface="Times New Roman"/>
              </a:rPr>
              <a:t>act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1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the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resources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1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processes</a:t>
            </a:r>
            <a:r>
              <a:rPr sz="1100" spc="-4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are 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4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across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multiple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computers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63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open</a:t>
            </a:r>
            <a:endParaRPr sz="1100">
              <a:latin typeface="Times New Roman"/>
              <a:cs typeface="Times New Roman"/>
            </a:endParaRPr>
          </a:p>
          <a:p>
            <a:pPr marL="289788" marR="11396">
              <a:lnSpc>
                <a:spcPct val="95825"/>
              </a:lnSpc>
              <a:spcBef>
                <a:spcPts val="635"/>
              </a:spcBef>
            </a:pP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Scalable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7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743" y="827163"/>
            <a:ext cx="4432566" cy="177843"/>
          </a:xfrm>
          <a:custGeom>
            <a:avLst/>
            <a:gdLst/>
            <a:ahLst/>
            <a:cxnLst/>
            <a:rect l="l" t="t" r="r" b="b"/>
            <a:pathLst>
              <a:path w="4432566" h="177843">
                <a:moveTo>
                  <a:pt x="0" y="50800"/>
                </a:moveTo>
                <a:lnTo>
                  <a:pt x="0" y="177843"/>
                </a:lnTo>
                <a:lnTo>
                  <a:pt x="4432566" y="17784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7743" y="954060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56809" y="1339418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89344" y="1390218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20310" y="858689"/>
            <a:ext cx="50800" cy="4934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20310" y="922190"/>
            <a:ext cx="50800" cy="42992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43" y="1036627"/>
            <a:ext cx="4432566" cy="366290"/>
          </a:xfrm>
          <a:custGeom>
            <a:avLst/>
            <a:gdLst/>
            <a:ahLst/>
            <a:cxnLst/>
            <a:rect l="l" t="t" r="r" b="b"/>
            <a:pathLst>
              <a:path w="4432566" h="366290">
                <a:moveTo>
                  <a:pt x="0" y="315490"/>
                </a:moveTo>
                <a:lnTo>
                  <a:pt x="16636" y="353004"/>
                </a:lnTo>
                <a:lnTo>
                  <a:pt x="50800" y="366290"/>
                </a:lnTo>
                <a:lnTo>
                  <a:pt x="4381765" y="366290"/>
                </a:lnTo>
                <a:lnTo>
                  <a:pt x="4419279" y="349655"/>
                </a:lnTo>
                <a:lnTo>
                  <a:pt x="4432566" y="315490"/>
                </a:lnTo>
                <a:lnTo>
                  <a:pt x="4432566" y="0"/>
                </a:lnTo>
                <a:lnTo>
                  <a:pt x="0" y="0"/>
                </a:lnTo>
                <a:lnTo>
                  <a:pt x="0" y="3154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20310" y="909490"/>
            <a:ext cx="0" cy="461677"/>
          </a:xfrm>
          <a:custGeom>
            <a:avLst/>
            <a:gdLst/>
            <a:ahLst/>
            <a:cxnLst/>
            <a:rect l="l" t="t" r="r" b="b"/>
            <a:pathLst>
              <a:path h="461677">
                <a:moveTo>
                  <a:pt x="0" y="461677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20310" y="8967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20310" y="8840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520310" y="871390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7743" y="1554847"/>
            <a:ext cx="4432566" cy="187057"/>
          </a:xfrm>
          <a:custGeom>
            <a:avLst/>
            <a:gdLst/>
            <a:ahLst/>
            <a:cxnLst/>
            <a:rect l="l" t="t" r="r" b="b"/>
            <a:pathLst>
              <a:path w="4432566" h="187057">
                <a:moveTo>
                  <a:pt x="0" y="50800"/>
                </a:moveTo>
                <a:lnTo>
                  <a:pt x="0" y="187057"/>
                </a:lnTo>
                <a:lnTo>
                  <a:pt x="4432566" y="187057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7743" y="1690953"/>
            <a:ext cx="4432566" cy="1016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456809" y="2911004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9344" y="2961805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520310" y="1586371"/>
            <a:ext cx="50800" cy="133733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520310" y="1649871"/>
            <a:ext cx="50800" cy="127383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43" y="1773523"/>
            <a:ext cx="4432566" cy="1200982"/>
          </a:xfrm>
          <a:custGeom>
            <a:avLst/>
            <a:gdLst/>
            <a:ahLst/>
            <a:cxnLst/>
            <a:rect l="l" t="t" r="r" b="b"/>
            <a:pathLst>
              <a:path w="4432566" h="1200982">
                <a:moveTo>
                  <a:pt x="0" y="1150181"/>
                </a:moveTo>
                <a:lnTo>
                  <a:pt x="16636" y="1187695"/>
                </a:lnTo>
                <a:lnTo>
                  <a:pt x="50800" y="1200982"/>
                </a:lnTo>
                <a:lnTo>
                  <a:pt x="4381765" y="1200982"/>
                </a:lnTo>
                <a:lnTo>
                  <a:pt x="4419279" y="1184346"/>
                </a:lnTo>
                <a:lnTo>
                  <a:pt x="4432566" y="1150181"/>
                </a:lnTo>
                <a:lnTo>
                  <a:pt x="4432566" y="0"/>
                </a:lnTo>
                <a:lnTo>
                  <a:pt x="0" y="0"/>
                </a:lnTo>
                <a:lnTo>
                  <a:pt x="0" y="11501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520310" y="1637171"/>
            <a:ext cx="0" cy="1305582"/>
          </a:xfrm>
          <a:custGeom>
            <a:avLst/>
            <a:gdLst/>
            <a:ahLst/>
            <a:cxnLst/>
            <a:rect l="l" t="t" r="r" b="b"/>
            <a:pathLst>
              <a:path h="1305582">
                <a:moveTo>
                  <a:pt x="0" y="1305582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520310" y="16244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520310" y="16117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520310" y="1599071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300" y="243119"/>
            <a:ext cx="2026648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5844" y="845784"/>
            <a:ext cx="4281416" cy="52771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lang="en-US" sz="1100" dirty="0" smtClean="0">
                <a:solidFill>
                  <a:srgbClr val="FFFFFF"/>
                </a:solidFill>
                <a:latin typeface="Times New Roman"/>
                <a:cs typeface="Times New Roman"/>
              </a:rPr>
              <a:t>End of chapter  one 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844" y="1573469"/>
            <a:ext cx="4249687" cy="1397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1396">
              <a:lnSpc>
                <a:spcPts val="1145"/>
              </a:lnSpc>
              <a:spcBef>
                <a:spcPts val="57"/>
              </a:spcBef>
            </a:pPr>
            <a:r>
              <a:rPr lang="en-US" sz="1100" spc="-79" dirty="0" smtClean="0">
                <a:solidFill>
                  <a:srgbClr val="FFFFFF"/>
                </a:solidFill>
                <a:latin typeface="Times New Roman"/>
                <a:cs typeface="Times New Roman"/>
              </a:rPr>
              <a:t>Quiz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321136" y="3358722"/>
            <a:ext cx="223615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40</a:t>
            </a:r>
            <a:r>
              <a:rPr sz="600" spc="-55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1450" y="1581150"/>
            <a:ext cx="41338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What is Distributed system ? 1 mark]</a:t>
            </a:r>
          </a:p>
          <a:p>
            <a:pPr marL="342900" indent="-342900">
              <a:buAutoNum type="arabicPeriod"/>
            </a:pPr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Briefly describe the difference between </a:t>
            </a:r>
          </a:p>
          <a:p>
            <a:pPr marL="342900" indent="-342900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Grid computing and cluster computing ? 1 mark]</a:t>
            </a:r>
          </a:p>
          <a:p>
            <a:pPr marL="342900" indent="-342900"/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3. What is middleware in distributed system? 1 mark] </a:t>
            </a:r>
          </a:p>
          <a:p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200" dirty="0" smtClean="0">
                <a:latin typeface="Times New Roman" pitchFamily="18" charset="0"/>
                <a:cs typeface="Times New Roman" pitchFamily="18" charset="0"/>
              </a:rPr>
              <a:t>Bones : what are the properties that transaction must satisfied [ 1 mark]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863" y="917562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4390" y="92007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86713" y="92007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23600" y="92007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863" y="1096594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202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390" y="1106068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86713" y="1106068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23600" y="1106068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863" y="1414805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4390" y="141733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86713" y="141733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23600" y="141733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863" y="1586877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4390" y="1589404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86713" y="1589404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23600" y="1589404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1863" y="1898129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4390" y="190065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86713" y="190065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23600" y="190065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1863" y="2070201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4390" y="2072728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86713" y="2072728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23600" y="2072728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1863" y="2242273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4390" y="2244801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86713" y="2244801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23600" y="2244801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1863" y="2553525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4390" y="255605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6713" y="255605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23600" y="255605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1863" y="2725597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743" y="2903765"/>
            <a:ext cx="4432566" cy="167473"/>
          </a:xfrm>
          <a:custGeom>
            <a:avLst/>
            <a:gdLst/>
            <a:ahLst/>
            <a:cxnLst/>
            <a:rect l="l" t="t" r="r" b="b"/>
            <a:pathLst>
              <a:path w="4432566" h="167473">
                <a:moveTo>
                  <a:pt x="0" y="50800"/>
                </a:moveTo>
                <a:lnTo>
                  <a:pt x="0" y="167473"/>
                </a:lnTo>
                <a:lnTo>
                  <a:pt x="4432566" y="16747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D8F5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743" y="3020287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56809" y="3222777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9344" y="327357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20310" y="2935295"/>
            <a:ext cx="50800" cy="3001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20310" y="2998796"/>
            <a:ext cx="50800" cy="2366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743" y="3102863"/>
            <a:ext cx="4432566" cy="183414"/>
          </a:xfrm>
          <a:custGeom>
            <a:avLst/>
            <a:gdLst/>
            <a:ahLst/>
            <a:cxnLst/>
            <a:rect l="l" t="t" r="r" b="b"/>
            <a:pathLst>
              <a:path w="4432566" h="183414">
                <a:moveTo>
                  <a:pt x="0" y="132613"/>
                </a:moveTo>
                <a:lnTo>
                  <a:pt x="16636" y="170127"/>
                </a:lnTo>
                <a:lnTo>
                  <a:pt x="50800" y="183414"/>
                </a:lnTo>
                <a:lnTo>
                  <a:pt x="4381765" y="183414"/>
                </a:lnTo>
                <a:lnTo>
                  <a:pt x="4419279" y="166778"/>
                </a:lnTo>
                <a:lnTo>
                  <a:pt x="4432566" y="132613"/>
                </a:lnTo>
                <a:lnTo>
                  <a:pt x="4432566" y="0"/>
                </a:lnTo>
                <a:lnTo>
                  <a:pt x="0" y="0"/>
                </a:lnTo>
                <a:lnTo>
                  <a:pt x="0" y="132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20310" y="2986096"/>
            <a:ext cx="0" cy="268430"/>
          </a:xfrm>
          <a:custGeom>
            <a:avLst/>
            <a:gdLst/>
            <a:ahLst/>
            <a:cxnLst/>
            <a:rect l="l" t="t" r="r" b="b"/>
            <a:pathLst>
              <a:path h="268430">
                <a:moveTo>
                  <a:pt x="0" y="268430"/>
                </a:moveTo>
                <a:lnTo>
                  <a:pt x="0" y="0"/>
                </a:lnTo>
              </a:path>
            </a:pathLst>
          </a:custGeom>
          <a:ln w="0">
            <a:solidFill>
              <a:srgbClr val="EBEB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20310" y="29733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F3F3F3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20310" y="29606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F7F7F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20310" y="29479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FCFCF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300" y="243119"/>
            <a:ext cx="190348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r>
              <a:rPr sz="1400" spc="1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transparen</a:t>
            </a:r>
            <a:r>
              <a:rPr sz="14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577644"/>
            <a:ext cx="4377116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able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present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itself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single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computer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said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transparent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2920881"/>
            <a:ext cx="3934010" cy="33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Note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2"/>
              </a:spcBef>
            </a:pP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b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ution</a:t>
            </a:r>
            <a:r>
              <a:rPr sz="1000" spc="-4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transparen</a:t>
            </a:r>
            <a:r>
              <a:rPr sz="1000" spc="-14" dirty="0" smtClean="0">
                <a:solidFill>
                  <a:srgbClr val="D8D8D8"/>
                </a:solidFill>
                <a:latin typeface="Times New Roman"/>
                <a:cs typeface="Times New Roman"/>
              </a:rPr>
              <a:t>c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-50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000" spc="-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nice</a:t>
            </a:r>
            <a:r>
              <a:rPr sz="1000" spc="-1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goal,</a:t>
            </a:r>
            <a:r>
              <a:rPr sz="1000" spc="-19" dirty="0" smtClean="0">
                <a:solidFill>
                  <a:srgbClr val="D8D8D8"/>
                </a:solidFill>
                <a:latin typeface="Times New Roman"/>
                <a:cs typeface="Times New Roman"/>
              </a:rPr>
              <a:t> b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ut</a:t>
            </a:r>
            <a:r>
              <a:rPr sz="1000" spc="-12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achi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e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ving</a:t>
            </a:r>
            <a:r>
              <a:rPr sz="1000" spc="-38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it</a:t>
            </a:r>
            <a:r>
              <a:rPr sz="1000" spc="-5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is</a:t>
            </a:r>
            <a:r>
              <a:rPr sz="1000" spc="-6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a</a:t>
            </a:r>
            <a:r>
              <a:rPr sz="1000" spc="-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di</a:t>
            </a:r>
            <a:r>
              <a:rPr sz="1000" spc="-25" dirty="0" smtClean="0">
                <a:solidFill>
                  <a:srgbClr val="D8D8D8"/>
                </a:solidFill>
                <a:latin typeface="Times New Roman"/>
                <a:cs typeface="Times New Roman"/>
              </a:rPr>
              <a:t>f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solidFill>
                  <a:srgbClr val="D8D8D8"/>
                </a:solidFill>
                <a:latin typeface="Times New Roman"/>
                <a:cs typeface="Times New Roman"/>
              </a:rPr>
              <a:t> 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stor</a:t>
            </a:r>
            <a:r>
              <a:rPr sz="1000" spc="-64" dirty="0" smtClean="0">
                <a:solidFill>
                  <a:srgbClr val="D8D8D8"/>
                </a:solidFill>
                <a:latin typeface="Times New Roman"/>
                <a:cs typeface="Times New Roman"/>
              </a:rPr>
              <a:t>y</a:t>
            </a:r>
            <a:r>
              <a:rPr sz="1000" spc="0" dirty="0" smtClean="0">
                <a:solidFill>
                  <a:srgbClr val="D8D8D8"/>
                </a:solidFill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8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390" y="917562"/>
            <a:ext cx="802322" cy="17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-10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ans</a:t>
            </a:r>
            <a:r>
              <a:rPr sz="9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6713" y="917562"/>
            <a:ext cx="3036887" cy="17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Desc</a:t>
            </a:r>
            <a:r>
              <a:rPr sz="900" spc="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iption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390" y="1096594"/>
            <a:ext cx="802322" cy="318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55"/>
              </a:spcBef>
            </a:pPr>
            <a:r>
              <a:rPr sz="900" spc="0" dirty="0" smtClean="0">
                <a:latin typeface="Times New Roman"/>
                <a:cs typeface="Times New Roman"/>
              </a:rPr>
              <a:t>Access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6713" y="1096594"/>
            <a:ext cx="3036887" cy="318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 marR="367693">
              <a:lnSpc>
                <a:spcPts val="1034"/>
              </a:lnSpc>
              <a:spcBef>
                <a:spcPts val="155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dif</a:t>
            </a:r>
            <a:r>
              <a:rPr sz="900" spc="-27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erences</a:t>
            </a:r>
            <a:r>
              <a:rPr sz="900" spc="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 </a:t>
            </a:r>
            <a:r>
              <a:rPr sz="900" spc="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representation</a:t>
            </a:r>
            <a:r>
              <a:rPr sz="900" spc="-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2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</a:t>
            </a:r>
            <a:r>
              <a:rPr sz="900" spc="-14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</a:t>
            </a:r>
            <a:r>
              <a:rPr sz="900" spc="10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 object</a:t>
            </a:r>
            <a:r>
              <a:rPr sz="900" spc="20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7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accessed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390" y="1414805"/>
            <a:ext cx="802322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Location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6713" y="1414805"/>
            <a:ext cx="3036887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where </a:t>
            </a:r>
            <a:r>
              <a:rPr sz="900" spc="4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object</a:t>
            </a:r>
            <a:r>
              <a:rPr sz="900" spc="20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7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located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390" y="1586877"/>
            <a:ext cx="802322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Relocation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6713" y="1586877"/>
            <a:ext cx="3036887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 marR="250290">
              <a:lnSpc>
                <a:spcPts val="1034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17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object</a:t>
            </a:r>
            <a:r>
              <a:rPr sz="900" spc="20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</a:t>
            </a:r>
            <a:r>
              <a:rPr sz="900" spc="-25" dirty="0" smtClean="0">
                <a:latin typeface="Times New Roman"/>
                <a:cs typeface="Times New Roman"/>
              </a:rPr>
              <a:t>a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16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</a:t>
            </a:r>
            <a:r>
              <a:rPr sz="900" spc="-14" dirty="0" smtClean="0">
                <a:latin typeface="Times New Roman"/>
                <a:cs typeface="Times New Roman"/>
              </a:rPr>
              <a:t>o</a:t>
            </a:r>
            <a:r>
              <a:rPr sz="900" spc="-19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ed </a:t>
            </a:r>
            <a:r>
              <a:rPr sz="900" spc="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6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another</a:t>
            </a:r>
            <a:r>
              <a:rPr sz="900" spc="8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location while</a:t>
            </a:r>
            <a:r>
              <a:rPr sz="900" spc="6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390" y="1898129"/>
            <a:ext cx="802322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dirty="0" smtClean="0">
                <a:latin typeface="Times New Roman"/>
                <a:cs typeface="Times New Roman"/>
              </a:rPr>
              <a:t>Mi</a:t>
            </a:r>
            <a:r>
              <a:rPr sz="900" spc="-9" dirty="0" smtClean="0">
                <a:latin typeface="Times New Roman"/>
                <a:cs typeface="Times New Roman"/>
              </a:rPr>
              <a:t>gr</a:t>
            </a:r>
            <a:r>
              <a:rPr sz="900" spc="0" dirty="0" smtClean="0">
                <a:latin typeface="Times New Roman"/>
                <a:cs typeface="Times New Roman"/>
              </a:rPr>
              <a:t>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6713" y="1898129"/>
            <a:ext cx="3036887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17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object</a:t>
            </a:r>
            <a:r>
              <a:rPr sz="900" spc="20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</a:t>
            </a:r>
            <a:r>
              <a:rPr sz="900" spc="-25" dirty="0" smtClean="0">
                <a:latin typeface="Times New Roman"/>
                <a:cs typeface="Times New Roman"/>
              </a:rPr>
              <a:t>a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16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</a:t>
            </a:r>
            <a:r>
              <a:rPr sz="900" spc="-14" dirty="0" smtClean="0">
                <a:latin typeface="Times New Roman"/>
                <a:cs typeface="Times New Roman"/>
              </a:rPr>
              <a:t>o</a:t>
            </a:r>
            <a:r>
              <a:rPr sz="900" spc="-19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2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6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another</a:t>
            </a:r>
            <a:r>
              <a:rPr sz="900" spc="8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location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90" y="2070201"/>
            <a:ext cx="802322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Replication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6713" y="2070201"/>
            <a:ext cx="3036887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17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object</a:t>
            </a:r>
            <a:r>
              <a:rPr sz="900" spc="20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7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replicated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390" y="2242273"/>
            <a:ext cx="802322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Concurrency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713" y="2242273"/>
            <a:ext cx="3036887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 marR="666952">
              <a:lnSpc>
                <a:spcPts val="1034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17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object</a:t>
            </a:r>
            <a:r>
              <a:rPr sz="900" spc="20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</a:t>
            </a:r>
            <a:r>
              <a:rPr sz="900" spc="-25" dirty="0" smtClean="0">
                <a:latin typeface="Times New Roman"/>
                <a:cs typeface="Times New Roman"/>
              </a:rPr>
              <a:t>a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16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shared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b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6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</a:t>
            </a:r>
            <a:r>
              <a:rPr sz="900" spc="-25" dirty="0" smtClean="0">
                <a:latin typeface="Times New Roman"/>
                <a:cs typeface="Times New Roman"/>
              </a:rPr>
              <a:t>e</a:t>
            </a:r>
            <a:r>
              <a:rPr sz="900" spc="-19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9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al independent</a:t>
            </a:r>
            <a:r>
              <a:rPr sz="900" spc="-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390" y="2553525"/>
            <a:ext cx="802322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-44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ailure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86713" y="2553525"/>
            <a:ext cx="3036887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167" dirty="0" smtClean="0">
                <a:latin typeface="Times New Roman"/>
                <a:cs typeface="Times New Roman"/>
              </a:rPr>
              <a:t> </a:t>
            </a:r>
            <a:r>
              <a:rPr sz="900" spc="-25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ailure</a:t>
            </a:r>
            <a:r>
              <a:rPr sz="900" spc="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2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rec</a:t>
            </a:r>
            <a:r>
              <a:rPr sz="900" spc="-16" dirty="0" smtClean="0">
                <a:latin typeface="Times New Roman"/>
                <a:cs typeface="Times New Roman"/>
              </a:rPr>
              <a:t>o</a:t>
            </a:r>
            <a:r>
              <a:rPr sz="900" spc="-21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26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object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303995" y="0"/>
            <a:ext cx="2303995" cy="141770"/>
          </a:xfrm>
          <a:custGeom>
            <a:avLst/>
            <a:gdLst/>
            <a:ahLst/>
            <a:cxnLst/>
            <a:rect l="l" t="t" r="r" b="b"/>
            <a:pathLst>
              <a:path w="2303995" h="141770">
                <a:moveTo>
                  <a:pt x="2303995" y="0"/>
                </a:moveTo>
                <a:lnTo>
                  <a:pt x="0" y="0"/>
                </a:lnTo>
                <a:lnTo>
                  <a:pt x="0" y="141770"/>
                </a:lnTo>
                <a:lnTo>
                  <a:pt x="2303995" y="141770"/>
                </a:lnTo>
                <a:lnTo>
                  <a:pt x="2303995" y="0"/>
                </a:lnTo>
                <a:close/>
              </a:path>
            </a:pathLst>
          </a:custGeom>
          <a:solidFill>
            <a:srgbClr val="5D86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141770"/>
            <a:ext cx="4608004" cy="348094"/>
          </a:xfrm>
          <a:custGeom>
            <a:avLst/>
            <a:gdLst/>
            <a:ahLst/>
            <a:cxnLst/>
            <a:rect l="l" t="t" r="r" b="b"/>
            <a:pathLst>
              <a:path w="4608004" h="348094">
                <a:moveTo>
                  <a:pt x="0" y="348094"/>
                </a:moveTo>
                <a:lnTo>
                  <a:pt x="4608004" y="348094"/>
                </a:lnTo>
                <a:lnTo>
                  <a:pt x="4608004" y="0"/>
                </a:lnTo>
                <a:lnTo>
                  <a:pt x="0" y="0"/>
                </a:lnTo>
                <a:lnTo>
                  <a:pt x="0" y="348094"/>
                </a:lnTo>
                <a:close/>
              </a:path>
            </a:pathLst>
          </a:custGeom>
          <a:solidFill>
            <a:srgbClr val="0C224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1863" y="917562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4390" y="92007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86713" y="92007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23600" y="92007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81863" y="1096594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20243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4390" y="1106068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186713" y="1106068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23600" y="1106068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6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1863" y="1414805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84390" y="141733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186713" y="141733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23600" y="141733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81863" y="1586877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4390" y="1589404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186713" y="1589404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23600" y="1589404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81863" y="1898129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84390" y="190065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86713" y="190065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23600" y="1900656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1863" y="2070201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4390" y="2072728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86713" y="2072728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23600" y="2072728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1863" y="2242273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4390" y="2244801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186713" y="2244801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223600" y="2244801"/>
            <a:ext cx="0" cy="306197"/>
          </a:xfrm>
          <a:custGeom>
            <a:avLst/>
            <a:gdLst/>
            <a:ahLst/>
            <a:cxnLst/>
            <a:rect l="l" t="t" r="r" b="b"/>
            <a:pathLst>
              <a:path h="306197">
                <a:moveTo>
                  <a:pt x="0" y="30619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1863" y="2553525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84390" y="255605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186713" y="255605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223600" y="2556052"/>
            <a:ext cx="0" cy="167017"/>
          </a:xfrm>
          <a:custGeom>
            <a:avLst/>
            <a:gdLst/>
            <a:ahLst/>
            <a:cxnLst/>
            <a:rect l="l" t="t" r="r" b="b"/>
            <a:pathLst>
              <a:path h="167017">
                <a:moveTo>
                  <a:pt x="0" y="167017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81863" y="2725597"/>
            <a:ext cx="3844264" cy="0"/>
          </a:xfrm>
          <a:custGeom>
            <a:avLst/>
            <a:gdLst/>
            <a:ahLst/>
            <a:cxnLst/>
            <a:rect l="l" t="t" r="r" b="b"/>
            <a:pathLst>
              <a:path w="3844264">
                <a:moveTo>
                  <a:pt x="0" y="0"/>
                </a:moveTo>
                <a:lnTo>
                  <a:pt x="3844264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7743" y="2903765"/>
            <a:ext cx="4432566" cy="167473"/>
          </a:xfrm>
          <a:custGeom>
            <a:avLst/>
            <a:gdLst/>
            <a:ahLst/>
            <a:cxnLst/>
            <a:rect l="l" t="t" r="r" b="b"/>
            <a:pathLst>
              <a:path w="4432566" h="167473">
                <a:moveTo>
                  <a:pt x="0" y="50800"/>
                </a:moveTo>
                <a:lnTo>
                  <a:pt x="0" y="167473"/>
                </a:lnTo>
                <a:lnTo>
                  <a:pt x="4432566" y="167473"/>
                </a:lnTo>
                <a:lnTo>
                  <a:pt x="4432566" y="50800"/>
                </a:lnTo>
                <a:lnTo>
                  <a:pt x="4431669" y="41299"/>
                </a:lnTo>
                <a:lnTo>
                  <a:pt x="4408709" y="7786"/>
                </a:lnTo>
                <a:lnTo>
                  <a:pt x="4381765" y="0"/>
                </a:lnTo>
                <a:lnTo>
                  <a:pt x="50800" y="0"/>
                </a:lnTo>
                <a:lnTo>
                  <a:pt x="7786" y="23856"/>
                </a:lnTo>
                <a:lnTo>
                  <a:pt x="0" y="50800"/>
                </a:lnTo>
                <a:close/>
              </a:path>
            </a:pathLst>
          </a:custGeom>
          <a:solidFill>
            <a:srgbClr val="00B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7743" y="3020287"/>
            <a:ext cx="4432566" cy="10160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4608004" cy="3456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56809" y="3222777"/>
            <a:ext cx="114301" cy="1143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89344" y="3273577"/>
            <a:ext cx="4280164" cy="63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20310" y="2935295"/>
            <a:ext cx="50800" cy="30018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20310" y="2998796"/>
            <a:ext cx="50800" cy="23668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7743" y="3102863"/>
            <a:ext cx="4432566" cy="183414"/>
          </a:xfrm>
          <a:custGeom>
            <a:avLst/>
            <a:gdLst/>
            <a:ahLst/>
            <a:cxnLst/>
            <a:rect l="l" t="t" r="r" b="b"/>
            <a:pathLst>
              <a:path w="4432566" h="183414">
                <a:moveTo>
                  <a:pt x="0" y="132613"/>
                </a:moveTo>
                <a:lnTo>
                  <a:pt x="16636" y="170127"/>
                </a:lnTo>
                <a:lnTo>
                  <a:pt x="50800" y="183414"/>
                </a:lnTo>
                <a:lnTo>
                  <a:pt x="4381765" y="183414"/>
                </a:lnTo>
                <a:lnTo>
                  <a:pt x="4419279" y="166778"/>
                </a:lnTo>
                <a:lnTo>
                  <a:pt x="4432566" y="132613"/>
                </a:lnTo>
                <a:lnTo>
                  <a:pt x="4432566" y="0"/>
                </a:lnTo>
                <a:lnTo>
                  <a:pt x="0" y="0"/>
                </a:lnTo>
                <a:lnTo>
                  <a:pt x="0" y="132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520310" y="2986096"/>
            <a:ext cx="0" cy="268430"/>
          </a:xfrm>
          <a:custGeom>
            <a:avLst/>
            <a:gdLst/>
            <a:ahLst/>
            <a:cxnLst/>
            <a:rect l="l" t="t" r="r" b="b"/>
            <a:pathLst>
              <a:path h="268430">
                <a:moveTo>
                  <a:pt x="0" y="268430"/>
                </a:moveTo>
                <a:lnTo>
                  <a:pt x="0" y="0"/>
                </a:lnTo>
              </a:path>
            </a:pathLst>
          </a:custGeom>
          <a:ln w="0">
            <a:solidFill>
              <a:srgbClr val="7F7F7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520310" y="29733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AFAFA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520310" y="29606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CECEC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520310" y="2947996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ln w="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47659" y="19613"/>
            <a:ext cx="1398320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solidFill>
                  <a:srgbClr val="00FF00"/>
                </a:solidFill>
                <a:latin typeface="Times New Roman"/>
                <a:cs typeface="Times New Roman"/>
              </a:rPr>
              <a:t>Introduction     </a:t>
            </a:r>
            <a:r>
              <a:rPr sz="600" spc="145" dirty="0" smtClean="0">
                <a:solidFill>
                  <a:srgbClr val="00FF00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Goals</a:t>
            </a:r>
            <a:r>
              <a:rPr sz="600" spc="-13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600" spc="-4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600" spc="-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uted</a:t>
            </a:r>
            <a:r>
              <a:rPr sz="600" spc="-26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300" y="243119"/>
            <a:ext cx="1903483" cy="2075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05"/>
              </a:lnSpc>
              <a:spcBef>
                <a:spcPts val="75"/>
              </a:spcBef>
            </a:pP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Distri</a:t>
            </a:r>
            <a:r>
              <a:rPr sz="1400" spc="-29" dirty="0" smtClean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ution</a:t>
            </a:r>
            <a:r>
              <a:rPr sz="1400" spc="145" dirty="0" smtClean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transparen</a:t>
            </a:r>
            <a:r>
              <a:rPr sz="1400" spc="-20" dirty="0" smtClean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4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5844" y="577644"/>
            <a:ext cx="4377116" cy="3360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175"/>
              </a:lnSpc>
              <a:spcBef>
                <a:spcPts val="58"/>
              </a:spcBef>
            </a:pP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distri</a:t>
            </a:r>
            <a:r>
              <a:rPr sz="1100" spc="-19" dirty="0" smtClean="0">
                <a:latin typeface="Times New Roman"/>
                <a:cs typeface="Times New Roman"/>
              </a:rPr>
              <a:t>b</a:t>
            </a:r>
            <a:r>
              <a:rPr sz="1100" spc="0" dirty="0" smtClean="0">
                <a:latin typeface="Times New Roman"/>
                <a:cs typeface="Times New Roman"/>
              </a:rPr>
              <a:t>uted</a:t>
            </a:r>
            <a:r>
              <a:rPr sz="1100" spc="-5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5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that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12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able</a:t>
            </a:r>
            <a:r>
              <a:rPr sz="1100" spc="-2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present</a:t>
            </a:r>
            <a:r>
              <a:rPr sz="1100" spc="-3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itself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13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users</a:t>
            </a:r>
            <a:r>
              <a:rPr sz="1100" spc="-2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and</a:t>
            </a:r>
            <a:r>
              <a:rPr sz="1100" spc="-2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applications</a:t>
            </a:r>
            <a:r>
              <a:rPr sz="1100" spc="-5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as</a:t>
            </a:r>
            <a:r>
              <a:rPr sz="1100" spc="-1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if</a:t>
            </a:r>
            <a:endParaRPr sz="1100">
              <a:latin typeface="Times New Roman"/>
              <a:cs typeface="Times New Roman"/>
            </a:endParaRPr>
          </a:p>
          <a:p>
            <a:pPr marL="12700" marR="20781">
              <a:lnSpc>
                <a:spcPct val="95825"/>
              </a:lnSpc>
              <a:spcBef>
                <a:spcPts val="31"/>
              </a:spcBef>
            </a:pPr>
            <a:r>
              <a:rPr sz="1100" spc="0" dirty="0" smtClean="0">
                <a:latin typeface="Times New Roman"/>
                <a:cs typeface="Times New Roman"/>
              </a:rPr>
              <a:t>it</a:t>
            </a:r>
            <a:r>
              <a:rPr sz="1100" spc="-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were</a:t>
            </a:r>
            <a:r>
              <a:rPr sz="1100" spc="-2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only</a:t>
            </a:r>
            <a:r>
              <a:rPr sz="1100" spc="-19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a</a:t>
            </a:r>
            <a:r>
              <a:rPr sz="1100" spc="-4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single</a:t>
            </a:r>
            <a:r>
              <a:rPr sz="1100" spc="-26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computer</a:t>
            </a:r>
            <a:r>
              <a:rPr sz="1100" spc="-41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system</a:t>
            </a:r>
            <a:r>
              <a:rPr sz="1100" spc="-3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is</a:t>
            </a:r>
            <a:r>
              <a:rPr sz="1100" spc="-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said</a:t>
            </a:r>
            <a:r>
              <a:rPr sz="1100" spc="-17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to</a:t>
            </a:r>
            <a:r>
              <a:rPr sz="1100" spc="-8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latin typeface="Times New Roman"/>
                <a:cs typeface="Times New Roman"/>
              </a:rPr>
              <a:t>be</a:t>
            </a:r>
            <a:r>
              <a:rPr sz="1100" spc="-10" dirty="0" smtClean="0">
                <a:latin typeface="Times New Roman"/>
                <a:cs typeface="Times New Roman"/>
              </a:rPr>
              <a:t> </a:t>
            </a:r>
            <a:r>
              <a:rPr sz="11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transparent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5844" y="2920881"/>
            <a:ext cx="3934010" cy="33578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18978">
              <a:lnSpc>
                <a:spcPts val="1050"/>
              </a:lnSpc>
              <a:spcBef>
                <a:spcPts val="52"/>
              </a:spcBef>
            </a:pPr>
            <a:r>
              <a:rPr sz="1000" spc="0" dirty="0" smtClean="0">
                <a:solidFill>
                  <a:srgbClr val="FFFFFF"/>
                </a:solidFill>
                <a:latin typeface="Times New Roman"/>
                <a:cs typeface="Times New Roman"/>
              </a:rPr>
              <a:t>Note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ct val="95825"/>
              </a:lnSpc>
              <a:spcBef>
                <a:spcPts val="272"/>
              </a:spcBef>
            </a:pPr>
            <a:r>
              <a:rPr sz="1000" spc="0" dirty="0" smtClean="0">
                <a:latin typeface="Times New Roman"/>
                <a:cs typeface="Times New Roman"/>
              </a:rPr>
              <a:t>Distri</a:t>
            </a:r>
            <a:r>
              <a:rPr sz="1000" spc="-19" dirty="0" smtClean="0">
                <a:latin typeface="Times New Roman"/>
                <a:cs typeface="Times New Roman"/>
              </a:rPr>
              <a:t>b</a:t>
            </a:r>
            <a:r>
              <a:rPr sz="1000" spc="0" dirty="0" smtClean="0">
                <a:latin typeface="Times New Roman"/>
                <a:cs typeface="Times New Roman"/>
              </a:rPr>
              <a:t>ution</a:t>
            </a:r>
            <a:r>
              <a:rPr sz="1000" spc="-4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transparen</a:t>
            </a:r>
            <a:r>
              <a:rPr sz="1000" spc="-14" dirty="0" smtClean="0">
                <a:latin typeface="Times New Roman"/>
                <a:cs typeface="Times New Roman"/>
              </a:rPr>
              <a:t>c</a:t>
            </a:r>
            <a:r>
              <a:rPr sz="1000" spc="0" dirty="0" smtClean="0">
                <a:latin typeface="Times New Roman"/>
                <a:cs typeface="Times New Roman"/>
              </a:rPr>
              <a:t>y</a:t>
            </a:r>
            <a:r>
              <a:rPr sz="1000" spc="-50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nice</a:t>
            </a:r>
            <a:r>
              <a:rPr sz="1000" spc="-1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goal,</a:t>
            </a:r>
            <a:r>
              <a:rPr sz="1000" spc="-19" dirty="0" smtClean="0">
                <a:latin typeface="Times New Roman"/>
                <a:cs typeface="Times New Roman"/>
              </a:rPr>
              <a:t> b</a:t>
            </a:r>
            <a:r>
              <a:rPr sz="1000" spc="0" dirty="0" smtClean="0">
                <a:latin typeface="Times New Roman"/>
                <a:cs typeface="Times New Roman"/>
              </a:rPr>
              <a:t>ut</a:t>
            </a:r>
            <a:r>
              <a:rPr sz="1000" spc="-12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achi</a:t>
            </a:r>
            <a:r>
              <a:rPr sz="1000" spc="-25" dirty="0" smtClean="0">
                <a:latin typeface="Times New Roman"/>
                <a:cs typeface="Times New Roman"/>
              </a:rPr>
              <a:t>e</a:t>
            </a:r>
            <a:r>
              <a:rPr sz="1000" spc="0" dirty="0" smtClean="0">
                <a:latin typeface="Times New Roman"/>
                <a:cs typeface="Times New Roman"/>
              </a:rPr>
              <a:t>ving</a:t>
            </a:r>
            <a:r>
              <a:rPr sz="1000" spc="-38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it</a:t>
            </a:r>
            <a:r>
              <a:rPr sz="1000" spc="-5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is</a:t>
            </a:r>
            <a:r>
              <a:rPr sz="1000" spc="-6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a</a:t>
            </a:r>
            <a:r>
              <a:rPr sz="1000" spc="-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di</a:t>
            </a:r>
            <a:r>
              <a:rPr sz="1000" spc="-25" dirty="0" smtClean="0">
                <a:latin typeface="Times New Roman"/>
                <a:cs typeface="Times New Roman"/>
              </a:rPr>
              <a:t>f</a:t>
            </a:r>
            <a:r>
              <a:rPr sz="1000" spc="0" dirty="0" smtClean="0">
                <a:latin typeface="Times New Roman"/>
                <a:cs typeface="Times New Roman"/>
              </a:rPr>
              <a:t>ferent</a:t>
            </a:r>
            <a:r>
              <a:rPr sz="1000" spc="-34" dirty="0" smtClean="0">
                <a:latin typeface="Times New Roman"/>
                <a:cs typeface="Times New Roman"/>
              </a:rPr>
              <a:t> </a:t>
            </a:r>
            <a:r>
              <a:rPr sz="1000" spc="0" dirty="0" smtClean="0">
                <a:latin typeface="Times New Roman"/>
                <a:cs typeface="Times New Roman"/>
              </a:rPr>
              <a:t>stor</a:t>
            </a:r>
            <a:r>
              <a:rPr sz="1000" spc="-64" dirty="0" smtClean="0">
                <a:latin typeface="Times New Roman"/>
                <a:cs typeface="Times New Roman"/>
              </a:rPr>
              <a:t>y</a:t>
            </a:r>
            <a:r>
              <a:rPr sz="1000" spc="0" dirty="0" smtClean="0">
                <a:latin typeface="Times New Roman"/>
                <a:cs typeface="Times New Roman"/>
              </a:rPr>
              <a:t>.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9097" y="3358722"/>
            <a:ext cx="185657" cy="10131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690"/>
              </a:lnSpc>
              <a:spcBef>
                <a:spcPts val="34"/>
              </a:spcBef>
            </a:pPr>
            <a:r>
              <a:rPr sz="600" spc="0" dirty="0" smtClean="0">
                <a:latin typeface="Times New Roman"/>
                <a:cs typeface="Times New Roman"/>
              </a:rPr>
              <a:t>8</a:t>
            </a:r>
            <a:r>
              <a:rPr sz="600" spc="-52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/</a:t>
            </a:r>
            <a:r>
              <a:rPr sz="600" spc="-51" dirty="0" smtClean="0">
                <a:latin typeface="Times New Roman"/>
                <a:cs typeface="Times New Roman"/>
              </a:rPr>
              <a:t> </a:t>
            </a:r>
            <a:r>
              <a:rPr sz="600" spc="0" dirty="0" smtClean="0">
                <a:latin typeface="Times New Roman"/>
                <a:cs typeface="Times New Roman"/>
              </a:rPr>
              <a:t>42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4390" y="917562"/>
            <a:ext cx="802322" cy="17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-109" dirty="0" smtClean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r>
              <a:rPr sz="900" spc="-9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ans</a:t>
            </a:r>
            <a:r>
              <a:rPr sz="900" spc="-29" dirty="0" smtClean="0">
                <a:solidFill>
                  <a:srgbClr val="0000FF"/>
                </a:solidFill>
                <a:latin typeface="Times New Roman"/>
                <a:cs typeface="Times New Roman"/>
              </a:rPr>
              <a:t>p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.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6713" y="917562"/>
            <a:ext cx="3036887" cy="1790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dirty="0" smtClean="0">
                <a:solidFill>
                  <a:srgbClr val="0000FF"/>
                </a:solidFill>
                <a:latin typeface="Times New Roman"/>
                <a:cs typeface="Times New Roman"/>
              </a:rPr>
              <a:t>Desc</a:t>
            </a:r>
            <a:r>
              <a:rPr sz="900" spc="14" dirty="0" smtClean="0">
                <a:solidFill>
                  <a:srgbClr val="0000FF"/>
                </a:solidFill>
                <a:latin typeface="Times New Roman"/>
                <a:cs typeface="Times New Roman"/>
              </a:rPr>
              <a:t>r</a:t>
            </a:r>
            <a:r>
              <a:rPr sz="900" spc="0" dirty="0" smtClean="0">
                <a:solidFill>
                  <a:srgbClr val="0000FF"/>
                </a:solidFill>
                <a:latin typeface="Times New Roman"/>
                <a:cs typeface="Times New Roman"/>
              </a:rPr>
              <a:t>iption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4390" y="1096594"/>
            <a:ext cx="802322" cy="318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55"/>
              </a:spcBef>
            </a:pPr>
            <a:r>
              <a:rPr sz="900" spc="0" dirty="0" smtClean="0">
                <a:latin typeface="Times New Roman"/>
                <a:cs typeface="Times New Roman"/>
              </a:rPr>
              <a:t>Access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6713" y="1096594"/>
            <a:ext cx="3036887" cy="318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 marR="367693">
              <a:lnSpc>
                <a:spcPts val="1034"/>
              </a:lnSpc>
              <a:spcBef>
                <a:spcPts val="155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dif</a:t>
            </a:r>
            <a:r>
              <a:rPr sz="900" spc="-27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erences</a:t>
            </a:r>
            <a:r>
              <a:rPr sz="900" spc="2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data </a:t>
            </a:r>
            <a:r>
              <a:rPr sz="900" spc="3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representation</a:t>
            </a:r>
            <a:r>
              <a:rPr sz="900" spc="-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2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h</a:t>
            </a:r>
            <a:r>
              <a:rPr sz="900" spc="-14" dirty="0" smtClean="0">
                <a:latin typeface="Times New Roman"/>
                <a:cs typeface="Times New Roman"/>
              </a:rPr>
              <a:t>o</a:t>
            </a:r>
            <a:r>
              <a:rPr sz="900" spc="0" dirty="0" smtClean="0">
                <a:latin typeface="Times New Roman"/>
                <a:cs typeface="Times New Roman"/>
              </a:rPr>
              <a:t>w</a:t>
            </a:r>
            <a:r>
              <a:rPr sz="900" spc="108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 object</a:t>
            </a:r>
            <a:r>
              <a:rPr sz="900" spc="20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7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accessed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4390" y="1414805"/>
            <a:ext cx="802322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Location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86713" y="1414805"/>
            <a:ext cx="3036887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where </a:t>
            </a:r>
            <a:r>
              <a:rPr sz="900" spc="4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object</a:t>
            </a:r>
            <a:r>
              <a:rPr sz="900" spc="20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7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located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390" y="1586877"/>
            <a:ext cx="802322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Relocation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6713" y="1586877"/>
            <a:ext cx="3036887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 marR="250290">
              <a:lnSpc>
                <a:spcPts val="1034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17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object</a:t>
            </a:r>
            <a:r>
              <a:rPr sz="900" spc="20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</a:t>
            </a:r>
            <a:r>
              <a:rPr sz="900" spc="-25" dirty="0" smtClean="0">
                <a:latin typeface="Times New Roman"/>
                <a:cs typeface="Times New Roman"/>
              </a:rPr>
              <a:t>a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16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</a:t>
            </a:r>
            <a:r>
              <a:rPr sz="900" spc="-14" dirty="0" smtClean="0">
                <a:latin typeface="Times New Roman"/>
                <a:cs typeface="Times New Roman"/>
              </a:rPr>
              <a:t>o</a:t>
            </a:r>
            <a:r>
              <a:rPr sz="900" spc="-19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ed </a:t>
            </a:r>
            <a:r>
              <a:rPr sz="900" spc="3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6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another</a:t>
            </a:r>
            <a:r>
              <a:rPr sz="900" spc="8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location while</a:t>
            </a:r>
            <a:r>
              <a:rPr sz="900" spc="64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in</a:t>
            </a:r>
            <a:r>
              <a:rPr sz="900" spc="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4390" y="1898129"/>
            <a:ext cx="802322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dirty="0" smtClean="0">
                <a:latin typeface="Times New Roman"/>
                <a:cs typeface="Times New Roman"/>
              </a:rPr>
              <a:t>Mi</a:t>
            </a:r>
            <a:r>
              <a:rPr sz="900" spc="-9" dirty="0" smtClean="0">
                <a:latin typeface="Times New Roman"/>
                <a:cs typeface="Times New Roman"/>
              </a:rPr>
              <a:t>gr</a:t>
            </a:r>
            <a:r>
              <a:rPr sz="900" spc="0" dirty="0" smtClean="0">
                <a:latin typeface="Times New Roman"/>
                <a:cs typeface="Times New Roman"/>
              </a:rPr>
              <a:t>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86713" y="1898129"/>
            <a:ext cx="3036887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17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object</a:t>
            </a:r>
            <a:r>
              <a:rPr sz="900" spc="20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</a:t>
            </a:r>
            <a:r>
              <a:rPr sz="900" spc="-25" dirty="0" smtClean="0">
                <a:latin typeface="Times New Roman"/>
                <a:cs typeface="Times New Roman"/>
              </a:rPr>
              <a:t>a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16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</a:t>
            </a:r>
            <a:r>
              <a:rPr sz="900" spc="-14" dirty="0" smtClean="0">
                <a:latin typeface="Times New Roman"/>
                <a:cs typeface="Times New Roman"/>
              </a:rPr>
              <a:t>o</a:t>
            </a:r>
            <a:r>
              <a:rPr sz="900" spc="-19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2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to</a:t>
            </a:r>
            <a:r>
              <a:rPr sz="900" spc="66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another</a:t>
            </a:r>
            <a:r>
              <a:rPr sz="900" spc="8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location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90" y="2070201"/>
            <a:ext cx="802322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Replication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86713" y="2070201"/>
            <a:ext cx="3036887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17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object</a:t>
            </a:r>
            <a:r>
              <a:rPr sz="900" spc="20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is</a:t>
            </a:r>
            <a:r>
              <a:rPr sz="900" spc="7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replicated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390" y="2242273"/>
            <a:ext cx="802322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Concurrency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6713" y="2242273"/>
            <a:ext cx="3036887" cy="3112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 marR="666952">
              <a:lnSpc>
                <a:spcPts val="1034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that</a:t>
            </a:r>
            <a:r>
              <a:rPr sz="900" spc="17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object</a:t>
            </a:r>
            <a:r>
              <a:rPr sz="900" spc="20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m</a:t>
            </a:r>
            <a:r>
              <a:rPr sz="900" spc="-25" dirty="0" smtClean="0">
                <a:latin typeface="Times New Roman"/>
                <a:cs typeface="Times New Roman"/>
              </a:rPr>
              <a:t>a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163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be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shared</a:t>
            </a:r>
            <a:r>
              <a:rPr sz="900" spc="-10" dirty="0" smtClean="0">
                <a:latin typeface="Times New Roman"/>
                <a:cs typeface="Times New Roman"/>
              </a:rPr>
              <a:t> </a:t>
            </a:r>
            <a:r>
              <a:rPr sz="900" spc="-19" dirty="0" smtClean="0">
                <a:latin typeface="Times New Roman"/>
                <a:cs typeface="Times New Roman"/>
              </a:rPr>
              <a:t>b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6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s</a:t>
            </a:r>
            <a:r>
              <a:rPr sz="900" spc="-25" dirty="0" smtClean="0">
                <a:latin typeface="Times New Roman"/>
                <a:cs typeface="Times New Roman"/>
              </a:rPr>
              <a:t>e</a:t>
            </a:r>
            <a:r>
              <a:rPr sz="900" spc="-19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-9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al independent</a:t>
            </a:r>
            <a:r>
              <a:rPr sz="900" spc="-1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users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390" y="2553525"/>
            <a:ext cx="802322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-44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ailure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186713" y="2553525"/>
            <a:ext cx="3036887" cy="17207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78447">
              <a:lnSpc>
                <a:spcPct val="95825"/>
              </a:lnSpc>
              <a:spcBef>
                <a:spcPts val="100"/>
              </a:spcBef>
            </a:pPr>
            <a:r>
              <a:rPr sz="900" spc="0" dirty="0" smtClean="0">
                <a:latin typeface="Times New Roman"/>
                <a:cs typeface="Times New Roman"/>
              </a:rPr>
              <a:t>Hide</a:t>
            </a:r>
            <a:r>
              <a:rPr sz="900" spc="112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the</a:t>
            </a:r>
            <a:r>
              <a:rPr sz="900" spc="167" dirty="0" smtClean="0">
                <a:latin typeface="Times New Roman"/>
                <a:cs typeface="Times New Roman"/>
              </a:rPr>
              <a:t> </a:t>
            </a:r>
            <a:r>
              <a:rPr sz="900" spc="-25" dirty="0" smtClean="0">
                <a:latin typeface="Times New Roman"/>
                <a:cs typeface="Times New Roman"/>
              </a:rPr>
              <a:t>f</a:t>
            </a:r>
            <a:r>
              <a:rPr sz="900" spc="0" dirty="0" smtClean="0">
                <a:latin typeface="Times New Roman"/>
                <a:cs typeface="Times New Roman"/>
              </a:rPr>
              <a:t>ailure</a:t>
            </a:r>
            <a:r>
              <a:rPr sz="900" spc="25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and</a:t>
            </a:r>
            <a:r>
              <a:rPr sz="900" spc="21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rec</a:t>
            </a:r>
            <a:r>
              <a:rPr sz="900" spc="-16" dirty="0" smtClean="0">
                <a:latin typeface="Times New Roman"/>
                <a:cs typeface="Times New Roman"/>
              </a:rPr>
              <a:t>o</a:t>
            </a:r>
            <a:r>
              <a:rPr sz="900" spc="-21" dirty="0" smtClean="0">
                <a:latin typeface="Times New Roman"/>
                <a:cs typeface="Times New Roman"/>
              </a:rPr>
              <a:t>v</a:t>
            </a:r>
            <a:r>
              <a:rPr sz="900" spc="0" dirty="0" smtClean="0">
                <a:latin typeface="Times New Roman"/>
                <a:cs typeface="Times New Roman"/>
              </a:rPr>
              <a:t>e</a:t>
            </a:r>
            <a:r>
              <a:rPr sz="900" spc="26" dirty="0" smtClean="0">
                <a:latin typeface="Times New Roman"/>
                <a:cs typeface="Times New Roman"/>
              </a:rPr>
              <a:t>r</a:t>
            </a:r>
            <a:r>
              <a:rPr sz="900" spc="0" dirty="0" smtClean="0">
                <a:latin typeface="Times New Roman"/>
                <a:cs typeface="Times New Roman"/>
              </a:rPr>
              <a:t>y</a:t>
            </a:r>
            <a:r>
              <a:rPr sz="900" spc="30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of</a:t>
            </a:r>
            <a:r>
              <a:rPr sz="900" spc="17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an</a:t>
            </a:r>
            <a:r>
              <a:rPr sz="900" spc="169" dirty="0" smtClean="0">
                <a:latin typeface="Times New Roman"/>
                <a:cs typeface="Times New Roman"/>
              </a:rPr>
              <a:t> </a:t>
            </a:r>
            <a:r>
              <a:rPr sz="900" spc="0" dirty="0" smtClean="0">
                <a:latin typeface="Times New Roman"/>
                <a:cs typeface="Times New Roman"/>
              </a:rPr>
              <a:t>object</a:t>
            </a:r>
            <a:endParaRPr sz="9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11706</TotalTime>
  <Words>6184</Words>
  <Application>Microsoft Office PowerPoint</Application>
  <PresentationFormat>Custom</PresentationFormat>
  <Paragraphs>811</Paragraphs>
  <Slides>71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Jantekel_Gorgora</cp:lastModifiedBy>
  <cp:revision>16</cp:revision>
  <dcterms:modified xsi:type="dcterms:W3CDTF">2024-11-05T03:20:57Z</dcterms:modified>
</cp:coreProperties>
</file>