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66.png"/><Relationship Id="rId10" Type="http://schemas.openxmlformats.org/officeDocument/2006/relationships/image" Target="../media/image96.png"/><Relationship Id="rId4" Type="http://schemas.openxmlformats.org/officeDocument/2006/relationships/image" Target="../media/image1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" Type="http://schemas.openxmlformats.org/officeDocument/2006/relationships/image" Target="../media/image101.png"/><Relationship Id="rId16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7.png"/><Relationship Id="rId5" Type="http://schemas.openxmlformats.org/officeDocument/2006/relationships/image" Target="../media/image14.png"/><Relationship Id="rId15" Type="http://schemas.openxmlformats.org/officeDocument/2006/relationships/image" Target="../media/image111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06.png"/><Relationship Id="rId1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2.png"/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12" Type="http://schemas.openxmlformats.org/officeDocument/2006/relationships/image" Target="../media/image108.png"/><Relationship Id="rId2" Type="http://schemas.openxmlformats.org/officeDocument/2006/relationships/image" Target="../media/image101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7.png"/><Relationship Id="rId5" Type="http://schemas.openxmlformats.org/officeDocument/2006/relationships/image" Target="../media/image14.png"/><Relationship Id="rId15" Type="http://schemas.openxmlformats.org/officeDocument/2006/relationships/image" Target="../media/image116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06.png"/><Relationship Id="rId14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128.png"/><Relationship Id="rId3" Type="http://schemas.openxmlformats.org/officeDocument/2006/relationships/image" Target="../media/image120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9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0.png"/><Relationship Id="rId3" Type="http://schemas.openxmlformats.org/officeDocument/2006/relationships/image" Target="../media/image133.png"/><Relationship Id="rId7" Type="http://schemas.openxmlformats.org/officeDocument/2006/relationships/image" Target="../media/image135.png"/><Relationship Id="rId12" Type="http://schemas.openxmlformats.org/officeDocument/2006/relationships/image" Target="../media/image138.png"/><Relationship Id="rId2" Type="http://schemas.openxmlformats.org/officeDocument/2006/relationships/image" Target="../media/image12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11" Type="http://schemas.openxmlformats.org/officeDocument/2006/relationships/image" Target="../media/image97.png"/><Relationship Id="rId5" Type="http://schemas.openxmlformats.org/officeDocument/2006/relationships/image" Target="../media/image121.png"/><Relationship Id="rId15" Type="http://schemas.openxmlformats.org/officeDocument/2006/relationships/image" Target="../media/image140.png"/><Relationship Id="rId10" Type="http://schemas.openxmlformats.org/officeDocument/2006/relationships/image" Target="../media/image96.png"/><Relationship Id="rId4" Type="http://schemas.openxmlformats.org/officeDocument/2006/relationships/image" Target="../media/image1.png"/><Relationship Id="rId9" Type="http://schemas.openxmlformats.org/officeDocument/2006/relationships/image" Target="../media/image137.png"/><Relationship Id="rId14" Type="http://schemas.openxmlformats.org/officeDocument/2006/relationships/image" Target="../media/image1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jpeg"/><Relationship Id="rId3" Type="http://schemas.openxmlformats.org/officeDocument/2006/relationships/image" Target="../media/image142.png"/><Relationship Id="rId7" Type="http://schemas.openxmlformats.org/officeDocument/2006/relationships/image" Target="../media/image1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5" Type="http://schemas.openxmlformats.org/officeDocument/2006/relationships/image" Target="../media/image6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46.png"/><Relationship Id="rId7" Type="http://schemas.openxmlformats.org/officeDocument/2006/relationships/image" Target="../media/image1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0.jpeg"/><Relationship Id="rId5" Type="http://schemas.openxmlformats.org/officeDocument/2006/relationships/image" Target="../media/image121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3" Type="http://schemas.openxmlformats.org/officeDocument/2006/relationships/image" Target="../media/image151.png"/><Relationship Id="rId7" Type="http://schemas.openxmlformats.org/officeDocument/2006/relationships/image" Target="../media/image153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" Type="http://schemas.openxmlformats.org/officeDocument/2006/relationships/image" Target="../media/image12.png"/><Relationship Id="rId16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19.png"/><Relationship Id="rId5" Type="http://schemas.openxmlformats.org/officeDocument/2006/relationships/image" Target="../media/image121.png"/><Relationship Id="rId15" Type="http://schemas.openxmlformats.org/officeDocument/2006/relationships/image" Target="../media/image157.png"/><Relationship Id="rId10" Type="http://schemas.openxmlformats.org/officeDocument/2006/relationships/image" Target="../media/image56.png"/><Relationship Id="rId4" Type="http://schemas.openxmlformats.org/officeDocument/2006/relationships/image" Target="../media/image1.png"/><Relationship Id="rId9" Type="http://schemas.openxmlformats.org/officeDocument/2006/relationships/image" Target="../media/image78.png"/><Relationship Id="rId14" Type="http://schemas.openxmlformats.org/officeDocument/2006/relationships/image" Target="../media/image1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7.png"/><Relationship Id="rId7" Type="http://schemas.openxmlformats.org/officeDocument/2006/relationships/image" Target="../media/image168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8.png"/><Relationship Id="rId9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.png"/><Relationship Id="rId7" Type="http://schemas.openxmlformats.org/officeDocument/2006/relationships/image" Target="../media/image1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1.png"/><Relationship Id="rId9" Type="http://schemas.openxmlformats.org/officeDocument/2006/relationships/image" Target="../media/image70.jpeg"/><Relationship Id="rId1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743" y="1509089"/>
            <a:ext cx="4432566" cy="82384"/>
          </a:xfrm>
          <a:custGeom>
            <a:avLst/>
            <a:gdLst/>
            <a:ahLst/>
            <a:cxnLst/>
            <a:rect l="l" t="t" r="r" b="b"/>
            <a:pathLst>
              <a:path w="4432566" h="82384">
                <a:moveTo>
                  <a:pt x="0" y="50800"/>
                </a:move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6809" y="2116734"/>
            <a:ext cx="114301" cy="11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44" y="2167534"/>
            <a:ext cx="4280164" cy="6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1546940"/>
            <a:ext cx="50800" cy="582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610441"/>
            <a:ext cx="50800" cy="518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1553503"/>
            <a:ext cx="4432566" cy="626730"/>
          </a:xfrm>
          <a:custGeom>
            <a:avLst/>
            <a:gdLst/>
            <a:ahLst/>
            <a:cxnLst/>
            <a:rect l="l" t="t" r="r" b="b"/>
            <a:pathLst>
              <a:path w="4432566" h="626730">
                <a:moveTo>
                  <a:pt x="0" y="575930"/>
                </a:moveTo>
                <a:lnTo>
                  <a:pt x="16636" y="613444"/>
                </a:lnTo>
                <a:lnTo>
                  <a:pt x="50800" y="626730"/>
                </a:lnTo>
                <a:lnTo>
                  <a:pt x="4381765" y="626730"/>
                </a:lnTo>
                <a:lnTo>
                  <a:pt x="4419279" y="610094"/>
                </a:lnTo>
                <a:lnTo>
                  <a:pt x="4432566" y="575930"/>
                </a:lnTo>
                <a:lnTo>
                  <a:pt x="4432566" y="0"/>
                </a:lnTo>
                <a:lnTo>
                  <a:pt x="0" y="0"/>
                </a:lnTo>
                <a:lnTo>
                  <a:pt x="0" y="57593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597741"/>
            <a:ext cx="0" cy="550743"/>
          </a:xfrm>
          <a:custGeom>
            <a:avLst/>
            <a:gdLst/>
            <a:ahLst/>
            <a:cxnLst/>
            <a:rect l="l" t="t" r="r" b="b"/>
            <a:pathLst>
              <a:path h="550743">
                <a:moveTo>
                  <a:pt x="0" y="55074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5850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5723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5596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050" y="671462"/>
            <a:ext cx="3962400" cy="757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Institution of Technology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School of Computing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Department of Information Technology and computer science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5320" y="1651879"/>
            <a:ext cx="2727529" cy="386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  <a:p>
            <a:pPr marL="909599" marR="923299" algn="ctr">
              <a:lnSpc>
                <a:spcPct val="95825"/>
              </a:lnSpc>
              <a:spcBef>
                <a:spcPts val="104"/>
              </a:spcBef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577" y="2511123"/>
            <a:ext cx="3462541" cy="518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Chapter</a:t>
            </a:r>
            <a:r>
              <a:rPr lang="en-US" sz="1400" spc="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2:</a:t>
            </a:r>
            <a:r>
              <a:rPr lang="en-US" sz="1400" spc="1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Architectures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lang="en-US" sz="1100" dirty="0">
                <a:solidFill>
                  <a:srgbClr val="0000FF"/>
                </a:solidFill>
                <a:latin typeface="Times New Roman"/>
                <a:cs typeface="Times New Roman"/>
              </a:rPr>
              <a:t>version October 15,  2024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90851" y="3186567"/>
            <a:ext cx="1512094" cy="1471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lang="en-US" sz="11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Dawit</a:t>
            </a:r>
            <a:r>
              <a:rPr lang="en-US" sz="1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A 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543051" y="133350"/>
            <a:ext cx="1143000" cy="53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5352" y="1524139"/>
            <a:ext cx="2877311" cy="15575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2773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2.1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6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2742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1400" spc="15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styles:</a:t>
            </a:r>
            <a:r>
              <a:rPr sz="1400" spc="16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shared</a:t>
            </a:r>
            <a:r>
              <a:rPr sz="1400" spc="8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400" spc="5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spaces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62455"/>
            <a:ext cx="3617193" cy="54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ent-based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combined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data-centered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architectures,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yielding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shared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spaces.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decoupled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61634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999729"/>
            <a:ext cx="4072837" cy="17471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Deciding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components,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their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their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placement</a:t>
            </a:r>
            <a:endParaRPr sz="1100">
              <a:latin typeface="Times New Roman"/>
              <a:cs typeface="Times New Roman"/>
            </a:endParaRPr>
          </a:p>
          <a:p>
            <a:pPr marL="12700" marR="336181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leads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instance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architecture,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 architecture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44543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usually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characterized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xamples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 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architectural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styles</a:t>
            </a:r>
            <a:endParaRPr sz="1100">
              <a:latin typeface="Times New Roman"/>
              <a:cs typeface="Times New Roman"/>
            </a:endParaRPr>
          </a:p>
          <a:p>
            <a:pPr marL="12700" marR="21905">
              <a:lnSpc>
                <a:spcPct val="95825"/>
              </a:lnSpc>
              <a:spcBef>
                <a:spcPts val="47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realization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be:</a:t>
            </a:r>
            <a:endParaRPr sz="1100">
              <a:latin typeface="Times New Roman"/>
              <a:cs typeface="Times New Roman"/>
            </a:endParaRPr>
          </a:p>
          <a:p>
            <a:pPr marL="289801" marR="219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Centralized</a:t>
            </a:r>
            <a:r>
              <a:rPr sz="10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components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Decentralized</a:t>
            </a:r>
            <a:r>
              <a:rPr sz="1000" spc="-5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most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approximately</a:t>
            </a:r>
            <a:r>
              <a:rPr sz="1000" spc="-5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functionality</a:t>
            </a:r>
            <a:endParaRPr sz="1000">
              <a:latin typeface="Times New Roman"/>
              <a:cs typeface="Times New Roman"/>
            </a:endParaRPr>
          </a:p>
          <a:p>
            <a:pPr marL="289801" marR="219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Hybrid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combination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2119" y="2139979"/>
            <a:ext cx="540974" cy="0"/>
          </a:xfrm>
          <a:custGeom>
            <a:avLst/>
            <a:gdLst/>
            <a:ahLst/>
            <a:cxnLst/>
            <a:rect l="l" t="t" r="r" b="b"/>
            <a:pathLst>
              <a:path w="540974">
                <a:moveTo>
                  <a:pt x="0" y="0"/>
                </a:moveTo>
                <a:lnTo>
                  <a:pt x="540974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64898" y="2609539"/>
            <a:ext cx="1516854" cy="0"/>
          </a:xfrm>
          <a:custGeom>
            <a:avLst/>
            <a:gdLst/>
            <a:ahLst/>
            <a:cxnLst/>
            <a:rect l="l" t="t" r="r" b="b"/>
            <a:pathLst>
              <a:path w="1516854">
                <a:moveTo>
                  <a:pt x="1516854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73697" y="2139979"/>
            <a:ext cx="519766" cy="0"/>
          </a:xfrm>
          <a:custGeom>
            <a:avLst/>
            <a:gdLst/>
            <a:ahLst/>
            <a:cxnLst/>
            <a:rect l="l" t="t" r="r" b="b"/>
            <a:pathLst>
              <a:path w="519766">
                <a:moveTo>
                  <a:pt x="519766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82768" y="2174493"/>
            <a:ext cx="176572" cy="424443"/>
          </a:xfrm>
          <a:custGeom>
            <a:avLst/>
            <a:gdLst/>
            <a:ahLst/>
            <a:cxnLst/>
            <a:rect l="l" t="t" r="r" b="b"/>
            <a:pathLst>
              <a:path w="176572" h="424443">
                <a:moveTo>
                  <a:pt x="0" y="424443"/>
                </a:moveTo>
                <a:lnTo>
                  <a:pt x="176572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5701" y="2139979"/>
            <a:ext cx="58860" cy="80914"/>
          </a:xfrm>
          <a:custGeom>
            <a:avLst/>
            <a:gdLst/>
            <a:ahLst/>
            <a:cxnLst/>
            <a:rect l="l" t="t" r="r" b="b"/>
            <a:pathLst>
              <a:path w="58860" h="80914">
                <a:moveTo>
                  <a:pt x="57996" y="0"/>
                </a:moveTo>
                <a:lnTo>
                  <a:pt x="0" y="56432"/>
                </a:lnTo>
                <a:lnTo>
                  <a:pt x="13409" y="56586"/>
                </a:lnTo>
                <a:lnTo>
                  <a:pt x="25885" y="58981"/>
                </a:lnTo>
                <a:lnTo>
                  <a:pt x="37427" y="63617"/>
                </a:lnTo>
                <a:lnTo>
                  <a:pt x="48037" y="70496"/>
                </a:lnTo>
                <a:lnTo>
                  <a:pt x="57715" y="79615"/>
                </a:lnTo>
                <a:lnTo>
                  <a:pt x="58860" y="80914"/>
                </a:lnTo>
                <a:lnTo>
                  <a:pt x="57996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2119" y="2139979"/>
            <a:ext cx="117301" cy="422937"/>
          </a:xfrm>
          <a:custGeom>
            <a:avLst/>
            <a:gdLst/>
            <a:ahLst/>
            <a:cxnLst/>
            <a:rect l="l" t="t" r="r" b="b"/>
            <a:pathLst>
              <a:path w="117301" h="422937">
                <a:moveTo>
                  <a:pt x="0" y="0"/>
                </a:moveTo>
                <a:lnTo>
                  <a:pt x="117301" y="42293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98813" y="2518747"/>
            <a:ext cx="61429" cy="80189"/>
          </a:xfrm>
          <a:custGeom>
            <a:avLst/>
            <a:gdLst/>
            <a:ahLst/>
            <a:cxnLst/>
            <a:rect l="l" t="t" r="r" b="b"/>
            <a:pathLst>
              <a:path w="61429" h="80189">
                <a:moveTo>
                  <a:pt x="50592" y="80189"/>
                </a:moveTo>
                <a:lnTo>
                  <a:pt x="61429" y="0"/>
                </a:lnTo>
                <a:lnTo>
                  <a:pt x="51057" y="7972"/>
                </a:lnTo>
                <a:lnTo>
                  <a:pt x="40068" y="13721"/>
                </a:lnTo>
                <a:lnTo>
                  <a:pt x="28463" y="17248"/>
                </a:lnTo>
                <a:lnTo>
                  <a:pt x="16240" y="18552"/>
                </a:lnTo>
                <a:lnTo>
                  <a:pt x="3401" y="17633"/>
                </a:lnTo>
                <a:lnTo>
                  <a:pt x="0" y="17038"/>
                </a:lnTo>
                <a:lnTo>
                  <a:pt x="50592" y="8018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8306" y="2609539"/>
            <a:ext cx="233355" cy="0"/>
          </a:xfrm>
          <a:custGeom>
            <a:avLst/>
            <a:gdLst/>
            <a:ahLst/>
            <a:cxnLst/>
            <a:rect l="l" t="t" r="r" b="b"/>
            <a:pathLst>
              <a:path w="233355">
                <a:moveTo>
                  <a:pt x="233355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5998" y="2139979"/>
            <a:ext cx="456120" cy="0"/>
          </a:xfrm>
          <a:custGeom>
            <a:avLst/>
            <a:gdLst/>
            <a:ahLst/>
            <a:cxnLst/>
            <a:rect l="l" t="t" r="r" b="b"/>
            <a:pathLst>
              <a:path w="456120">
                <a:moveTo>
                  <a:pt x="456120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60534" y="2725182"/>
            <a:ext cx="238416" cy="0"/>
          </a:xfrm>
          <a:custGeom>
            <a:avLst/>
            <a:gdLst/>
            <a:ahLst/>
            <a:cxnLst/>
            <a:rect l="l" t="t" r="r" b="b"/>
            <a:pathLst>
              <a:path w="238416">
                <a:moveTo>
                  <a:pt x="0" y="0"/>
                </a:moveTo>
                <a:lnTo>
                  <a:pt x="238416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1951" y="2693303"/>
            <a:ext cx="74387" cy="63752"/>
          </a:xfrm>
          <a:custGeom>
            <a:avLst/>
            <a:gdLst/>
            <a:ahLst/>
            <a:cxnLst/>
            <a:rect l="l" t="t" r="r" b="b"/>
            <a:pathLst>
              <a:path w="74387" h="63752">
                <a:moveTo>
                  <a:pt x="74387" y="31878"/>
                </a:moveTo>
                <a:lnTo>
                  <a:pt x="0" y="0"/>
                </a:lnTo>
                <a:lnTo>
                  <a:pt x="4890" y="12047"/>
                </a:lnTo>
                <a:lnTo>
                  <a:pt x="7501" y="24094"/>
                </a:lnTo>
                <a:lnTo>
                  <a:pt x="7834" y="36141"/>
                </a:lnTo>
                <a:lnTo>
                  <a:pt x="5887" y="48188"/>
                </a:lnTo>
                <a:lnTo>
                  <a:pt x="1663" y="60235"/>
                </a:lnTo>
                <a:lnTo>
                  <a:pt x="0" y="63752"/>
                </a:lnTo>
                <a:lnTo>
                  <a:pt x="74387" y="3187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300" y="243119"/>
            <a:ext cx="19196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932" y="741436"/>
            <a:ext cx="4031067" cy="13714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Logical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separation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(requesting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process)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(responder)</a:t>
            </a:r>
            <a:endParaRPr sz="11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Hierarchical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ertical)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endParaRPr sz="11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475"/>
              </a:spcBef>
            </a:pPr>
            <a:r>
              <a:rPr sz="1100" spc="-3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raditional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structure</a:t>
            </a:r>
            <a:endParaRPr sz="1100">
              <a:latin typeface="Times New Roman"/>
              <a:cs typeface="Times New Roman"/>
            </a:endParaRPr>
          </a:p>
          <a:p>
            <a:pPr marL="289801" marR="18978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Client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reply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implementing</a:t>
            </a:r>
            <a:r>
              <a:rPr sz="1000" spc="-5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certain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service.</a:t>
            </a:r>
            <a:r>
              <a:rPr sz="1000" spc="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database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</a:t>
            </a:r>
            <a:endParaRPr sz="1000">
              <a:latin typeface="Times New Roman"/>
              <a:cs typeface="Times New Roman"/>
            </a:endParaRPr>
          </a:p>
          <a:p>
            <a:pPr marL="1617809" marR="1858211" algn="ctr">
              <a:lnSpc>
                <a:spcPct val="95825"/>
              </a:lnSpc>
              <a:spcBef>
                <a:spcPts val="7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ait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result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5125" y="2077896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8384" y="2331876"/>
            <a:ext cx="33943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0084" y="2331876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Reply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5125" y="2555976"/>
            <a:ext cx="27374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7304" y="2660554"/>
            <a:ext cx="601781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Provide</a:t>
            </a:r>
            <a:r>
              <a:rPr sz="650" spc="4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service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8885" y="2690435"/>
            <a:ext cx="2096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ime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079" y="2960672"/>
            <a:ext cx="274865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General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773188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0008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99195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04275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804691"/>
            <a:ext cx="50800" cy="2199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68192"/>
            <a:ext cx="50800" cy="2136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982629"/>
            <a:ext cx="4432566" cy="2072825"/>
          </a:xfrm>
          <a:custGeom>
            <a:avLst/>
            <a:gdLst/>
            <a:ahLst/>
            <a:cxnLst/>
            <a:rect l="l" t="t" r="r" b="b"/>
            <a:pathLst>
              <a:path w="4432566" h="2072825">
                <a:moveTo>
                  <a:pt x="0" y="2022025"/>
                </a:moveTo>
                <a:lnTo>
                  <a:pt x="16636" y="2059539"/>
                </a:lnTo>
                <a:lnTo>
                  <a:pt x="50800" y="2072825"/>
                </a:lnTo>
                <a:lnTo>
                  <a:pt x="4381765" y="2072825"/>
                </a:lnTo>
                <a:lnTo>
                  <a:pt x="4419279" y="2056189"/>
                </a:lnTo>
                <a:lnTo>
                  <a:pt x="4432566" y="2022025"/>
                </a:lnTo>
                <a:lnTo>
                  <a:pt x="4432566" y="0"/>
                </a:lnTo>
                <a:lnTo>
                  <a:pt x="0" y="0"/>
                </a:lnTo>
                <a:lnTo>
                  <a:pt x="0" y="20220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55492"/>
            <a:ext cx="0" cy="2168212"/>
          </a:xfrm>
          <a:custGeom>
            <a:avLst/>
            <a:gdLst/>
            <a:ahLst/>
            <a:cxnLst/>
            <a:rect l="l" t="t" r="r" b="b"/>
            <a:pathLst>
              <a:path h="2168212">
                <a:moveTo>
                  <a:pt x="0" y="216821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427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3009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173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9196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91809"/>
            <a:ext cx="4325702" cy="22342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337367" algn="ctr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11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100" spc="14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</a:t>
            </a:r>
            <a:r>
              <a:rPr sz="1100" spc="9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100" spc="15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1100" spc="20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100" spc="10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be: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connectionless</a:t>
            </a:r>
            <a:r>
              <a:rPr sz="1100" spc="-6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underlying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airly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reliable;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ts val="1195"/>
              </a:lnSpc>
              <a:spcBef>
                <a:spcPts val="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ficient</a:t>
            </a:r>
            <a:r>
              <a:rPr sz="1100" spc="-9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since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much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erhead</a:t>
            </a:r>
            <a:endParaRPr sz="1100">
              <a:latin typeface="Times New Roman"/>
              <a:cs typeface="Times New Roman"/>
            </a:endParaRPr>
          </a:p>
          <a:p>
            <a:pPr marL="566889" marR="24096">
              <a:lnSpc>
                <a:spcPct val="95825"/>
              </a:lnSpc>
              <a:spcBef>
                <a:spcPts val="70"/>
              </a:spcBef>
            </a:pP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assuring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reliability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ficult</a:t>
            </a:r>
            <a:endParaRPr sz="1100">
              <a:latin typeface="Times New Roman"/>
              <a:cs typeface="Times New Roman"/>
            </a:endParaRPr>
          </a:p>
          <a:p>
            <a:pPr marL="566889" marR="75589">
              <a:lnSpc>
                <a:spcPts val="1100"/>
              </a:lnSpc>
              <a:spcBef>
                <a:spcPts val="53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lost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corrupted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let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 a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ain;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applicable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idempotent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operations</a:t>
            </a:r>
            <a:endParaRPr sz="1100">
              <a:latin typeface="Times New Roman"/>
              <a:cs typeface="Times New Roman"/>
            </a:endParaRPr>
          </a:p>
          <a:p>
            <a:pPr marL="843978" marR="129486">
              <a:lnSpc>
                <a:spcPts val="1100"/>
              </a:lnSpc>
              <a:spcBef>
                <a:spcPts val="19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idempotent</a:t>
            </a:r>
            <a:r>
              <a:rPr sz="1100" spc="-4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(unchanged)</a:t>
            </a:r>
            <a:r>
              <a:rPr sz="1100" spc="-5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repeated 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without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harm;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reading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record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database</a:t>
            </a:r>
            <a:endParaRPr sz="1100">
              <a:latin typeface="Times New Roman"/>
              <a:cs typeface="Times New Roman"/>
            </a:endParaRPr>
          </a:p>
          <a:p>
            <a:pPr marL="566889" marR="24096">
              <a:lnSpc>
                <a:spcPct val="95825"/>
              </a:lnSpc>
              <a:spcBef>
                <a:spcPts val="485"/>
              </a:spcBef>
            </a:pPr>
            <a:r>
              <a:rPr sz="1000" spc="-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see</a:t>
            </a:r>
            <a:r>
              <a:rPr sz="1000"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detail</a:t>
            </a:r>
            <a:r>
              <a:rPr sz="1000" spc="-2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000" spc="-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ault</a:t>
            </a:r>
            <a:r>
              <a:rPr sz="1000" spc="-2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tolerant</a:t>
            </a:r>
            <a:endParaRPr sz="1000">
              <a:latin typeface="Times New Roman"/>
              <a:cs typeface="Times New Roman"/>
            </a:endParaRPr>
          </a:p>
          <a:p>
            <a:pPr marL="289788" marR="188375">
              <a:lnSpc>
                <a:spcPts val="1200"/>
              </a:lnSpc>
              <a:spcBef>
                <a:spcPts val="62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reliable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connection-oriented</a:t>
            </a:r>
            <a:r>
              <a:rPr sz="1100" spc="-8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</a:t>
            </a:r>
            <a:r>
              <a:rPr sz="11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underlying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 unreliable</a:t>
            </a:r>
            <a:endParaRPr sz="1100">
              <a:latin typeface="Times New Roman"/>
              <a:cs typeface="Times New Roman"/>
            </a:endParaRPr>
          </a:p>
          <a:p>
            <a:pPr marL="566889" marR="24096">
              <a:lnSpc>
                <a:spcPct val="95825"/>
              </a:lnSpc>
              <a:spcBef>
                <a:spcPts val="6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establishing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terminating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connections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xpens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76845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11295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30041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35121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08361"/>
            <a:ext cx="50800" cy="13047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071861"/>
            <a:ext cx="50800" cy="1241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195513"/>
            <a:ext cx="4432566" cy="1168401"/>
          </a:xfrm>
          <a:custGeom>
            <a:avLst/>
            <a:gdLst/>
            <a:ahLst/>
            <a:cxnLst/>
            <a:rect l="l" t="t" r="r" b="b"/>
            <a:pathLst>
              <a:path w="4432566" h="1168401">
                <a:moveTo>
                  <a:pt x="0" y="1117601"/>
                </a:moveTo>
                <a:lnTo>
                  <a:pt x="16636" y="1155115"/>
                </a:lnTo>
                <a:lnTo>
                  <a:pt x="50800" y="1168401"/>
                </a:lnTo>
                <a:lnTo>
                  <a:pt x="4381765" y="1168401"/>
                </a:lnTo>
                <a:lnTo>
                  <a:pt x="4419279" y="1151765"/>
                </a:lnTo>
                <a:lnTo>
                  <a:pt x="4432566" y="1117601"/>
                </a:lnTo>
                <a:lnTo>
                  <a:pt x="4432566" y="0"/>
                </a:lnTo>
                <a:lnTo>
                  <a:pt x="0" y="0"/>
                </a:lnTo>
                <a:lnTo>
                  <a:pt x="0" y="1117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59161"/>
            <a:ext cx="0" cy="1273002"/>
          </a:xfrm>
          <a:custGeom>
            <a:avLst/>
            <a:gdLst/>
            <a:ahLst/>
            <a:cxnLst/>
            <a:rect l="l" t="t" r="r" b="b"/>
            <a:pathLst>
              <a:path h="1273002">
                <a:moveTo>
                  <a:pt x="0" y="127300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464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337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0210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43" y="2515844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D8F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43" y="2642741"/>
            <a:ext cx="4432566" cy="1016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6809" y="3028098"/>
            <a:ext cx="114301" cy="1143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9344" y="3078899"/>
            <a:ext cx="4280164" cy="635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2547370"/>
            <a:ext cx="50800" cy="4934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2610871"/>
            <a:ext cx="50800" cy="4299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2725308"/>
            <a:ext cx="4432566" cy="366290"/>
          </a:xfrm>
          <a:custGeom>
            <a:avLst/>
            <a:gdLst/>
            <a:ahLst/>
            <a:cxnLst/>
            <a:rect l="l" t="t" r="r" b="b"/>
            <a:pathLst>
              <a:path w="4432566" h="366290">
                <a:moveTo>
                  <a:pt x="0" y="315490"/>
                </a:moveTo>
                <a:lnTo>
                  <a:pt x="16636" y="353004"/>
                </a:lnTo>
                <a:lnTo>
                  <a:pt x="50800" y="366290"/>
                </a:lnTo>
                <a:lnTo>
                  <a:pt x="4381765" y="366290"/>
                </a:lnTo>
                <a:lnTo>
                  <a:pt x="4419279" y="349655"/>
                </a:lnTo>
                <a:lnTo>
                  <a:pt x="4432566" y="315490"/>
                </a:lnTo>
                <a:lnTo>
                  <a:pt x="4432566" y="0"/>
                </a:lnTo>
                <a:lnTo>
                  <a:pt x="0" y="0"/>
                </a:lnTo>
                <a:lnTo>
                  <a:pt x="0" y="31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2598171"/>
            <a:ext cx="0" cy="461677"/>
          </a:xfrm>
          <a:custGeom>
            <a:avLst/>
            <a:gdLst/>
            <a:ahLst/>
            <a:cxnLst/>
            <a:rect l="l" t="t" r="r" b="b"/>
            <a:pathLst>
              <a:path h="461677">
                <a:moveTo>
                  <a:pt x="0" y="461677"/>
                </a:moveTo>
                <a:lnTo>
                  <a:pt x="0" y="0"/>
                </a:lnTo>
              </a:path>
            </a:pathLst>
          </a:custGeom>
          <a:ln w="0">
            <a:solidFill>
              <a:srgbClr val="EB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25854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F3F3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25727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F7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25600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FCFC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787216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Architectures:</a:t>
            </a:r>
            <a:r>
              <a:rPr sz="14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Client-Ser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1400" spc="1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995467"/>
            <a:ext cx="4362150" cy="1338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534411" algn="ctr">
              <a:lnSpc>
                <a:spcPts val="1145"/>
              </a:lnSpc>
              <a:spcBef>
                <a:spcPts val="57"/>
              </a:spcBef>
            </a:pPr>
            <a:r>
              <a:rPr sz="1100" spc="-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raditional</a:t>
            </a:r>
            <a:r>
              <a:rPr sz="1100" spc="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ee-la</a:t>
            </a:r>
            <a:r>
              <a:rPr sz="11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sz="1100" spc="-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endParaRPr sz="1100">
              <a:latin typeface="Times New Roman"/>
              <a:cs typeface="Times New Roman"/>
            </a:endParaRPr>
          </a:p>
          <a:p>
            <a:pPr marL="289788" marR="214987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Use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-inter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ace</a:t>
            </a:r>
            <a:r>
              <a:rPr sz="1100" spc="-6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units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59" dirty="0" smtClean="0">
                <a:latin typeface="Times New Roman"/>
                <a:cs typeface="Times New Roman"/>
              </a:rPr>
              <a:t>’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Processing</a:t>
            </a:r>
            <a:r>
              <a:rPr sz="1100" spc="-4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application,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i.e.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without specific</a:t>
            </a:r>
            <a:r>
              <a:rPr sz="1100" spc="-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110"/>
              </a:lnSpc>
              <a:spcBef>
                <a:spcPts val="14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ants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manipulate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ts val="1195"/>
              </a:lnSpc>
              <a:spcBef>
                <a:spcPts val="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endParaRPr sz="1100">
              <a:latin typeface="Times New Roman"/>
              <a:cs typeface="Times New Roman"/>
            </a:endParaRPr>
          </a:p>
          <a:p>
            <a:pPr marL="566889" marR="540134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usually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persistent;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xists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it. 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database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534465"/>
            <a:ext cx="3895844" cy="52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This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layering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found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</a:t>
            </a:r>
            <a:r>
              <a:rPr sz="11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1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information</a:t>
            </a:r>
            <a:r>
              <a:rPr sz="1100" spc="-5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using traditional</a:t>
            </a:r>
            <a:r>
              <a:rPr sz="11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database</a:t>
            </a:r>
            <a:r>
              <a:rPr sz="1100" spc="-3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technology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accompa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ying</a:t>
            </a:r>
            <a:r>
              <a:rPr sz="11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applications.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76845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11295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30041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35121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08361"/>
            <a:ext cx="50800" cy="13047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071861"/>
            <a:ext cx="50800" cy="12412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195513"/>
            <a:ext cx="4432566" cy="1168401"/>
          </a:xfrm>
          <a:custGeom>
            <a:avLst/>
            <a:gdLst/>
            <a:ahLst/>
            <a:cxnLst/>
            <a:rect l="l" t="t" r="r" b="b"/>
            <a:pathLst>
              <a:path w="4432566" h="1168401">
                <a:moveTo>
                  <a:pt x="0" y="1117601"/>
                </a:moveTo>
                <a:lnTo>
                  <a:pt x="16636" y="1155115"/>
                </a:lnTo>
                <a:lnTo>
                  <a:pt x="50800" y="1168401"/>
                </a:lnTo>
                <a:lnTo>
                  <a:pt x="4381765" y="1168401"/>
                </a:lnTo>
                <a:lnTo>
                  <a:pt x="4419279" y="1151765"/>
                </a:lnTo>
                <a:lnTo>
                  <a:pt x="4432566" y="1117601"/>
                </a:lnTo>
                <a:lnTo>
                  <a:pt x="4432566" y="0"/>
                </a:lnTo>
                <a:lnTo>
                  <a:pt x="0" y="0"/>
                </a:lnTo>
                <a:lnTo>
                  <a:pt x="0" y="1117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59161"/>
            <a:ext cx="0" cy="1273002"/>
          </a:xfrm>
          <a:custGeom>
            <a:avLst/>
            <a:gdLst/>
            <a:ahLst/>
            <a:cxnLst/>
            <a:rect l="l" t="t" r="r" b="b"/>
            <a:pathLst>
              <a:path h="1273002">
                <a:moveTo>
                  <a:pt x="0" y="127300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464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337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0210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43" y="2515844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43" y="2642741"/>
            <a:ext cx="4432566" cy="1016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6809" y="302809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9344" y="307889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2547370"/>
            <a:ext cx="50800" cy="49342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2610871"/>
            <a:ext cx="50800" cy="42992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2725308"/>
            <a:ext cx="4432566" cy="366290"/>
          </a:xfrm>
          <a:custGeom>
            <a:avLst/>
            <a:gdLst/>
            <a:ahLst/>
            <a:cxnLst/>
            <a:rect l="l" t="t" r="r" b="b"/>
            <a:pathLst>
              <a:path w="4432566" h="366290">
                <a:moveTo>
                  <a:pt x="0" y="315490"/>
                </a:moveTo>
                <a:lnTo>
                  <a:pt x="16636" y="353004"/>
                </a:lnTo>
                <a:lnTo>
                  <a:pt x="50800" y="366290"/>
                </a:lnTo>
                <a:lnTo>
                  <a:pt x="4381765" y="366290"/>
                </a:lnTo>
                <a:lnTo>
                  <a:pt x="4419279" y="349655"/>
                </a:lnTo>
                <a:lnTo>
                  <a:pt x="4432566" y="315490"/>
                </a:lnTo>
                <a:lnTo>
                  <a:pt x="4432566" y="0"/>
                </a:lnTo>
                <a:lnTo>
                  <a:pt x="0" y="0"/>
                </a:lnTo>
                <a:lnTo>
                  <a:pt x="0" y="31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2598171"/>
            <a:ext cx="0" cy="461677"/>
          </a:xfrm>
          <a:custGeom>
            <a:avLst/>
            <a:gdLst/>
            <a:ahLst/>
            <a:cxnLst/>
            <a:rect l="l" t="t" r="r" b="b"/>
            <a:pathLst>
              <a:path h="461677">
                <a:moveTo>
                  <a:pt x="0" y="46167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25854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25727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25600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787216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Architectures:</a:t>
            </a:r>
            <a:r>
              <a:rPr sz="14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Client-Ser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1400" spc="16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995467"/>
            <a:ext cx="4362150" cy="1338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534411" algn="ctr">
              <a:lnSpc>
                <a:spcPts val="1145"/>
              </a:lnSpc>
              <a:spcBef>
                <a:spcPts val="57"/>
              </a:spcBef>
            </a:pPr>
            <a:r>
              <a:rPr sz="1100" spc="-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raditional</a:t>
            </a:r>
            <a:r>
              <a:rPr sz="1100" spc="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ee-la</a:t>
            </a:r>
            <a:r>
              <a:rPr sz="11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sz="1100" spc="-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endParaRPr sz="1100">
              <a:latin typeface="Times New Roman"/>
              <a:cs typeface="Times New Roman"/>
            </a:endParaRPr>
          </a:p>
          <a:p>
            <a:pPr marL="289788" marR="214987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Use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-inter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ace</a:t>
            </a:r>
            <a:r>
              <a:rPr sz="1100" spc="-6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units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59" dirty="0" smtClean="0">
                <a:latin typeface="Times New Roman"/>
                <a:cs typeface="Times New Roman"/>
              </a:rPr>
              <a:t>’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Processing</a:t>
            </a:r>
            <a:r>
              <a:rPr sz="1100" spc="-4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application,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i.e.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without specific</a:t>
            </a:r>
            <a:r>
              <a:rPr sz="1100" spc="-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110"/>
              </a:lnSpc>
              <a:spcBef>
                <a:spcPts val="14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ants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manipulate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ts val="1195"/>
              </a:lnSpc>
              <a:spcBef>
                <a:spcPts val="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endParaRPr sz="1100">
              <a:latin typeface="Times New Roman"/>
              <a:cs typeface="Times New Roman"/>
            </a:endParaRPr>
          </a:p>
          <a:p>
            <a:pPr marL="566889" marR="540134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usually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persistent;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xists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it. 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database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534465"/>
            <a:ext cx="3895844" cy="52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layering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found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information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 traditional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database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technology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accompa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ying</a:t>
            </a:r>
            <a:r>
              <a:rPr sz="1100" spc="-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90629" y="2790896"/>
            <a:ext cx="509155" cy="222752"/>
          </a:xfrm>
          <a:custGeom>
            <a:avLst/>
            <a:gdLst/>
            <a:ahLst/>
            <a:cxnLst/>
            <a:rect l="l" t="t" r="r" b="b"/>
            <a:pathLst>
              <a:path w="509155" h="222752">
                <a:moveTo>
                  <a:pt x="509155" y="0"/>
                </a:moveTo>
                <a:lnTo>
                  <a:pt x="0" y="0"/>
                </a:lnTo>
                <a:lnTo>
                  <a:pt x="4" y="9494"/>
                </a:lnTo>
                <a:lnTo>
                  <a:pt x="47" y="37315"/>
                </a:lnTo>
                <a:lnTo>
                  <a:pt x="119" y="69878"/>
                </a:lnTo>
                <a:lnTo>
                  <a:pt x="203" y="102973"/>
                </a:lnTo>
                <a:lnTo>
                  <a:pt x="282" y="132393"/>
                </a:lnTo>
                <a:lnTo>
                  <a:pt x="313" y="144409"/>
                </a:lnTo>
                <a:lnTo>
                  <a:pt x="336" y="153927"/>
                </a:lnTo>
                <a:lnTo>
                  <a:pt x="349" y="160423"/>
                </a:lnTo>
                <a:lnTo>
                  <a:pt x="349" y="163369"/>
                </a:lnTo>
                <a:lnTo>
                  <a:pt x="1872" y="170402"/>
                </a:lnTo>
                <a:lnTo>
                  <a:pt x="13478" y="182835"/>
                </a:lnTo>
                <a:lnTo>
                  <a:pt x="34528" y="193225"/>
                </a:lnTo>
                <a:lnTo>
                  <a:pt x="62656" y="201739"/>
                </a:lnTo>
                <a:lnTo>
                  <a:pt x="95494" y="208541"/>
                </a:lnTo>
                <a:lnTo>
                  <a:pt x="112941" y="211352"/>
                </a:lnTo>
                <a:lnTo>
                  <a:pt x="130678" y="213797"/>
                </a:lnTo>
                <a:lnTo>
                  <a:pt x="148410" y="215897"/>
                </a:lnTo>
                <a:lnTo>
                  <a:pt x="165840" y="217673"/>
                </a:lnTo>
                <a:lnTo>
                  <a:pt x="182674" y="219144"/>
                </a:lnTo>
                <a:lnTo>
                  <a:pt x="213368" y="221259"/>
                </a:lnTo>
                <a:lnTo>
                  <a:pt x="238125" y="222407"/>
                </a:lnTo>
                <a:lnTo>
                  <a:pt x="254579" y="222752"/>
                </a:lnTo>
                <a:lnTo>
                  <a:pt x="274516" y="222594"/>
                </a:lnTo>
                <a:lnTo>
                  <a:pt x="294181" y="222121"/>
                </a:lnTo>
                <a:lnTo>
                  <a:pt x="313492" y="221337"/>
                </a:lnTo>
                <a:lnTo>
                  <a:pt x="332367" y="220245"/>
                </a:lnTo>
                <a:lnTo>
                  <a:pt x="350724" y="218850"/>
                </a:lnTo>
                <a:lnTo>
                  <a:pt x="368482" y="217156"/>
                </a:lnTo>
                <a:lnTo>
                  <a:pt x="385560" y="215165"/>
                </a:lnTo>
                <a:lnTo>
                  <a:pt x="417344" y="210308"/>
                </a:lnTo>
                <a:lnTo>
                  <a:pt x="445424" y="204311"/>
                </a:lnTo>
                <a:lnTo>
                  <a:pt x="469146" y="197202"/>
                </a:lnTo>
                <a:lnTo>
                  <a:pt x="487855" y="189011"/>
                </a:lnTo>
                <a:lnTo>
                  <a:pt x="505090" y="174759"/>
                </a:lnTo>
                <a:lnTo>
                  <a:pt x="508412" y="161364"/>
                </a:lnTo>
                <a:lnTo>
                  <a:pt x="508441" y="153813"/>
                </a:lnTo>
                <a:lnTo>
                  <a:pt x="508491" y="142235"/>
                </a:lnTo>
                <a:lnTo>
                  <a:pt x="508557" y="127518"/>
                </a:lnTo>
                <a:lnTo>
                  <a:pt x="508635" y="110548"/>
                </a:lnTo>
                <a:lnTo>
                  <a:pt x="508721" y="92209"/>
                </a:lnTo>
                <a:lnTo>
                  <a:pt x="508810" y="73390"/>
                </a:lnTo>
                <a:lnTo>
                  <a:pt x="508897" y="54976"/>
                </a:lnTo>
                <a:lnTo>
                  <a:pt x="508978" y="37853"/>
                </a:lnTo>
                <a:lnTo>
                  <a:pt x="509049" y="22908"/>
                </a:lnTo>
                <a:lnTo>
                  <a:pt x="509105" y="11026"/>
                </a:lnTo>
                <a:lnTo>
                  <a:pt x="509142" y="3095"/>
                </a:lnTo>
                <a:lnTo>
                  <a:pt x="509155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90629" y="2790896"/>
            <a:ext cx="509155" cy="222752"/>
          </a:xfrm>
          <a:custGeom>
            <a:avLst/>
            <a:gdLst/>
            <a:ahLst/>
            <a:cxnLst/>
            <a:rect l="l" t="t" r="r" b="b"/>
            <a:pathLst>
              <a:path w="509155" h="222752">
                <a:moveTo>
                  <a:pt x="0" y="0"/>
                </a:moveTo>
                <a:lnTo>
                  <a:pt x="509155" y="0"/>
                </a:lnTo>
                <a:lnTo>
                  <a:pt x="509142" y="3095"/>
                </a:lnTo>
                <a:lnTo>
                  <a:pt x="509105" y="11026"/>
                </a:lnTo>
                <a:lnTo>
                  <a:pt x="509049" y="22908"/>
                </a:lnTo>
                <a:lnTo>
                  <a:pt x="508978" y="37853"/>
                </a:lnTo>
                <a:lnTo>
                  <a:pt x="508897" y="54976"/>
                </a:lnTo>
                <a:lnTo>
                  <a:pt x="508810" y="73390"/>
                </a:lnTo>
                <a:lnTo>
                  <a:pt x="508721" y="92209"/>
                </a:lnTo>
                <a:lnTo>
                  <a:pt x="508635" y="110548"/>
                </a:lnTo>
                <a:lnTo>
                  <a:pt x="508557" y="127518"/>
                </a:lnTo>
                <a:lnTo>
                  <a:pt x="508491" y="142235"/>
                </a:lnTo>
                <a:lnTo>
                  <a:pt x="508441" y="153813"/>
                </a:lnTo>
                <a:lnTo>
                  <a:pt x="508412" y="161364"/>
                </a:lnTo>
                <a:lnTo>
                  <a:pt x="508407" y="163990"/>
                </a:lnTo>
                <a:lnTo>
                  <a:pt x="507620" y="169499"/>
                </a:lnTo>
                <a:lnTo>
                  <a:pt x="495125" y="184519"/>
                </a:lnTo>
                <a:lnTo>
                  <a:pt x="479168" y="193240"/>
                </a:lnTo>
                <a:lnTo>
                  <a:pt x="457871" y="200894"/>
                </a:lnTo>
                <a:lnTo>
                  <a:pt x="431888" y="207450"/>
                </a:lnTo>
                <a:lnTo>
                  <a:pt x="401874" y="212881"/>
                </a:lnTo>
                <a:lnTo>
                  <a:pt x="368482" y="217156"/>
                </a:lnTo>
                <a:lnTo>
                  <a:pt x="350724" y="218850"/>
                </a:lnTo>
                <a:lnTo>
                  <a:pt x="332367" y="220245"/>
                </a:lnTo>
                <a:lnTo>
                  <a:pt x="313492" y="221337"/>
                </a:lnTo>
                <a:lnTo>
                  <a:pt x="294181" y="222121"/>
                </a:lnTo>
                <a:lnTo>
                  <a:pt x="274516" y="222594"/>
                </a:lnTo>
                <a:lnTo>
                  <a:pt x="254579" y="222752"/>
                </a:lnTo>
                <a:lnTo>
                  <a:pt x="247538" y="222669"/>
                </a:lnTo>
                <a:lnTo>
                  <a:pt x="226637" y="221943"/>
                </a:lnTo>
                <a:lnTo>
                  <a:pt x="198615" y="220333"/>
                </a:lnTo>
                <a:lnTo>
                  <a:pt x="165840" y="217673"/>
                </a:lnTo>
                <a:lnTo>
                  <a:pt x="148410" y="215897"/>
                </a:lnTo>
                <a:lnTo>
                  <a:pt x="130678" y="213797"/>
                </a:lnTo>
                <a:lnTo>
                  <a:pt x="112941" y="211352"/>
                </a:lnTo>
                <a:lnTo>
                  <a:pt x="95494" y="208541"/>
                </a:lnTo>
                <a:lnTo>
                  <a:pt x="78634" y="205343"/>
                </a:lnTo>
                <a:lnTo>
                  <a:pt x="47855" y="197706"/>
                </a:lnTo>
                <a:lnTo>
                  <a:pt x="22971" y="188275"/>
                </a:lnTo>
                <a:lnTo>
                  <a:pt x="6347" y="176884"/>
                </a:lnTo>
                <a:lnTo>
                  <a:pt x="349" y="160423"/>
                </a:lnTo>
                <a:lnTo>
                  <a:pt x="336" y="153927"/>
                </a:lnTo>
                <a:lnTo>
                  <a:pt x="313" y="144409"/>
                </a:lnTo>
                <a:lnTo>
                  <a:pt x="282" y="132393"/>
                </a:lnTo>
                <a:lnTo>
                  <a:pt x="244" y="118405"/>
                </a:lnTo>
                <a:lnTo>
                  <a:pt x="203" y="102973"/>
                </a:lnTo>
                <a:lnTo>
                  <a:pt x="161" y="86622"/>
                </a:lnTo>
                <a:lnTo>
                  <a:pt x="119" y="69878"/>
                </a:lnTo>
                <a:lnTo>
                  <a:pt x="81" y="53267"/>
                </a:lnTo>
                <a:lnTo>
                  <a:pt x="47" y="37315"/>
                </a:lnTo>
                <a:lnTo>
                  <a:pt x="21" y="22549"/>
                </a:lnTo>
                <a:lnTo>
                  <a:pt x="4" y="9494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90629" y="2727251"/>
            <a:ext cx="509155" cy="116680"/>
          </a:xfrm>
          <a:custGeom>
            <a:avLst/>
            <a:gdLst/>
            <a:ahLst/>
            <a:cxnLst/>
            <a:rect l="l" t="t" r="r" b="b"/>
            <a:pathLst>
              <a:path w="509155" h="116680">
                <a:moveTo>
                  <a:pt x="254579" y="0"/>
                </a:moveTo>
                <a:lnTo>
                  <a:pt x="233751" y="194"/>
                </a:lnTo>
                <a:lnTo>
                  <a:pt x="213377" y="765"/>
                </a:lnTo>
                <a:lnTo>
                  <a:pt x="193524" y="1700"/>
                </a:lnTo>
                <a:lnTo>
                  <a:pt x="174258" y="2982"/>
                </a:lnTo>
                <a:lnTo>
                  <a:pt x="155645" y="4597"/>
                </a:lnTo>
                <a:lnTo>
                  <a:pt x="137752" y="6528"/>
                </a:lnTo>
                <a:lnTo>
                  <a:pt x="120645" y="8762"/>
                </a:lnTo>
                <a:lnTo>
                  <a:pt x="89056" y="14073"/>
                </a:lnTo>
                <a:lnTo>
                  <a:pt x="61408" y="20409"/>
                </a:lnTo>
                <a:lnTo>
                  <a:pt x="38232" y="27649"/>
                </a:lnTo>
                <a:lnTo>
                  <a:pt x="20059" y="35670"/>
                </a:lnTo>
                <a:lnTo>
                  <a:pt x="3342" y="48900"/>
                </a:lnTo>
                <a:lnTo>
                  <a:pt x="0" y="58342"/>
                </a:lnTo>
                <a:lnTo>
                  <a:pt x="846" y="63114"/>
                </a:lnTo>
                <a:lnTo>
                  <a:pt x="13014" y="76747"/>
                </a:lnTo>
                <a:lnTo>
                  <a:pt x="28487" y="85112"/>
                </a:lnTo>
                <a:lnTo>
                  <a:pt x="49227" y="92757"/>
                </a:lnTo>
                <a:lnTo>
                  <a:pt x="74706" y="99559"/>
                </a:lnTo>
                <a:lnTo>
                  <a:pt x="104391" y="105398"/>
                </a:lnTo>
                <a:lnTo>
                  <a:pt x="137752" y="110151"/>
                </a:lnTo>
                <a:lnTo>
                  <a:pt x="155645" y="112083"/>
                </a:lnTo>
                <a:lnTo>
                  <a:pt x="174258" y="113697"/>
                </a:lnTo>
                <a:lnTo>
                  <a:pt x="193524" y="114979"/>
                </a:lnTo>
                <a:lnTo>
                  <a:pt x="213377" y="115914"/>
                </a:lnTo>
                <a:lnTo>
                  <a:pt x="233751" y="116486"/>
                </a:lnTo>
                <a:lnTo>
                  <a:pt x="254579" y="116680"/>
                </a:lnTo>
                <a:lnTo>
                  <a:pt x="275407" y="116486"/>
                </a:lnTo>
                <a:lnTo>
                  <a:pt x="295780" y="115914"/>
                </a:lnTo>
                <a:lnTo>
                  <a:pt x="315633" y="114979"/>
                </a:lnTo>
                <a:lnTo>
                  <a:pt x="334898" y="113697"/>
                </a:lnTo>
                <a:lnTo>
                  <a:pt x="353511" y="112083"/>
                </a:lnTo>
                <a:lnTo>
                  <a:pt x="371403" y="110151"/>
                </a:lnTo>
                <a:lnTo>
                  <a:pt x="388510" y="107918"/>
                </a:lnTo>
                <a:lnTo>
                  <a:pt x="420099" y="102607"/>
                </a:lnTo>
                <a:lnTo>
                  <a:pt x="447747" y="96271"/>
                </a:lnTo>
                <a:lnTo>
                  <a:pt x="470923" y="89032"/>
                </a:lnTo>
                <a:lnTo>
                  <a:pt x="489096" y="81012"/>
                </a:lnTo>
                <a:lnTo>
                  <a:pt x="505813" y="67783"/>
                </a:lnTo>
                <a:lnTo>
                  <a:pt x="509155" y="58342"/>
                </a:lnTo>
                <a:lnTo>
                  <a:pt x="508308" y="53569"/>
                </a:lnTo>
                <a:lnTo>
                  <a:pt x="496140" y="39935"/>
                </a:lnTo>
                <a:lnTo>
                  <a:pt x="480668" y="31569"/>
                </a:lnTo>
                <a:lnTo>
                  <a:pt x="459927" y="23924"/>
                </a:lnTo>
                <a:lnTo>
                  <a:pt x="434448" y="17121"/>
                </a:lnTo>
                <a:lnTo>
                  <a:pt x="404764" y="11282"/>
                </a:lnTo>
                <a:lnTo>
                  <a:pt x="371403" y="6528"/>
                </a:lnTo>
                <a:lnTo>
                  <a:pt x="353511" y="4597"/>
                </a:lnTo>
                <a:lnTo>
                  <a:pt x="334898" y="2982"/>
                </a:lnTo>
                <a:lnTo>
                  <a:pt x="315633" y="1700"/>
                </a:lnTo>
                <a:lnTo>
                  <a:pt x="295780" y="765"/>
                </a:lnTo>
                <a:lnTo>
                  <a:pt x="275407" y="194"/>
                </a:lnTo>
                <a:lnTo>
                  <a:pt x="25457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90629" y="2727251"/>
            <a:ext cx="509155" cy="116680"/>
          </a:xfrm>
          <a:custGeom>
            <a:avLst/>
            <a:gdLst/>
            <a:ahLst/>
            <a:cxnLst/>
            <a:rect l="l" t="t" r="r" b="b"/>
            <a:pathLst>
              <a:path w="509155" h="116680">
                <a:moveTo>
                  <a:pt x="254579" y="0"/>
                </a:moveTo>
                <a:lnTo>
                  <a:pt x="275407" y="194"/>
                </a:lnTo>
                <a:lnTo>
                  <a:pt x="295780" y="765"/>
                </a:lnTo>
                <a:lnTo>
                  <a:pt x="315633" y="1700"/>
                </a:lnTo>
                <a:lnTo>
                  <a:pt x="334898" y="2982"/>
                </a:lnTo>
                <a:lnTo>
                  <a:pt x="353511" y="4597"/>
                </a:lnTo>
                <a:lnTo>
                  <a:pt x="371403" y="6528"/>
                </a:lnTo>
                <a:lnTo>
                  <a:pt x="388510" y="8762"/>
                </a:lnTo>
                <a:lnTo>
                  <a:pt x="420099" y="14073"/>
                </a:lnTo>
                <a:lnTo>
                  <a:pt x="447747" y="20409"/>
                </a:lnTo>
                <a:lnTo>
                  <a:pt x="470923" y="27649"/>
                </a:lnTo>
                <a:lnTo>
                  <a:pt x="489096" y="35670"/>
                </a:lnTo>
                <a:lnTo>
                  <a:pt x="505813" y="48900"/>
                </a:lnTo>
                <a:lnTo>
                  <a:pt x="509155" y="58342"/>
                </a:lnTo>
                <a:lnTo>
                  <a:pt x="508308" y="63114"/>
                </a:lnTo>
                <a:lnTo>
                  <a:pt x="496140" y="76747"/>
                </a:lnTo>
                <a:lnTo>
                  <a:pt x="480668" y="85112"/>
                </a:lnTo>
                <a:lnTo>
                  <a:pt x="459927" y="92757"/>
                </a:lnTo>
                <a:lnTo>
                  <a:pt x="434448" y="99559"/>
                </a:lnTo>
                <a:lnTo>
                  <a:pt x="404764" y="105398"/>
                </a:lnTo>
                <a:lnTo>
                  <a:pt x="371403" y="110151"/>
                </a:lnTo>
                <a:lnTo>
                  <a:pt x="353511" y="112083"/>
                </a:lnTo>
                <a:lnTo>
                  <a:pt x="334898" y="113697"/>
                </a:lnTo>
                <a:lnTo>
                  <a:pt x="315633" y="114979"/>
                </a:lnTo>
                <a:lnTo>
                  <a:pt x="295780" y="115914"/>
                </a:lnTo>
                <a:lnTo>
                  <a:pt x="275407" y="116486"/>
                </a:lnTo>
                <a:lnTo>
                  <a:pt x="254579" y="116680"/>
                </a:lnTo>
                <a:lnTo>
                  <a:pt x="233751" y="116486"/>
                </a:lnTo>
                <a:lnTo>
                  <a:pt x="213377" y="115914"/>
                </a:lnTo>
                <a:lnTo>
                  <a:pt x="193524" y="114979"/>
                </a:lnTo>
                <a:lnTo>
                  <a:pt x="174258" y="113697"/>
                </a:lnTo>
                <a:lnTo>
                  <a:pt x="155645" y="112083"/>
                </a:lnTo>
                <a:lnTo>
                  <a:pt x="137752" y="110151"/>
                </a:lnTo>
                <a:lnTo>
                  <a:pt x="120645" y="107918"/>
                </a:lnTo>
                <a:lnTo>
                  <a:pt x="89056" y="102607"/>
                </a:lnTo>
                <a:lnTo>
                  <a:pt x="61408" y="96271"/>
                </a:lnTo>
                <a:lnTo>
                  <a:pt x="38232" y="89032"/>
                </a:lnTo>
                <a:lnTo>
                  <a:pt x="20059" y="81012"/>
                </a:lnTo>
                <a:lnTo>
                  <a:pt x="3342" y="67783"/>
                </a:lnTo>
                <a:lnTo>
                  <a:pt x="0" y="58342"/>
                </a:lnTo>
                <a:lnTo>
                  <a:pt x="846" y="53569"/>
                </a:lnTo>
                <a:lnTo>
                  <a:pt x="13014" y="39935"/>
                </a:lnTo>
                <a:lnTo>
                  <a:pt x="28487" y="31569"/>
                </a:lnTo>
                <a:lnTo>
                  <a:pt x="49227" y="23924"/>
                </a:lnTo>
                <a:lnTo>
                  <a:pt x="74706" y="17121"/>
                </a:lnTo>
                <a:lnTo>
                  <a:pt x="104391" y="11282"/>
                </a:lnTo>
                <a:lnTo>
                  <a:pt x="137752" y="6528"/>
                </a:lnTo>
                <a:lnTo>
                  <a:pt x="155645" y="4597"/>
                </a:lnTo>
                <a:lnTo>
                  <a:pt x="174258" y="2982"/>
                </a:lnTo>
                <a:lnTo>
                  <a:pt x="193524" y="1700"/>
                </a:lnTo>
                <a:lnTo>
                  <a:pt x="213377" y="765"/>
                </a:lnTo>
                <a:lnTo>
                  <a:pt x="233751" y="194"/>
                </a:lnTo>
                <a:lnTo>
                  <a:pt x="254579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98154" y="2048382"/>
            <a:ext cx="509155" cy="254573"/>
          </a:xfrm>
          <a:custGeom>
            <a:avLst/>
            <a:gdLst/>
            <a:ahLst/>
            <a:cxnLst/>
            <a:rect l="l" t="t" r="r" b="b"/>
            <a:pathLst>
              <a:path w="509155" h="254573">
                <a:moveTo>
                  <a:pt x="0" y="0"/>
                </a:moveTo>
                <a:lnTo>
                  <a:pt x="509155" y="0"/>
                </a:lnTo>
                <a:lnTo>
                  <a:pt x="509155" y="254573"/>
                </a:lnTo>
                <a:lnTo>
                  <a:pt x="0" y="254573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3945" y="1337677"/>
            <a:ext cx="795549" cy="222762"/>
          </a:xfrm>
          <a:custGeom>
            <a:avLst/>
            <a:gdLst/>
            <a:ahLst/>
            <a:cxnLst/>
            <a:rect l="l" t="t" r="r" b="b"/>
            <a:pathLst>
              <a:path w="795549" h="222762">
                <a:moveTo>
                  <a:pt x="0" y="0"/>
                </a:moveTo>
                <a:lnTo>
                  <a:pt x="795549" y="0"/>
                </a:lnTo>
                <a:lnTo>
                  <a:pt x="795549" y="222762"/>
                </a:lnTo>
                <a:lnTo>
                  <a:pt x="0" y="222762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74925" y="1560440"/>
            <a:ext cx="147525" cy="452398"/>
          </a:xfrm>
          <a:custGeom>
            <a:avLst/>
            <a:gdLst/>
            <a:ahLst/>
            <a:cxnLst/>
            <a:rect l="l" t="t" r="r" b="b"/>
            <a:pathLst>
              <a:path w="147525" h="452398">
                <a:moveTo>
                  <a:pt x="147525" y="0"/>
                </a:moveTo>
                <a:lnTo>
                  <a:pt x="0" y="45239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56091" y="1967780"/>
            <a:ext cx="60610" cy="80597"/>
          </a:xfrm>
          <a:custGeom>
            <a:avLst/>
            <a:gdLst/>
            <a:ahLst/>
            <a:cxnLst/>
            <a:rect l="l" t="t" r="r" b="b"/>
            <a:pathLst>
              <a:path w="60610" h="80597">
                <a:moveTo>
                  <a:pt x="7246" y="80597"/>
                </a:moveTo>
                <a:lnTo>
                  <a:pt x="60610" y="19768"/>
                </a:lnTo>
                <a:lnTo>
                  <a:pt x="47463" y="20674"/>
                </a:lnTo>
                <a:lnTo>
                  <a:pt x="35043" y="19355"/>
                </a:lnTo>
                <a:lnTo>
                  <a:pt x="23348" y="15809"/>
                </a:lnTo>
                <a:lnTo>
                  <a:pt x="12380" y="10037"/>
                </a:lnTo>
                <a:lnTo>
                  <a:pt x="2136" y="2039"/>
                </a:lnTo>
                <a:lnTo>
                  <a:pt x="0" y="0"/>
                </a:lnTo>
                <a:lnTo>
                  <a:pt x="7246" y="805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3945" y="2313562"/>
            <a:ext cx="235384" cy="435487"/>
          </a:xfrm>
          <a:custGeom>
            <a:avLst/>
            <a:gdLst/>
            <a:ahLst/>
            <a:cxnLst/>
            <a:rect l="l" t="t" r="r" b="b"/>
            <a:pathLst>
              <a:path w="235384" h="435487">
                <a:moveTo>
                  <a:pt x="0" y="0"/>
                </a:moveTo>
                <a:lnTo>
                  <a:pt x="235384" y="43548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63695" y="2701339"/>
            <a:ext cx="63407" cy="80593"/>
          </a:xfrm>
          <a:custGeom>
            <a:avLst/>
            <a:gdLst/>
            <a:ahLst/>
            <a:cxnLst/>
            <a:rect l="l" t="t" r="r" b="b"/>
            <a:pathLst>
              <a:path w="63407" h="80593">
                <a:moveTo>
                  <a:pt x="63407" y="80593"/>
                </a:moveTo>
                <a:lnTo>
                  <a:pt x="56086" y="0"/>
                </a:lnTo>
                <a:lnTo>
                  <a:pt x="47331" y="10513"/>
                </a:lnTo>
                <a:lnTo>
                  <a:pt x="37374" y="18800"/>
                </a:lnTo>
                <a:lnTo>
                  <a:pt x="26215" y="24862"/>
                </a:lnTo>
                <a:lnTo>
                  <a:pt x="13852" y="28697"/>
                </a:lnTo>
                <a:lnTo>
                  <a:pt x="286" y="30308"/>
                </a:lnTo>
                <a:lnTo>
                  <a:pt x="0" y="30318"/>
                </a:lnTo>
                <a:lnTo>
                  <a:pt x="63407" y="8059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14930" y="2249916"/>
            <a:ext cx="509151" cy="254573"/>
          </a:xfrm>
          <a:custGeom>
            <a:avLst/>
            <a:gdLst/>
            <a:ahLst/>
            <a:cxnLst/>
            <a:rect l="l" t="t" r="r" b="b"/>
            <a:pathLst>
              <a:path w="509151" h="254573">
                <a:moveTo>
                  <a:pt x="0" y="0"/>
                </a:moveTo>
                <a:lnTo>
                  <a:pt x="509151" y="0"/>
                </a:lnTo>
                <a:lnTo>
                  <a:pt x="509151" y="254573"/>
                </a:lnTo>
                <a:lnTo>
                  <a:pt x="0" y="254573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61887" y="2530925"/>
            <a:ext cx="249368" cy="249365"/>
          </a:xfrm>
          <a:custGeom>
            <a:avLst/>
            <a:gdLst/>
            <a:ahLst/>
            <a:cxnLst/>
            <a:rect l="l" t="t" r="r" b="b"/>
            <a:pathLst>
              <a:path w="249368" h="249365">
                <a:moveTo>
                  <a:pt x="0" y="249365"/>
                </a:moveTo>
                <a:lnTo>
                  <a:pt x="249368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62546" y="2504494"/>
            <a:ext cx="75136" cy="75133"/>
          </a:xfrm>
          <a:custGeom>
            <a:avLst/>
            <a:gdLst/>
            <a:ahLst/>
            <a:cxnLst/>
            <a:rect l="l" t="t" r="r" b="b"/>
            <a:pathLst>
              <a:path w="75136" h="75133">
                <a:moveTo>
                  <a:pt x="75136" y="0"/>
                </a:moveTo>
                <a:lnTo>
                  <a:pt x="0" y="30054"/>
                </a:lnTo>
                <a:lnTo>
                  <a:pt x="12578" y="35437"/>
                </a:lnTo>
                <a:lnTo>
                  <a:pt x="23366" y="42610"/>
                </a:lnTo>
                <a:lnTo>
                  <a:pt x="32363" y="51573"/>
                </a:lnTo>
                <a:lnTo>
                  <a:pt x="39572" y="62324"/>
                </a:lnTo>
                <a:lnTo>
                  <a:pt x="44993" y="74863"/>
                </a:lnTo>
                <a:lnTo>
                  <a:pt x="45083" y="75133"/>
                </a:lnTo>
                <a:lnTo>
                  <a:pt x="75136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25534" y="1846839"/>
            <a:ext cx="509151" cy="254573"/>
          </a:xfrm>
          <a:custGeom>
            <a:avLst/>
            <a:gdLst/>
            <a:ahLst/>
            <a:cxnLst/>
            <a:rect l="l" t="t" r="r" b="b"/>
            <a:pathLst>
              <a:path w="509151" h="254573">
                <a:moveTo>
                  <a:pt x="0" y="0"/>
                </a:moveTo>
                <a:lnTo>
                  <a:pt x="509151" y="0"/>
                </a:lnTo>
                <a:lnTo>
                  <a:pt x="509151" y="254573"/>
                </a:lnTo>
                <a:lnTo>
                  <a:pt x="0" y="254573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48286" y="2138795"/>
            <a:ext cx="0" cy="111121"/>
          </a:xfrm>
          <a:custGeom>
            <a:avLst/>
            <a:gdLst/>
            <a:ahLst/>
            <a:cxnLst/>
            <a:rect l="l" t="t" r="r" b="b"/>
            <a:pathLst>
              <a:path h="111121">
                <a:moveTo>
                  <a:pt x="0" y="111121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216410" y="2101413"/>
            <a:ext cx="63751" cy="74379"/>
          </a:xfrm>
          <a:custGeom>
            <a:avLst/>
            <a:gdLst/>
            <a:ahLst/>
            <a:cxnLst/>
            <a:rect l="l" t="t" r="r" b="b"/>
            <a:pathLst>
              <a:path w="63751" h="74379">
                <a:moveTo>
                  <a:pt x="31875" y="0"/>
                </a:moveTo>
                <a:lnTo>
                  <a:pt x="0" y="74379"/>
                </a:lnTo>
                <a:lnTo>
                  <a:pt x="12048" y="69492"/>
                </a:lnTo>
                <a:lnTo>
                  <a:pt x="24096" y="66883"/>
                </a:lnTo>
                <a:lnTo>
                  <a:pt x="36144" y="66551"/>
                </a:lnTo>
                <a:lnTo>
                  <a:pt x="48192" y="68497"/>
                </a:lnTo>
                <a:lnTo>
                  <a:pt x="60240" y="72719"/>
                </a:lnTo>
                <a:lnTo>
                  <a:pt x="63751" y="74379"/>
                </a:lnTo>
                <a:lnTo>
                  <a:pt x="31875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7873" y="1592063"/>
            <a:ext cx="160412" cy="254775"/>
          </a:xfrm>
          <a:custGeom>
            <a:avLst/>
            <a:gdLst/>
            <a:ahLst/>
            <a:cxnLst/>
            <a:rect l="l" t="t" r="r" b="b"/>
            <a:pathLst>
              <a:path w="160412" h="254775">
                <a:moveTo>
                  <a:pt x="160412" y="254775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67961" y="1560440"/>
            <a:ext cx="66598" cy="79921"/>
          </a:xfrm>
          <a:custGeom>
            <a:avLst/>
            <a:gdLst/>
            <a:ahLst/>
            <a:cxnLst/>
            <a:rect l="l" t="t" r="r" b="b"/>
            <a:pathLst>
              <a:path w="66598" h="79921">
                <a:moveTo>
                  <a:pt x="0" y="0"/>
                </a:moveTo>
                <a:lnTo>
                  <a:pt x="12649" y="79921"/>
                </a:lnTo>
                <a:lnTo>
                  <a:pt x="20686" y="68853"/>
                </a:lnTo>
                <a:lnTo>
                  <a:pt x="30072" y="59925"/>
                </a:lnTo>
                <a:lnTo>
                  <a:pt x="40805" y="53136"/>
                </a:lnTo>
                <a:lnTo>
                  <a:pt x="52886" y="48487"/>
                </a:lnTo>
                <a:lnTo>
                  <a:pt x="66314" y="45976"/>
                </a:lnTo>
                <a:lnTo>
                  <a:pt x="66598" y="45948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251290" y="2192921"/>
            <a:ext cx="347041" cy="3961"/>
          </a:xfrm>
          <a:custGeom>
            <a:avLst/>
            <a:gdLst/>
            <a:ahLst/>
            <a:cxnLst/>
            <a:rect l="l" t="t" r="r" b="b"/>
            <a:pathLst>
              <a:path w="347041" h="3961">
                <a:moveTo>
                  <a:pt x="347041" y="3961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5116" y="1592253"/>
            <a:ext cx="2046105" cy="0"/>
          </a:xfrm>
          <a:custGeom>
            <a:avLst/>
            <a:gdLst/>
            <a:ahLst/>
            <a:cxnLst/>
            <a:rect l="l" t="t" r="r" b="b"/>
            <a:pathLst>
              <a:path w="2046105">
                <a:moveTo>
                  <a:pt x="0" y="0"/>
                </a:moveTo>
                <a:lnTo>
                  <a:pt x="2046105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45116" y="2557532"/>
            <a:ext cx="2046105" cy="0"/>
          </a:xfrm>
          <a:custGeom>
            <a:avLst/>
            <a:gdLst/>
            <a:ahLst/>
            <a:cxnLst/>
            <a:rect l="l" t="t" r="r" b="b"/>
            <a:pathLst>
              <a:path w="2046105">
                <a:moveTo>
                  <a:pt x="0" y="0"/>
                </a:moveTo>
                <a:lnTo>
                  <a:pt x="2046105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21105" y="1287934"/>
            <a:ext cx="89640" cy="149397"/>
          </a:xfrm>
          <a:custGeom>
            <a:avLst/>
            <a:gdLst/>
            <a:ahLst/>
            <a:cxnLst/>
            <a:rect l="l" t="t" r="r" b="b"/>
            <a:pathLst>
              <a:path w="89640" h="149397">
                <a:moveTo>
                  <a:pt x="0" y="0"/>
                </a:moveTo>
                <a:lnTo>
                  <a:pt x="10709" y="1083"/>
                </a:lnTo>
                <a:lnTo>
                  <a:pt x="19452" y="4183"/>
                </a:lnTo>
                <a:lnTo>
                  <a:pt x="26446" y="9075"/>
                </a:lnTo>
                <a:lnTo>
                  <a:pt x="31912" y="15537"/>
                </a:lnTo>
                <a:lnTo>
                  <a:pt x="36066" y="23343"/>
                </a:lnTo>
                <a:lnTo>
                  <a:pt x="39128" y="32269"/>
                </a:lnTo>
                <a:lnTo>
                  <a:pt x="41315" y="42092"/>
                </a:lnTo>
                <a:lnTo>
                  <a:pt x="42848" y="52587"/>
                </a:lnTo>
                <a:lnTo>
                  <a:pt x="43943" y="63531"/>
                </a:lnTo>
                <a:lnTo>
                  <a:pt x="44820" y="74698"/>
                </a:lnTo>
                <a:lnTo>
                  <a:pt x="45697" y="85866"/>
                </a:lnTo>
                <a:lnTo>
                  <a:pt x="46792" y="96809"/>
                </a:lnTo>
                <a:lnTo>
                  <a:pt x="48324" y="107304"/>
                </a:lnTo>
                <a:lnTo>
                  <a:pt x="50512" y="117127"/>
                </a:lnTo>
                <a:lnTo>
                  <a:pt x="53574" y="126054"/>
                </a:lnTo>
                <a:lnTo>
                  <a:pt x="57728" y="133860"/>
                </a:lnTo>
                <a:lnTo>
                  <a:pt x="63193" y="140321"/>
                </a:lnTo>
                <a:lnTo>
                  <a:pt x="70188" y="145214"/>
                </a:lnTo>
                <a:lnTo>
                  <a:pt x="78931" y="148314"/>
                </a:lnTo>
                <a:lnTo>
                  <a:pt x="89640" y="14939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21105" y="1437332"/>
            <a:ext cx="89640" cy="149397"/>
          </a:xfrm>
          <a:custGeom>
            <a:avLst/>
            <a:gdLst/>
            <a:ahLst/>
            <a:cxnLst/>
            <a:rect l="l" t="t" r="r" b="b"/>
            <a:pathLst>
              <a:path w="89640" h="149397">
                <a:moveTo>
                  <a:pt x="0" y="149397"/>
                </a:moveTo>
                <a:lnTo>
                  <a:pt x="10709" y="148314"/>
                </a:lnTo>
                <a:lnTo>
                  <a:pt x="19452" y="145214"/>
                </a:lnTo>
                <a:lnTo>
                  <a:pt x="26446" y="140321"/>
                </a:lnTo>
                <a:lnTo>
                  <a:pt x="31912" y="133860"/>
                </a:lnTo>
                <a:lnTo>
                  <a:pt x="36066" y="126054"/>
                </a:lnTo>
                <a:lnTo>
                  <a:pt x="39128" y="117127"/>
                </a:lnTo>
                <a:lnTo>
                  <a:pt x="41315" y="107304"/>
                </a:lnTo>
                <a:lnTo>
                  <a:pt x="42848" y="96809"/>
                </a:lnTo>
                <a:lnTo>
                  <a:pt x="43943" y="85866"/>
                </a:lnTo>
                <a:lnTo>
                  <a:pt x="44820" y="74698"/>
                </a:lnTo>
                <a:lnTo>
                  <a:pt x="45697" y="63531"/>
                </a:lnTo>
                <a:lnTo>
                  <a:pt x="46792" y="52587"/>
                </a:lnTo>
                <a:lnTo>
                  <a:pt x="48324" y="42092"/>
                </a:lnTo>
                <a:lnTo>
                  <a:pt x="50512" y="32269"/>
                </a:lnTo>
                <a:lnTo>
                  <a:pt x="53574" y="23343"/>
                </a:lnTo>
                <a:lnTo>
                  <a:pt x="57728" y="15537"/>
                </a:lnTo>
                <a:lnTo>
                  <a:pt x="63193" y="9075"/>
                </a:lnTo>
                <a:lnTo>
                  <a:pt x="70188" y="4183"/>
                </a:lnTo>
                <a:lnTo>
                  <a:pt x="78931" y="1083"/>
                </a:lnTo>
                <a:lnTo>
                  <a:pt x="8964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21105" y="1601666"/>
            <a:ext cx="89640" cy="470614"/>
          </a:xfrm>
          <a:custGeom>
            <a:avLst/>
            <a:gdLst/>
            <a:ahLst/>
            <a:cxnLst/>
            <a:rect l="l" t="t" r="r" b="b"/>
            <a:pathLst>
              <a:path w="89640" h="470614">
                <a:moveTo>
                  <a:pt x="0" y="0"/>
                </a:moveTo>
                <a:lnTo>
                  <a:pt x="10709" y="3411"/>
                </a:lnTo>
                <a:lnTo>
                  <a:pt x="19452" y="13177"/>
                </a:lnTo>
                <a:lnTo>
                  <a:pt x="26446" y="28589"/>
                </a:lnTo>
                <a:lnTo>
                  <a:pt x="31912" y="48943"/>
                </a:lnTo>
                <a:lnTo>
                  <a:pt x="36066" y="73533"/>
                </a:lnTo>
                <a:lnTo>
                  <a:pt x="39128" y="101652"/>
                </a:lnTo>
                <a:lnTo>
                  <a:pt x="41315" y="132595"/>
                </a:lnTo>
                <a:lnTo>
                  <a:pt x="42848" y="165656"/>
                </a:lnTo>
                <a:lnTo>
                  <a:pt x="43943" y="200128"/>
                </a:lnTo>
                <a:lnTo>
                  <a:pt x="44820" y="235307"/>
                </a:lnTo>
                <a:lnTo>
                  <a:pt x="45697" y="270485"/>
                </a:lnTo>
                <a:lnTo>
                  <a:pt x="46792" y="304958"/>
                </a:lnTo>
                <a:lnTo>
                  <a:pt x="48324" y="338018"/>
                </a:lnTo>
                <a:lnTo>
                  <a:pt x="50512" y="368961"/>
                </a:lnTo>
                <a:lnTo>
                  <a:pt x="53574" y="397081"/>
                </a:lnTo>
                <a:lnTo>
                  <a:pt x="57728" y="421670"/>
                </a:lnTo>
                <a:lnTo>
                  <a:pt x="63193" y="442024"/>
                </a:lnTo>
                <a:lnTo>
                  <a:pt x="70188" y="457437"/>
                </a:lnTo>
                <a:lnTo>
                  <a:pt x="78931" y="467202"/>
                </a:lnTo>
                <a:lnTo>
                  <a:pt x="89640" y="47061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21105" y="2072281"/>
            <a:ext cx="89640" cy="470610"/>
          </a:xfrm>
          <a:custGeom>
            <a:avLst/>
            <a:gdLst/>
            <a:ahLst/>
            <a:cxnLst/>
            <a:rect l="l" t="t" r="r" b="b"/>
            <a:pathLst>
              <a:path w="89640" h="470610">
                <a:moveTo>
                  <a:pt x="0" y="470610"/>
                </a:moveTo>
                <a:lnTo>
                  <a:pt x="10709" y="467198"/>
                </a:lnTo>
                <a:lnTo>
                  <a:pt x="19452" y="457433"/>
                </a:lnTo>
                <a:lnTo>
                  <a:pt x="26446" y="442020"/>
                </a:lnTo>
                <a:lnTo>
                  <a:pt x="31912" y="421666"/>
                </a:lnTo>
                <a:lnTo>
                  <a:pt x="36066" y="397077"/>
                </a:lnTo>
                <a:lnTo>
                  <a:pt x="39128" y="368958"/>
                </a:lnTo>
                <a:lnTo>
                  <a:pt x="41315" y="338015"/>
                </a:lnTo>
                <a:lnTo>
                  <a:pt x="42848" y="304955"/>
                </a:lnTo>
                <a:lnTo>
                  <a:pt x="43943" y="270483"/>
                </a:lnTo>
                <a:lnTo>
                  <a:pt x="44820" y="235305"/>
                </a:lnTo>
                <a:lnTo>
                  <a:pt x="45697" y="200127"/>
                </a:lnTo>
                <a:lnTo>
                  <a:pt x="46792" y="165654"/>
                </a:lnTo>
                <a:lnTo>
                  <a:pt x="48324" y="132594"/>
                </a:lnTo>
                <a:lnTo>
                  <a:pt x="50512" y="101651"/>
                </a:lnTo>
                <a:lnTo>
                  <a:pt x="53574" y="73532"/>
                </a:lnTo>
                <a:lnTo>
                  <a:pt x="57728" y="48943"/>
                </a:lnTo>
                <a:lnTo>
                  <a:pt x="63193" y="28589"/>
                </a:lnTo>
                <a:lnTo>
                  <a:pt x="70188" y="13177"/>
                </a:lnTo>
                <a:lnTo>
                  <a:pt x="78931" y="3411"/>
                </a:lnTo>
                <a:lnTo>
                  <a:pt x="8964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21105" y="2572771"/>
            <a:ext cx="89640" cy="216630"/>
          </a:xfrm>
          <a:custGeom>
            <a:avLst/>
            <a:gdLst/>
            <a:ahLst/>
            <a:cxnLst/>
            <a:rect l="l" t="t" r="r" b="b"/>
            <a:pathLst>
              <a:path w="89640" h="216630">
                <a:moveTo>
                  <a:pt x="0" y="0"/>
                </a:moveTo>
                <a:lnTo>
                  <a:pt x="10709" y="1570"/>
                </a:lnTo>
                <a:lnTo>
                  <a:pt x="19452" y="6065"/>
                </a:lnTo>
                <a:lnTo>
                  <a:pt x="26446" y="13160"/>
                </a:lnTo>
                <a:lnTo>
                  <a:pt x="31912" y="22529"/>
                </a:lnTo>
                <a:lnTo>
                  <a:pt x="36066" y="33848"/>
                </a:lnTo>
                <a:lnTo>
                  <a:pt x="39128" y="46792"/>
                </a:lnTo>
                <a:lnTo>
                  <a:pt x="41315" y="61035"/>
                </a:lnTo>
                <a:lnTo>
                  <a:pt x="42848" y="76253"/>
                </a:lnTo>
                <a:lnTo>
                  <a:pt x="43943" y="92121"/>
                </a:lnTo>
                <a:lnTo>
                  <a:pt x="44820" y="108315"/>
                </a:lnTo>
                <a:lnTo>
                  <a:pt x="45697" y="124508"/>
                </a:lnTo>
                <a:lnTo>
                  <a:pt x="46792" y="140376"/>
                </a:lnTo>
                <a:lnTo>
                  <a:pt x="48324" y="155594"/>
                </a:lnTo>
                <a:lnTo>
                  <a:pt x="50512" y="169838"/>
                </a:lnTo>
                <a:lnTo>
                  <a:pt x="53574" y="182781"/>
                </a:lnTo>
                <a:lnTo>
                  <a:pt x="57728" y="194100"/>
                </a:lnTo>
                <a:lnTo>
                  <a:pt x="63193" y="203469"/>
                </a:lnTo>
                <a:lnTo>
                  <a:pt x="70188" y="210564"/>
                </a:lnTo>
                <a:lnTo>
                  <a:pt x="78931" y="215059"/>
                </a:lnTo>
                <a:lnTo>
                  <a:pt x="89640" y="21663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21105" y="2789402"/>
            <a:ext cx="89640" cy="216630"/>
          </a:xfrm>
          <a:custGeom>
            <a:avLst/>
            <a:gdLst/>
            <a:ahLst/>
            <a:cxnLst/>
            <a:rect l="l" t="t" r="r" b="b"/>
            <a:pathLst>
              <a:path w="89640" h="216630">
                <a:moveTo>
                  <a:pt x="0" y="216630"/>
                </a:moveTo>
                <a:lnTo>
                  <a:pt x="10709" y="215059"/>
                </a:lnTo>
                <a:lnTo>
                  <a:pt x="19452" y="210564"/>
                </a:lnTo>
                <a:lnTo>
                  <a:pt x="26446" y="203469"/>
                </a:lnTo>
                <a:lnTo>
                  <a:pt x="31912" y="194100"/>
                </a:lnTo>
                <a:lnTo>
                  <a:pt x="36066" y="182781"/>
                </a:lnTo>
                <a:lnTo>
                  <a:pt x="39128" y="169837"/>
                </a:lnTo>
                <a:lnTo>
                  <a:pt x="41315" y="155594"/>
                </a:lnTo>
                <a:lnTo>
                  <a:pt x="42848" y="140376"/>
                </a:lnTo>
                <a:lnTo>
                  <a:pt x="43943" y="124508"/>
                </a:lnTo>
                <a:lnTo>
                  <a:pt x="44820" y="108315"/>
                </a:lnTo>
                <a:lnTo>
                  <a:pt x="45697" y="92121"/>
                </a:lnTo>
                <a:lnTo>
                  <a:pt x="46792" y="76253"/>
                </a:lnTo>
                <a:lnTo>
                  <a:pt x="48324" y="61035"/>
                </a:lnTo>
                <a:lnTo>
                  <a:pt x="50512" y="46792"/>
                </a:lnTo>
                <a:lnTo>
                  <a:pt x="53574" y="33848"/>
                </a:lnTo>
                <a:lnTo>
                  <a:pt x="57728" y="22529"/>
                </a:lnTo>
                <a:lnTo>
                  <a:pt x="63193" y="13160"/>
                </a:lnTo>
                <a:lnTo>
                  <a:pt x="70188" y="6065"/>
                </a:lnTo>
                <a:lnTo>
                  <a:pt x="78931" y="1570"/>
                </a:lnTo>
                <a:lnTo>
                  <a:pt x="8964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300" y="243119"/>
            <a:ext cx="3837866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Architectures:</a:t>
            </a:r>
            <a:r>
              <a:rPr sz="14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r>
              <a:rPr sz="1400" spc="14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client-ser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r>
              <a:rPr sz="1400" spc="14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805381"/>
            <a:ext cx="4294681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Internet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search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engine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layers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7802" y="1341353"/>
            <a:ext cx="556434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User-interface level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7188" y="1625219"/>
            <a:ext cx="537797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HTML</a:t>
            </a:r>
            <a:r>
              <a:rPr sz="650" spc="4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page containing</a:t>
            </a:r>
            <a:r>
              <a:rPr sz="650" spc="6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list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485" y="1744736"/>
            <a:ext cx="784604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Keyword</a:t>
            </a:r>
            <a:r>
              <a:rPr sz="650" spc="5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expression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7802" y="1983777"/>
            <a:ext cx="444024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Processing level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0689" y="2103298"/>
            <a:ext cx="503539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Ranked</a:t>
            </a:r>
            <a:r>
              <a:rPr sz="650" spc="4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list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40"/>
              </a:lnSpc>
              <a:spcBef>
                <a:spcPts val="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of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page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titles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3063" y="2387160"/>
            <a:ext cx="68627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Database</a:t>
            </a:r>
            <a:r>
              <a:rPr sz="650" spc="6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queries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2610" y="2611260"/>
            <a:ext cx="831407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9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eb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page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titles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40"/>
              </a:lnSpc>
              <a:spcBef>
                <a:spcPts val="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with</a:t>
            </a:r>
            <a:r>
              <a:rPr sz="650" spc="2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meta-information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7802" y="2760647"/>
            <a:ext cx="40032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r>
              <a:rPr sz="6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level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932" y="2775601"/>
            <a:ext cx="625324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23746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Database with</a:t>
            </a:r>
            <a:r>
              <a:rPr sz="650" spc="2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-9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eb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pages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3149445"/>
            <a:ext cx="3887080" cy="380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4" dirty="0" smtClean="0">
                <a:latin typeface="Times New Roman"/>
                <a:cs typeface="Times New Roman"/>
              </a:rPr>
              <a:t>h</a:t>
            </a:r>
            <a:r>
              <a:rPr sz="1100" spc="0" dirty="0" smtClean="0">
                <a:latin typeface="Times New Roman"/>
                <a:cs typeface="Times New Roman"/>
              </a:rPr>
              <a:t>ysically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across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eral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7696"/>
              </a:lnSpc>
              <a:spcBef>
                <a:spcPts val="1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machines</a:t>
            </a:r>
            <a:r>
              <a:rPr sz="1100" spc="198" dirty="0" smtClean="0">
                <a:latin typeface="Times New Roman"/>
                <a:cs typeface="Times New Roman"/>
              </a:rPr>
              <a:t> </a:t>
            </a:r>
            <a:r>
              <a:rPr sz="1100" spc="-231" dirty="0" smtClean="0">
                <a:latin typeface="Times New Roman"/>
                <a:cs typeface="Times New Roman"/>
              </a:rPr>
              <a:t>=</a:t>
            </a:r>
            <a:r>
              <a:rPr sz="1100" spc="0" dirty="0" smtClean="0">
                <a:latin typeface="Cambria"/>
                <a:cs typeface="Cambria"/>
              </a:rPr>
              <a:t>⇒</a:t>
            </a:r>
            <a:r>
              <a:rPr sz="1100" spc="221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Multitiered</a:t>
            </a:r>
            <a:r>
              <a:rPr sz="1100" spc="-4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Architectures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4930" y="2138795"/>
            <a:ext cx="233356" cy="111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4"/>
              </a:spcBef>
            </a:pPr>
            <a:endParaRPr sz="850"/>
          </a:p>
        </p:txBody>
      </p:sp>
      <p:sp>
        <p:nvSpPr>
          <p:cNvPr id="6" name="object 6"/>
          <p:cNvSpPr txBox="1"/>
          <p:nvPr/>
        </p:nvSpPr>
        <p:spPr>
          <a:xfrm>
            <a:off x="2248286" y="2138795"/>
            <a:ext cx="275794" cy="1111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4"/>
              </a:spcBef>
            </a:pPr>
            <a:endParaRPr sz="850"/>
          </a:p>
        </p:txBody>
      </p:sp>
      <p:sp>
        <p:nvSpPr>
          <p:cNvPr id="5" name="object 5"/>
          <p:cNvSpPr txBox="1"/>
          <p:nvPr/>
        </p:nvSpPr>
        <p:spPr>
          <a:xfrm>
            <a:off x="2014930" y="2249916"/>
            <a:ext cx="509151" cy="254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000" marR="60155" indent="22300">
              <a:lnSpc>
                <a:spcPct val="100424"/>
              </a:lnSpc>
              <a:spcBef>
                <a:spcPts val="28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Ranking algorithm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8154" y="2048382"/>
            <a:ext cx="509155" cy="254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9576" marR="54416" indent="65642">
              <a:lnSpc>
                <a:spcPts val="740"/>
              </a:lnSpc>
              <a:spcBef>
                <a:spcPts val="39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Query generator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5534" y="1846839"/>
            <a:ext cx="509151" cy="254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703" marR="105268" algn="ctr">
              <a:lnSpc>
                <a:spcPct val="95825"/>
              </a:lnSpc>
              <a:spcBef>
                <a:spcPts val="28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HTML</a:t>
            </a:r>
            <a:endParaRPr sz="650">
              <a:latin typeface="Arial"/>
              <a:cs typeface="Arial"/>
            </a:endParaRPr>
          </a:p>
          <a:p>
            <a:pPr marL="69810" marR="40367" algn="ctr">
              <a:lnSpc>
                <a:spcPts val="740"/>
              </a:lnSpc>
              <a:spcBef>
                <a:spcPts val="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generator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73945" y="1337677"/>
            <a:ext cx="795549" cy="222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7"/>
              </a:spcBef>
            </a:pPr>
            <a:endParaRPr sz="500"/>
          </a:p>
          <a:p>
            <a:pPr marL="148578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User</a:t>
            </a:r>
            <a:r>
              <a:rPr sz="6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interface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60046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3657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242119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29291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631969"/>
            <a:ext cx="50800" cy="2622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95470"/>
            <a:ext cx="50800" cy="2559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819121"/>
            <a:ext cx="4432566" cy="2486498"/>
          </a:xfrm>
          <a:custGeom>
            <a:avLst/>
            <a:gdLst/>
            <a:ahLst/>
            <a:cxnLst/>
            <a:rect l="l" t="t" r="r" b="b"/>
            <a:pathLst>
              <a:path w="4432566" h="2486498">
                <a:moveTo>
                  <a:pt x="0" y="2435697"/>
                </a:moveTo>
                <a:lnTo>
                  <a:pt x="16636" y="2473211"/>
                </a:lnTo>
                <a:lnTo>
                  <a:pt x="50800" y="2486498"/>
                </a:lnTo>
                <a:lnTo>
                  <a:pt x="4381765" y="2486498"/>
                </a:lnTo>
                <a:lnTo>
                  <a:pt x="4419279" y="2469862"/>
                </a:lnTo>
                <a:lnTo>
                  <a:pt x="4432566" y="2435697"/>
                </a:lnTo>
                <a:lnTo>
                  <a:pt x="4432566" y="0"/>
                </a:lnTo>
                <a:lnTo>
                  <a:pt x="0" y="0"/>
                </a:lnTo>
                <a:lnTo>
                  <a:pt x="0" y="24356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82770"/>
            <a:ext cx="0" cy="2591098"/>
          </a:xfrm>
          <a:custGeom>
            <a:avLst/>
            <a:gdLst/>
            <a:ahLst/>
            <a:cxnLst/>
            <a:rect l="l" t="t" r="r" b="b"/>
            <a:pathLst>
              <a:path h="2591098">
                <a:moveTo>
                  <a:pt x="0" y="2591098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700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57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44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98872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Architectures:</a:t>
            </a:r>
            <a:r>
              <a:rPr sz="14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Multi-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iered</a:t>
            </a:r>
            <a:r>
              <a:rPr sz="1400" spc="1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19089"/>
            <a:ext cx="4288347" cy="2656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520576" algn="ctr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Logical</a:t>
            </a:r>
            <a:r>
              <a:rPr sz="1100" spc="6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chitectu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vs.</a:t>
            </a:r>
            <a:r>
              <a:rPr sz="1100" spc="5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ysical</a:t>
            </a:r>
            <a:r>
              <a:rPr sz="1100" spc="1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chitectu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289788" marR="17047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roughly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equ</a:t>
            </a:r>
            <a:r>
              <a:rPr sz="1100" spc="-25" dirty="0" smtClean="0">
                <a:latin typeface="Times New Roman"/>
                <a:cs typeface="Times New Roman"/>
              </a:rPr>
              <a:t>iv</a:t>
            </a:r>
            <a:r>
              <a:rPr sz="1100" spc="0" dirty="0" smtClean="0">
                <a:latin typeface="Times New Roman"/>
                <a:cs typeface="Times New Roman"/>
              </a:rPr>
              <a:t>alent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terms,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typically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implies 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ely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hard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are.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Logical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4" dirty="0" smtClean="0">
                <a:latin typeface="Times New Roman"/>
                <a:cs typeface="Times New Roman"/>
              </a:rPr>
              <a:t>h</a:t>
            </a:r>
            <a:r>
              <a:rPr sz="1100" spc="0" dirty="0" smtClean="0">
                <a:latin typeface="Times New Roman"/>
                <a:cs typeface="Times New Roman"/>
              </a:rPr>
              <a:t>ysical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anization.</a:t>
            </a:r>
            <a:endParaRPr sz="1100">
              <a:latin typeface="Times New Roman"/>
              <a:cs typeface="Times New Roman"/>
            </a:endParaRPr>
          </a:p>
          <a:p>
            <a:pPr marL="289788" marR="42955">
              <a:lnSpc>
                <a:spcPct val="143939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4" dirty="0" smtClean="0">
                <a:latin typeface="Times New Roman"/>
                <a:cs typeface="Times New Roman"/>
              </a:rPr>
              <a:t>h</a:t>
            </a:r>
            <a:r>
              <a:rPr sz="1100" spc="0" dirty="0" smtClean="0">
                <a:latin typeface="Times New Roman"/>
                <a:cs typeface="Times New Roman"/>
              </a:rPr>
              <a:t>ysical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match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logical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architecture. Clients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could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placed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same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node,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</a:pPr>
            <a:r>
              <a:rPr sz="1100" spc="0" dirty="0" smtClean="0">
                <a:latin typeface="Times New Roman"/>
                <a:cs typeface="Times New Roman"/>
              </a:rPr>
              <a:t>according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eral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typologies.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47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map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hard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are?</a:t>
            </a:r>
            <a:endParaRPr sz="1100">
              <a:latin typeface="Times New Roman"/>
              <a:cs typeface="Times New Roman"/>
            </a:endParaRPr>
          </a:p>
          <a:p>
            <a:pPr marL="566889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Correspondence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between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logical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modules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computers</a:t>
            </a:r>
            <a:endParaRPr sz="10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49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Could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arious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architectures:</a:t>
            </a:r>
            <a:endParaRPr sz="1100">
              <a:latin typeface="Times New Roman"/>
              <a:cs typeface="Times New Roman"/>
            </a:endParaRPr>
          </a:p>
          <a:p>
            <a:pPr marL="566889" marR="240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Single-tiered:</a:t>
            </a:r>
            <a:r>
              <a:rPr sz="1000" spc="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dumb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terminal/mainframe</a:t>
            </a:r>
            <a:r>
              <a:rPr sz="1000" spc="-7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configuration</a:t>
            </a:r>
            <a:endParaRPr sz="1000">
              <a:latin typeface="Times New Roman"/>
              <a:cs typeface="Times New Roman"/>
            </a:endParaRPr>
          </a:p>
          <a:p>
            <a:pPr marL="566889" marR="24096">
              <a:lnSpc>
                <a:spcPct val="95825"/>
              </a:lnSpc>
              <a:spcBef>
                <a:spcPts val="543"/>
              </a:spcBef>
            </a:pPr>
            <a:r>
              <a:rPr sz="1000" spc="-7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o-tiered:</a:t>
            </a:r>
            <a:r>
              <a:rPr sz="1000" spc="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client/single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configuration</a:t>
            </a:r>
            <a:endParaRPr sz="1000">
              <a:latin typeface="Times New Roman"/>
              <a:cs typeface="Times New Roman"/>
            </a:endParaRPr>
          </a:p>
          <a:p>
            <a:pPr marL="566889" marR="24096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Three-tiered:</a:t>
            </a:r>
            <a:r>
              <a:rPr sz="1000" spc="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layer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separate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746010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7290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032721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08352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777521"/>
            <a:ext cx="50800" cy="22678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41022"/>
            <a:ext cx="50800" cy="22043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955459"/>
            <a:ext cx="4432566" cy="2140762"/>
          </a:xfrm>
          <a:custGeom>
            <a:avLst/>
            <a:gdLst/>
            <a:ahLst/>
            <a:cxnLst/>
            <a:rect l="l" t="t" r="r" b="b"/>
            <a:pathLst>
              <a:path w="4432566" h="2140762">
                <a:moveTo>
                  <a:pt x="0" y="2089961"/>
                </a:moveTo>
                <a:lnTo>
                  <a:pt x="16636" y="2127475"/>
                </a:lnTo>
                <a:lnTo>
                  <a:pt x="50800" y="2140762"/>
                </a:lnTo>
                <a:lnTo>
                  <a:pt x="4381765" y="2140762"/>
                </a:lnTo>
                <a:lnTo>
                  <a:pt x="4419279" y="2124126"/>
                </a:lnTo>
                <a:lnTo>
                  <a:pt x="4432566" y="2089961"/>
                </a:lnTo>
                <a:lnTo>
                  <a:pt x="4432566" y="0"/>
                </a:lnTo>
                <a:lnTo>
                  <a:pt x="0" y="0"/>
                </a:lnTo>
                <a:lnTo>
                  <a:pt x="0" y="2089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28322"/>
            <a:ext cx="0" cy="2236149"/>
          </a:xfrm>
          <a:custGeom>
            <a:avLst/>
            <a:gdLst/>
            <a:ahLst/>
            <a:cxnLst/>
            <a:rect l="l" t="t" r="r" b="b"/>
            <a:pathLst>
              <a:path h="2236149">
                <a:moveTo>
                  <a:pt x="0" y="223614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156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029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7902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98872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Architectures:</a:t>
            </a:r>
            <a:r>
              <a:rPr sz="14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Multi-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iered</a:t>
            </a:r>
            <a:r>
              <a:rPr sz="1400" spc="1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64644"/>
            <a:ext cx="4304843" cy="2327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9715">
              <a:lnSpc>
                <a:spcPts val="1145"/>
              </a:lnSpc>
              <a:spcBef>
                <a:spcPts val="57"/>
              </a:spcBef>
            </a:pPr>
            <a:r>
              <a:rPr sz="11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o-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sz="1100" spc="2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chitectu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289788" marR="661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application-layers</a:t>
            </a:r>
            <a:r>
              <a:rPr sz="1100" spc="-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placed?</a:t>
            </a:r>
            <a:r>
              <a:rPr sz="1100" spc="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machines, 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machines?</a:t>
            </a:r>
            <a:endParaRPr sz="1100">
              <a:latin typeface="Times New Roman"/>
              <a:cs typeface="Times New Roman"/>
            </a:endParaRPr>
          </a:p>
          <a:p>
            <a:pPr marL="289788" marR="19715">
              <a:lnSpc>
                <a:spcPct val="95825"/>
              </a:lnSpc>
              <a:spcBef>
                <a:spcPts val="47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range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possible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solutions:</a:t>
            </a:r>
            <a:endParaRPr sz="1100">
              <a:latin typeface="Times New Roman"/>
              <a:cs typeface="Times New Roman"/>
            </a:endParaRPr>
          </a:p>
          <a:p>
            <a:pPr marL="566889" marR="170690">
              <a:lnSpc>
                <a:spcPts val="1100"/>
              </a:lnSpc>
              <a:spcBef>
                <a:spcPts val="229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Thin-Client</a:t>
            </a:r>
            <a:r>
              <a:rPr sz="10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management;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 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simple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graphical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display</a:t>
            </a:r>
            <a:endParaRPr sz="1000">
              <a:latin typeface="Times New Roman"/>
              <a:cs typeface="Times New Roman"/>
            </a:endParaRPr>
          </a:p>
          <a:p>
            <a:pPr marL="843978" marR="119921">
              <a:lnSpc>
                <a:spcPts val="1034"/>
              </a:lnSpc>
              <a:spcBef>
                <a:spcPts val="179"/>
              </a:spcBef>
            </a:pP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Pros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easier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manage,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more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reliable,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client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machines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dont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need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so la</a:t>
            </a:r>
            <a:r>
              <a:rPr sz="900" spc="-14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ge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werful</a:t>
            </a:r>
            <a:endParaRPr sz="900">
              <a:latin typeface="Times New Roman"/>
              <a:cs typeface="Times New Roman"/>
            </a:endParaRPr>
          </a:p>
          <a:p>
            <a:pPr marL="843978" marR="19715">
              <a:lnSpc>
                <a:spcPct val="95825"/>
              </a:lnSpc>
              <a:spcBef>
                <a:spcPts val="511"/>
              </a:spcBef>
            </a:pP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perce</a:t>
            </a:r>
            <a:r>
              <a:rPr sz="900" spc="-19" dirty="0" smtClean="0">
                <a:latin typeface="Times New Roman"/>
                <a:cs typeface="Times New Roman"/>
              </a:rPr>
              <a:t>i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ed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performance</a:t>
            </a:r>
            <a:r>
              <a:rPr sz="900" spc="-4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loss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client</a:t>
            </a:r>
            <a:endParaRPr sz="900">
              <a:latin typeface="Times New Roman"/>
              <a:cs typeface="Times New Roman"/>
            </a:endParaRPr>
          </a:p>
          <a:p>
            <a:pPr marL="566889">
              <a:lnSpc>
                <a:spcPct val="95825"/>
              </a:lnSpc>
              <a:spcBef>
                <a:spcPts val="465"/>
              </a:spcBef>
            </a:pP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at-Client</a:t>
            </a:r>
            <a:r>
              <a:rPr sz="10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application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resides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endParaRPr sz="1000">
              <a:latin typeface="Times New Roman"/>
              <a:cs typeface="Times New Roman"/>
            </a:endParaRPr>
          </a:p>
          <a:p>
            <a:pPr marL="843978" marR="19715">
              <a:lnSpc>
                <a:spcPct val="95825"/>
              </a:lnSpc>
              <a:spcBef>
                <a:spcPts val="235"/>
              </a:spcBef>
            </a:pP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Pros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reduces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ork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load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ser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er;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more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scalable</a:t>
            </a:r>
            <a:endParaRPr sz="900">
              <a:latin typeface="Times New Roman"/>
              <a:cs typeface="Times New Roman"/>
            </a:endParaRPr>
          </a:p>
          <a:p>
            <a:pPr marL="843978" marR="19715">
              <a:lnSpc>
                <a:spcPct val="95825"/>
              </a:lnSpc>
              <a:spcBef>
                <a:spcPts val="509"/>
              </a:spcBef>
            </a:pP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harder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manage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admin,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less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secure</a:t>
            </a:r>
            <a:endParaRPr sz="900">
              <a:latin typeface="Times New Roman"/>
              <a:cs typeface="Times New Roman"/>
            </a:endParaRPr>
          </a:p>
          <a:p>
            <a:pPr marL="566889" marR="19715">
              <a:lnSpc>
                <a:spcPct val="95825"/>
              </a:lnSpc>
              <a:spcBef>
                <a:spcPts val="56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solutions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between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thin-client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at-client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785393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2151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97365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02445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816907"/>
            <a:ext cx="50800" cy="2169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80407"/>
            <a:ext cx="50800" cy="21059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004059"/>
            <a:ext cx="4432566" cy="2033095"/>
          </a:xfrm>
          <a:custGeom>
            <a:avLst/>
            <a:gdLst/>
            <a:ahLst/>
            <a:cxnLst/>
            <a:rect l="l" t="t" r="r" b="b"/>
            <a:pathLst>
              <a:path w="4432566" h="2033095">
                <a:moveTo>
                  <a:pt x="0" y="1982294"/>
                </a:moveTo>
                <a:lnTo>
                  <a:pt x="16636" y="2019808"/>
                </a:lnTo>
                <a:lnTo>
                  <a:pt x="50800" y="2033095"/>
                </a:lnTo>
                <a:lnTo>
                  <a:pt x="4381765" y="2033095"/>
                </a:lnTo>
                <a:lnTo>
                  <a:pt x="4419279" y="2016459"/>
                </a:lnTo>
                <a:lnTo>
                  <a:pt x="4432566" y="1982294"/>
                </a:lnTo>
                <a:lnTo>
                  <a:pt x="4432566" y="0"/>
                </a:lnTo>
                <a:lnTo>
                  <a:pt x="0" y="0"/>
                </a:lnTo>
                <a:lnTo>
                  <a:pt x="0" y="19822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67707"/>
            <a:ext cx="0" cy="2137696"/>
          </a:xfrm>
          <a:custGeom>
            <a:avLst/>
            <a:gdLst/>
            <a:ahLst/>
            <a:cxnLst/>
            <a:rect l="l" t="t" r="r" b="b"/>
            <a:pathLst>
              <a:path h="2137696">
                <a:moveTo>
                  <a:pt x="0" y="213769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550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423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296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899" y="1042009"/>
            <a:ext cx="3684270" cy="19507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98872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Architectures:</a:t>
            </a:r>
            <a:r>
              <a:rPr sz="14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Multi-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iered</a:t>
            </a:r>
            <a:r>
              <a:rPr sz="1400" spc="1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04027"/>
            <a:ext cx="223340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-87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raditional</a:t>
            </a:r>
            <a:r>
              <a:rPr sz="1100" spc="-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o-tie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sz="1100" spc="2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configurations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43435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95351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807032"/>
            <a:ext cx="4090639" cy="2228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pieces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definition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dispersed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across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machines.</a:t>
            </a:r>
            <a:endParaRPr sz="1100">
              <a:latin typeface="Times New Roman"/>
              <a:cs typeface="Times New Roman"/>
            </a:endParaRPr>
          </a:p>
          <a:p>
            <a:pPr marL="12700" marR="42394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order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manage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their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intrinsic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xit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 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properly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anized.</a:t>
            </a:r>
            <a:endParaRPr sz="1100">
              <a:latin typeface="Times New Roman"/>
              <a:cs typeface="Times New Roman"/>
            </a:endParaRPr>
          </a:p>
          <a:p>
            <a:pPr marL="12700" marR="125106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mostly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xpressed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terms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 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  <a:spcBef>
                <a:spcPts val="6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ays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look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4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vious ones:</a:t>
            </a:r>
            <a:endParaRPr sz="1100">
              <a:latin typeface="Times New Roman"/>
              <a:cs typeface="Times New Roman"/>
            </a:endParaRPr>
          </a:p>
          <a:p>
            <a:pPr marL="289801" marR="123118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0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architecture</a:t>
            </a:r>
            <a:r>
              <a:rPr sz="1000" spc="20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logical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anization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(of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components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 interconnections)</a:t>
            </a:r>
            <a:endParaRPr sz="1000">
              <a:latin typeface="Times New Roman"/>
              <a:cs typeface="Times New Roman"/>
            </a:endParaRPr>
          </a:p>
          <a:p>
            <a:pPr marL="289801" marR="238762">
              <a:lnSpc>
                <a:spcPct val="99658"/>
              </a:lnSpc>
              <a:spcBef>
                <a:spcPts val="50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architecture</a:t>
            </a:r>
            <a:r>
              <a:rPr sz="1000" spc="20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</a:t>
            </a:r>
            <a:r>
              <a:rPr sz="1000" spc="-4" dirty="0" smtClean="0">
                <a:latin typeface="Times New Roman"/>
                <a:cs typeface="Times New Roman"/>
              </a:rPr>
              <a:t>h</a:t>
            </a:r>
            <a:r>
              <a:rPr sz="1000" spc="0" dirty="0" smtClean="0">
                <a:latin typeface="Times New Roman"/>
                <a:cs typeface="Times New Roman"/>
              </a:rPr>
              <a:t>ysical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realization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instantiation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soft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 components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real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600468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2736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25306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30386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631967"/>
            <a:ext cx="50800" cy="2633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95467"/>
            <a:ext cx="50800" cy="25702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809905"/>
            <a:ext cx="4432566" cy="2506662"/>
          </a:xfrm>
          <a:custGeom>
            <a:avLst/>
            <a:gdLst/>
            <a:ahLst/>
            <a:cxnLst/>
            <a:rect l="l" t="t" r="r" b="b"/>
            <a:pathLst>
              <a:path w="4432566" h="2506662">
                <a:moveTo>
                  <a:pt x="0" y="2455861"/>
                </a:moveTo>
                <a:lnTo>
                  <a:pt x="16636" y="2493375"/>
                </a:lnTo>
                <a:lnTo>
                  <a:pt x="50800" y="2506662"/>
                </a:lnTo>
                <a:lnTo>
                  <a:pt x="4381765" y="2506662"/>
                </a:lnTo>
                <a:lnTo>
                  <a:pt x="4419279" y="2490026"/>
                </a:lnTo>
                <a:lnTo>
                  <a:pt x="4432566" y="2455861"/>
                </a:lnTo>
                <a:lnTo>
                  <a:pt x="4432566" y="0"/>
                </a:lnTo>
                <a:lnTo>
                  <a:pt x="0" y="0"/>
                </a:lnTo>
                <a:lnTo>
                  <a:pt x="0" y="24558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82767"/>
            <a:ext cx="0" cy="2602048"/>
          </a:xfrm>
          <a:custGeom>
            <a:avLst/>
            <a:gdLst/>
            <a:ahLst/>
            <a:cxnLst/>
            <a:rect l="l" t="t" r="r" b="b"/>
            <a:pathLst>
              <a:path h="2602048">
                <a:moveTo>
                  <a:pt x="0" y="2602048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700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573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446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1481" y="2189300"/>
            <a:ext cx="2645022" cy="10828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98872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Centralized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Architectures:</a:t>
            </a:r>
            <a:r>
              <a:rPr sz="14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Multi-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iered</a:t>
            </a:r>
            <a:r>
              <a:rPr sz="1400" spc="1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19089"/>
            <a:ext cx="4230983" cy="1354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1100" spc="2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tie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sz="1100" spc="2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chitectu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-side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solutions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becoming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increasingly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single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being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replaced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running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 machines.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sometimes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client.</a:t>
            </a:r>
            <a:endParaRPr sz="1100">
              <a:latin typeface="Times New Roman"/>
              <a:cs typeface="Times New Roman"/>
            </a:endParaRPr>
          </a:p>
          <a:p>
            <a:pPr marL="289788" marR="219456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Three-tiered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layers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corresponds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three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separate machines.</a:t>
            </a:r>
            <a:r>
              <a:rPr sz="1100" spc="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eb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600468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72736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6809" y="182312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44" y="1873923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31989"/>
            <a:ext cx="50800" cy="1203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95489"/>
            <a:ext cx="50800" cy="11403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809927"/>
            <a:ext cx="4432566" cy="1076696"/>
          </a:xfrm>
          <a:custGeom>
            <a:avLst/>
            <a:gdLst/>
            <a:ahLst/>
            <a:cxnLst/>
            <a:rect l="l" t="t" r="r" b="b"/>
            <a:pathLst>
              <a:path w="4432566" h="1076696">
                <a:moveTo>
                  <a:pt x="0" y="1025895"/>
                </a:moveTo>
                <a:lnTo>
                  <a:pt x="16636" y="1063409"/>
                </a:lnTo>
                <a:lnTo>
                  <a:pt x="50800" y="1076696"/>
                </a:lnTo>
                <a:lnTo>
                  <a:pt x="4381765" y="1076696"/>
                </a:lnTo>
                <a:lnTo>
                  <a:pt x="4419279" y="1060060"/>
                </a:lnTo>
                <a:lnTo>
                  <a:pt x="4432566" y="1025895"/>
                </a:lnTo>
                <a:lnTo>
                  <a:pt x="4432566" y="0"/>
                </a:lnTo>
                <a:lnTo>
                  <a:pt x="0" y="0"/>
                </a:lnTo>
                <a:lnTo>
                  <a:pt x="0" y="10258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82789"/>
            <a:ext cx="0" cy="1172082"/>
          </a:xfrm>
          <a:custGeom>
            <a:avLst/>
            <a:gdLst/>
            <a:ahLst/>
            <a:cxnLst/>
            <a:rect l="l" t="t" r="r" b="b"/>
            <a:pathLst>
              <a:path h="1172082">
                <a:moveTo>
                  <a:pt x="0" y="117208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700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57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446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43" y="2000592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43" y="212749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2032109"/>
            <a:ext cx="50800" cy="14238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2095610"/>
            <a:ext cx="50800" cy="13603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2210047"/>
            <a:ext cx="4432566" cy="1374667"/>
          </a:xfrm>
          <a:custGeom>
            <a:avLst/>
            <a:gdLst/>
            <a:ahLst/>
            <a:cxnLst/>
            <a:rect l="l" t="t" r="r" b="b"/>
            <a:pathLst>
              <a:path w="4432566" h="1374667">
                <a:moveTo>
                  <a:pt x="4432566" y="0"/>
                </a:moveTo>
                <a:lnTo>
                  <a:pt x="0" y="0"/>
                </a:lnTo>
                <a:lnTo>
                  <a:pt x="0" y="1245952"/>
                </a:lnTo>
                <a:lnTo>
                  <a:pt x="4432566" y="1245952"/>
                </a:lnTo>
                <a:lnTo>
                  <a:pt x="4432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2082910"/>
            <a:ext cx="0" cy="1470054"/>
          </a:xfrm>
          <a:custGeom>
            <a:avLst/>
            <a:gdLst/>
            <a:ahLst/>
            <a:cxnLst/>
            <a:rect l="l" t="t" r="r" b="b"/>
            <a:pathLst>
              <a:path h="1470054">
                <a:moveTo>
                  <a:pt x="0" y="0"/>
                </a:moveTo>
                <a:lnTo>
                  <a:pt x="0" y="137309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20702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20575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204481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385408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Decentralized</a:t>
            </a:r>
            <a:r>
              <a:rPr sz="1400" spc="1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Architectures:</a:t>
            </a:r>
            <a:r>
              <a:rPr sz="14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ertical</a:t>
            </a:r>
            <a:r>
              <a:rPr sz="1400" spc="9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vs.</a:t>
            </a:r>
            <a:r>
              <a:rPr sz="1400" spc="1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Horizontal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619089"/>
            <a:ext cx="4122374" cy="1237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-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ertical</a:t>
            </a:r>
            <a:r>
              <a:rPr sz="1100" spc="2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9658"/>
              </a:lnSpc>
              <a:spcBef>
                <a:spcPts val="247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Multi-tiered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client-ser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architectures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consequence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viding applications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-inter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ace,</a:t>
            </a:r>
            <a:r>
              <a:rPr sz="1000" spc="-5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components,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3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Logical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anization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mapped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onto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tiers.</a:t>
            </a:r>
            <a:endParaRPr sz="1000">
              <a:latin typeface="Times New Roman"/>
              <a:cs typeface="Times New Roman"/>
            </a:endParaRPr>
          </a:p>
          <a:p>
            <a:pPr marL="289788" marR="136773">
              <a:lnSpc>
                <a:spcPct val="99658"/>
              </a:lnSpc>
              <a:spcBef>
                <a:spcPts val="3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cases,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amounts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uilding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client-ser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 application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according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multi-tiered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architecture.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45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typically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ertical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ution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2019214"/>
            <a:ext cx="4306595" cy="11797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Horizontal </a:t>
            </a:r>
            <a:r>
              <a:rPr sz="11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endParaRPr sz="1100">
              <a:latin typeface="Times New Roman"/>
              <a:cs typeface="Times New Roman"/>
            </a:endParaRPr>
          </a:p>
          <a:p>
            <a:pPr marL="289788" marR="281771">
              <a:lnSpc>
                <a:spcPct val="99658"/>
              </a:lnSpc>
              <a:spcBef>
                <a:spcPts val="247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Sometimes,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</a:t>
            </a:r>
            <a:r>
              <a:rPr sz="1000" spc="-4" dirty="0" smtClean="0">
                <a:latin typeface="Times New Roman"/>
                <a:cs typeface="Times New Roman"/>
              </a:rPr>
              <a:t>h</a:t>
            </a:r>
            <a:r>
              <a:rPr sz="1000" spc="0" dirty="0" smtClean="0">
                <a:latin typeface="Times New Roman"/>
                <a:cs typeface="Times New Roman"/>
              </a:rPr>
              <a:t>ysical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ution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what actually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counts.</a:t>
            </a:r>
            <a:endParaRPr sz="1000">
              <a:latin typeface="Times New Roman"/>
              <a:cs typeface="Times New Roman"/>
            </a:endParaRPr>
          </a:p>
          <a:p>
            <a:pPr marL="289788" algn="just">
              <a:lnSpc>
                <a:spcPct val="99658"/>
              </a:lnSpc>
              <a:spcBef>
                <a:spcPts val="3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</a:t>
            </a:r>
            <a:r>
              <a:rPr sz="1000" spc="-4" dirty="0" smtClean="0">
                <a:latin typeface="Times New Roman"/>
                <a:cs typeface="Times New Roman"/>
              </a:rPr>
              <a:t>h</a:t>
            </a:r>
            <a:r>
              <a:rPr sz="1000" spc="0" dirty="0" smtClean="0">
                <a:latin typeface="Times New Roman"/>
                <a:cs typeface="Times New Roman"/>
              </a:rPr>
              <a:t>ysically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split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logically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equ</a:t>
            </a:r>
            <a:r>
              <a:rPr sz="1000" spc="-25" dirty="0" smtClean="0">
                <a:latin typeface="Times New Roman"/>
                <a:cs typeface="Times New Roman"/>
              </a:rPr>
              <a:t>iv</a:t>
            </a:r>
            <a:r>
              <a:rPr sz="1000" spc="0" dirty="0" smtClean="0">
                <a:latin typeface="Times New Roman"/>
                <a:cs typeface="Times New Roman"/>
              </a:rPr>
              <a:t>alent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parts,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 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complete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set,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thus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balancing 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load.</a:t>
            </a:r>
            <a:endParaRPr sz="1000">
              <a:latin typeface="Times New Roman"/>
              <a:cs typeface="Times New Roman"/>
            </a:endParaRPr>
          </a:p>
          <a:p>
            <a:pPr marL="289788" marR="26080" algn="just">
              <a:lnSpc>
                <a:spcPct val="95825"/>
              </a:lnSpc>
              <a:spcBef>
                <a:spcPts val="3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architecture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case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decentralized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forms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horizontal</a:t>
            </a:r>
            <a:r>
              <a:rPr sz="10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ution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3257037"/>
            <a:ext cx="4061548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Pee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-to-peer</a:t>
            </a:r>
            <a:r>
              <a:rPr sz="1000" spc="-4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class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modern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architectures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support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horizontal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607034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3393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222459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27326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638534"/>
            <a:ext cx="50800" cy="2596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702034"/>
            <a:ext cx="50800" cy="25331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816472"/>
            <a:ext cx="4432566" cy="2469488"/>
          </a:xfrm>
          <a:custGeom>
            <a:avLst/>
            <a:gdLst/>
            <a:ahLst/>
            <a:cxnLst/>
            <a:rect l="l" t="t" r="r" b="b"/>
            <a:pathLst>
              <a:path w="4432566" h="2469488">
                <a:moveTo>
                  <a:pt x="0" y="2418687"/>
                </a:moveTo>
                <a:lnTo>
                  <a:pt x="16636" y="2456201"/>
                </a:lnTo>
                <a:lnTo>
                  <a:pt x="50800" y="2469488"/>
                </a:lnTo>
                <a:lnTo>
                  <a:pt x="4381765" y="2469488"/>
                </a:lnTo>
                <a:lnTo>
                  <a:pt x="4419279" y="2452852"/>
                </a:lnTo>
                <a:lnTo>
                  <a:pt x="4432566" y="2418687"/>
                </a:lnTo>
                <a:lnTo>
                  <a:pt x="4432566" y="0"/>
                </a:lnTo>
                <a:lnTo>
                  <a:pt x="0" y="0"/>
                </a:lnTo>
                <a:lnTo>
                  <a:pt x="0" y="24186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89334"/>
            <a:ext cx="0" cy="2564874"/>
          </a:xfrm>
          <a:custGeom>
            <a:avLst/>
            <a:gdLst/>
            <a:ahLst/>
            <a:cxnLst/>
            <a:rect l="l" t="t" r="r" b="b"/>
            <a:pathLst>
              <a:path h="2564874">
                <a:moveTo>
                  <a:pt x="0" y="256487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766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639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5123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475" y="993635"/>
            <a:ext cx="4211052" cy="2247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78320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Decentralized</a:t>
            </a:r>
            <a:r>
              <a:rPr sz="1400" spc="1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Architecture:</a:t>
            </a:r>
            <a:r>
              <a:rPr sz="1400" spc="2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ertical</a:t>
            </a:r>
            <a:r>
              <a:rPr sz="1400" spc="9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vs.</a:t>
            </a:r>
            <a:r>
              <a:rPr sz="1400" spc="1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Horizontal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25655"/>
            <a:ext cx="144050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Horizontal </a:t>
            </a:r>
            <a:r>
              <a:rPr sz="11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375861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Decentralized</a:t>
            </a:r>
            <a:r>
              <a:rPr sz="1400" spc="1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Architectures:</a:t>
            </a:r>
            <a:r>
              <a:rPr sz="14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Pee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-to-Peer</a:t>
            </a:r>
            <a:r>
              <a:rPr sz="1400" spc="14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643595"/>
            <a:ext cx="4141819" cy="2816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Pee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-to-peer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better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load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balancing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resistant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  <a:p>
            <a:pPr marL="12700" marR="520295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denial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of-service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attacks,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harder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manage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 systems.</a:t>
            </a:r>
            <a:endParaRPr sz="1100">
              <a:latin typeface="Times New Roman"/>
              <a:cs typeface="Times New Roman"/>
            </a:endParaRPr>
          </a:p>
          <a:p>
            <a:pPr marL="12700" marR="728667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Nodes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both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er;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symmetric. </a:t>
            </a:r>
            <a:endParaRPr sz="1100">
              <a:latin typeface="Times New Roman"/>
              <a:cs typeface="Times New Roman"/>
            </a:endParaRPr>
          </a:p>
          <a:p>
            <a:pPr marL="12700" marR="728667">
              <a:lnSpc>
                <a:spcPts val="1264"/>
              </a:lnSpc>
              <a:spcBef>
                <a:spcPts val="47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Their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be: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ts val="869"/>
              </a:lnSpc>
              <a:spcBef>
                <a:spcPts val="519"/>
              </a:spcBef>
            </a:pP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Structured</a:t>
            </a:r>
            <a:r>
              <a:rPr sz="1500" spc="-41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P2P</a:t>
            </a:r>
            <a:r>
              <a:rPr sz="1500" spc="0" baseline="2898" dirty="0" smtClean="0">
                <a:latin typeface="Times New Roman"/>
                <a:cs typeface="Times New Roman"/>
              </a:rPr>
              <a:t>:</a:t>
            </a:r>
            <a:r>
              <a:rPr sz="1500" spc="-1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nodes</a:t>
            </a:r>
            <a:r>
              <a:rPr sz="1500" spc="-23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are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</a:t>
            </a:r>
            <a:r>
              <a:rPr sz="1500" spc="-19" baseline="2898" dirty="0" smtClean="0">
                <a:latin typeface="Times New Roman"/>
                <a:cs typeface="Times New Roman"/>
              </a:rPr>
              <a:t>r</a:t>
            </a:r>
            <a:r>
              <a:rPr sz="1500" spc="-4" baseline="2898" dirty="0" smtClean="0">
                <a:latin typeface="Times New Roman"/>
                <a:cs typeface="Times New Roman"/>
              </a:rPr>
              <a:t>g</a:t>
            </a:r>
            <a:r>
              <a:rPr sz="1500" spc="0" baseline="2898" dirty="0" smtClean="0">
                <a:latin typeface="Times New Roman"/>
                <a:cs typeface="Times New Roman"/>
              </a:rPr>
              <a:t>anized</a:t>
            </a:r>
            <a:r>
              <a:rPr sz="1500" spc="-3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foll</a:t>
            </a:r>
            <a:r>
              <a:rPr sz="1500" spc="-25" baseline="2898" dirty="0" smtClean="0">
                <a:latin typeface="Times New Roman"/>
                <a:cs typeface="Times New Roman"/>
              </a:rPr>
              <a:t>o</a:t>
            </a:r>
            <a:r>
              <a:rPr sz="1500" spc="0" baseline="2898" dirty="0" smtClean="0">
                <a:latin typeface="Times New Roman"/>
                <a:cs typeface="Times New Roman"/>
              </a:rPr>
              <a:t>wing</a:t>
            </a:r>
            <a:r>
              <a:rPr sz="1500" spc="-3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</a:t>
            </a:r>
            <a:r>
              <a:rPr sz="1500" spc="-4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specific</a:t>
            </a:r>
            <a:r>
              <a:rPr sz="1500" spc="-6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distri</a:t>
            </a:r>
            <a:r>
              <a:rPr sz="1500" spc="-19" baseline="2898" dirty="0" smtClean="0">
                <a:latin typeface="Times New Roman"/>
                <a:cs typeface="Times New Roman"/>
              </a:rPr>
              <a:t>b</a:t>
            </a:r>
            <a:r>
              <a:rPr sz="1500" spc="0" baseline="2898" dirty="0" smtClean="0">
                <a:latin typeface="Times New Roman"/>
                <a:cs typeface="Times New Roman"/>
              </a:rPr>
              <a:t>uted</a:t>
            </a:r>
            <a:r>
              <a:rPr sz="1500" spc="-4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data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structure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Unstructured</a:t>
            </a:r>
            <a:r>
              <a:rPr sz="1000" spc="-5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P2P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randomly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selected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neighbors</a:t>
            </a:r>
            <a:endParaRPr sz="1000">
              <a:latin typeface="Times New Roman"/>
              <a:cs typeface="Times New Roman"/>
            </a:endParaRPr>
          </a:p>
          <a:p>
            <a:pPr marL="289801" marR="505667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Hybrid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P2P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appointed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special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functions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well 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anized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ashion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5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erlay</a:t>
            </a:r>
            <a:r>
              <a:rPr sz="11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orks</a:t>
            </a:r>
            <a:r>
              <a:rPr sz="11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P2P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17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Define</a:t>
            </a:r>
            <a:r>
              <a:rPr sz="1000" spc="-8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structure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between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system.</a:t>
            </a:r>
            <a:endParaRPr sz="1000">
              <a:latin typeface="Times New Roman"/>
              <a:cs typeface="Times New Roman"/>
            </a:endParaRPr>
          </a:p>
          <a:p>
            <a:pPr marL="289801" marR="135834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nodes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route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locations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kn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 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request.</a:t>
            </a:r>
            <a:endParaRPr sz="10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720"/>
              </a:spcBef>
            </a:pPr>
            <a:r>
              <a:rPr sz="600" spc="0" dirty="0" smtClean="0">
                <a:latin typeface="Times New Roman"/>
                <a:cs typeface="Times New Roman"/>
              </a:rPr>
              <a:t>22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33637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59593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Hybrid</a:t>
            </a:r>
            <a:r>
              <a:rPr sz="1400" spc="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812988"/>
            <a:ext cx="4035211" cy="2239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properties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both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peerto-peer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architectures.</a:t>
            </a:r>
            <a:endParaRPr sz="1100">
              <a:latin typeface="Times New Roman"/>
              <a:cs typeface="Times New Roman"/>
            </a:endParaRPr>
          </a:p>
          <a:p>
            <a:pPr marL="12700" marR="137566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So,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together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features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both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centralized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decentralized architectures,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resulting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ybrid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architectures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Some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appointed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well-o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anized</a:t>
            </a:r>
            <a:r>
              <a:rPr sz="1100" spc="-65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ashion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47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Edge-ser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systems:</a:t>
            </a:r>
            <a:endParaRPr sz="1100">
              <a:latin typeface="Times New Roman"/>
              <a:cs typeface="Times New Roman"/>
            </a:endParaRPr>
          </a:p>
          <a:p>
            <a:pPr marL="289801" marR="97930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ISPs,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clients,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cooperate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 edge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content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4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Collaborat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systems: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Bit</a:t>
            </a:r>
            <a:r>
              <a:rPr sz="1000" spc="-79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orrent,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supports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parallel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wnloading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uploading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 chunks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file.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First,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interact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client-ser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then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operate 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decentralized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manne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4029" y="19613"/>
            <a:ext cx="43435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621" y="19613"/>
            <a:ext cx="79078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2.2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126196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End</a:t>
            </a:r>
            <a:r>
              <a:rPr sz="1400" spc="5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chapter</a:t>
            </a:r>
            <a:r>
              <a:rPr sz="1400" spc="9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939" y="1543084"/>
            <a:ext cx="632327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75" spc="0" baseline="1183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8345" y="1543084"/>
            <a:ext cx="1279547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75" spc="0" baseline="1183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Question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3973" y="1543084"/>
            <a:ext cx="230017" cy="340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460"/>
              </a:lnSpc>
              <a:spcBef>
                <a:spcPts val="123"/>
              </a:spcBef>
            </a:pPr>
            <a:r>
              <a:rPr sz="3675" spc="0" baseline="1183" dirty="0" smtClean="0">
                <a:solidFill>
                  <a:srgbClr val="0000FF"/>
                </a:solidFill>
                <a:latin typeface="Times New Roman"/>
                <a:cs typeface="Times New Roman"/>
              </a:rPr>
              <a:t>?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92682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12880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06612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11692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024207"/>
            <a:ext cx="50800" cy="10546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87708"/>
            <a:ext cx="50800" cy="991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211359"/>
            <a:ext cx="4432566" cy="918265"/>
          </a:xfrm>
          <a:custGeom>
            <a:avLst/>
            <a:gdLst/>
            <a:ahLst/>
            <a:cxnLst/>
            <a:rect l="l" t="t" r="r" b="b"/>
            <a:pathLst>
              <a:path w="4432566" h="918265">
                <a:moveTo>
                  <a:pt x="0" y="867465"/>
                </a:moveTo>
                <a:lnTo>
                  <a:pt x="16636" y="904979"/>
                </a:lnTo>
                <a:lnTo>
                  <a:pt x="50800" y="918265"/>
                </a:lnTo>
                <a:lnTo>
                  <a:pt x="4381765" y="918265"/>
                </a:lnTo>
                <a:lnTo>
                  <a:pt x="4419279" y="901629"/>
                </a:lnTo>
                <a:lnTo>
                  <a:pt x="4432566" y="867465"/>
                </a:lnTo>
                <a:lnTo>
                  <a:pt x="4432566" y="0"/>
                </a:lnTo>
                <a:lnTo>
                  <a:pt x="0" y="0"/>
                </a:lnTo>
                <a:lnTo>
                  <a:pt x="0" y="8674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75008"/>
            <a:ext cx="0" cy="1022866"/>
          </a:xfrm>
          <a:custGeom>
            <a:avLst/>
            <a:gdLst/>
            <a:ahLst/>
            <a:cxnLst/>
            <a:rect l="l" t="t" r="r" b="b"/>
            <a:pathLst>
              <a:path h="1022866">
                <a:moveTo>
                  <a:pt x="0" y="102286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623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496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369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43435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03422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577644"/>
            <a:ext cx="3948317" cy="15225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logical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763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chitectural</a:t>
            </a:r>
            <a:r>
              <a:rPr sz="1100" spc="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</a:t>
            </a:r>
            <a:r>
              <a:rPr sz="1100" spc="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ormulated</a:t>
            </a:r>
            <a:r>
              <a:rPr sz="1100" spc="-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terms</a:t>
            </a:r>
            <a:r>
              <a:rPr sz="1100" spc="2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of: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345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ypes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components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connected</a:t>
            </a:r>
            <a:r>
              <a:rPr sz="1100" spc="-4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xchanged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these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elements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jointly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configured</a:t>
            </a:r>
            <a:r>
              <a:rPr sz="1100" spc="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2293071"/>
            <a:ext cx="4141821" cy="11669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11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component</a:t>
            </a:r>
            <a:r>
              <a:rPr sz="1100" spc="-4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modular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well-defined,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vided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replaceable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within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vironment</a:t>
            </a:r>
            <a:endParaRPr sz="1100">
              <a:latin typeface="Times New Roman"/>
              <a:cs typeface="Times New Roman"/>
            </a:endParaRPr>
          </a:p>
          <a:p>
            <a:pPr marL="12700" marR="64621">
              <a:lnSpc>
                <a:spcPts val="1200"/>
              </a:lnSpc>
              <a:spcBef>
                <a:spcPts val="270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Connector</a:t>
            </a:r>
            <a:r>
              <a:rPr sz="1100" spc="-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mechanism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mediates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communication,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coordination,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 cooperation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among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</a:t>
            </a:r>
            <a:endParaRPr sz="1100">
              <a:latin typeface="Times New Roman"/>
              <a:cs typeface="Times New Roman"/>
            </a:endParaRPr>
          </a:p>
          <a:p>
            <a:pPr marL="289801" marR="271725">
              <a:lnSpc>
                <a:spcPct val="99658"/>
              </a:lnSpc>
              <a:spcBef>
                <a:spcPts val="10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e.g.</a:t>
            </a:r>
            <a:r>
              <a:rPr sz="1000" spc="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connector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formed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acilities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(remote)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procedure calls,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passing,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streaming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699"/>
              </a:spcBef>
            </a:pPr>
            <a:r>
              <a:rPr sz="600" spc="0" dirty="0" smtClean="0">
                <a:latin typeface="Times New Roman"/>
                <a:cs typeface="Times New Roman"/>
              </a:rPr>
              <a:t>3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2773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2.1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6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47459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1400" spc="15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171484"/>
            <a:ext cx="4186893" cy="1270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connectors,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arious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configurations,</a:t>
            </a:r>
            <a:endParaRPr sz="1100">
              <a:latin typeface="Times New Roman"/>
              <a:cs typeface="Times New Roman"/>
            </a:endParaRPr>
          </a:p>
          <a:p>
            <a:pPr marL="289788" marR="330118" indent="-277088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turn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been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classified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four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main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architectural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styles: </a:t>
            </a:r>
            <a:endParaRPr sz="1100">
              <a:latin typeface="Times New Roman"/>
              <a:cs typeface="Times New Roman"/>
            </a:endParaRPr>
          </a:p>
          <a:p>
            <a:pPr marL="289788" marR="330118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Layered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64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Object-based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Data-centered</a:t>
            </a:r>
            <a:r>
              <a:rPr sz="1100" spc="-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ent-based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99158" y="2195899"/>
            <a:ext cx="1409700" cy="11977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2773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2.1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6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15499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1400" spc="15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styles:</a:t>
            </a:r>
            <a:r>
              <a:rPr sz="1400" spc="16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609267"/>
            <a:ext cx="4056695" cy="13077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layered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ashion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where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-6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e.</a:t>
            </a:r>
            <a:endParaRPr sz="1100">
              <a:latin typeface="Times New Roman"/>
              <a:cs typeface="Times New Roman"/>
            </a:endParaRPr>
          </a:p>
          <a:p>
            <a:pPr marL="12700" marR="2592464">
              <a:lnSpc>
                <a:spcPts val="1200"/>
              </a:lnSpc>
              <a:spcBef>
                <a:spcPts val="21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”Mult-l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er” 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acts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289801" marR="1446029">
              <a:lnSpc>
                <a:spcPct val="99658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er:</a:t>
            </a:r>
            <a:r>
              <a:rPr sz="1000" spc="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vider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layer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”ab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e”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Client:</a:t>
            </a:r>
            <a:r>
              <a:rPr sz="1000" spc="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consumer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layers(s)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”bel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w:</a:t>
            </a:r>
            <a:endParaRPr sz="10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6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Connectors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5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78178" y="1146644"/>
            <a:ext cx="1651634" cy="12544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4029" y="19613"/>
            <a:ext cx="12773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2.1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6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351938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1400" spc="15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styles:</a:t>
            </a:r>
            <a:r>
              <a:rPr sz="1400" spc="16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Object-based</a:t>
            </a:r>
            <a:r>
              <a:rPr sz="1400" spc="15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609267"/>
            <a:ext cx="3839733" cy="508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object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corresponds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these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connected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mechanism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(client-ser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 paradigm)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2498507"/>
            <a:ext cx="31551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676904"/>
            <a:ext cx="3534379" cy="680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Layered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style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client-ser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Object-based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style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object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Layered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object-based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style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most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important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style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 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today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6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66" y="737615"/>
            <a:ext cx="2267083" cy="177843"/>
          </a:xfrm>
          <a:custGeom>
            <a:avLst/>
            <a:gdLst/>
            <a:ahLst/>
            <a:cxnLst/>
            <a:rect l="l" t="t" r="r" b="b"/>
            <a:pathLst>
              <a:path w="2267083" h="177843">
                <a:moveTo>
                  <a:pt x="0" y="50800"/>
                </a:moveTo>
                <a:lnTo>
                  <a:pt x="0" y="177843"/>
                </a:lnTo>
                <a:lnTo>
                  <a:pt x="2267083" y="177843"/>
                </a:lnTo>
                <a:lnTo>
                  <a:pt x="2267083" y="50800"/>
                </a:lnTo>
                <a:lnTo>
                  <a:pt x="2266186" y="41300"/>
                </a:lnTo>
                <a:lnTo>
                  <a:pt x="2243227" y="7786"/>
                </a:lnTo>
                <a:lnTo>
                  <a:pt x="2216282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566" y="864513"/>
            <a:ext cx="2267083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45149" y="310226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3167" y="3153067"/>
            <a:ext cx="2114681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08650" y="769126"/>
            <a:ext cx="50800" cy="2345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8650" y="832626"/>
            <a:ext cx="50800" cy="22823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566" y="947064"/>
            <a:ext cx="2267083" cy="2218703"/>
          </a:xfrm>
          <a:custGeom>
            <a:avLst/>
            <a:gdLst/>
            <a:ahLst/>
            <a:cxnLst/>
            <a:rect l="l" t="t" r="r" b="b"/>
            <a:pathLst>
              <a:path w="2267083" h="2218703">
                <a:moveTo>
                  <a:pt x="0" y="2167902"/>
                </a:moveTo>
                <a:lnTo>
                  <a:pt x="16636" y="2205416"/>
                </a:lnTo>
                <a:lnTo>
                  <a:pt x="50800" y="2218703"/>
                </a:lnTo>
                <a:lnTo>
                  <a:pt x="2216282" y="2218703"/>
                </a:lnTo>
                <a:lnTo>
                  <a:pt x="2253797" y="2202067"/>
                </a:lnTo>
                <a:lnTo>
                  <a:pt x="2267083" y="2167902"/>
                </a:lnTo>
                <a:lnTo>
                  <a:pt x="2267083" y="0"/>
                </a:lnTo>
                <a:lnTo>
                  <a:pt x="0" y="0"/>
                </a:lnTo>
                <a:lnTo>
                  <a:pt x="0" y="21679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8650" y="819926"/>
            <a:ext cx="0" cy="2314090"/>
          </a:xfrm>
          <a:custGeom>
            <a:avLst/>
            <a:gdLst/>
            <a:ahLst/>
            <a:cxnLst/>
            <a:rect l="l" t="t" r="r" b="b"/>
            <a:pathLst>
              <a:path h="2314090">
                <a:moveTo>
                  <a:pt x="0" y="231409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8650" y="8072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8650" y="7945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08650" y="7818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0185" y="1404289"/>
            <a:ext cx="2247900" cy="14439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2773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2.1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6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57987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1400" spc="15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styles:</a:t>
            </a:r>
            <a:r>
              <a:rPr sz="1400" spc="16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Data-centered</a:t>
            </a:r>
            <a:r>
              <a:rPr sz="1400" spc="16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667" y="756237"/>
            <a:ext cx="2202260" cy="2384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23596" algn="ctr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Data-cente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ed</a:t>
            </a:r>
            <a:r>
              <a:rPr sz="1100" spc="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chitectu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update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stored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main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purpose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system. 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2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communicate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info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ts val="975"/>
              </a:lnSpc>
              <a:spcBef>
                <a:spcPts val="277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primarily</a:t>
            </a:r>
            <a:r>
              <a:rPr sz="1650" spc="-4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by</a:t>
            </a:r>
            <a:r>
              <a:rPr sz="1650" spc="-1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reading</a:t>
            </a:r>
            <a:r>
              <a:rPr sz="1650" spc="-3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289788" marR="179832">
              <a:lnSpc>
                <a:spcPts val="1200"/>
              </a:lnSpc>
              <a:spcBef>
                <a:spcPts val="1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modifying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shared repository;</a:t>
            </a:r>
            <a:endParaRPr sz="1100">
              <a:latin typeface="Times New Roman"/>
              <a:cs typeface="Times New Roman"/>
            </a:endParaRPr>
          </a:p>
          <a:p>
            <a:pPr marL="566877" marR="185769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 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database</a:t>
            </a:r>
            <a:endParaRPr sz="10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Components:</a:t>
            </a:r>
            <a:endParaRPr sz="1100">
              <a:latin typeface="Times New Roman"/>
              <a:cs typeface="Times New Roman"/>
            </a:endParaRPr>
          </a:p>
          <a:p>
            <a:pPr marL="566877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  <a:p>
            <a:pPr marL="566877" marR="11396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interact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Connectors:</a:t>
            </a:r>
            <a:endParaRPr sz="1100">
              <a:latin typeface="Times New Roman"/>
              <a:cs typeface="Times New Roman"/>
            </a:endParaRPr>
          </a:p>
          <a:p>
            <a:pPr marL="566877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Queries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7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4029" y="19613"/>
            <a:ext cx="12773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2.1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6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57987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1400" spc="15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styles:</a:t>
            </a:r>
            <a:r>
              <a:rPr sz="1400" spc="16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Data-centered</a:t>
            </a:r>
            <a:r>
              <a:rPr sz="1400" spc="16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809191"/>
            <a:ext cx="4034705" cy="21931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Clients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quite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independent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endParaRPr sz="1100">
              <a:latin typeface="Times New Roman"/>
              <a:cs typeface="Times New Roman"/>
            </a:endParaRPr>
          </a:p>
          <a:p>
            <a:pPr marL="289801" marR="1364698">
              <a:lnSpc>
                <a:spcPct val="99658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modified</a:t>
            </a:r>
            <a:r>
              <a:rPr sz="1000" spc="-7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without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fecting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others 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easily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added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2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Issues: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represented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handled,</a:t>
            </a:r>
            <a:endParaRPr sz="1000">
              <a:latin typeface="Times New Roman"/>
              <a:cs typeface="Times New Roman"/>
            </a:endParaRPr>
          </a:p>
          <a:p>
            <a:pPr marL="289801" marR="691079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repository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response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interaction, 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interact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with/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through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repositor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6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important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layered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object-based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architectures</a:t>
            </a:r>
            <a:endParaRPr sz="11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Examples: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220"/>
              </a:spcBef>
            </a:pPr>
            <a:r>
              <a:rPr sz="1000" spc="-7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eb-based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systems,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gely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data-centric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application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eloped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relay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shared 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virtually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through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8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600468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72736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3345967"/>
            <a:ext cx="114301" cy="11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3396767"/>
            <a:ext cx="4280164" cy="59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31960"/>
            <a:ext cx="50800" cy="27267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95460"/>
            <a:ext cx="50800" cy="26632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809898"/>
            <a:ext cx="4432566" cy="2599569"/>
          </a:xfrm>
          <a:custGeom>
            <a:avLst/>
            <a:gdLst/>
            <a:ahLst/>
            <a:cxnLst/>
            <a:rect l="l" t="t" r="r" b="b"/>
            <a:pathLst>
              <a:path w="4432566" h="2599569">
                <a:moveTo>
                  <a:pt x="0" y="2548769"/>
                </a:moveTo>
                <a:lnTo>
                  <a:pt x="16636" y="2586283"/>
                </a:lnTo>
                <a:lnTo>
                  <a:pt x="50800" y="2599569"/>
                </a:lnTo>
                <a:lnTo>
                  <a:pt x="4381765" y="2599569"/>
                </a:lnTo>
                <a:lnTo>
                  <a:pt x="4419279" y="2582933"/>
                </a:lnTo>
                <a:lnTo>
                  <a:pt x="4432566" y="2548769"/>
                </a:lnTo>
                <a:lnTo>
                  <a:pt x="4432566" y="0"/>
                </a:lnTo>
                <a:lnTo>
                  <a:pt x="0" y="0"/>
                </a:lnTo>
                <a:lnTo>
                  <a:pt x="0" y="25487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82760"/>
            <a:ext cx="0" cy="2694956"/>
          </a:xfrm>
          <a:custGeom>
            <a:avLst/>
            <a:gdLst/>
            <a:ahLst/>
            <a:cxnLst/>
            <a:rect l="l" t="t" r="r" b="b"/>
            <a:pathLst>
              <a:path h="2694956">
                <a:moveTo>
                  <a:pt x="0" y="269495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700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573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446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20494" y="1286535"/>
            <a:ext cx="1644091" cy="6912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14029" y="19613"/>
            <a:ext cx="1277309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Architectures     </a:t>
            </a:r>
            <a:r>
              <a:rPr sz="600" spc="14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2.1</a:t>
            </a:r>
            <a:r>
              <a:rPr sz="600" spc="-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600" spc="-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45598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Architectural</a:t>
            </a:r>
            <a:r>
              <a:rPr sz="1400" spc="15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styles:</a:t>
            </a:r>
            <a:r>
              <a:rPr sz="1400" spc="16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ent-based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architectures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19089"/>
            <a:ext cx="4190112" cy="52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ent-based </a:t>
            </a:r>
            <a:r>
              <a:rPr sz="1100" spc="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chitectu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communicate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ent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us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ent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 propa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ated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possibly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carrying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along.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092958"/>
            <a:ext cx="3944493" cy="13125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Components: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instance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class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simply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module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Publisher:</a:t>
            </a:r>
            <a:r>
              <a:rPr sz="1000" spc="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ind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vidual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components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announce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wish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share 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subscribers.</a:t>
            </a:r>
            <a:endParaRPr sz="1000">
              <a:latin typeface="Times New Roman"/>
              <a:cs typeface="Times New Roman"/>
            </a:endParaRPr>
          </a:p>
          <a:p>
            <a:pPr marL="289801" marR="45169">
              <a:lnSpc>
                <a:spcPct val="99658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Subscriber: </a:t>
            </a:r>
            <a:r>
              <a:rPr sz="1000" spc="7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ind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vidual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components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gister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interest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published data.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2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Connectors: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uses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9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25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1936</Words>
  <Application>Microsoft Office PowerPoint</Application>
  <PresentationFormat>Custom</PresentationFormat>
  <Paragraphs>275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Jantekel_Gorgora</cp:lastModifiedBy>
  <cp:revision>8</cp:revision>
  <dcterms:modified xsi:type="dcterms:W3CDTF">2024-11-05T03:21:46Z</dcterms:modified>
</cp:coreProperties>
</file>