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4610100" cy="3467100"/>
  <p:notesSz cx="4610100" cy="3467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22.png"/><Relationship Id="rId10" Type="http://schemas.openxmlformats.org/officeDocument/2006/relationships/image" Target="../media/image74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1.png"/><Relationship Id="rId9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57.png"/><Relationship Id="rId10" Type="http://schemas.openxmlformats.org/officeDocument/2006/relationships/image" Target="../media/image89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8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e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3.png"/><Relationship Id="rId7" Type="http://schemas.openxmlformats.org/officeDocument/2006/relationships/image" Target="../media/image1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9.png"/><Relationship Id="rId10" Type="http://schemas.openxmlformats.org/officeDocument/2006/relationships/image" Target="../media/image117.png"/><Relationship Id="rId4" Type="http://schemas.openxmlformats.org/officeDocument/2006/relationships/image" Target="../media/image1.png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29.png"/><Relationship Id="rId3" Type="http://schemas.openxmlformats.org/officeDocument/2006/relationships/image" Target="../media/image122.png"/><Relationship Id="rId7" Type="http://schemas.openxmlformats.org/officeDocument/2006/relationships/image" Target="../media/image124.png"/><Relationship Id="rId12" Type="http://schemas.openxmlformats.org/officeDocument/2006/relationships/image" Target="../media/image1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11" Type="http://schemas.openxmlformats.org/officeDocument/2006/relationships/image" Target="../media/image127.png"/><Relationship Id="rId5" Type="http://schemas.openxmlformats.org/officeDocument/2006/relationships/image" Target="../media/image19.png"/><Relationship Id="rId15" Type="http://schemas.openxmlformats.org/officeDocument/2006/relationships/image" Target="../media/image130.png"/><Relationship Id="rId10" Type="http://schemas.openxmlformats.org/officeDocument/2006/relationships/image" Target="../media/image126.png"/><Relationship Id="rId4" Type="http://schemas.openxmlformats.org/officeDocument/2006/relationships/image" Target="../media/image1.png"/><Relationship Id="rId9" Type="http://schemas.openxmlformats.org/officeDocument/2006/relationships/image" Target="../media/image125.png"/><Relationship Id="rId1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25.png"/><Relationship Id="rId3" Type="http://schemas.openxmlformats.org/officeDocument/2006/relationships/image" Target="../media/image131.png"/><Relationship Id="rId7" Type="http://schemas.openxmlformats.org/officeDocument/2006/relationships/image" Target="../media/image115.png"/><Relationship Id="rId12" Type="http://schemas.openxmlformats.org/officeDocument/2006/relationships/image" Target="../media/image1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35.png"/><Relationship Id="rId5" Type="http://schemas.openxmlformats.org/officeDocument/2006/relationships/image" Target="../media/image2.png"/><Relationship Id="rId15" Type="http://schemas.openxmlformats.org/officeDocument/2006/relationships/image" Target="../media/image137.png"/><Relationship Id="rId10" Type="http://schemas.openxmlformats.org/officeDocument/2006/relationships/image" Target="../media/image103.png"/><Relationship Id="rId4" Type="http://schemas.openxmlformats.org/officeDocument/2006/relationships/image" Target="../media/image132.png"/><Relationship Id="rId9" Type="http://schemas.openxmlformats.org/officeDocument/2006/relationships/image" Target="../media/image134.png"/><Relationship Id="rId1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2.png"/><Relationship Id="rId7" Type="http://schemas.openxmlformats.org/officeDocument/2006/relationships/image" Target="../media/image1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5" Type="http://schemas.openxmlformats.org/officeDocument/2006/relationships/image" Target="../media/image19.png"/><Relationship Id="rId10" Type="http://schemas.openxmlformats.org/officeDocument/2006/relationships/image" Target="../media/image146.jpeg"/><Relationship Id="rId4" Type="http://schemas.openxmlformats.org/officeDocument/2006/relationships/image" Target="../media/image1.png"/><Relationship Id="rId9" Type="http://schemas.openxmlformats.org/officeDocument/2006/relationships/image" Target="../media/image1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3" Type="http://schemas.openxmlformats.org/officeDocument/2006/relationships/image" Target="../media/image150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57.png"/><Relationship Id="rId5" Type="http://schemas.openxmlformats.org/officeDocument/2006/relationships/image" Target="../media/image152.png"/><Relationship Id="rId10" Type="http://schemas.openxmlformats.org/officeDocument/2006/relationships/image" Target="../media/image156.png"/><Relationship Id="rId4" Type="http://schemas.openxmlformats.org/officeDocument/2006/relationships/image" Target="../media/image151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61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68.png"/><Relationship Id="rId3" Type="http://schemas.openxmlformats.org/officeDocument/2006/relationships/image" Target="../media/image162.png"/><Relationship Id="rId7" Type="http://schemas.openxmlformats.org/officeDocument/2006/relationships/image" Target="../media/image164.png"/><Relationship Id="rId12" Type="http://schemas.openxmlformats.org/officeDocument/2006/relationships/image" Target="../media/image16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3.png"/><Relationship Id="rId11" Type="http://schemas.openxmlformats.org/officeDocument/2006/relationships/image" Target="../media/image98.png"/><Relationship Id="rId5" Type="http://schemas.openxmlformats.org/officeDocument/2006/relationships/image" Target="../media/image19.png"/><Relationship Id="rId10" Type="http://schemas.openxmlformats.org/officeDocument/2006/relationships/image" Target="../media/image166.png"/><Relationship Id="rId4" Type="http://schemas.openxmlformats.org/officeDocument/2006/relationships/image" Target="../media/image1.png"/><Relationship Id="rId9" Type="http://schemas.openxmlformats.org/officeDocument/2006/relationships/image" Target="../media/image1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22.png"/><Relationship Id="rId7" Type="http://schemas.openxmlformats.org/officeDocument/2006/relationships/image" Target="../media/image177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122.png"/><Relationship Id="rId7" Type="http://schemas.openxmlformats.org/officeDocument/2006/relationships/image" Target="../media/image18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5" Type="http://schemas.openxmlformats.org/officeDocument/2006/relationships/image" Target="../media/image2.png"/><Relationship Id="rId10" Type="http://schemas.openxmlformats.org/officeDocument/2006/relationships/image" Target="../media/image183.png"/><Relationship Id="rId4" Type="http://schemas.openxmlformats.org/officeDocument/2006/relationships/image" Target="../media/image132.png"/><Relationship Id="rId9" Type="http://schemas.openxmlformats.org/officeDocument/2006/relationships/image" Target="../media/image18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4.png"/><Relationship Id="rId7" Type="http://schemas.openxmlformats.org/officeDocument/2006/relationships/image" Target="../media/image18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5.png"/><Relationship Id="rId5" Type="http://schemas.openxmlformats.org/officeDocument/2006/relationships/image" Target="../media/image19.png"/><Relationship Id="rId10" Type="http://schemas.openxmlformats.org/officeDocument/2006/relationships/image" Target="../media/image189.png"/><Relationship Id="rId4" Type="http://schemas.openxmlformats.org/officeDocument/2006/relationships/image" Target="../media/image1.png"/><Relationship Id="rId9" Type="http://schemas.openxmlformats.org/officeDocument/2006/relationships/image" Target="../media/image18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99.png"/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12" Type="http://schemas.openxmlformats.org/officeDocument/2006/relationships/image" Target="../media/image19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.png"/><Relationship Id="rId11" Type="http://schemas.openxmlformats.org/officeDocument/2006/relationships/image" Target="../media/image197.png"/><Relationship Id="rId5" Type="http://schemas.openxmlformats.org/officeDocument/2006/relationships/image" Target="../media/image192.png"/><Relationship Id="rId10" Type="http://schemas.openxmlformats.org/officeDocument/2006/relationships/image" Target="../media/image196.png"/><Relationship Id="rId4" Type="http://schemas.openxmlformats.org/officeDocument/2006/relationships/image" Target="../media/image191.png"/><Relationship Id="rId9" Type="http://schemas.openxmlformats.org/officeDocument/2006/relationships/image" Target="../media/image19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1.png"/><Relationship Id="rId5" Type="http://schemas.openxmlformats.org/officeDocument/2006/relationships/image" Target="../media/image175.png"/><Relationship Id="rId4" Type="http://schemas.openxmlformats.org/officeDocument/2006/relationships/image" Target="../media/image1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19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3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41.png"/><Relationship Id="rId5" Type="http://schemas.openxmlformats.org/officeDocument/2006/relationships/image" Target="../media/image19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1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19.png"/><Relationship Id="rId10" Type="http://schemas.openxmlformats.org/officeDocument/2006/relationships/image" Target="../media/image50.png"/><Relationship Id="rId4" Type="http://schemas.openxmlformats.org/officeDocument/2006/relationships/image" Target="../media/image1.png"/><Relationship Id="rId9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19.png"/><Relationship Id="rId10" Type="http://schemas.openxmlformats.org/officeDocument/2006/relationships/image" Target="../media/image57.png"/><Relationship Id="rId4" Type="http://schemas.openxmlformats.org/officeDocument/2006/relationships/image" Target="../media/image1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7743" y="1509089"/>
            <a:ext cx="4432566" cy="82384"/>
          </a:xfrm>
          <a:custGeom>
            <a:avLst/>
            <a:gdLst/>
            <a:ahLst/>
            <a:cxnLst/>
            <a:rect l="l" t="t" r="r" b="b"/>
            <a:pathLst>
              <a:path w="4432566" h="82384">
                <a:moveTo>
                  <a:pt x="0" y="50800"/>
                </a:move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6809" y="2116734"/>
            <a:ext cx="114301" cy="114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344" y="2167534"/>
            <a:ext cx="4280164" cy="6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1546940"/>
            <a:ext cx="50800" cy="5824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10" y="1610441"/>
            <a:ext cx="50800" cy="5189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43" y="1553503"/>
            <a:ext cx="4432566" cy="626730"/>
          </a:xfrm>
          <a:custGeom>
            <a:avLst/>
            <a:gdLst/>
            <a:ahLst/>
            <a:cxnLst/>
            <a:rect l="l" t="t" r="r" b="b"/>
            <a:pathLst>
              <a:path w="4432566" h="626730">
                <a:moveTo>
                  <a:pt x="0" y="575930"/>
                </a:moveTo>
                <a:lnTo>
                  <a:pt x="16636" y="613444"/>
                </a:lnTo>
                <a:lnTo>
                  <a:pt x="50800" y="626730"/>
                </a:lnTo>
                <a:lnTo>
                  <a:pt x="4381765" y="626730"/>
                </a:lnTo>
                <a:lnTo>
                  <a:pt x="4419279" y="610094"/>
                </a:lnTo>
                <a:lnTo>
                  <a:pt x="4432566" y="575930"/>
                </a:lnTo>
                <a:lnTo>
                  <a:pt x="4432566" y="0"/>
                </a:lnTo>
                <a:lnTo>
                  <a:pt x="0" y="0"/>
                </a:lnTo>
                <a:lnTo>
                  <a:pt x="0" y="57593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1597741"/>
            <a:ext cx="0" cy="550743"/>
          </a:xfrm>
          <a:custGeom>
            <a:avLst/>
            <a:gdLst/>
            <a:ahLst/>
            <a:cxnLst/>
            <a:rect l="l" t="t" r="r" b="b"/>
            <a:pathLst>
              <a:path h="550743">
                <a:moveTo>
                  <a:pt x="0" y="550743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5850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15723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5596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0050" y="671462"/>
            <a:ext cx="3962400" cy="7572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Institution of Technology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School of Computing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Department of Information Technology and computer science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And SE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321" y="1651879"/>
            <a:ext cx="2571052" cy="43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1400" spc="14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577" y="2511123"/>
            <a:ext cx="3462541" cy="518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05"/>
              </a:lnSpc>
              <a:spcBef>
                <a:spcPts val="75"/>
              </a:spcBef>
            </a:pPr>
            <a:r>
              <a:rPr lang="en-US" sz="14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Chapter</a:t>
            </a:r>
            <a:r>
              <a:rPr lang="en-US" sz="1400" spc="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4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3:</a:t>
            </a:r>
            <a:r>
              <a:rPr lang="en-US" sz="1400" spc="1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4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Processes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marL="1191486" marR="1205177" algn="ctr">
              <a:lnSpc>
                <a:spcPct val="95825"/>
              </a:lnSpc>
              <a:spcBef>
                <a:spcPts val="1122"/>
              </a:spcBef>
            </a:pPr>
            <a:r>
              <a:rPr lang="en-US"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Version May </a:t>
            </a:r>
            <a:r>
              <a:rPr lang="en-US" sz="1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13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1100" spc="-1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202</a:t>
            </a:r>
            <a:r>
              <a:rPr lang="en-US"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98671" y="3186567"/>
            <a:ext cx="70427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lang="en-US" sz="11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Dawit</a:t>
            </a:r>
            <a:r>
              <a:rPr lang="en-US" sz="1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A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543051" y="133350"/>
            <a:ext cx="1143000" cy="53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600468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736573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3439896"/>
            <a:ext cx="114301" cy="16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631958"/>
            <a:ext cx="50800" cy="28206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695459"/>
            <a:ext cx="50800" cy="27571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819110"/>
            <a:ext cx="4432566" cy="2684286"/>
          </a:xfrm>
          <a:custGeom>
            <a:avLst/>
            <a:gdLst/>
            <a:ahLst/>
            <a:cxnLst/>
            <a:rect l="l" t="t" r="r" b="b"/>
            <a:pathLst>
              <a:path w="4432566" h="2684286">
                <a:moveTo>
                  <a:pt x="4432566" y="2633485"/>
                </a:moveTo>
                <a:lnTo>
                  <a:pt x="4432566" y="0"/>
                </a:lnTo>
                <a:lnTo>
                  <a:pt x="0" y="0"/>
                </a:lnTo>
                <a:lnTo>
                  <a:pt x="0" y="2633485"/>
                </a:lnTo>
                <a:lnTo>
                  <a:pt x="488" y="2636889"/>
                </a:lnTo>
                <a:lnTo>
                  <a:pt x="4432245" y="2636889"/>
                </a:lnTo>
                <a:lnTo>
                  <a:pt x="4432566" y="26334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682759"/>
            <a:ext cx="0" cy="2788887"/>
          </a:xfrm>
          <a:custGeom>
            <a:avLst/>
            <a:gdLst/>
            <a:ahLst/>
            <a:cxnLst/>
            <a:rect l="l" t="t" r="r" b="b"/>
            <a:pathLst>
              <a:path h="2788887">
                <a:moveTo>
                  <a:pt x="0" y="0"/>
                </a:moveTo>
                <a:lnTo>
                  <a:pt x="0" y="277324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6700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6573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6446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4758" y="1528546"/>
            <a:ext cx="3238500" cy="16144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78456" y="19613"/>
            <a:ext cx="136029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Threads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Threads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407034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Threads</a:t>
            </a:r>
            <a:r>
              <a:rPr sz="1400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Multithreaded</a:t>
            </a:r>
            <a:r>
              <a:rPr sz="1400" spc="16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</a:t>
            </a:r>
            <a:r>
              <a:rPr sz="1400" spc="-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619089"/>
            <a:ext cx="4335134" cy="691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Multith</a:t>
            </a:r>
            <a:r>
              <a:rPr sz="11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eaded</a:t>
            </a:r>
            <a:r>
              <a:rPr sz="1100" spc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1100" spc="20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ganization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ct val="95825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popular</a:t>
            </a:r>
            <a:r>
              <a:rPr sz="1100" spc="-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multithreaded</a:t>
            </a:r>
            <a:r>
              <a:rPr sz="1100" spc="-8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anization</a:t>
            </a:r>
            <a:r>
              <a:rPr sz="1100" spc="-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dispatcher/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or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r>
              <a:rPr sz="1100" spc="-10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model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566889" marR="20781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Dispatcher</a:t>
            </a:r>
            <a:r>
              <a:rPr sz="1000" spc="-4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thread</a:t>
            </a:r>
            <a:r>
              <a:rPr sz="1000" spc="-2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reads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incoming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requests.</a:t>
            </a:r>
            <a:endParaRPr sz="1000">
              <a:latin typeface="Times New Roman"/>
              <a:cs typeface="Times New Roman"/>
            </a:endParaRPr>
          </a:p>
          <a:p>
            <a:pPr marL="566889" marR="20781">
              <a:lnSpc>
                <a:spcPct val="95825"/>
              </a:lnSpc>
              <a:spcBef>
                <a:spcPts val="45"/>
              </a:spcBef>
            </a:pPr>
            <a:r>
              <a:rPr sz="1000" spc="-7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or</a:t>
            </a:r>
            <a:r>
              <a:rPr sz="10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r>
              <a:rPr sz="1000" spc="-3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thread</a:t>
            </a:r>
            <a:r>
              <a:rPr sz="1000" spc="-2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selected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190" y="3310049"/>
            <a:ext cx="351245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multithreaded</a:t>
            </a:r>
            <a:r>
              <a:rPr sz="1100" spc="-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anized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dispatcher/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model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8456" y="19613"/>
            <a:ext cx="136029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Threads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Threads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243119"/>
            <a:ext cx="396704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Threads</a:t>
            </a:r>
            <a:r>
              <a:rPr sz="1400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Finite</a:t>
            </a:r>
            <a:r>
              <a:rPr sz="1400" spc="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r>
              <a:rPr sz="1400" spc="6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Machine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589024"/>
            <a:ext cx="3915139" cy="2066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state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machine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consists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endParaRPr sz="11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ariables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which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encode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its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</a:t>
            </a:r>
            <a:endParaRPr sz="10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commands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which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transform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its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11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command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implemented</a:t>
            </a:r>
            <a:r>
              <a:rPr sz="1100" spc="-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deterministic</a:t>
            </a:r>
            <a:r>
              <a:rPr sz="1100" spc="-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program</a:t>
            </a:r>
            <a:endParaRPr sz="11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If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threads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ailable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9658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gets</a:t>
            </a:r>
            <a:r>
              <a:rPr sz="1000" spc="-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0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request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xamines</a:t>
            </a:r>
            <a:r>
              <a:rPr sz="10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it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tries</a:t>
            </a:r>
            <a:r>
              <a:rPr sz="10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10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fulfill</a:t>
            </a:r>
            <a:r>
              <a:rPr sz="1000" spc="-6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request</a:t>
            </a:r>
            <a:r>
              <a:rPr sz="10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from</a:t>
            </a:r>
            <a:r>
              <a:rPr sz="10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cache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else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sends</a:t>
            </a:r>
            <a:r>
              <a:rPr sz="1000" spc="-2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0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request</a:t>
            </a:r>
            <a:r>
              <a:rPr sz="10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10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file</a:t>
            </a:r>
            <a:r>
              <a:rPr sz="1000" spc="-6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r>
              <a:rPr sz="1000" spc="0" dirty="0" smtClean="0">
                <a:latin typeface="Times New Roman"/>
                <a:cs typeface="Times New Roman"/>
              </a:rPr>
              <a:t>;</a:t>
            </a:r>
            <a:endParaRPr sz="1000">
              <a:latin typeface="Times New Roman"/>
              <a:cs typeface="Times New Roman"/>
            </a:endParaRPr>
          </a:p>
          <a:p>
            <a:pPr marL="289801" marR="162331">
              <a:lnSpc>
                <a:spcPct val="99658"/>
              </a:lnSpc>
              <a:spcBef>
                <a:spcPts val="500"/>
              </a:spcBef>
            </a:pP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instead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blocking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records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current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 proceeds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xt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output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10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Operation:</a:t>
            </a:r>
            <a:endParaRPr sz="1100">
              <a:latin typeface="Times New Roman"/>
              <a:cs typeface="Times New Roman"/>
            </a:endParaRPr>
          </a:p>
          <a:p>
            <a:pPr marL="289801" marR="9205">
              <a:lnSpc>
                <a:spcPts val="1075"/>
              </a:lnSpc>
              <a:spcBef>
                <a:spcPts val="5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Using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single</a:t>
            </a:r>
            <a:r>
              <a:rPr sz="10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process</a:t>
            </a:r>
            <a:r>
              <a:rPr sz="10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a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aits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containing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marL="289801" marR="9205">
              <a:lnSpc>
                <a:spcPts val="1095"/>
              </a:lnSpc>
              <a:spcBef>
                <a:spcPts val="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performs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actions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specif</a:t>
            </a:r>
            <a:r>
              <a:rPr sz="1000" spc="-64" dirty="0" smtClean="0">
                <a:latin typeface="Times New Roman"/>
                <a:cs typeface="Times New Roman"/>
              </a:rPr>
              <a:t>y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5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5718" y="2655552"/>
            <a:ext cx="86511" cy="765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6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90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95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7060" y="2655552"/>
            <a:ext cx="1326805" cy="765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Read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n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ailable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input.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436"/>
              </a:spcBef>
            </a:pPr>
            <a:r>
              <a:rPr sz="1000" spc="0" dirty="0" smtClean="0">
                <a:latin typeface="Times New Roman"/>
                <a:cs typeface="Times New Roman"/>
              </a:rPr>
              <a:t>Process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input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chunk. 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49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request.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ts val="1070"/>
              </a:lnSpc>
              <a:spcBef>
                <a:spcPts val="547"/>
              </a:spcBef>
            </a:pPr>
            <a:r>
              <a:rPr sz="1000" spc="0" dirty="0" smtClean="0">
                <a:latin typeface="Times New Roman"/>
                <a:cs typeface="Times New Roman"/>
              </a:rPr>
              <a:t>Loop.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421" y="1460182"/>
            <a:ext cx="3967162" cy="809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8456" y="19613"/>
            <a:ext cx="136029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Threads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Threads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00" y="243119"/>
            <a:ext cx="396704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Threads</a:t>
            </a:r>
            <a:r>
              <a:rPr sz="1400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Finite</a:t>
            </a:r>
            <a:r>
              <a:rPr sz="1400" spc="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r>
              <a:rPr sz="1400" spc="6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Machine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12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1527200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654097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421559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472360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1558719"/>
            <a:ext cx="50800" cy="8755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622219"/>
            <a:ext cx="50800" cy="8120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736657"/>
            <a:ext cx="4432566" cy="748403"/>
          </a:xfrm>
          <a:custGeom>
            <a:avLst/>
            <a:gdLst/>
            <a:ahLst/>
            <a:cxnLst/>
            <a:rect l="l" t="t" r="r" b="b"/>
            <a:pathLst>
              <a:path w="4432566" h="748403">
                <a:moveTo>
                  <a:pt x="0" y="697602"/>
                </a:moveTo>
                <a:lnTo>
                  <a:pt x="16636" y="735116"/>
                </a:lnTo>
                <a:lnTo>
                  <a:pt x="50800" y="748403"/>
                </a:lnTo>
                <a:lnTo>
                  <a:pt x="4381765" y="748403"/>
                </a:lnTo>
                <a:lnTo>
                  <a:pt x="4419279" y="731767"/>
                </a:lnTo>
                <a:lnTo>
                  <a:pt x="4432566" y="697602"/>
                </a:lnTo>
                <a:lnTo>
                  <a:pt x="4432566" y="0"/>
                </a:lnTo>
                <a:lnTo>
                  <a:pt x="0" y="0"/>
                </a:lnTo>
                <a:lnTo>
                  <a:pt x="0" y="6976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609519"/>
            <a:ext cx="0" cy="843789"/>
          </a:xfrm>
          <a:custGeom>
            <a:avLst/>
            <a:gdLst/>
            <a:ahLst/>
            <a:cxnLst/>
            <a:rect l="l" t="t" r="r" b="b"/>
            <a:pathLst>
              <a:path h="843789">
                <a:moveTo>
                  <a:pt x="0" y="843789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59681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58411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57141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07831" y="19613"/>
            <a:ext cx="83799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Clients      </a:t>
            </a:r>
            <a:r>
              <a:rPr sz="600" spc="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600" spc="-1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Inter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aces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15866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1400" spc="6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Inter</a:t>
            </a:r>
            <a:r>
              <a:rPr sz="14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aces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104923"/>
            <a:ext cx="4367728" cy="1350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-84" dirty="0" smtClean="0">
                <a:latin typeface="Times New Roman"/>
                <a:cs typeface="Times New Roman"/>
              </a:rPr>
              <a:t>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issues:</a:t>
            </a:r>
            <a:r>
              <a:rPr sz="1100" spc="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user</a:t>
            </a:r>
            <a:r>
              <a:rPr sz="1100" spc="-1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inter</a:t>
            </a:r>
            <a:r>
              <a:rPr sz="11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aces</a:t>
            </a:r>
            <a:r>
              <a:rPr sz="1100" spc="-42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client-side</a:t>
            </a:r>
            <a:r>
              <a:rPr sz="1100" spc="-4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soft</a:t>
            </a:r>
            <a:r>
              <a:rPr sz="11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1100" spc="-3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ution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transparen</a:t>
            </a:r>
            <a:r>
              <a:rPr sz="11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820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1100" spc="10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Interfaces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275"/>
              </a:spcBef>
            </a:pPr>
            <a:r>
              <a:rPr sz="1100" spc="-84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create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</a:t>
            </a:r>
            <a:r>
              <a:rPr sz="1100" spc="-44" dirty="0" smtClean="0">
                <a:latin typeface="Times New Roman"/>
                <a:cs typeface="Times New Roman"/>
              </a:rPr>
              <a:t>n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enient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4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vironment</a:t>
            </a:r>
            <a:r>
              <a:rPr sz="1100" spc="-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interaction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human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user and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remote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er;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e.g.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mobile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phones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simple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displays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set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 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ys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GUIs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most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commonly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13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07831" y="19613"/>
            <a:ext cx="83799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Clients      </a:t>
            </a:r>
            <a:r>
              <a:rPr sz="600" spc="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600" spc="-1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Inter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aces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00" y="243119"/>
            <a:ext cx="290593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1400" spc="6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Inter</a:t>
            </a:r>
            <a:r>
              <a:rPr sz="14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aces:</a:t>
            </a:r>
            <a:r>
              <a:rPr sz="1400" spc="21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400" spc="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wind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400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932" y="620469"/>
            <a:ext cx="4141819" cy="2838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1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-44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ind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(commonly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referred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12700" marR="746955">
              <a:lnSpc>
                <a:spcPts val="1200"/>
              </a:lnSpc>
              <a:spcBef>
                <a:spcPts val="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ork-transparent</a:t>
            </a:r>
            <a:r>
              <a:rPr sz="1100" spc="-8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graphical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wind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wing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based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 client/ser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model.</a:t>
            </a:r>
            <a:endParaRPr sz="1100">
              <a:latin typeface="Times New Roman"/>
              <a:cs typeface="Times New Roman"/>
            </a:endParaRPr>
          </a:p>
          <a:p>
            <a:pPr marL="289801" marR="94587">
              <a:lnSpc>
                <a:spcPct val="99658"/>
              </a:lnSpc>
              <a:spcBef>
                <a:spcPts val="10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Primarily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used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UNIX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UNIX-li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systems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such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Linux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-109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ersions 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0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also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ailable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</a:t>
            </a:r>
            <a:r>
              <a:rPr sz="1000" spc="-14" dirty="0" smtClean="0">
                <a:latin typeface="Times New Roman"/>
                <a:cs typeface="Times New Roman"/>
              </a:rPr>
              <a:t>n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operating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systems.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Although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eloped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1984,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X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only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still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ailable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also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act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 standard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39" dirty="0" smtClean="0">
                <a:latin typeface="Times New Roman"/>
                <a:cs typeface="Times New Roman"/>
              </a:rPr>
              <a:t>n</a:t>
            </a:r>
            <a:r>
              <a:rPr sz="1000" spc="0" dirty="0" smtClean="0">
                <a:latin typeface="Times New Roman"/>
                <a:cs typeface="Times New Roman"/>
              </a:rPr>
              <a:t>vironment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UNIX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wind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wing</a:t>
            </a:r>
            <a:r>
              <a:rPr sz="1000" spc="-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systems.</a:t>
            </a:r>
            <a:endParaRPr sz="1000">
              <a:latin typeface="Times New Roman"/>
              <a:cs typeface="Times New Roman"/>
            </a:endParaRPr>
          </a:p>
          <a:p>
            <a:pPr marL="12700" marR="466539">
              <a:lnSpc>
                <a:spcPts val="1264"/>
              </a:lnSpc>
              <a:spcBef>
                <a:spcPts val="280"/>
              </a:spcBef>
            </a:pPr>
            <a:r>
              <a:rPr sz="1100" spc="-14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art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OS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control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terminal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yboard,</a:t>
            </a:r>
            <a:r>
              <a:rPr sz="1100" spc="-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mouse, monito</a:t>
            </a:r>
            <a:r>
              <a:rPr sz="1100" spc="-44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etc).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heart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formed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1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ernel</a:t>
            </a:r>
            <a:r>
              <a:rPr sz="1100" spc="-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(X</a:t>
            </a:r>
            <a:r>
              <a:rPr sz="1100" spc="-1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er)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203441">
              <a:lnSpc>
                <a:spcPts val="1264"/>
              </a:lnSpc>
              <a:spcBef>
                <a:spcPts val="30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ace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made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ailable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library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called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Xlib</a:t>
            </a:r>
            <a:r>
              <a:rPr sz="1100" spc="0" dirty="0" smtClean="0">
                <a:latin typeface="Times New Roman"/>
                <a:cs typeface="Times New Roman"/>
              </a:rPr>
              <a:t>. </a:t>
            </a:r>
            <a:endParaRPr sz="1100">
              <a:latin typeface="Times New Roman"/>
              <a:cs typeface="Times New Roman"/>
            </a:endParaRPr>
          </a:p>
          <a:p>
            <a:pPr marL="12700" marR="203441">
              <a:lnSpc>
                <a:spcPts val="1264"/>
              </a:lnSpc>
              <a:spcBef>
                <a:spcPts val="30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Programs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features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1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ernel</a:t>
            </a:r>
            <a:r>
              <a:rPr sz="1100" spc="-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1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clients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874971">
              <a:lnSpc>
                <a:spcPts val="1264"/>
              </a:lnSpc>
              <a:spcBef>
                <a:spcPts val="31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communicate</a:t>
            </a:r>
            <a:r>
              <a:rPr sz="1100" spc="-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via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1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Protocol</a:t>
            </a:r>
            <a:r>
              <a:rPr sz="1100" spc="0" dirty="0" smtClean="0">
                <a:latin typeface="Times New Roman"/>
                <a:cs typeface="Times New Roman"/>
              </a:rPr>
              <a:t>. </a:t>
            </a:r>
            <a:endParaRPr sz="1100">
              <a:latin typeface="Times New Roman"/>
              <a:cs typeface="Times New Roman"/>
            </a:endParaRPr>
          </a:p>
          <a:p>
            <a:pPr marL="12700" marR="874971">
              <a:lnSpc>
                <a:spcPts val="1264"/>
              </a:lnSpc>
              <a:spcBef>
                <a:spcPts val="302"/>
              </a:spcBef>
            </a:pPr>
            <a:r>
              <a:rPr sz="1100" spc="-44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ind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1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Manager</a:t>
            </a:r>
            <a:r>
              <a:rPr sz="1100" spc="-3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manipulates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entire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screen.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Other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xamples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similar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systems:</a:t>
            </a:r>
            <a:r>
              <a:rPr sz="1100" spc="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Remote</a:t>
            </a:r>
            <a:r>
              <a:rPr sz="11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desktop</a:t>
            </a:r>
            <a:endParaRPr sz="11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740"/>
              </a:spcBef>
            </a:pPr>
            <a:r>
              <a:rPr sz="600" spc="0" dirty="0" smtClean="0">
                <a:latin typeface="Times New Roman"/>
                <a:cs typeface="Times New Roman"/>
              </a:rPr>
              <a:t>14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304" y="960502"/>
            <a:ext cx="4007403" cy="1742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07831" y="19613"/>
            <a:ext cx="83799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Clients      </a:t>
            </a:r>
            <a:r>
              <a:rPr sz="600" spc="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600" spc="-1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Inter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aces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90593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1400" spc="6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Inter</a:t>
            </a:r>
            <a:r>
              <a:rPr sz="14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aces:</a:t>
            </a:r>
            <a:r>
              <a:rPr sz="1400" spc="21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400" spc="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wind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400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4854" y="2895699"/>
            <a:ext cx="273909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basic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anization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X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-44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ind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15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07831" y="19613"/>
            <a:ext cx="193558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Clients      </a:t>
            </a:r>
            <a:r>
              <a:rPr sz="600" spc="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Client-Side</a:t>
            </a:r>
            <a:r>
              <a:rPr sz="600" spc="-2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Soft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6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600" spc="-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ution</a:t>
            </a:r>
            <a:r>
              <a:rPr sz="600" spc="-2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ransparen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00" y="243119"/>
            <a:ext cx="379286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Client-Side</a:t>
            </a:r>
            <a:r>
              <a:rPr sz="1400" spc="13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Soft</a:t>
            </a:r>
            <a:r>
              <a:rPr sz="14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400" spc="1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4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ution</a:t>
            </a:r>
            <a:r>
              <a:rPr sz="1400" spc="14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ransparen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932" y="651609"/>
            <a:ext cx="4141819" cy="28078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addition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user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ace,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parts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processing</a:t>
            </a:r>
            <a:r>
              <a:rPr sz="1100" spc="-4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sz="1100" spc="-1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el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1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client-ser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r>
              <a:rPr sz="1100" spc="-5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application</a:t>
            </a:r>
            <a:r>
              <a:rPr sz="1100" spc="-4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ex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ecuted</a:t>
            </a:r>
            <a:r>
              <a:rPr sz="1100" spc="-3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11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side</a:t>
            </a:r>
            <a:endParaRPr sz="1100">
              <a:latin typeface="Times New Roman"/>
              <a:cs typeface="Times New Roman"/>
            </a:endParaRPr>
          </a:p>
          <a:p>
            <a:pPr marL="12700" marR="189863">
              <a:lnSpc>
                <a:spcPct val="143939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xample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embedded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soft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-11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TMs,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cash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gisters,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etc. More</a:t>
            </a:r>
            <a:r>
              <a:rPr sz="1100" spc="-14" dirty="0" smtClean="0">
                <a:latin typeface="Times New Roman"/>
                <a:cs typeface="Times New Roman"/>
              </a:rPr>
              <a:t>ov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44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soft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also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include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components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achi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ution</a:t>
            </a:r>
            <a:r>
              <a:rPr sz="1100" spc="-5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transparen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  <a:p>
            <a:pPr marL="12700" marR="316771">
              <a:lnSpc>
                <a:spcPts val="1264"/>
              </a:lnSpc>
              <a:spcBef>
                <a:spcPts val="635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Access</a:t>
            </a:r>
            <a:r>
              <a:rPr sz="1100" spc="-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transparen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client-side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stubs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machine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architectures</a:t>
            </a:r>
            <a:r>
              <a:rPr sz="1100" spc="-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 communications.</a:t>
            </a:r>
            <a:endParaRPr sz="1100">
              <a:latin typeface="Times New Roman"/>
              <a:cs typeface="Times New Roman"/>
            </a:endParaRPr>
          </a:p>
          <a:p>
            <a:pPr marL="12700" marR="150101">
              <a:lnSpc>
                <a:spcPts val="1264"/>
              </a:lnSpc>
              <a:spcBef>
                <a:spcPts val="638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Location/migration</a:t>
            </a:r>
            <a:r>
              <a:rPr sz="1100" spc="-8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transparen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Let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client-side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soft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eep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track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 actual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location</a:t>
            </a:r>
            <a:endParaRPr sz="1100">
              <a:latin typeface="Times New Roman"/>
              <a:cs typeface="Times New Roman"/>
            </a:endParaRPr>
          </a:p>
          <a:p>
            <a:pPr marL="12700" marR="360136">
              <a:lnSpc>
                <a:spcPts val="1264"/>
              </a:lnSpc>
              <a:spcBef>
                <a:spcPts val="638"/>
              </a:spcBef>
            </a:pP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ailure</a:t>
            </a:r>
            <a:r>
              <a:rPr sz="1100" spc="-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transparen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often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placed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only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client.</a:t>
            </a:r>
            <a:r>
              <a:rPr sz="1100" spc="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E.g.,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using caches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br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wsing.</a:t>
            </a:r>
            <a:endParaRPr sz="1100">
              <a:latin typeface="Times New Roman"/>
              <a:cs typeface="Times New Roman"/>
            </a:endParaRPr>
          </a:p>
          <a:p>
            <a:pPr marL="12700" marR="243619">
              <a:lnSpc>
                <a:spcPts val="1264"/>
              </a:lnSpc>
              <a:spcBef>
                <a:spcPts val="638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Replication</a:t>
            </a:r>
            <a:r>
              <a:rPr sz="1100" spc="-5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transparen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Multiple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</a:t>
            </a:r>
            <a:r>
              <a:rPr sz="1100" spc="-44" dirty="0" smtClean="0">
                <a:latin typeface="Times New Roman"/>
                <a:cs typeface="Times New Roman"/>
              </a:rPr>
              <a:t>n</a:t>
            </a:r>
            <a:r>
              <a:rPr sz="1100" spc="-19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ocations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handled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client-side stu</a:t>
            </a:r>
            <a:r>
              <a:rPr sz="1100" spc="-44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606"/>
              </a:spcBef>
            </a:pPr>
            <a:r>
              <a:rPr sz="600" spc="0" dirty="0" smtClean="0">
                <a:latin typeface="Times New Roman"/>
                <a:cs typeface="Times New Roman"/>
              </a:rPr>
              <a:t>16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9669" y="822192"/>
            <a:ext cx="4108663" cy="1660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07831" y="19613"/>
            <a:ext cx="193558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Clients      </a:t>
            </a:r>
            <a:r>
              <a:rPr sz="600" spc="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Client-Side</a:t>
            </a:r>
            <a:r>
              <a:rPr sz="600" spc="-2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Soft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6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600" spc="-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ution</a:t>
            </a:r>
            <a:r>
              <a:rPr sz="600" spc="-2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ransparen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379286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Client-Side</a:t>
            </a:r>
            <a:r>
              <a:rPr sz="1400" spc="13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Soft</a:t>
            </a:r>
            <a:r>
              <a:rPr sz="14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400" spc="1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4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ution</a:t>
            </a:r>
            <a:r>
              <a:rPr sz="1400" spc="14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ransparen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338" y="2648329"/>
            <a:ext cx="343015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transparent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replication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using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client-side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solution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932" y="2973068"/>
            <a:ext cx="4141819" cy="486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Access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transparen</a:t>
            </a:r>
            <a:r>
              <a:rPr sz="1100" spc="-14" dirty="0" smtClean="0">
                <a:latin typeface="Times New Roman"/>
                <a:cs typeface="Times New Roman"/>
              </a:rPr>
              <a:t>c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ailure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transparen</a:t>
            </a:r>
            <a:r>
              <a:rPr sz="1100" spc="-14" dirty="0" smtClean="0">
                <a:latin typeface="Times New Roman"/>
                <a:cs typeface="Times New Roman"/>
              </a:rPr>
              <a:t>c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also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achi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ed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using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client-side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soft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endParaRPr sz="11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500"/>
              </a:spcBef>
            </a:pPr>
            <a:r>
              <a:rPr sz="600" spc="0" dirty="0" smtClean="0">
                <a:latin typeface="Times New Roman"/>
                <a:cs typeface="Times New Roman"/>
              </a:rPr>
              <a:t>17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6452" y="19613"/>
            <a:ext cx="25193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Ser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v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ers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621" y="19613"/>
            <a:ext cx="67926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General</a:t>
            </a:r>
            <a:r>
              <a:rPr sz="600" spc="-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anization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90712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ers</a:t>
            </a:r>
            <a:r>
              <a:rPr sz="1400" spc="9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1400" spc="8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issues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1303030"/>
            <a:ext cx="2592494" cy="9835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90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General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Design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Issues</a:t>
            </a:r>
            <a:endParaRPr sz="1100">
              <a:latin typeface="Times New Roman"/>
              <a:cs typeface="Times New Roman"/>
            </a:endParaRPr>
          </a:p>
          <a:p>
            <a:pPr marL="289801" marR="21905">
              <a:lnSpc>
                <a:spcPct val="95825"/>
              </a:lnSpc>
              <a:spcBef>
                <a:spcPts val="16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-4" dirty="0" smtClean="0">
                <a:latin typeface="Times New Roman"/>
                <a:cs typeface="Times New Roman"/>
              </a:rPr>
              <a:t>g</a:t>
            </a:r>
            <a:r>
              <a:rPr sz="1000" spc="0" dirty="0" smtClean="0">
                <a:latin typeface="Times New Roman"/>
                <a:cs typeface="Times New Roman"/>
              </a:rPr>
              <a:t>anize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ers?</a:t>
            </a:r>
            <a:endParaRPr sz="1000">
              <a:latin typeface="Times New Roman"/>
              <a:cs typeface="Times New Roman"/>
            </a:endParaRPr>
          </a:p>
          <a:p>
            <a:pPr marL="289801" marR="21905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Where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contact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er?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Whether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interrupted</a:t>
            </a:r>
            <a:endParaRPr sz="1000">
              <a:latin typeface="Times New Roman"/>
              <a:cs typeface="Times New Roman"/>
            </a:endParaRPr>
          </a:p>
          <a:p>
            <a:pPr marL="289801" marR="21905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Whether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stateless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96452" y="19613"/>
            <a:ext cx="104242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Ser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v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ers      </a:t>
            </a:r>
            <a:r>
              <a:rPr sz="600" spc="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General</a:t>
            </a:r>
            <a:r>
              <a:rPr sz="600" spc="-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anization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00" y="243119"/>
            <a:ext cx="162199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General</a:t>
            </a:r>
            <a:r>
              <a:rPr sz="1400" spc="9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anization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750212"/>
            <a:ext cx="4100025" cy="735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r>
              <a:rPr sz="1100" spc="-3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aits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incoming</a:t>
            </a:r>
            <a:r>
              <a:rPr sz="1100" spc="-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service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requests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specific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transport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address.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Clients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send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requests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endpoint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also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called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port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22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practice,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there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one-to-one</a:t>
            </a:r>
            <a:r>
              <a:rPr sz="1100" spc="-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mapping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between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port</a:t>
            </a:r>
            <a:r>
              <a:rPr sz="11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service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225" y="1508463"/>
            <a:ext cx="170903" cy="12273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20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89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21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23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25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53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80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086" y="1508463"/>
            <a:ext cx="1886583" cy="12273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ftp-data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File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-34" dirty="0" smtClean="0">
                <a:latin typeface="Times New Roman"/>
                <a:cs typeface="Times New Roman"/>
              </a:rPr>
              <a:t>T</a:t>
            </a:r>
            <a:r>
              <a:rPr sz="1000" spc="0" dirty="0" smtClean="0">
                <a:latin typeface="Times New Roman"/>
                <a:cs typeface="Times New Roman"/>
              </a:rPr>
              <a:t>ransfer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[De</a:t>
            </a: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ault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Data]</a:t>
            </a:r>
            <a:endParaRPr sz="10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  <a:spcBef>
                <a:spcPts val="489"/>
              </a:spcBef>
            </a:pPr>
            <a:r>
              <a:rPr sz="1000" spc="0" dirty="0" smtClean="0">
                <a:latin typeface="Times New Roman"/>
                <a:cs typeface="Times New Roman"/>
              </a:rPr>
              <a:t>ftp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File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-34" dirty="0" smtClean="0">
                <a:latin typeface="Times New Roman"/>
                <a:cs typeface="Times New Roman"/>
              </a:rPr>
              <a:t>T</a:t>
            </a:r>
            <a:r>
              <a:rPr sz="1000" spc="0" dirty="0" smtClean="0">
                <a:latin typeface="Times New Roman"/>
                <a:cs typeface="Times New Roman"/>
              </a:rPr>
              <a:t>ransfer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[Control]</a:t>
            </a:r>
            <a:endParaRPr sz="10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telnet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-69" dirty="0" smtClean="0">
                <a:latin typeface="Times New Roman"/>
                <a:cs typeface="Times New Roman"/>
              </a:rPr>
              <a:t>T</a:t>
            </a:r>
            <a:r>
              <a:rPr sz="1000" spc="0" dirty="0" smtClean="0">
                <a:latin typeface="Times New Roman"/>
                <a:cs typeface="Times New Roman"/>
              </a:rPr>
              <a:t>elnet</a:t>
            </a:r>
            <a:endParaRPr sz="1000">
              <a:latin typeface="Times New Roman"/>
              <a:cs typeface="Times New Roman"/>
            </a:endParaRPr>
          </a:p>
          <a:p>
            <a:pPr marL="12700" marR="29004">
              <a:lnSpc>
                <a:spcPts val="1149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smtp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Simple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Mail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-34" dirty="0" smtClean="0">
                <a:latin typeface="Times New Roman"/>
                <a:cs typeface="Times New Roman"/>
              </a:rPr>
              <a:t>T</a:t>
            </a:r>
            <a:r>
              <a:rPr sz="1000" spc="0" dirty="0" smtClean="0">
                <a:latin typeface="Times New Roman"/>
                <a:cs typeface="Times New Roman"/>
              </a:rPr>
              <a:t>ransfer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Protocol </a:t>
            </a:r>
            <a:endParaRPr sz="1000">
              <a:latin typeface="Times New Roman"/>
              <a:cs typeface="Times New Roman"/>
            </a:endParaRPr>
          </a:p>
          <a:p>
            <a:pPr marL="12700" marR="29004">
              <a:lnSpc>
                <a:spcPts val="1149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dns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Domain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</a:t>
            </a:r>
            <a:endParaRPr sz="10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  <a:spcBef>
                <a:spcPts val="56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http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Hypert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xt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-34" dirty="0" smtClean="0">
                <a:latin typeface="Times New Roman"/>
                <a:cs typeface="Times New Roman"/>
              </a:rPr>
              <a:t>T</a:t>
            </a:r>
            <a:r>
              <a:rPr sz="1000" spc="0" dirty="0" smtClean="0">
                <a:latin typeface="Times New Roman"/>
                <a:cs typeface="Times New Roman"/>
              </a:rPr>
              <a:t>ransfer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Protocol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2784739"/>
            <a:ext cx="3607218" cy="33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-14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services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require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assigned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endpoints,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dynamically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assigned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local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19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78456" y="19613"/>
            <a:ext cx="112343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Threads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6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Threads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77321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1400" spc="14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Threads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814512"/>
            <a:ext cx="3955799" cy="2209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instance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computer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program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being</a:t>
            </a:r>
            <a:r>
              <a:rPr sz="1100" spc="-2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ex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ecuted.</a:t>
            </a:r>
            <a:r>
              <a:rPr sz="1100" spc="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endParaRPr sz="1100">
              <a:latin typeface="Times New Roman"/>
              <a:cs typeface="Times New Roman"/>
            </a:endParaRPr>
          </a:p>
          <a:p>
            <a:pPr marL="12700" marR="1144350">
              <a:lnSpc>
                <a:spcPts val="1264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contains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program</a:t>
            </a:r>
            <a:r>
              <a:rPr sz="11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code</a:t>
            </a:r>
            <a:r>
              <a:rPr sz="11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its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current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act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vity</a:t>
            </a:r>
            <a:r>
              <a:rPr sz="1100" spc="0" dirty="0" smtClean="0">
                <a:latin typeface="Times New Roman"/>
                <a:cs typeface="Times New Roman"/>
              </a:rPr>
              <a:t>. </a:t>
            </a:r>
            <a:endParaRPr sz="1100">
              <a:latin typeface="Times New Roman"/>
              <a:cs typeface="Times New Roman"/>
            </a:endParaRPr>
          </a:p>
          <a:p>
            <a:pPr marL="12700" marR="1144350">
              <a:lnSpc>
                <a:spcPts val="1264"/>
              </a:lnSpc>
              <a:spcBef>
                <a:spcPts val="63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r>
              <a:rPr sz="1100" spc="-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ta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es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place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between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processes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65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process</a:t>
            </a:r>
            <a:r>
              <a:rPr sz="11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1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program</a:t>
            </a:r>
            <a:r>
              <a:rPr sz="11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1100" spc="-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ex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ecution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257520">
              <a:lnSpc>
                <a:spcPts val="1264"/>
              </a:lnSpc>
              <a:spcBef>
                <a:spcPts val="63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From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OS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perspect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e,</a:t>
            </a:r>
            <a:r>
              <a:rPr sz="1100" spc="-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management</a:t>
            </a:r>
            <a:r>
              <a:rPr sz="1100" spc="-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scheduling</a:t>
            </a:r>
            <a:r>
              <a:rPr sz="1100" spc="-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 important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47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Other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important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issues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arise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endParaRPr sz="1100">
              <a:latin typeface="Times New Roman"/>
              <a:cs typeface="Times New Roman"/>
            </a:endParaRPr>
          </a:p>
          <a:p>
            <a:pPr marL="289801" marR="20781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Multithreading</a:t>
            </a:r>
            <a:r>
              <a:rPr sz="1000" spc="-5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enhance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performance</a:t>
            </a:r>
            <a:endParaRPr sz="1000">
              <a:latin typeface="Times New Roman"/>
              <a:cs typeface="Times New Roman"/>
            </a:endParaRPr>
          </a:p>
          <a:p>
            <a:pPr marL="289801" marR="20781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-4" dirty="0" smtClean="0">
                <a:latin typeface="Times New Roman"/>
                <a:cs typeface="Times New Roman"/>
              </a:rPr>
              <a:t>g</a:t>
            </a:r>
            <a:r>
              <a:rPr sz="1000" spc="0" dirty="0" smtClean="0">
                <a:latin typeface="Times New Roman"/>
                <a:cs typeface="Times New Roman"/>
              </a:rPr>
              <a:t>anized</a:t>
            </a:r>
            <a:endParaRPr sz="1000">
              <a:latin typeface="Times New Roman"/>
              <a:cs typeface="Times New Roman"/>
            </a:endParaRPr>
          </a:p>
          <a:p>
            <a:pPr marL="289801" marR="229941">
              <a:lnSpc>
                <a:spcPct val="99658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Process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code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migration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achi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scalability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dynamically configure</a:t>
            </a:r>
            <a:r>
              <a:rPr sz="1000" spc="-7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113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097" y="1738741"/>
            <a:ext cx="3048000" cy="11694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6452" y="19613"/>
            <a:ext cx="104242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Ser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v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ers      </a:t>
            </a:r>
            <a:r>
              <a:rPr sz="600" spc="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General</a:t>
            </a:r>
            <a:r>
              <a:rPr sz="600" spc="-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anization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162199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General</a:t>
            </a:r>
            <a:r>
              <a:rPr sz="1400" spc="9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anization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610588"/>
            <a:ext cx="4290661" cy="1003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1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100" spc="-2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kn</a:t>
            </a:r>
            <a:r>
              <a:rPr sz="11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100" spc="-2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1100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endpoint?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1"/>
              </a:spcBef>
            </a:pPr>
            <a:r>
              <a:rPr sz="1100" spc="-84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1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approaches</a:t>
            </a:r>
            <a:endParaRPr sz="1100">
              <a:latin typeface="Times New Roman"/>
              <a:cs typeface="Times New Roman"/>
            </a:endParaRPr>
          </a:p>
          <a:p>
            <a:pPr marL="289788" marR="20781">
              <a:lnSpc>
                <a:spcPct val="95825"/>
              </a:lnSpc>
              <a:spcBef>
                <a:spcPts val="22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daemon</a:t>
            </a:r>
            <a:r>
              <a:rPr sz="11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running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listening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well-kn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wn</a:t>
            </a:r>
            <a:r>
              <a:rPr sz="1100" spc="-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endpoint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li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195"/>
              </a:lnSpc>
              <a:spcBef>
                <a:spcPts val="5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DCE;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eeps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track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endpoints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services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collocated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endParaRPr sz="1100">
              <a:latin typeface="Times New Roman"/>
              <a:cs typeface="Times New Roman"/>
            </a:endParaRPr>
          </a:p>
          <a:p>
            <a:pPr marL="566889" marR="368690">
              <a:lnSpc>
                <a:spcPct val="99658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will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first</a:t>
            </a:r>
            <a:r>
              <a:rPr sz="1000" spc="-6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contact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daemon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which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</a:t>
            </a:r>
            <a:r>
              <a:rPr sz="1000" spc="-14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vides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 endpoint,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then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contacts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specific</a:t>
            </a:r>
            <a:r>
              <a:rPr sz="1000" spc="-6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0825" y="3076849"/>
            <a:ext cx="2639533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Client-to-ser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6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binding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using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daemon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DCE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3099" y="1581997"/>
            <a:ext cx="3238901" cy="1164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6452" y="19613"/>
            <a:ext cx="104242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Ser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v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ers      </a:t>
            </a:r>
            <a:r>
              <a:rPr sz="600" spc="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General</a:t>
            </a:r>
            <a:r>
              <a:rPr sz="600" spc="-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anization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162199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General</a:t>
            </a:r>
            <a:r>
              <a:rPr sz="1400" spc="9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anization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724152"/>
            <a:ext cx="4269083" cy="718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1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100" spc="-2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kn</a:t>
            </a:r>
            <a:r>
              <a:rPr sz="11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100" spc="-2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1100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endpoint?</a:t>
            </a:r>
            <a:r>
              <a:rPr sz="1100" spc="2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approaches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32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Use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superser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r>
              <a:rPr sz="1100" spc="-5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(as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UNIX)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listens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endpoints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then forks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ta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care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request;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this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instead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ving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lot 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running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simultaneously</a:t>
            </a:r>
            <a:r>
              <a:rPr sz="1100" spc="-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most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them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idle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955" y="2882034"/>
            <a:ext cx="317800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Client-to-Ser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binding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using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superser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UNIX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43" y="939723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743" y="1075828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6809" y="2741561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9344" y="2792362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971235"/>
            <a:ext cx="50800" cy="1783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034736"/>
            <a:ext cx="50800" cy="1719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43" y="1158387"/>
            <a:ext cx="4432566" cy="1646674"/>
          </a:xfrm>
          <a:custGeom>
            <a:avLst/>
            <a:gdLst/>
            <a:ahLst/>
            <a:cxnLst/>
            <a:rect l="l" t="t" r="r" b="b"/>
            <a:pathLst>
              <a:path w="4432566" h="1646674">
                <a:moveTo>
                  <a:pt x="0" y="1595873"/>
                </a:moveTo>
                <a:lnTo>
                  <a:pt x="16636" y="1633387"/>
                </a:lnTo>
                <a:lnTo>
                  <a:pt x="50800" y="1646674"/>
                </a:lnTo>
                <a:lnTo>
                  <a:pt x="4381765" y="1646674"/>
                </a:lnTo>
                <a:lnTo>
                  <a:pt x="4419279" y="1630038"/>
                </a:lnTo>
                <a:lnTo>
                  <a:pt x="4432566" y="1595873"/>
                </a:lnTo>
                <a:lnTo>
                  <a:pt x="4432566" y="0"/>
                </a:lnTo>
                <a:lnTo>
                  <a:pt x="0" y="0"/>
                </a:lnTo>
                <a:lnTo>
                  <a:pt x="0" y="15958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310" y="1022036"/>
            <a:ext cx="0" cy="1751275"/>
          </a:xfrm>
          <a:custGeom>
            <a:avLst/>
            <a:gdLst/>
            <a:ahLst/>
            <a:cxnLst/>
            <a:rect l="l" t="t" r="r" b="b"/>
            <a:pathLst>
              <a:path h="1751275">
                <a:moveTo>
                  <a:pt x="0" y="1751275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0310" y="10093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310" y="9966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310" y="9839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96452" y="19613"/>
            <a:ext cx="25193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Ser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v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ers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9621" y="19613"/>
            <a:ext cx="53259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00" y="243119"/>
            <a:ext cx="126998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-1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1400" spc="7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</a:t>
            </a:r>
            <a:r>
              <a:rPr sz="1400" spc="-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958345"/>
            <a:ext cx="4365567" cy="1035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45"/>
              </a:lnSpc>
              <a:spcBef>
                <a:spcPts val="57"/>
              </a:spcBef>
            </a:pPr>
            <a:r>
              <a:rPr sz="1100" spc="-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1100" spc="9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ers</a:t>
            </a:r>
            <a:endParaRPr sz="11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28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Iterat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-3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vs.</a:t>
            </a:r>
            <a:r>
              <a:rPr sz="1100" spc="5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Concurrent</a:t>
            </a:r>
            <a:r>
              <a:rPr sz="1100" spc="-4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er:</a:t>
            </a:r>
            <a:endParaRPr sz="11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Iterat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itself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handles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only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one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whereas</a:t>
            </a:r>
            <a:endParaRPr sz="1000">
              <a:latin typeface="Times New Roman"/>
              <a:cs typeface="Times New Roman"/>
            </a:endParaRPr>
          </a:p>
          <a:p>
            <a:pPr marL="566889">
              <a:lnSpc>
                <a:spcPct val="99658"/>
              </a:lnSpc>
              <a:spcBef>
                <a:spcPts val="45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concurrent</a:t>
            </a:r>
            <a:r>
              <a:rPr sz="1000" spc="-5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r>
              <a:rPr sz="10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passes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separate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thread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another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 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aits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another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request.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204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Superser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617" y="2016196"/>
            <a:ext cx="86511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034" y="2016196"/>
            <a:ext cx="3585075" cy="759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51" marR="9205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listen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eral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ports,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i.e.,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</a:t>
            </a:r>
            <a:r>
              <a:rPr sz="1000" spc="-14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vide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eral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independent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services.</a:t>
            </a:r>
            <a:endParaRPr sz="1000">
              <a:latin typeface="Times New Roman"/>
              <a:cs typeface="Times New Roman"/>
            </a:endParaRPr>
          </a:p>
          <a:p>
            <a:pPr marL="12700" indent="51">
              <a:lnSpc>
                <a:spcPct val="99658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When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service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comes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in,</a:t>
            </a:r>
            <a:r>
              <a:rPr sz="1000" spc="-1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start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subprocess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handle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 request.</a:t>
            </a:r>
            <a:endParaRPr sz="1000">
              <a:latin typeface="Times New Roman"/>
              <a:cs typeface="Times New Roman"/>
            </a:endParaRPr>
          </a:p>
          <a:p>
            <a:pPr marL="12751" marR="9205">
              <a:lnSpc>
                <a:spcPct val="95825"/>
              </a:lnSpc>
            </a:pPr>
            <a:r>
              <a:rPr sz="1000" spc="-14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services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more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permanent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fic,</a:t>
            </a:r>
            <a:r>
              <a:rPr sz="1000" spc="-7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get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dedicated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5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617" y="2319866"/>
            <a:ext cx="86511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617" y="2623523"/>
            <a:ext cx="86511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22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96452" y="19613"/>
            <a:ext cx="128475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Ser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v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ers      </a:t>
            </a:r>
            <a:r>
              <a:rPr sz="600" spc="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Out-of-Band</a:t>
            </a:r>
            <a:r>
              <a:rPr sz="600" spc="-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00" y="243119"/>
            <a:ext cx="2203562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Out-of-Band</a:t>
            </a:r>
            <a:r>
              <a:rPr sz="1400" spc="15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706901"/>
            <a:ext cx="4250088" cy="999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15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900" spc="-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900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sz="900"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900" spc="-3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ser</a:t>
            </a:r>
            <a:r>
              <a:rPr sz="9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sz="900" spc="-2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900" spc="-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interrupted</a:t>
            </a:r>
            <a:r>
              <a:rPr sz="900" spc="-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once</a:t>
            </a:r>
            <a:r>
              <a:rPr sz="900" spc="-1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9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has</a:t>
            </a:r>
            <a:r>
              <a:rPr sz="900" spc="-1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accepted</a:t>
            </a:r>
            <a:r>
              <a:rPr sz="900" spc="-3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(or</a:t>
            </a:r>
            <a:r>
              <a:rPr sz="9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9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900"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9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process</a:t>
            </a:r>
            <a:r>
              <a:rPr sz="900" spc="-2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900" spc="-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accepting)</a:t>
            </a:r>
            <a:r>
              <a:rPr sz="900" spc="-3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  <a:p>
            <a:pPr marL="12700" marR="7015">
              <a:lnSpc>
                <a:spcPct val="95825"/>
              </a:lnSpc>
              <a:spcBef>
                <a:spcPts val="10"/>
              </a:spcBef>
            </a:pP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service</a:t>
            </a:r>
            <a:r>
              <a:rPr sz="9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request?</a:t>
            </a:r>
            <a:endParaRPr sz="900">
              <a:latin typeface="Times New Roman"/>
              <a:cs typeface="Times New Roman"/>
            </a:endParaRPr>
          </a:p>
          <a:p>
            <a:pPr marL="289788">
              <a:lnSpc>
                <a:spcPct val="138888"/>
              </a:lnSpc>
              <a:spcBef>
                <a:spcPts val="235"/>
              </a:spcBef>
            </a:pPr>
            <a:r>
              <a:rPr sz="900" spc="-14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or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instance,</a:t>
            </a:r>
            <a:r>
              <a:rPr sz="900" spc="-3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user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may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-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ant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interrupt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file</a:t>
            </a:r>
            <a:r>
              <a:rPr sz="900" spc="-5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transfe</a:t>
            </a:r>
            <a:r>
              <a:rPr sz="900" spc="-34" dirty="0" smtClean="0">
                <a:latin typeface="Times New Roman"/>
                <a:cs typeface="Times New Roman"/>
              </a:rPr>
              <a:t>r</a:t>
            </a:r>
            <a:r>
              <a:rPr sz="900" spc="0" dirty="0" smtClean="0">
                <a:latin typeface="Times New Roman"/>
                <a:cs typeface="Times New Roman"/>
              </a:rPr>
              <a:t>,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may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it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-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as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wrong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file let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client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-14" dirty="0" smtClean="0">
                <a:latin typeface="Times New Roman"/>
                <a:cs typeface="Times New Roman"/>
              </a:rPr>
              <a:t>e</a:t>
            </a:r>
            <a:r>
              <a:rPr sz="900" spc="0" dirty="0" smtClean="0">
                <a:latin typeface="Times New Roman"/>
                <a:cs typeface="Times New Roman"/>
              </a:rPr>
              <a:t>xit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client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application;</a:t>
            </a:r>
            <a:r>
              <a:rPr sz="900" spc="-4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this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will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break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connection</a:t>
            </a:r>
            <a:r>
              <a:rPr sz="900" spc="-3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ser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er;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endParaRPr sz="900">
              <a:latin typeface="Times New Roman"/>
              <a:cs typeface="Times New Roman"/>
            </a:endParaRPr>
          </a:p>
          <a:p>
            <a:pPr marL="289788" marR="7015">
              <a:lnSpc>
                <a:spcPct val="95825"/>
              </a:lnSpc>
            </a:pPr>
            <a:r>
              <a:rPr sz="900" spc="0" dirty="0" smtClean="0">
                <a:latin typeface="Times New Roman"/>
                <a:cs typeface="Times New Roman"/>
              </a:rPr>
              <a:t>ser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will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tear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</a:t>
            </a:r>
            <a:r>
              <a:rPr sz="900" spc="-19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wn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connection</a:t>
            </a:r>
            <a:r>
              <a:rPr sz="900" spc="-3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assuming</a:t>
            </a:r>
            <a:r>
              <a:rPr sz="900" spc="-3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client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had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crashed</a:t>
            </a:r>
            <a:endParaRPr sz="900">
              <a:latin typeface="Times New Roman"/>
              <a:cs typeface="Times New Roman"/>
            </a:endParaRPr>
          </a:p>
          <a:p>
            <a:pPr marL="289788" marR="7015">
              <a:lnSpc>
                <a:spcPct val="95825"/>
              </a:lnSpc>
              <a:spcBef>
                <a:spcPts val="559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Solution</a:t>
            </a:r>
            <a:r>
              <a:rPr sz="900" spc="-3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1:</a:t>
            </a:r>
            <a:r>
              <a:rPr sz="900" spc="4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Use</a:t>
            </a:r>
            <a:r>
              <a:rPr sz="900" spc="-1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900" spc="-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separate</a:t>
            </a:r>
            <a:r>
              <a:rPr sz="9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port</a:t>
            </a:r>
            <a:r>
              <a:rPr sz="9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for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</a:t>
            </a:r>
            <a:r>
              <a:rPr sz="900" spc="-14" dirty="0" smtClean="0">
                <a:latin typeface="Times New Roman"/>
                <a:cs typeface="Times New Roman"/>
              </a:rPr>
              <a:t>r</a:t>
            </a:r>
            <a:r>
              <a:rPr sz="900" spc="0" dirty="0" smtClean="0">
                <a:latin typeface="Times New Roman"/>
                <a:cs typeface="Times New Roman"/>
              </a:rPr>
              <a:t>gent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data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(possibly</a:t>
            </a:r>
            <a:r>
              <a:rPr sz="900" spc="-3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per</a:t>
            </a:r>
            <a:r>
              <a:rPr sz="900" spc="-1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service</a:t>
            </a:r>
            <a:r>
              <a:rPr sz="900" spc="-2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request):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629" y="1760012"/>
            <a:ext cx="86511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971" y="1760012"/>
            <a:ext cx="3756592" cy="759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has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separate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thread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process)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aiting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incoming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gent</a:t>
            </a:r>
            <a:endParaRPr sz="1000">
              <a:latin typeface="Times New Roman"/>
              <a:cs typeface="Times New Roman"/>
            </a:endParaRPr>
          </a:p>
          <a:p>
            <a:pPr marL="12762" marR="9205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messages.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When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gent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comes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in,</a:t>
            </a:r>
            <a:r>
              <a:rPr sz="1000" spc="-1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associated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put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hold.</a:t>
            </a:r>
            <a:endParaRPr sz="1000">
              <a:latin typeface="Times New Roman"/>
              <a:cs typeface="Times New Roman"/>
            </a:endParaRPr>
          </a:p>
          <a:p>
            <a:pPr marL="12762" indent="-62">
              <a:lnSpc>
                <a:spcPct val="99658"/>
              </a:lnSpc>
              <a:spcBef>
                <a:spcPts val="45"/>
              </a:spcBef>
            </a:pP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r>
              <a:rPr sz="1000" spc="0" dirty="0" smtClean="0">
                <a:latin typeface="Times New Roman"/>
                <a:cs typeface="Times New Roman"/>
              </a:rPr>
              <a:t>:</a:t>
            </a:r>
            <a:r>
              <a:rPr sz="1000" spc="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we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require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OS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supports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high-priority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scheduling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specific</a:t>
            </a:r>
            <a:r>
              <a:rPr sz="1000" spc="-6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threads 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629" y="2063681"/>
            <a:ext cx="86511" cy="303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2579478"/>
            <a:ext cx="3907516" cy="49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8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Solution</a:t>
            </a:r>
            <a:r>
              <a:rPr sz="900" spc="-3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2:</a:t>
            </a:r>
            <a:r>
              <a:rPr sz="900" spc="4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Use</a:t>
            </a:r>
            <a:r>
              <a:rPr sz="900" spc="-1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out-of-band</a:t>
            </a:r>
            <a:r>
              <a:rPr sz="900" spc="-4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communication</a:t>
            </a:r>
            <a:r>
              <a:rPr sz="900" spc="-5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-9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acilities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transport</a:t>
            </a:r>
            <a:r>
              <a:rPr sz="900" spc="-3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layer:</a:t>
            </a:r>
            <a:endParaRPr sz="900">
              <a:latin typeface="Times New Roman"/>
              <a:cs typeface="Times New Roman"/>
            </a:endParaRPr>
          </a:p>
          <a:p>
            <a:pPr marL="178396">
              <a:lnSpc>
                <a:spcPct val="95825"/>
              </a:lnSpc>
              <a:spcBef>
                <a:spcPts val="416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1000" spc="4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Example,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TCP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ws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send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gent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same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connection.</a:t>
            </a:r>
            <a:endParaRPr sz="1000">
              <a:latin typeface="Times New Roman"/>
              <a:cs typeface="Times New Roman"/>
            </a:endParaRPr>
          </a:p>
          <a:p>
            <a:pPr marL="178396" marR="18978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1000" spc="4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gent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caught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using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OS</a:t>
            </a:r>
            <a:r>
              <a:rPr sz="1000" spc="-1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signaling</a:t>
            </a:r>
            <a:r>
              <a:rPr sz="1000" spc="-3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techniques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23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882675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009572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827134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877934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914189"/>
            <a:ext cx="50800" cy="1925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977690"/>
            <a:ext cx="50800" cy="1862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092127"/>
            <a:ext cx="4432566" cy="1798506"/>
          </a:xfrm>
          <a:custGeom>
            <a:avLst/>
            <a:gdLst/>
            <a:ahLst/>
            <a:cxnLst/>
            <a:rect l="l" t="t" r="r" b="b"/>
            <a:pathLst>
              <a:path w="4432566" h="1798506">
                <a:moveTo>
                  <a:pt x="0" y="1747706"/>
                </a:moveTo>
                <a:lnTo>
                  <a:pt x="16636" y="1785220"/>
                </a:lnTo>
                <a:lnTo>
                  <a:pt x="50800" y="1798506"/>
                </a:lnTo>
                <a:lnTo>
                  <a:pt x="4381765" y="1798506"/>
                </a:lnTo>
                <a:lnTo>
                  <a:pt x="4419279" y="1781870"/>
                </a:lnTo>
                <a:lnTo>
                  <a:pt x="4432566" y="1747706"/>
                </a:lnTo>
                <a:lnTo>
                  <a:pt x="4432566" y="0"/>
                </a:lnTo>
                <a:lnTo>
                  <a:pt x="0" y="0"/>
                </a:lnTo>
                <a:lnTo>
                  <a:pt x="0" y="17477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964990"/>
            <a:ext cx="0" cy="1893893"/>
          </a:xfrm>
          <a:custGeom>
            <a:avLst/>
            <a:gdLst/>
            <a:ahLst/>
            <a:cxnLst/>
            <a:rect l="l" t="t" r="r" b="b"/>
            <a:pathLst>
              <a:path h="1893893">
                <a:moveTo>
                  <a:pt x="0" y="1893893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522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9395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9268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96452" y="19613"/>
            <a:ext cx="91451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Ser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v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ers      </a:t>
            </a:r>
            <a:r>
              <a:rPr sz="600" spc="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ers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600" spc="-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31498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ers</a:t>
            </a:r>
            <a:r>
              <a:rPr sz="1400" spc="9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901296"/>
            <a:ext cx="4309400" cy="1959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Stateless</a:t>
            </a:r>
            <a:r>
              <a:rPr sz="1100" spc="1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ers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00"/>
              </a:lnSpc>
              <a:spcBef>
                <a:spcPts val="34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N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eep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accurate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information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about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status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after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ving handled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request:</a:t>
            </a:r>
            <a:endParaRPr sz="1100">
              <a:latin typeface="Times New Roman"/>
              <a:cs typeface="Times New Roman"/>
            </a:endParaRPr>
          </a:p>
          <a:p>
            <a:pPr marL="566889" marR="144248">
              <a:lnSpc>
                <a:spcPct val="99658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Dont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record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whether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file</a:t>
            </a:r>
            <a:r>
              <a:rPr sz="1000" spc="-6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has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been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opened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(simply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close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g</a:t>
            </a:r>
            <a:r>
              <a:rPr sz="1000" spc="0" dirty="0" smtClean="0">
                <a:latin typeface="Times New Roman"/>
                <a:cs typeface="Times New Roman"/>
              </a:rPr>
              <a:t>ain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after access)</a:t>
            </a:r>
            <a:endParaRPr sz="1000">
              <a:latin typeface="Times New Roman"/>
              <a:cs typeface="Times New Roman"/>
            </a:endParaRPr>
          </a:p>
          <a:p>
            <a:pPr marL="566889" marR="11396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Dont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promise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</a:t>
            </a:r>
            <a:r>
              <a:rPr sz="1000" spc="-39" dirty="0" smtClean="0">
                <a:latin typeface="Times New Roman"/>
                <a:cs typeface="Times New Roman"/>
              </a:rPr>
              <a:t>n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alidate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cache</a:t>
            </a:r>
            <a:endParaRPr sz="1000">
              <a:latin typeface="Times New Roman"/>
              <a:cs typeface="Times New Roman"/>
            </a:endParaRPr>
          </a:p>
          <a:p>
            <a:pPr marL="566889" marR="11396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Dont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eep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track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your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clients</a:t>
            </a:r>
            <a:endParaRPr sz="10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250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Consequences:</a:t>
            </a:r>
            <a:endParaRPr sz="1100">
              <a:latin typeface="Times New Roman"/>
              <a:cs typeface="Times New Roman"/>
            </a:endParaRPr>
          </a:p>
          <a:p>
            <a:pPr marL="566889" marR="11396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Clients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completely</a:t>
            </a:r>
            <a:r>
              <a:rPr sz="1000" spc="-4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independent</a:t>
            </a:r>
            <a:endParaRPr sz="1000">
              <a:latin typeface="Times New Roman"/>
              <a:cs typeface="Times New Roman"/>
            </a:endParaRPr>
          </a:p>
          <a:p>
            <a:pPr marL="566889" marR="233448">
              <a:lnSpc>
                <a:spcPct val="99658"/>
              </a:lnSpc>
              <a:spcBef>
                <a:spcPts val="45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State</a:t>
            </a:r>
            <a:r>
              <a:rPr sz="10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inconsistencies</a:t>
            </a:r>
            <a:r>
              <a:rPr sz="1000" spc="-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due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crashes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reduced </a:t>
            </a:r>
            <a:r>
              <a:rPr sz="1000" spc="0" dirty="0" smtClean="0">
                <a:latin typeface="Times New Roman"/>
                <a:cs typeface="Times New Roman"/>
              </a:rPr>
              <a:t>Possible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loss</a:t>
            </a:r>
            <a:r>
              <a:rPr sz="10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000" spc="-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performance</a:t>
            </a:r>
            <a:r>
              <a:rPr sz="1000" spc="-5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because,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e.g.,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cannot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anticipate client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0" dirty="0" smtClean="0">
                <a:latin typeface="Times New Roman"/>
                <a:cs typeface="Times New Roman"/>
              </a:rPr>
              <a:t>vior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(think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prefetching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file</a:t>
            </a:r>
            <a:r>
              <a:rPr sz="1000" spc="-6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blocks)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24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43406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070304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736024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786824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974912"/>
            <a:ext cx="50800" cy="1773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038413"/>
            <a:ext cx="50800" cy="17103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152850"/>
            <a:ext cx="4432566" cy="1646674"/>
          </a:xfrm>
          <a:custGeom>
            <a:avLst/>
            <a:gdLst/>
            <a:ahLst/>
            <a:cxnLst/>
            <a:rect l="l" t="t" r="r" b="b"/>
            <a:pathLst>
              <a:path w="4432566" h="1646674">
                <a:moveTo>
                  <a:pt x="0" y="1595873"/>
                </a:moveTo>
                <a:lnTo>
                  <a:pt x="16636" y="1633387"/>
                </a:lnTo>
                <a:lnTo>
                  <a:pt x="50800" y="1646674"/>
                </a:lnTo>
                <a:lnTo>
                  <a:pt x="4381765" y="1646674"/>
                </a:lnTo>
                <a:lnTo>
                  <a:pt x="4419279" y="1630038"/>
                </a:lnTo>
                <a:lnTo>
                  <a:pt x="4432566" y="1595873"/>
                </a:lnTo>
                <a:lnTo>
                  <a:pt x="4432566" y="0"/>
                </a:lnTo>
                <a:lnTo>
                  <a:pt x="0" y="0"/>
                </a:lnTo>
                <a:lnTo>
                  <a:pt x="0" y="15958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025713"/>
            <a:ext cx="0" cy="1742060"/>
          </a:xfrm>
          <a:custGeom>
            <a:avLst/>
            <a:gdLst/>
            <a:ahLst/>
            <a:cxnLst/>
            <a:rect l="l" t="t" r="r" b="b"/>
            <a:pathLst>
              <a:path h="1742060">
                <a:moveTo>
                  <a:pt x="0" y="174206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0130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0003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9876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96452" y="19613"/>
            <a:ext cx="91451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Ser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v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ers      </a:t>
            </a:r>
            <a:r>
              <a:rPr sz="600" spc="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ers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600" spc="-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31498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ers</a:t>
            </a:r>
            <a:r>
              <a:rPr sz="1400" spc="9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962028"/>
            <a:ext cx="4154776" cy="1807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Stateful</a:t>
            </a:r>
            <a:r>
              <a:rPr sz="1100" spc="20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ers</a:t>
            </a:r>
            <a:endParaRPr sz="11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217"/>
              </a:spcBef>
            </a:pPr>
            <a:r>
              <a:rPr sz="1100" spc="-25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eeps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track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status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its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clients:</a:t>
            </a:r>
            <a:endParaRPr sz="1100">
              <a:latin typeface="Times New Roman"/>
              <a:cs typeface="Times New Roman"/>
            </a:endParaRPr>
          </a:p>
          <a:p>
            <a:pPr marL="566889">
              <a:lnSpc>
                <a:spcPct val="99658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Record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file</a:t>
            </a:r>
            <a:r>
              <a:rPr sz="1000" spc="-6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has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been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opened,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prefetching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done Kn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which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has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cached,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ws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eep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local copies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shared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record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0" dirty="0" smtClean="0">
                <a:latin typeface="Times New Roman"/>
                <a:cs typeface="Times New Roman"/>
              </a:rPr>
              <a:t>vior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using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cookies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250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Obser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ation:</a:t>
            </a:r>
            <a:endParaRPr sz="1100">
              <a:latin typeface="Times New Roman"/>
              <a:cs typeface="Times New Roman"/>
            </a:endParaRPr>
          </a:p>
          <a:p>
            <a:pPr marL="566889" marR="107293">
              <a:lnSpc>
                <a:spcPct val="99658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performance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stateful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xtremely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high,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</a:t>
            </a:r>
            <a:r>
              <a:rPr sz="1000" spc="-14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vided clients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wed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eep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local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copies.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Session</a:t>
            </a:r>
            <a:r>
              <a:rPr sz="1000" spc="-3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vs.</a:t>
            </a:r>
            <a:r>
              <a:rPr sz="1000" spc="4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permanent</a:t>
            </a:r>
            <a:r>
              <a:rPr sz="1000" spc="-4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turns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out,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reliability</a:t>
            </a:r>
            <a:r>
              <a:rPr sz="1000" spc="-3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major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problem.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25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1262" y="1891017"/>
            <a:ext cx="2485449" cy="1097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6452" y="19613"/>
            <a:ext cx="85339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Ser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v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ers      </a:t>
            </a:r>
            <a:r>
              <a:rPr sz="600" spc="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6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Clusters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116832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1400" spc="8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Clusters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32" y="621536"/>
            <a:ext cx="4073182" cy="1227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cluster</a:t>
            </a:r>
            <a:r>
              <a:rPr sz="11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collection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machines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connected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through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ork,</a:t>
            </a:r>
            <a:endParaRPr sz="1100" dirty="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where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machine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runs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more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ers.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17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clusters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anized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along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three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ferent</a:t>
            </a:r>
            <a:r>
              <a:rPr sz="11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tiers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impr</a:t>
            </a:r>
            <a:r>
              <a:rPr sz="1100" spc="-14" dirty="0" smtClean="0">
                <a:latin typeface="Times New Roman"/>
                <a:cs typeface="Times New Roman"/>
              </a:rPr>
              <a:t>ov</a:t>
            </a:r>
            <a:r>
              <a:rPr sz="1100" spc="0" dirty="0" smtClean="0">
                <a:latin typeface="Times New Roman"/>
                <a:cs typeface="Times New Roman"/>
              </a:rPr>
              <a:t>e performance.</a:t>
            </a:r>
            <a:endParaRPr sz="1100" dirty="0">
              <a:latin typeface="Times New Roman"/>
              <a:cs typeface="Times New Roman"/>
            </a:endParaRPr>
          </a:p>
          <a:p>
            <a:pPr marL="12700" marR="565543">
              <a:lnSpc>
                <a:spcPts val="1264"/>
              </a:lnSpc>
              <a:spcBef>
                <a:spcPts val="17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first</a:t>
            </a:r>
            <a:r>
              <a:rPr sz="1100" spc="-8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tier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generally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responsible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passing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requests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 appropriate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5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17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second</a:t>
            </a:r>
            <a:r>
              <a:rPr sz="1100" spc="-3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third</a:t>
            </a:r>
            <a:r>
              <a:rPr sz="11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tier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ged.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6249" y="3109580"/>
            <a:ext cx="307631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general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anization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three-tiered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cluster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26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726642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862747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3061182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3111982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758145"/>
            <a:ext cx="50800" cy="23157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21645"/>
            <a:ext cx="50800" cy="22522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945297"/>
            <a:ext cx="4432566" cy="2179385"/>
          </a:xfrm>
          <a:custGeom>
            <a:avLst/>
            <a:gdLst/>
            <a:ahLst/>
            <a:cxnLst/>
            <a:rect l="l" t="t" r="r" b="b"/>
            <a:pathLst>
              <a:path w="4432566" h="2179385">
                <a:moveTo>
                  <a:pt x="0" y="2128585"/>
                </a:moveTo>
                <a:lnTo>
                  <a:pt x="16636" y="2166099"/>
                </a:lnTo>
                <a:lnTo>
                  <a:pt x="50800" y="2179385"/>
                </a:lnTo>
                <a:lnTo>
                  <a:pt x="4381765" y="2179385"/>
                </a:lnTo>
                <a:lnTo>
                  <a:pt x="4419279" y="2162749"/>
                </a:lnTo>
                <a:lnTo>
                  <a:pt x="4432566" y="2128585"/>
                </a:lnTo>
                <a:lnTo>
                  <a:pt x="4432566" y="0"/>
                </a:lnTo>
                <a:lnTo>
                  <a:pt x="0" y="0"/>
                </a:lnTo>
                <a:lnTo>
                  <a:pt x="0" y="21285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808945"/>
            <a:ext cx="0" cy="2283986"/>
          </a:xfrm>
          <a:custGeom>
            <a:avLst/>
            <a:gdLst/>
            <a:ahLst/>
            <a:cxnLst/>
            <a:rect l="l" t="t" r="r" b="b"/>
            <a:pathLst>
              <a:path h="2283986">
                <a:moveTo>
                  <a:pt x="0" y="2283986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7962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7835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7708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25271" y="1565783"/>
            <a:ext cx="2557462" cy="15144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96452" y="19613"/>
            <a:ext cx="85339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Ser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v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ers      </a:t>
            </a:r>
            <a:r>
              <a:rPr sz="600" spc="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6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Clusters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16832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1400" spc="8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Clusters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745264"/>
            <a:ext cx="4197732" cy="746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Request</a:t>
            </a:r>
            <a:r>
              <a:rPr sz="1100" spc="21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Handling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ving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first</a:t>
            </a:r>
            <a:r>
              <a:rPr sz="1100" spc="-8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tier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handle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from/to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cluster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may lead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bottleneck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Solution:</a:t>
            </a:r>
            <a:r>
              <a:rPr sz="1100" spc="24" dirty="0" smtClean="0">
                <a:latin typeface="Times New Roman"/>
                <a:cs typeface="Times New Roman"/>
              </a:rPr>
              <a:t> </a:t>
            </a:r>
            <a:r>
              <a:rPr sz="1100" spc="-119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arious,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popular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TCP-hando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27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40090" y="19613"/>
            <a:ext cx="50829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Code</a:t>
            </a:r>
            <a:r>
              <a:rPr sz="600" spc="-1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Migration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621" y="19613"/>
            <a:ext cx="96789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Approaches</a:t>
            </a:r>
            <a:r>
              <a:rPr sz="600" spc="-2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sz="600" spc="-1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19145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sz="1400" spc="6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1200732"/>
            <a:ext cx="3875478" cy="1272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So</a:t>
            </a:r>
            <a:r>
              <a:rPr sz="1100" spc="-11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4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concerned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passing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endParaRPr sz="1100">
              <a:latin typeface="Times New Roman"/>
              <a:cs typeface="Times New Roman"/>
            </a:endParaRPr>
          </a:p>
          <a:p>
            <a:pPr marL="12700" marR="207679">
              <a:lnSpc>
                <a:spcPts val="1264"/>
              </a:lnSpc>
              <a:spcBef>
                <a:spcPts val="326"/>
              </a:spcBef>
            </a:pPr>
            <a:r>
              <a:rPr sz="1100" spc="-84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pass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programs,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en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while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running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heterogeneous systems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389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Code</a:t>
            </a:r>
            <a:r>
              <a:rPr sz="11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migration</a:t>
            </a:r>
            <a:r>
              <a:rPr sz="1100" spc="-4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also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</a:t>
            </a:r>
            <a:r>
              <a:rPr sz="1100" spc="-44" dirty="0" smtClean="0">
                <a:latin typeface="Times New Roman"/>
                <a:cs typeface="Times New Roman"/>
              </a:rPr>
              <a:t>n</a:t>
            </a:r>
            <a:r>
              <a:rPr sz="1100" spc="-19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ol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es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-14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ving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well:</a:t>
            </a:r>
            <a:r>
              <a:rPr sz="1100" spc="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when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program migrates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while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running,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its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status,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pending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signals,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other e</a:t>
            </a:r>
            <a:r>
              <a:rPr sz="1100" spc="-4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vironment</a:t>
            </a:r>
            <a:r>
              <a:rPr sz="1100" spc="-55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ariables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stack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program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counter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also h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-14" dirty="0" smtClean="0">
                <a:latin typeface="Times New Roman"/>
                <a:cs typeface="Times New Roman"/>
              </a:rPr>
              <a:t>ov</a:t>
            </a:r>
            <a:r>
              <a:rPr sz="1100" spc="0" dirty="0" smtClean="0">
                <a:latin typeface="Times New Roman"/>
                <a:cs typeface="Times New Roman"/>
              </a:rPr>
              <a:t>ed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40090" y="19613"/>
            <a:ext cx="158742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Code</a:t>
            </a:r>
            <a:r>
              <a:rPr sz="600" spc="-1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Migration      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Approaches</a:t>
            </a:r>
            <a:r>
              <a:rPr sz="600" spc="-2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sz="600" spc="-1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00" y="243119"/>
            <a:ext cx="2314702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Approaches</a:t>
            </a:r>
            <a:r>
              <a:rPr sz="1400" spc="14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sz="1400" spc="6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932" y="623682"/>
            <a:ext cx="4141819" cy="2835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process</a:t>
            </a:r>
            <a:r>
              <a:rPr sz="11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consists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three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gments</a:t>
            </a:r>
            <a:endParaRPr sz="1100">
              <a:latin typeface="Times New Roman"/>
              <a:cs typeface="Times New Roman"/>
            </a:endParaRPr>
          </a:p>
          <a:p>
            <a:pPr marL="289801">
              <a:lnSpc>
                <a:spcPct val="95825"/>
              </a:lnSpc>
              <a:spcBef>
                <a:spcPts val="121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Code</a:t>
            </a:r>
            <a:r>
              <a:rPr sz="10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gment</a:t>
            </a:r>
            <a:r>
              <a:rPr sz="1000" spc="0" dirty="0" smtClean="0">
                <a:latin typeface="Times New Roman"/>
                <a:cs typeface="Times New Roman"/>
              </a:rPr>
              <a:t>:</a:t>
            </a:r>
            <a:r>
              <a:rPr sz="1000" spc="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contains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actual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code</a:t>
            </a:r>
            <a:endParaRPr sz="1000">
              <a:latin typeface="Times New Roman"/>
              <a:cs typeface="Times New Roman"/>
            </a:endParaRPr>
          </a:p>
          <a:p>
            <a:pPr marL="289801" marR="53340">
              <a:lnSpc>
                <a:spcPct val="99658"/>
              </a:lnSpc>
              <a:spcBef>
                <a:spcPts val="543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Resource</a:t>
            </a:r>
            <a:r>
              <a:rPr sz="1000" spc="-4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gment</a:t>
            </a:r>
            <a:r>
              <a:rPr sz="1000" spc="0" dirty="0" smtClean="0">
                <a:latin typeface="Times New Roman"/>
                <a:cs typeface="Times New Roman"/>
              </a:rPr>
              <a:t>:</a:t>
            </a:r>
            <a:r>
              <a:rPr sz="1000" spc="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contains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references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xternal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resources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needed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 process.</a:t>
            </a:r>
            <a:r>
              <a:rPr sz="1000" spc="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E.g.,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files,</a:t>
            </a:r>
            <a:r>
              <a:rPr sz="1000" spc="-7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printers,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vices,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processes</a:t>
            </a:r>
            <a:endParaRPr sz="1000">
              <a:latin typeface="Times New Roman"/>
              <a:cs typeface="Times New Roman"/>
            </a:endParaRPr>
          </a:p>
          <a:p>
            <a:pPr marL="289801" marR="470873">
              <a:lnSpc>
                <a:spcPct val="99658"/>
              </a:lnSpc>
              <a:spcBef>
                <a:spcPts val="500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ecution</a:t>
            </a:r>
            <a:r>
              <a:rPr sz="1000" spc="-4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gment</a:t>
            </a:r>
            <a:r>
              <a:rPr sz="1000" spc="0" dirty="0" smtClean="0">
                <a:latin typeface="Times New Roman"/>
                <a:cs typeface="Times New Roman"/>
              </a:rPr>
              <a:t>:</a:t>
            </a:r>
            <a:r>
              <a:rPr sz="1000" spc="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stores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current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ecution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process, consisting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</a:t>
            </a:r>
            <a:r>
              <a:rPr sz="1000" spc="-25" dirty="0" smtClean="0">
                <a:latin typeface="Times New Roman"/>
                <a:cs typeface="Times New Roman"/>
              </a:rPr>
              <a:t>iv</a:t>
            </a:r>
            <a:r>
              <a:rPr sz="1000" spc="0" dirty="0" smtClean="0">
                <a:latin typeface="Times New Roman"/>
                <a:cs typeface="Times New Roman"/>
              </a:rPr>
              <a:t>ate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data,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stack,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program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counter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4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What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if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operation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ant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(e.g.,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-14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ving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data)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isnt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fered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remotely?</a:t>
            </a:r>
            <a:endParaRPr sz="1100">
              <a:latin typeface="Times New Roman"/>
              <a:cs typeface="Times New Roman"/>
            </a:endParaRPr>
          </a:p>
          <a:p>
            <a:pPr marL="289801">
              <a:lnSpc>
                <a:spcPct val="95825"/>
              </a:lnSpc>
              <a:spcBef>
                <a:spcPts val="18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Solution:</a:t>
            </a:r>
            <a:r>
              <a:rPr sz="1000" spc="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Code</a:t>
            </a:r>
            <a:r>
              <a:rPr sz="10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Migration</a:t>
            </a:r>
            <a:r>
              <a:rPr sz="1000" spc="-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1000" spc="-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Agents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5825"/>
              </a:lnSpc>
              <a:spcBef>
                <a:spcPts val="45"/>
              </a:spcBef>
            </a:pPr>
            <a:r>
              <a:rPr sz="1000" spc="-34" dirty="0" smtClean="0">
                <a:latin typeface="Times New Roman"/>
                <a:cs typeface="Times New Roman"/>
              </a:rPr>
              <a:t>T</a:t>
            </a:r>
            <a:r>
              <a:rPr sz="1000" spc="0" dirty="0" smtClean="0">
                <a:latin typeface="Times New Roman"/>
                <a:cs typeface="Times New Roman"/>
              </a:rPr>
              <a:t>raditionall</a:t>
            </a:r>
            <a:r>
              <a:rPr sz="1000" spc="-64" dirty="0" smtClean="0">
                <a:latin typeface="Times New Roman"/>
                <a:cs typeface="Times New Roman"/>
              </a:rPr>
              <a:t>y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5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code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</a:t>
            </a:r>
            <a:r>
              <a:rPr sz="1000" spc="-14" dirty="0" smtClean="0">
                <a:latin typeface="Times New Roman"/>
                <a:cs typeface="Times New Roman"/>
              </a:rPr>
              <a:t>ov</a:t>
            </a:r>
            <a:r>
              <a:rPr sz="1000" spc="0" dirty="0" smtClean="0">
                <a:latin typeface="Times New Roman"/>
                <a:cs typeface="Times New Roman"/>
              </a:rPr>
              <a:t>ed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along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whole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computational</a:t>
            </a:r>
            <a:r>
              <a:rPr sz="1000" spc="-5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xt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ts val="1095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000" spc="-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code</a:t>
            </a:r>
            <a:r>
              <a:rPr sz="1000" spc="-1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migration</a:t>
            </a:r>
            <a:r>
              <a:rPr sz="1000" spc="-3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1000"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useful?</a:t>
            </a:r>
            <a:endParaRPr sz="1000">
              <a:latin typeface="Times New Roman"/>
              <a:cs typeface="Times New Roman"/>
            </a:endParaRPr>
          </a:p>
          <a:p>
            <a:pPr marL="566889">
              <a:lnSpc>
                <a:spcPct val="95825"/>
              </a:lnSpc>
              <a:spcBef>
                <a:spcPts val="140"/>
              </a:spcBef>
            </a:pPr>
            <a:r>
              <a:rPr sz="900" spc="0" dirty="0" smtClean="0">
                <a:latin typeface="Times New Roman"/>
                <a:cs typeface="Times New Roman"/>
              </a:rPr>
              <a:t>Load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balancing</a:t>
            </a:r>
            <a:endParaRPr sz="900">
              <a:latin typeface="Times New Roman"/>
              <a:cs typeface="Times New Roman"/>
            </a:endParaRPr>
          </a:p>
          <a:p>
            <a:pPr marL="566889" marR="1965998">
              <a:lnSpc>
                <a:spcPts val="1034"/>
              </a:lnSpc>
              <a:spcBef>
                <a:spcPts val="509"/>
              </a:spcBef>
            </a:pPr>
            <a:r>
              <a:rPr sz="900" spc="0" dirty="0" smtClean="0">
                <a:latin typeface="Times New Roman"/>
                <a:cs typeface="Times New Roman"/>
              </a:rPr>
              <a:t>Minimizing</a:t>
            </a:r>
            <a:r>
              <a:rPr sz="900" spc="-4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communication</a:t>
            </a:r>
            <a:r>
              <a:rPr sz="900" spc="-5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costs </a:t>
            </a:r>
            <a:endParaRPr sz="900">
              <a:latin typeface="Times New Roman"/>
              <a:cs typeface="Times New Roman"/>
            </a:endParaRPr>
          </a:p>
          <a:p>
            <a:pPr marL="566889" marR="1965998">
              <a:lnSpc>
                <a:spcPts val="1034"/>
              </a:lnSpc>
              <a:spcBef>
                <a:spcPts val="509"/>
              </a:spcBef>
            </a:pPr>
            <a:r>
              <a:rPr sz="900" spc="0" dirty="0" smtClean="0">
                <a:latin typeface="Times New Roman"/>
                <a:cs typeface="Times New Roman"/>
              </a:rPr>
              <a:t>Optimizing</a:t>
            </a:r>
            <a:r>
              <a:rPr sz="900" spc="-4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perce</a:t>
            </a:r>
            <a:r>
              <a:rPr sz="900" spc="-19" dirty="0" smtClean="0">
                <a:latin typeface="Times New Roman"/>
                <a:cs typeface="Times New Roman"/>
              </a:rPr>
              <a:t>i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ed</a:t>
            </a:r>
            <a:r>
              <a:rPr sz="900" spc="-3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performance </a:t>
            </a:r>
            <a:endParaRPr sz="900">
              <a:latin typeface="Times New Roman"/>
              <a:cs typeface="Times New Roman"/>
            </a:endParaRPr>
          </a:p>
          <a:p>
            <a:pPr marL="566889" marR="1965998">
              <a:lnSpc>
                <a:spcPts val="1034"/>
              </a:lnSpc>
              <a:spcBef>
                <a:spcPts val="509"/>
              </a:spcBef>
            </a:pPr>
            <a:r>
              <a:rPr sz="900" spc="0" dirty="0" smtClean="0">
                <a:latin typeface="Times New Roman"/>
                <a:cs typeface="Times New Roman"/>
              </a:rPr>
              <a:t>Impr</a:t>
            </a:r>
            <a:r>
              <a:rPr sz="900" spc="-14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ving</a:t>
            </a:r>
            <a:r>
              <a:rPr sz="900" spc="-3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scalability</a:t>
            </a:r>
            <a:endParaRPr sz="900">
              <a:latin typeface="Times New Roman"/>
              <a:cs typeface="Times New Roman"/>
            </a:endParaRPr>
          </a:p>
          <a:p>
            <a:pPr marL="566889">
              <a:lnSpc>
                <a:spcPct val="95825"/>
              </a:lnSpc>
              <a:spcBef>
                <a:spcPts val="524"/>
              </a:spcBef>
            </a:pPr>
            <a:r>
              <a:rPr sz="900" spc="0" dirty="0" smtClean="0">
                <a:latin typeface="Times New Roman"/>
                <a:cs typeface="Times New Roman"/>
              </a:rPr>
              <a:t>Fl</a:t>
            </a:r>
            <a:r>
              <a:rPr sz="900" spc="-14" dirty="0" smtClean="0">
                <a:latin typeface="Times New Roman"/>
                <a:cs typeface="Times New Roman"/>
              </a:rPr>
              <a:t>e</a:t>
            </a:r>
            <a:r>
              <a:rPr sz="900" spc="0" dirty="0" smtClean="0">
                <a:latin typeface="Times New Roman"/>
                <a:cs typeface="Times New Roman"/>
              </a:rPr>
              <a:t>xibility</a:t>
            </a:r>
            <a:r>
              <a:rPr sz="900" spc="-3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through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dynamic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configurability</a:t>
            </a:r>
            <a:endParaRPr sz="9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767"/>
              </a:spcBef>
            </a:pPr>
            <a:r>
              <a:rPr sz="600" spc="0" dirty="0" smtClean="0">
                <a:latin typeface="Times New Roman"/>
                <a:cs typeface="Times New Roman"/>
              </a:rPr>
              <a:t>29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78456" y="19613"/>
            <a:ext cx="112343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Threads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6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Threads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300" y="243119"/>
            <a:ext cx="177321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1400" spc="14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Threads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566618"/>
            <a:ext cx="3596568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-7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uild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virtual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processors</a:t>
            </a:r>
            <a:r>
              <a:rPr sz="1000" spc="-4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soft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are,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top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</a:t>
            </a:r>
            <a:r>
              <a:rPr sz="1000" spc="-4" dirty="0" smtClean="0">
                <a:latin typeface="Times New Roman"/>
                <a:cs typeface="Times New Roman"/>
              </a:rPr>
              <a:t>h</a:t>
            </a:r>
            <a:r>
              <a:rPr sz="1000" spc="0" dirty="0" smtClean="0">
                <a:latin typeface="Times New Roman"/>
                <a:cs typeface="Times New Roman"/>
              </a:rPr>
              <a:t>ysical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processors: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44" y="822078"/>
            <a:ext cx="4244503" cy="490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Processor</a:t>
            </a: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: </a:t>
            </a:r>
            <a:r>
              <a:rPr sz="1000" spc="3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</a:t>
            </a:r>
            <a:r>
              <a:rPr sz="1000" spc="-14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vides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set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instructions</a:t>
            </a:r>
            <a:r>
              <a:rPr sz="1000" spc="-4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along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capability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automatically</a:t>
            </a:r>
            <a:endParaRPr sz="1000">
              <a:latin typeface="Times New Roman"/>
              <a:cs typeface="Times New Roman"/>
            </a:endParaRPr>
          </a:p>
          <a:p>
            <a:pPr marL="271767" marR="18978">
              <a:lnSpc>
                <a:spcPct val="95825"/>
              </a:lnSpc>
            </a:pP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ecuting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series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those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instructions.</a:t>
            </a:r>
            <a:endParaRPr sz="10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  <a:spcBef>
                <a:spcPts val="315"/>
              </a:spcBef>
            </a:pP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Thread</a:t>
            </a: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561" y="1346665"/>
            <a:ext cx="86511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966" y="1346665"/>
            <a:ext cx="3832728" cy="1062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64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minimal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soft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processor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whose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cont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xt</a:t>
            </a:r>
            <a:r>
              <a:rPr sz="10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series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instructions</a:t>
            </a:r>
            <a:r>
              <a:rPr sz="1000" spc="-4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endParaRPr sz="10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ecuted.</a:t>
            </a:r>
            <a:endParaRPr sz="1000">
              <a:latin typeface="Times New Roman"/>
              <a:cs typeface="Times New Roman"/>
            </a:endParaRPr>
          </a:p>
          <a:p>
            <a:pPr marL="12700" marR="97961" indent="64">
              <a:lnSpc>
                <a:spcPct val="99658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seen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ecution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(part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of)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program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virtual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processo</a:t>
            </a:r>
            <a:r>
              <a:rPr sz="1000" spc="-5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. Analogous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concept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procedure</a:t>
            </a:r>
            <a:r>
              <a:rPr sz="1000" spc="-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runs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independently</a:t>
            </a:r>
            <a:r>
              <a:rPr sz="1000" spc="-5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from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its main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program.</a:t>
            </a:r>
            <a:endParaRPr sz="1000">
              <a:latin typeface="Times New Roman"/>
              <a:cs typeface="Times New Roman"/>
            </a:endParaRPr>
          </a:p>
          <a:p>
            <a:pPr marL="12700" marR="265227" indent="64">
              <a:lnSpc>
                <a:spcPct val="99658"/>
              </a:lnSpc>
            </a:pPr>
            <a:r>
              <a:rPr sz="1000" spc="0" dirty="0" smtClean="0">
                <a:latin typeface="Times New Roman"/>
                <a:cs typeface="Times New Roman"/>
              </a:rPr>
              <a:t>Useful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structure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ge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applications</a:t>
            </a:r>
            <a:r>
              <a:rPr sz="1000" spc="-4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into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parts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could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logically</a:t>
            </a:r>
            <a:r>
              <a:rPr sz="10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be 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ex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ecuted</a:t>
            </a:r>
            <a:r>
              <a:rPr sz="1000" spc="-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10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same</a:t>
            </a:r>
            <a:r>
              <a:rPr sz="10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561" y="1650322"/>
            <a:ext cx="86511" cy="303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561" y="2105820"/>
            <a:ext cx="86511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2444021"/>
            <a:ext cx="474250" cy="338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9842" algn="r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Process</a:t>
            </a: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261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903" y="2630406"/>
            <a:ext cx="3502656" cy="607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soft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processor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whose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xt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one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more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threads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endParaRPr sz="1000">
              <a:latin typeface="Times New Roman"/>
              <a:cs typeface="Times New Roman"/>
            </a:endParaRPr>
          </a:p>
          <a:p>
            <a:pPr marL="12762" marR="9205">
              <a:lnSpc>
                <a:spcPct val="95825"/>
              </a:lnSpc>
            </a:pP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ecuted.</a:t>
            </a:r>
            <a:endParaRPr sz="1000">
              <a:latin typeface="Times New Roman"/>
              <a:cs typeface="Times New Roman"/>
            </a:endParaRPr>
          </a:p>
          <a:p>
            <a:pPr marL="12762" indent="-62">
              <a:lnSpc>
                <a:spcPct val="99658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program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currently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being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ecuted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one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OSs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virtual processors.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561" y="2934063"/>
            <a:ext cx="86511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113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600468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736573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330873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3359531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631960"/>
            <a:ext cx="50800" cy="26894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695461"/>
            <a:ext cx="50800" cy="26259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819112"/>
            <a:ext cx="4432566" cy="2553118"/>
          </a:xfrm>
          <a:custGeom>
            <a:avLst/>
            <a:gdLst/>
            <a:ahLst/>
            <a:cxnLst/>
            <a:rect l="l" t="t" r="r" b="b"/>
            <a:pathLst>
              <a:path w="4432566" h="2553118">
                <a:moveTo>
                  <a:pt x="0" y="2502318"/>
                </a:moveTo>
                <a:lnTo>
                  <a:pt x="16636" y="2539832"/>
                </a:lnTo>
                <a:lnTo>
                  <a:pt x="50800" y="2553118"/>
                </a:lnTo>
                <a:lnTo>
                  <a:pt x="4381765" y="2553118"/>
                </a:lnTo>
                <a:lnTo>
                  <a:pt x="4419279" y="2536482"/>
                </a:lnTo>
                <a:lnTo>
                  <a:pt x="4432566" y="2502318"/>
                </a:lnTo>
                <a:lnTo>
                  <a:pt x="4432566" y="0"/>
                </a:lnTo>
                <a:lnTo>
                  <a:pt x="0" y="0"/>
                </a:lnTo>
                <a:lnTo>
                  <a:pt x="0" y="2502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682761"/>
            <a:ext cx="0" cy="2657719"/>
          </a:xfrm>
          <a:custGeom>
            <a:avLst/>
            <a:gdLst/>
            <a:ahLst/>
            <a:cxnLst/>
            <a:rect l="l" t="t" r="r" b="b"/>
            <a:pathLst>
              <a:path h="2657719">
                <a:moveTo>
                  <a:pt x="0" y="2657719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6700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6573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6446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23861" y="1201496"/>
            <a:ext cx="2560320" cy="1638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40090" y="19613"/>
            <a:ext cx="158742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Code</a:t>
            </a:r>
            <a:r>
              <a:rPr sz="600" spc="-1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Migration      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Approaches</a:t>
            </a:r>
            <a:r>
              <a:rPr sz="600" spc="-2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sz="600" spc="-1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2314702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Approaches</a:t>
            </a:r>
            <a:r>
              <a:rPr sz="1400" spc="14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sz="1400" spc="6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619089"/>
            <a:ext cx="4038820" cy="536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Dynamic</a:t>
            </a:r>
            <a:r>
              <a:rPr sz="11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Client</a:t>
            </a:r>
            <a:r>
              <a:rPr sz="1100" spc="16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Configuration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first</a:t>
            </a:r>
            <a:r>
              <a:rPr sz="1100" spc="-8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fetches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necessary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soft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are,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then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</a:t>
            </a:r>
            <a:r>
              <a:rPr sz="1100" spc="-44" dirty="0" smtClean="0">
                <a:latin typeface="Times New Roman"/>
                <a:cs typeface="Times New Roman"/>
              </a:rPr>
              <a:t>n</a:t>
            </a:r>
            <a:r>
              <a:rPr sz="1100" spc="-19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 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5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382" y="3006799"/>
            <a:ext cx="4285676" cy="336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principle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dynamically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configuring</a:t>
            </a:r>
            <a:r>
              <a:rPr sz="1100" spc="-10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communicate</a:t>
            </a:r>
            <a:r>
              <a:rPr sz="1100" spc="-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er;</a:t>
            </a:r>
            <a:endParaRPr sz="1100">
              <a:latin typeface="Times New Roman"/>
              <a:cs typeface="Times New Roman"/>
            </a:endParaRPr>
          </a:p>
          <a:p>
            <a:pPr marL="89634" marR="100034" algn="ctr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first</a:t>
            </a:r>
            <a:r>
              <a:rPr sz="1100" spc="-8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fetches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necessary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soft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are,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then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</a:t>
            </a:r>
            <a:r>
              <a:rPr sz="1100" spc="-44" dirty="0" smtClean="0">
                <a:latin typeface="Times New Roman"/>
                <a:cs typeface="Times New Roman"/>
              </a:rPr>
              <a:t>n</a:t>
            </a:r>
            <a:r>
              <a:rPr sz="1100" spc="-19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617829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753934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3216452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3267253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649322"/>
            <a:ext cx="50800" cy="25798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712822"/>
            <a:ext cx="50800" cy="25163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836474"/>
            <a:ext cx="4432566" cy="2443478"/>
          </a:xfrm>
          <a:custGeom>
            <a:avLst/>
            <a:gdLst/>
            <a:ahLst/>
            <a:cxnLst/>
            <a:rect l="l" t="t" r="r" b="b"/>
            <a:pathLst>
              <a:path w="4432566" h="2443478">
                <a:moveTo>
                  <a:pt x="0" y="2392678"/>
                </a:moveTo>
                <a:lnTo>
                  <a:pt x="16636" y="2430192"/>
                </a:lnTo>
                <a:lnTo>
                  <a:pt x="50800" y="2443478"/>
                </a:lnTo>
                <a:lnTo>
                  <a:pt x="4381765" y="2443478"/>
                </a:lnTo>
                <a:lnTo>
                  <a:pt x="4419279" y="2426842"/>
                </a:lnTo>
                <a:lnTo>
                  <a:pt x="4432566" y="2392678"/>
                </a:lnTo>
                <a:lnTo>
                  <a:pt x="4432566" y="0"/>
                </a:lnTo>
                <a:lnTo>
                  <a:pt x="0" y="0"/>
                </a:lnTo>
                <a:lnTo>
                  <a:pt x="0" y="23926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700122"/>
            <a:ext cx="0" cy="2548079"/>
          </a:xfrm>
          <a:custGeom>
            <a:avLst/>
            <a:gdLst/>
            <a:ahLst/>
            <a:cxnLst/>
            <a:rect l="l" t="t" r="r" b="b"/>
            <a:pathLst>
              <a:path h="2548079">
                <a:moveTo>
                  <a:pt x="0" y="2548079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6874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6747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6620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40090" y="19613"/>
            <a:ext cx="158742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Code</a:t>
            </a:r>
            <a:r>
              <a:rPr sz="600" spc="-1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Migration      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Approaches</a:t>
            </a:r>
            <a:r>
              <a:rPr sz="600" spc="-2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sz="600" spc="-1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314702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Approaches</a:t>
            </a:r>
            <a:r>
              <a:rPr sz="1400" spc="14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sz="1400" spc="6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636450"/>
            <a:ext cx="4334442" cy="2613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Alte</a:t>
            </a:r>
            <a:r>
              <a:rPr sz="11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nat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es </a:t>
            </a:r>
            <a:r>
              <a:rPr sz="11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sz="1100" spc="9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Migrations</a:t>
            </a:r>
            <a:endParaRPr sz="11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Mobility</a:t>
            </a:r>
            <a:endParaRPr sz="1100">
              <a:latin typeface="Times New Roman"/>
              <a:cs typeface="Times New Roman"/>
            </a:endParaRPr>
          </a:p>
          <a:p>
            <a:pPr marL="566889" marR="153348">
              <a:lnSpc>
                <a:spcPts val="1100"/>
              </a:lnSpc>
              <a:spcBef>
                <a:spcPts val="229"/>
              </a:spcBef>
            </a:pPr>
            <a:r>
              <a:rPr sz="1000" spc="-7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eak</a:t>
            </a:r>
            <a:r>
              <a:rPr sz="10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Mobility</a:t>
            </a:r>
            <a:r>
              <a:rPr sz="1000" spc="0" dirty="0" smtClean="0">
                <a:latin typeface="Times New Roman"/>
                <a:cs typeface="Times New Roman"/>
              </a:rPr>
              <a:t>:</a:t>
            </a:r>
            <a:r>
              <a:rPr sz="1000" spc="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</a:t>
            </a:r>
            <a:r>
              <a:rPr sz="1000" spc="-14" dirty="0" smtClean="0">
                <a:latin typeface="Times New Roman"/>
                <a:cs typeface="Times New Roman"/>
              </a:rPr>
              <a:t>ov</a:t>
            </a:r>
            <a:r>
              <a:rPr sz="1000" spc="0" dirty="0" smtClean="0">
                <a:latin typeface="Times New Roman"/>
                <a:cs typeface="Times New Roman"/>
              </a:rPr>
              <a:t>es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only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code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plus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maybe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some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init</a:t>
            </a:r>
            <a:r>
              <a:rPr sz="1000" spc="-1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sz="1000" spc="-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(and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start 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ecution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from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ginning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after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migration).</a:t>
            </a:r>
            <a:endParaRPr sz="1000">
              <a:latin typeface="Times New Roman"/>
              <a:cs typeface="Times New Roman"/>
            </a:endParaRPr>
          </a:p>
          <a:p>
            <a:pPr marL="843978" marR="122666" indent="-111404">
              <a:lnSpc>
                <a:spcPct val="99658"/>
              </a:lnSpc>
              <a:spcBef>
                <a:spcPts val="185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1000" spc="4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mobile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code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ecuted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either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ta</a:t>
            </a:r>
            <a:r>
              <a:rPr sz="10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get</a:t>
            </a:r>
            <a:r>
              <a:rPr sz="1000" spc="-2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process</a:t>
            </a:r>
            <a:r>
              <a:rPr sz="10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separate</a:t>
            </a:r>
            <a:r>
              <a:rPr sz="10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process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732574" marR="9205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1000" spc="4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E.g.,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J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Applets.</a:t>
            </a:r>
            <a:endParaRPr sz="1000">
              <a:latin typeface="Times New Roman"/>
              <a:cs typeface="Times New Roman"/>
            </a:endParaRPr>
          </a:p>
          <a:p>
            <a:pPr marL="566889">
              <a:lnSpc>
                <a:spcPts val="1100"/>
              </a:lnSpc>
              <a:spcBef>
                <a:spcPts val="497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Strong</a:t>
            </a:r>
            <a:r>
              <a:rPr sz="10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Mobility</a:t>
            </a:r>
            <a:r>
              <a:rPr sz="1000" spc="0" dirty="0" smtClean="0">
                <a:latin typeface="Times New Roman"/>
                <a:cs typeface="Times New Roman"/>
              </a:rPr>
              <a:t>:</a:t>
            </a:r>
            <a:r>
              <a:rPr sz="1000" spc="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</a:t>
            </a:r>
            <a:r>
              <a:rPr sz="1000" spc="-14" dirty="0" smtClean="0">
                <a:latin typeface="Times New Roman"/>
                <a:cs typeface="Times New Roman"/>
              </a:rPr>
              <a:t>ov</a:t>
            </a:r>
            <a:r>
              <a:rPr sz="1000" spc="0" dirty="0" smtClean="0">
                <a:latin typeface="Times New Roman"/>
                <a:cs typeface="Times New Roman"/>
              </a:rPr>
              <a:t>es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code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ex</a:t>
            </a:r>
            <a:r>
              <a:rPr sz="1000" spc="0" dirty="0" smtClean="0">
                <a:latin typeface="Times New Roman"/>
                <a:cs typeface="Times New Roman"/>
              </a:rPr>
              <a:t>ecution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(and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resume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ecution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where 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stopped).</a:t>
            </a:r>
            <a:endParaRPr sz="1000">
              <a:latin typeface="Times New Roman"/>
              <a:cs typeface="Times New Roman"/>
            </a:endParaRPr>
          </a:p>
          <a:p>
            <a:pPr marL="710384" marR="178812" algn="ctr">
              <a:lnSpc>
                <a:spcPct val="95825"/>
              </a:lnSpc>
              <a:spcBef>
                <a:spcPts val="185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1000" spc="4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Migration</a:t>
            </a:r>
            <a:r>
              <a:rPr sz="1000" spc="0" dirty="0" smtClean="0">
                <a:latin typeface="Times New Roman"/>
                <a:cs typeface="Times New Roman"/>
              </a:rPr>
              <a:t>:</a:t>
            </a:r>
            <a:r>
              <a:rPr sz="1000" spc="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</a:t>
            </a:r>
            <a:r>
              <a:rPr sz="1000" spc="-14" dirty="0" smtClean="0">
                <a:latin typeface="Times New Roman"/>
                <a:cs typeface="Times New Roman"/>
              </a:rPr>
              <a:t>ov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entire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object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from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one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machine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</a:t>
            </a:r>
            <a:r>
              <a:rPr sz="1000" spc="-5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732574" marR="9205">
              <a:lnSpc>
                <a:spcPct val="95825"/>
              </a:lnSpc>
              <a:spcBef>
                <a:spcPts val="395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1000" spc="4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Cloning</a:t>
            </a:r>
            <a:r>
              <a:rPr sz="1000" spc="0" dirty="0" smtClean="0">
                <a:latin typeface="Times New Roman"/>
                <a:cs typeface="Times New Roman"/>
              </a:rPr>
              <a:t>:</a:t>
            </a:r>
            <a:r>
              <a:rPr sz="1000" spc="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simply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start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clone,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set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same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ecution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state.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49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Initiation</a:t>
            </a:r>
            <a:endParaRPr sz="11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Sende</a:t>
            </a:r>
            <a:r>
              <a:rPr sz="10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-initiated</a:t>
            </a:r>
            <a:r>
              <a:rPr sz="1000" spc="-6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migration</a:t>
            </a:r>
            <a:r>
              <a:rPr sz="1000" spc="0" dirty="0" smtClean="0">
                <a:latin typeface="Times New Roman"/>
                <a:cs typeface="Times New Roman"/>
              </a:rPr>
              <a:t>:</a:t>
            </a:r>
            <a:r>
              <a:rPr sz="1000" spc="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Migration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initiated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where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code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resides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/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being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currently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ecuted.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Rece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-initiated</a:t>
            </a:r>
            <a:r>
              <a:rPr sz="1000" spc="-7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migration</a:t>
            </a:r>
            <a:r>
              <a:rPr sz="1000" spc="0" dirty="0" smtClean="0">
                <a:latin typeface="Times New Roman"/>
                <a:cs typeface="Times New Roman"/>
              </a:rPr>
              <a:t>:</a:t>
            </a:r>
            <a:r>
              <a:rPr sz="1000" spc="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Migration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initiated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ta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get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machine.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43" y="600468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43" y="736573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56809" y="3425126"/>
            <a:ext cx="114301" cy="308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631959"/>
            <a:ext cx="50800" cy="28058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695460"/>
            <a:ext cx="50800" cy="27423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743" y="819111"/>
            <a:ext cx="4432566" cy="2669515"/>
          </a:xfrm>
          <a:custGeom>
            <a:avLst/>
            <a:gdLst/>
            <a:ahLst/>
            <a:cxnLst/>
            <a:rect l="l" t="t" r="r" b="b"/>
            <a:pathLst>
              <a:path w="4432566" h="2669515">
                <a:moveTo>
                  <a:pt x="4431669" y="2628215"/>
                </a:moveTo>
                <a:lnTo>
                  <a:pt x="4432566" y="2618714"/>
                </a:lnTo>
                <a:lnTo>
                  <a:pt x="4432566" y="0"/>
                </a:lnTo>
                <a:lnTo>
                  <a:pt x="0" y="0"/>
                </a:lnTo>
                <a:lnTo>
                  <a:pt x="0" y="2618714"/>
                </a:lnTo>
                <a:lnTo>
                  <a:pt x="2044" y="2632957"/>
                </a:lnTo>
                <a:lnTo>
                  <a:pt x="3821" y="2636888"/>
                </a:lnTo>
                <a:lnTo>
                  <a:pt x="4428708" y="2636888"/>
                </a:lnTo>
                <a:lnTo>
                  <a:pt x="4431669" y="2628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0310" y="682760"/>
            <a:ext cx="0" cy="2774116"/>
          </a:xfrm>
          <a:custGeom>
            <a:avLst/>
            <a:gdLst/>
            <a:ahLst/>
            <a:cxnLst/>
            <a:rect l="l" t="t" r="r" b="b"/>
            <a:pathLst>
              <a:path h="2774116">
                <a:moveTo>
                  <a:pt x="0" y="0"/>
                </a:moveTo>
                <a:lnTo>
                  <a:pt x="0" y="277324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0310" y="6700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20310" y="6573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20310" y="6446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740090" y="19613"/>
            <a:ext cx="158742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Code</a:t>
            </a:r>
            <a:r>
              <a:rPr sz="600" spc="-1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Migration      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Approaches</a:t>
            </a:r>
            <a:r>
              <a:rPr sz="600" spc="-2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sz="600" spc="-1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300" y="243119"/>
            <a:ext cx="2314702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Approaches</a:t>
            </a:r>
            <a:r>
              <a:rPr sz="1400" spc="14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sz="1400" spc="6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844" y="619089"/>
            <a:ext cx="194605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Alte</a:t>
            </a:r>
            <a:r>
              <a:rPr sz="11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nat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es </a:t>
            </a:r>
            <a:r>
              <a:rPr sz="11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sz="1100" spc="9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21075" y="1030522"/>
            <a:ext cx="703043" cy="250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25" marR="15239">
              <a:lnSpc>
                <a:spcPts val="919"/>
              </a:lnSpc>
              <a:spcBef>
                <a:spcPts val="46"/>
              </a:spcBef>
            </a:pPr>
            <a:r>
              <a:rPr sz="800" dirty="0" smtClean="0">
                <a:solidFill>
                  <a:srgbClr val="343436"/>
                </a:solidFill>
                <a:latin typeface="Arial"/>
                <a:cs typeface="Arial"/>
              </a:rPr>
              <a:t>E</a:t>
            </a:r>
            <a:r>
              <a:rPr sz="800" dirty="0" smtClean="0">
                <a:solidFill>
                  <a:srgbClr val="484949"/>
                </a:solidFill>
                <a:latin typeface="Arial"/>
                <a:cs typeface="Arial"/>
              </a:rPr>
              <a:t>xecu</a:t>
            </a:r>
            <a:r>
              <a:rPr sz="800" dirty="0" smtClean="0">
                <a:solidFill>
                  <a:srgbClr val="343436"/>
                </a:solidFill>
                <a:latin typeface="Arial"/>
                <a:cs typeface="Arial"/>
              </a:rPr>
              <a:t>t</a:t>
            </a:r>
            <a:r>
              <a:rPr sz="800" dirty="0" smtClean="0">
                <a:solidFill>
                  <a:srgbClr val="484949"/>
                </a:solidFill>
                <a:latin typeface="Arial"/>
                <a:cs typeface="Arial"/>
              </a:rPr>
              <a:t>e </a:t>
            </a:r>
            <a:r>
              <a:rPr sz="800" spc="-109" dirty="0" smtClean="0">
                <a:solidFill>
                  <a:srgbClr val="484949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"/>
              </a:spcBef>
            </a:pPr>
            <a:r>
              <a:rPr sz="800" dirty="0" smtClean="0">
                <a:solidFill>
                  <a:srgbClr val="343436"/>
                </a:solidFill>
                <a:latin typeface="Arial"/>
                <a:cs typeface="Arial"/>
              </a:rPr>
              <a:t>t</a:t>
            </a:r>
            <a:r>
              <a:rPr sz="800" dirty="0" smtClean="0">
                <a:solidFill>
                  <a:srgbClr val="484949"/>
                </a:solidFill>
                <a:latin typeface="Arial"/>
                <a:cs typeface="Arial"/>
              </a:rPr>
              <a:t>arget </a:t>
            </a:r>
            <a:r>
              <a:rPr sz="800" spc="-79" dirty="0" smtClean="0">
                <a:solidFill>
                  <a:srgbClr val="484949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proc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ss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1512" y="1154347"/>
            <a:ext cx="105906" cy="126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A1A1A1"/>
                </a:solidFill>
                <a:latin typeface="Arial"/>
                <a:cs typeface="Arial"/>
              </a:rPr>
              <a:t>~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54200" y="1201972"/>
            <a:ext cx="1189071" cy="260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00">
              <a:lnSpc>
                <a:spcPts val="919"/>
              </a:lnSpc>
              <a:spcBef>
                <a:spcPts val="46"/>
              </a:spcBef>
            </a:pPr>
            <a:r>
              <a:rPr sz="800" dirty="0" smtClean="0">
                <a:solidFill>
                  <a:srgbClr val="484949"/>
                </a:solidFill>
                <a:latin typeface="Arial"/>
                <a:cs typeface="Arial"/>
              </a:rPr>
              <a:t>Sen</a:t>
            </a:r>
            <a:r>
              <a:rPr sz="800" dirty="0" smtClean="0">
                <a:solidFill>
                  <a:srgbClr val="343436"/>
                </a:solidFill>
                <a:latin typeface="Arial"/>
                <a:cs typeface="Arial"/>
              </a:rPr>
              <a:t>d</a:t>
            </a:r>
            <a:r>
              <a:rPr sz="800" dirty="0" smtClean="0">
                <a:solidFill>
                  <a:srgbClr val="484949"/>
                </a:solidFill>
                <a:latin typeface="Arial"/>
                <a:cs typeface="Arial"/>
              </a:rPr>
              <a:t>e</a:t>
            </a:r>
            <a:r>
              <a:rPr sz="800" dirty="0" smtClean="0">
                <a:solidFill>
                  <a:srgbClr val="343436"/>
                </a:solidFill>
                <a:latin typeface="Arial"/>
                <a:cs typeface="Arial"/>
              </a:rPr>
              <a:t>r</a:t>
            </a:r>
            <a:r>
              <a:rPr sz="800" dirty="0" smtClean="0">
                <a:solidFill>
                  <a:srgbClr val="484949"/>
                </a:solidFill>
                <a:latin typeface="Arial"/>
                <a:cs typeface="Arial"/>
              </a:rPr>
              <a:t>-</a:t>
            </a:r>
            <a:r>
              <a:rPr sz="800" dirty="0" smtClean="0">
                <a:solidFill>
                  <a:srgbClr val="1D1D1D"/>
                </a:solidFill>
                <a:latin typeface="Arial"/>
                <a:cs typeface="Arial"/>
              </a:rPr>
              <a:t>i</a:t>
            </a:r>
            <a:r>
              <a:rPr sz="800" dirty="0" smtClean="0">
                <a:solidFill>
                  <a:srgbClr val="343436"/>
                </a:solidFill>
                <a:latin typeface="Arial"/>
                <a:cs typeface="Arial"/>
              </a:rPr>
              <a:t>n</a:t>
            </a:r>
            <a:r>
              <a:rPr sz="800" dirty="0" smtClean="0">
                <a:solidFill>
                  <a:srgbClr val="5E5E5D"/>
                </a:solidFill>
                <a:latin typeface="Arial"/>
                <a:cs typeface="Arial"/>
              </a:rPr>
              <a:t>i</a:t>
            </a:r>
            <a:r>
              <a:rPr sz="800" dirty="0" smtClean="0">
                <a:solidFill>
                  <a:srgbClr val="343436"/>
                </a:solidFill>
                <a:latin typeface="Arial"/>
                <a:cs typeface="Arial"/>
              </a:rPr>
              <a:t>t</a:t>
            </a:r>
            <a:r>
              <a:rPr sz="800" dirty="0" smtClean="0">
                <a:solidFill>
                  <a:srgbClr val="484949"/>
                </a:solidFill>
                <a:latin typeface="Arial"/>
                <a:cs typeface="Arial"/>
              </a:rPr>
              <a:t>iated</a:t>
            </a:r>
            <a:endParaRPr sz="800">
              <a:latin typeface="Arial"/>
              <a:cs typeface="Arial"/>
            </a:endParaRPr>
          </a:p>
          <a:p>
            <a:pPr marL="12700" marR="15239">
              <a:lnSpc>
                <a:spcPct val="95825"/>
              </a:lnSpc>
              <a:spcBef>
                <a:spcPts val="84"/>
              </a:spcBef>
            </a:pPr>
            <a:r>
              <a:rPr sz="800" spc="-9" dirty="0" smtClean="0">
                <a:solidFill>
                  <a:srgbClr val="A1A1A1"/>
                </a:solidFill>
                <a:latin typeface="Arial"/>
                <a:cs typeface="Arial"/>
              </a:rPr>
              <a:t>/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mob</a:t>
            </a:r>
            <a:r>
              <a:rPr sz="800" spc="0" dirty="0" smtClean="0">
                <a:solidFill>
                  <a:srgbClr val="5E5E5D"/>
                </a:solidFill>
                <a:latin typeface="Arial"/>
                <a:cs typeface="Arial"/>
              </a:rPr>
              <a:t>i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l</a:t>
            </a:r>
            <a:r>
              <a:rPr sz="800" spc="0" dirty="0" smtClean="0">
                <a:solidFill>
                  <a:srgbClr val="5E5E5D"/>
                </a:solidFill>
                <a:latin typeface="Arial"/>
                <a:cs typeface="Arial"/>
              </a:rPr>
              <a:t>i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t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11512" y="1335322"/>
            <a:ext cx="1154647" cy="407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39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A1A1A1"/>
                </a:solidFill>
                <a:latin typeface="Arial"/>
                <a:cs typeface="Arial"/>
              </a:rPr>
              <a:t>'--........ </a:t>
            </a:r>
            <a:r>
              <a:rPr sz="800" spc="12" dirty="0" smtClean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Execu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t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e</a:t>
            </a:r>
            <a:r>
              <a:rPr sz="800" spc="150" dirty="0" smtClean="0">
                <a:solidFill>
                  <a:srgbClr val="484949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in</a:t>
            </a:r>
            <a:endParaRPr sz="800">
              <a:latin typeface="Arial"/>
              <a:cs typeface="Arial"/>
            </a:endParaRPr>
          </a:p>
          <a:p>
            <a:pPr marL="327025">
              <a:lnSpc>
                <a:spcPct val="95825"/>
              </a:lnSpc>
            </a:pP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separa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t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e</a:t>
            </a:r>
            <a:r>
              <a:rPr sz="800" spc="192" dirty="0" smtClean="0">
                <a:solidFill>
                  <a:srgbClr val="484949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p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ocess</a:t>
            </a:r>
            <a:endParaRPr sz="800">
              <a:latin typeface="Arial"/>
              <a:cs typeface="Arial"/>
            </a:endParaRPr>
          </a:p>
          <a:p>
            <a:pPr marL="331787" marR="15239">
              <a:lnSpc>
                <a:spcPct val="95825"/>
              </a:lnSpc>
              <a:spcBef>
                <a:spcPts val="355"/>
              </a:spcBef>
            </a:pP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xecu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t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e</a:t>
            </a:r>
            <a:r>
              <a:rPr sz="800" spc="116" dirty="0" smtClean="0">
                <a:solidFill>
                  <a:srgbClr val="484949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0250" y="1548231"/>
            <a:ext cx="366370" cy="685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400"/>
              </a:lnSpc>
              <a:spcBef>
                <a:spcPts val="270"/>
              </a:spcBef>
            </a:pPr>
            <a:r>
              <a:rPr sz="5200" i="1" spc="0" dirty="0" smtClean="0">
                <a:solidFill>
                  <a:srgbClr val="A1A1A1"/>
                </a:solidFill>
                <a:latin typeface="Times New Roman"/>
                <a:cs typeface="Times New Roman"/>
              </a:rPr>
              <a:t>I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5062" y="1544872"/>
            <a:ext cx="680227" cy="126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Weak</a:t>
            </a:r>
            <a:r>
              <a:rPr sz="800" spc="131" dirty="0" smtClean="0">
                <a:solidFill>
                  <a:srgbClr val="484949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m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obi</a:t>
            </a:r>
            <a:r>
              <a:rPr sz="800" spc="0" dirty="0" smtClean="0">
                <a:solidFill>
                  <a:srgbClr val="1D1D1D"/>
                </a:solidFill>
                <a:latin typeface="Arial"/>
                <a:cs typeface="Arial"/>
              </a:rPr>
              <a:t>l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ity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11512" y="1740134"/>
            <a:ext cx="105906" cy="126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A1A1A1"/>
                </a:solidFill>
                <a:latin typeface="Arial"/>
                <a:cs typeface="Arial"/>
              </a:rPr>
              <a:t>~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21075" y="1740134"/>
            <a:ext cx="703043" cy="126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dirty="0" smtClean="0">
                <a:solidFill>
                  <a:srgbClr val="343436"/>
                </a:solidFill>
                <a:latin typeface="Arial"/>
                <a:cs typeface="Arial"/>
              </a:rPr>
              <a:t>t</a:t>
            </a:r>
            <a:r>
              <a:rPr sz="800" dirty="0" smtClean="0">
                <a:solidFill>
                  <a:srgbClr val="484949"/>
                </a:solidFill>
                <a:latin typeface="Arial"/>
                <a:cs typeface="Arial"/>
              </a:rPr>
              <a:t>arget </a:t>
            </a:r>
            <a:r>
              <a:rPr sz="800" spc="-79" dirty="0" smtClean="0">
                <a:solidFill>
                  <a:srgbClr val="484949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proc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ss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4200" y="1754422"/>
            <a:ext cx="105906" cy="126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A1A1A1"/>
                </a:solidFill>
                <a:latin typeface="Arial"/>
                <a:cs typeface="Arial"/>
              </a:rPr>
              <a:t>~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16162" y="1754422"/>
            <a:ext cx="798288" cy="246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ece</a:t>
            </a:r>
            <a:r>
              <a:rPr sz="800" spc="0" dirty="0" smtClean="0">
                <a:solidFill>
                  <a:srgbClr val="5E5E5D"/>
                </a:solidFill>
                <a:latin typeface="Arial"/>
                <a:cs typeface="Arial"/>
              </a:rPr>
              <a:t>iv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er</a:t>
            </a:r>
            <a:r>
              <a:rPr sz="800" spc="0" dirty="0" smtClean="0">
                <a:solidFill>
                  <a:srgbClr val="5E5E5D"/>
                </a:solidFill>
                <a:latin typeface="Arial"/>
                <a:cs typeface="Arial"/>
              </a:rPr>
              <a:t>-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ini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ti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te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12700" marR="15239">
              <a:lnSpc>
                <a:spcPct val="95825"/>
              </a:lnSpc>
            </a:pPr>
            <a:r>
              <a:rPr sz="800" dirty="0" smtClean="0">
                <a:solidFill>
                  <a:srgbClr val="484949"/>
                </a:solidFill>
                <a:latin typeface="Arial"/>
                <a:cs typeface="Arial"/>
              </a:rPr>
              <a:t>mob</a:t>
            </a:r>
            <a:r>
              <a:rPr sz="800" dirty="0" smtClean="0">
                <a:solidFill>
                  <a:srgbClr val="5E5E5D"/>
                </a:solidFill>
                <a:latin typeface="Arial"/>
                <a:cs typeface="Arial"/>
              </a:rPr>
              <a:t>i</a:t>
            </a:r>
            <a:r>
              <a:rPr sz="800" dirty="0" smtClean="0">
                <a:solidFill>
                  <a:srgbClr val="484949"/>
                </a:solidFill>
                <a:latin typeface="Arial"/>
                <a:cs typeface="Arial"/>
              </a:rPr>
              <a:t>li</a:t>
            </a:r>
            <a:r>
              <a:rPr sz="800" dirty="0" smtClean="0">
                <a:solidFill>
                  <a:srgbClr val="343436"/>
                </a:solidFill>
                <a:latin typeface="Arial"/>
                <a:cs typeface="Arial"/>
              </a:rPr>
              <a:t>t</a:t>
            </a:r>
            <a:r>
              <a:rPr sz="800" dirty="0" smtClean="0">
                <a:solidFill>
                  <a:srgbClr val="484949"/>
                </a:solidFill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11512" y="1925872"/>
            <a:ext cx="1154647" cy="246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39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A1A1A1"/>
                </a:solidFill>
                <a:latin typeface="Arial"/>
                <a:cs typeface="Arial"/>
              </a:rPr>
              <a:t>'--........ </a:t>
            </a:r>
            <a:r>
              <a:rPr sz="800" spc="12" dirty="0" smtClean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xecu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t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e</a:t>
            </a:r>
            <a:r>
              <a:rPr sz="800" spc="151" dirty="0" smtClean="0">
                <a:solidFill>
                  <a:srgbClr val="484949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in</a:t>
            </a:r>
            <a:endParaRPr sz="800">
              <a:latin typeface="Arial"/>
              <a:cs typeface="Arial"/>
            </a:endParaRPr>
          </a:p>
          <a:p>
            <a:pPr marL="327025">
              <a:lnSpc>
                <a:spcPct val="95825"/>
              </a:lnSpc>
            </a:pP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separa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t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e</a:t>
            </a:r>
            <a:r>
              <a:rPr sz="800" spc="192" dirty="0" smtClean="0">
                <a:solidFill>
                  <a:srgbClr val="484949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p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ocess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187" y="2149709"/>
            <a:ext cx="937462" cy="126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Mobi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l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i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ty </a:t>
            </a:r>
            <a:r>
              <a:rPr sz="800" spc="118" dirty="0" smtClean="0">
                <a:solidFill>
                  <a:srgbClr val="34343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mech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an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is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21037" y="2306872"/>
            <a:ext cx="105906" cy="126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A1A1A1"/>
                </a:solidFill>
                <a:latin typeface="Arial"/>
                <a:cs typeface="Arial"/>
              </a:rPr>
              <a:t>~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0600" y="2306872"/>
            <a:ext cx="782151" cy="126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Migrate</a:t>
            </a:r>
            <a:r>
              <a:rPr sz="800" spc="146" dirty="0" smtClean="0">
                <a:solidFill>
                  <a:srgbClr val="484949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process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4200" y="2397359"/>
            <a:ext cx="1186810" cy="265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00">
              <a:lnSpc>
                <a:spcPts val="919"/>
              </a:lnSpc>
              <a:spcBef>
                <a:spcPts val="46"/>
              </a:spcBef>
            </a:pPr>
            <a:r>
              <a:rPr sz="800" dirty="0" smtClean="0">
                <a:solidFill>
                  <a:srgbClr val="484949"/>
                </a:solidFill>
                <a:latin typeface="Arial"/>
                <a:cs typeface="Arial"/>
              </a:rPr>
              <a:t>Sen</a:t>
            </a:r>
            <a:r>
              <a:rPr sz="800" dirty="0" smtClean="0">
                <a:solidFill>
                  <a:srgbClr val="343436"/>
                </a:solidFill>
                <a:latin typeface="Arial"/>
                <a:cs typeface="Arial"/>
              </a:rPr>
              <a:t>d</a:t>
            </a:r>
            <a:r>
              <a:rPr sz="800" dirty="0" smtClean="0">
                <a:solidFill>
                  <a:srgbClr val="484949"/>
                </a:solidFill>
                <a:latin typeface="Arial"/>
                <a:cs typeface="Arial"/>
              </a:rPr>
              <a:t>e</a:t>
            </a:r>
            <a:r>
              <a:rPr sz="800" dirty="0" smtClean="0">
                <a:solidFill>
                  <a:srgbClr val="343436"/>
                </a:solidFill>
                <a:latin typeface="Arial"/>
                <a:cs typeface="Arial"/>
              </a:rPr>
              <a:t>r</a:t>
            </a:r>
            <a:r>
              <a:rPr sz="800" dirty="0" smtClean="0">
                <a:solidFill>
                  <a:srgbClr val="484949"/>
                </a:solidFill>
                <a:latin typeface="Arial"/>
                <a:cs typeface="Arial"/>
              </a:rPr>
              <a:t>-</a:t>
            </a:r>
            <a:r>
              <a:rPr sz="800" dirty="0" smtClean="0">
                <a:solidFill>
                  <a:srgbClr val="1D1D1D"/>
                </a:solidFill>
                <a:latin typeface="Arial"/>
                <a:cs typeface="Arial"/>
              </a:rPr>
              <a:t>i</a:t>
            </a:r>
            <a:r>
              <a:rPr sz="800" dirty="0" smtClean="0">
                <a:solidFill>
                  <a:srgbClr val="484949"/>
                </a:solidFill>
                <a:latin typeface="Arial"/>
                <a:cs typeface="Arial"/>
              </a:rPr>
              <a:t>n</a:t>
            </a:r>
            <a:r>
              <a:rPr sz="800" dirty="0" smtClean="0">
                <a:solidFill>
                  <a:srgbClr val="5E5E5D"/>
                </a:solidFill>
                <a:latin typeface="Arial"/>
                <a:cs typeface="Arial"/>
              </a:rPr>
              <a:t>i</a:t>
            </a:r>
            <a:r>
              <a:rPr sz="800" dirty="0" smtClean="0">
                <a:solidFill>
                  <a:srgbClr val="484949"/>
                </a:solidFill>
                <a:latin typeface="Arial"/>
                <a:cs typeface="Arial"/>
              </a:rPr>
              <a:t>tia</a:t>
            </a:r>
            <a:r>
              <a:rPr sz="800" dirty="0" smtClean="0">
                <a:solidFill>
                  <a:srgbClr val="343436"/>
                </a:solidFill>
                <a:latin typeface="Arial"/>
                <a:cs typeface="Arial"/>
              </a:rPr>
              <a:t>t</a:t>
            </a:r>
            <a:r>
              <a:rPr sz="800" dirty="0" smtClean="0">
                <a:solidFill>
                  <a:srgbClr val="484949"/>
                </a:solidFill>
                <a:latin typeface="Arial"/>
                <a:cs typeface="Arial"/>
              </a:rPr>
              <a:t>ed</a:t>
            </a:r>
            <a:endParaRPr sz="800">
              <a:latin typeface="Arial"/>
              <a:cs typeface="Arial"/>
            </a:endParaRPr>
          </a:p>
          <a:p>
            <a:pPr marL="12700" marR="15239">
              <a:lnSpc>
                <a:spcPct val="95825"/>
              </a:lnSpc>
              <a:spcBef>
                <a:spcPts val="119"/>
              </a:spcBef>
            </a:pPr>
            <a:r>
              <a:rPr sz="800" spc="-9" dirty="0" smtClean="0">
                <a:solidFill>
                  <a:srgbClr val="A1A1A1"/>
                </a:solidFill>
                <a:latin typeface="Arial"/>
                <a:cs typeface="Arial"/>
              </a:rPr>
              <a:t>/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mobili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t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1037" y="2640247"/>
            <a:ext cx="1003382" cy="126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A1A1A1"/>
                </a:solidFill>
                <a:latin typeface="Arial"/>
                <a:cs typeface="Arial"/>
              </a:rPr>
              <a:t>'--........</a:t>
            </a:r>
            <a:r>
              <a:rPr sz="800" spc="90" dirty="0" smtClean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C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l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on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e </a:t>
            </a:r>
            <a:r>
              <a:rPr sz="800" spc="79" dirty="0" smtClean="0">
                <a:solidFill>
                  <a:srgbClr val="34343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p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oc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ss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0250" y="2692634"/>
            <a:ext cx="71690" cy="126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A1A1A1"/>
                </a:solidFill>
                <a:latin typeface="Arial"/>
                <a:cs typeface="Arial"/>
              </a:rPr>
              <a:t>\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1725" y="2759309"/>
            <a:ext cx="713614" cy="126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St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ro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ng</a:t>
            </a:r>
            <a:r>
              <a:rPr sz="800" spc="158" dirty="0" smtClean="0">
                <a:solidFill>
                  <a:srgbClr val="484949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mo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b</a:t>
            </a:r>
            <a:r>
              <a:rPr sz="800" spc="0" dirty="0" smtClean="0">
                <a:solidFill>
                  <a:srgbClr val="5E5E5D"/>
                </a:solidFill>
                <a:latin typeface="Arial"/>
                <a:cs typeface="Arial"/>
              </a:rPr>
              <a:t>i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l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ity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1037" y="2892659"/>
            <a:ext cx="105906" cy="126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A1A1A1"/>
                </a:solidFill>
                <a:latin typeface="Arial"/>
                <a:cs typeface="Arial"/>
              </a:rPr>
              <a:t>~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600" y="2892659"/>
            <a:ext cx="782151" cy="126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M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i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grate </a:t>
            </a:r>
            <a:r>
              <a:rPr sz="800" spc="83" dirty="0" smtClean="0">
                <a:solidFill>
                  <a:srgbClr val="484949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process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4200" y="2968859"/>
            <a:ext cx="105906" cy="126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A1A1A1"/>
                </a:solidFill>
                <a:latin typeface="Arial"/>
                <a:cs typeface="Arial"/>
              </a:rPr>
              <a:t>~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6162" y="2968859"/>
            <a:ext cx="804307" cy="241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00"/>
              </a:lnSpc>
              <a:spcBef>
                <a:spcPts val="70"/>
              </a:spcBef>
            </a:pPr>
            <a:r>
              <a:rPr sz="800" dirty="0" smtClean="0">
                <a:solidFill>
                  <a:srgbClr val="343436"/>
                </a:solidFill>
                <a:latin typeface="Arial"/>
                <a:cs typeface="Arial"/>
              </a:rPr>
              <a:t>R</a:t>
            </a:r>
            <a:r>
              <a:rPr sz="800" dirty="0" smtClean="0">
                <a:solidFill>
                  <a:srgbClr val="484949"/>
                </a:solidFill>
                <a:latin typeface="Arial"/>
                <a:cs typeface="Arial"/>
              </a:rPr>
              <a:t>eceiv</a:t>
            </a:r>
            <a:r>
              <a:rPr sz="800" dirty="0" smtClean="0">
                <a:solidFill>
                  <a:srgbClr val="343436"/>
                </a:solidFill>
                <a:latin typeface="Arial"/>
                <a:cs typeface="Arial"/>
              </a:rPr>
              <a:t>e</a:t>
            </a:r>
            <a:r>
              <a:rPr sz="800" dirty="0" smtClean="0">
                <a:solidFill>
                  <a:srgbClr val="1D1D1D"/>
                </a:solidFill>
                <a:latin typeface="Arial"/>
                <a:cs typeface="Arial"/>
              </a:rPr>
              <a:t>r</a:t>
            </a:r>
            <a:r>
              <a:rPr sz="800" dirty="0" smtClean="0">
                <a:solidFill>
                  <a:srgbClr val="484949"/>
                </a:solidFill>
                <a:latin typeface="Arial"/>
                <a:cs typeface="Arial"/>
              </a:rPr>
              <a:t>-init</a:t>
            </a:r>
            <a:r>
              <a:rPr sz="800" dirty="0" smtClean="0">
                <a:solidFill>
                  <a:srgbClr val="343436"/>
                </a:solidFill>
                <a:latin typeface="Arial"/>
                <a:cs typeface="Arial"/>
              </a:rPr>
              <a:t>i</a:t>
            </a:r>
            <a:r>
              <a:rPr sz="800" dirty="0" smtClean="0">
                <a:solidFill>
                  <a:srgbClr val="484949"/>
                </a:solidFill>
                <a:latin typeface="Arial"/>
                <a:cs typeface="Arial"/>
              </a:rPr>
              <a:t>a</a:t>
            </a:r>
            <a:r>
              <a:rPr sz="800" dirty="0" smtClean="0">
                <a:solidFill>
                  <a:srgbClr val="343436"/>
                </a:solidFill>
                <a:latin typeface="Arial"/>
                <a:cs typeface="Arial"/>
              </a:rPr>
              <a:t>t</a:t>
            </a:r>
            <a:r>
              <a:rPr sz="800" dirty="0" smtClean="0">
                <a:solidFill>
                  <a:srgbClr val="484949"/>
                </a:solidFill>
                <a:latin typeface="Arial"/>
                <a:cs typeface="Arial"/>
              </a:rPr>
              <a:t>ed 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m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bili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t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1037" y="3206984"/>
            <a:ext cx="1007253" cy="126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A1A1A1"/>
                </a:solidFill>
                <a:latin typeface="Arial"/>
                <a:cs typeface="Arial"/>
              </a:rPr>
              <a:t>'--........</a:t>
            </a:r>
            <a:r>
              <a:rPr sz="800" spc="90" dirty="0" smtClean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C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l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one </a:t>
            </a:r>
            <a:r>
              <a:rPr sz="800" spc="50" dirty="0" smtClean="0">
                <a:solidFill>
                  <a:srgbClr val="484949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p</a:t>
            </a:r>
            <a:r>
              <a:rPr sz="800" spc="0" dirty="0" smtClean="0">
                <a:solidFill>
                  <a:srgbClr val="34343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84949"/>
                </a:solidFill>
                <a:latin typeface="Arial"/>
                <a:cs typeface="Arial"/>
              </a:rPr>
              <a:t>ocess</a:t>
            </a:r>
            <a:endParaRPr sz="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32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40090" y="19613"/>
            <a:ext cx="160002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Code</a:t>
            </a:r>
            <a:r>
              <a:rPr sz="600" spc="-1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Migration      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</a:t>
            </a:r>
            <a:r>
              <a:rPr sz="600" spc="-2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600" spc="-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Local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Resources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34494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</a:t>
            </a:r>
            <a:r>
              <a:rPr sz="1400" spc="1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Local</a:t>
            </a:r>
            <a:r>
              <a:rPr sz="14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Resources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716328"/>
            <a:ext cx="4027777" cy="2455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8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So</a:t>
            </a:r>
            <a:r>
              <a:rPr sz="1100" spc="-11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4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only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accounted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migration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code</a:t>
            </a:r>
            <a:r>
              <a:rPr sz="11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ex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ecution</a:t>
            </a:r>
            <a:endParaRPr sz="11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gments.</a:t>
            </a:r>
            <a:endParaRPr sz="1100">
              <a:latin typeface="Times New Roman"/>
              <a:cs typeface="Times New Roman"/>
            </a:endParaRPr>
          </a:p>
          <a:p>
            <a:pPr marL="12700" marR="122650">
              <a:lnSpc>
                <a:spcPts val="1264"/>
              </a:lnSpc>
              <a:spcBef>
                <a:spcPts val="63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uses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local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resources</a:t>
            </a:r>
            <a:r>
              <a:rPr sz="1100" spc="-4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ailable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 ta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get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site.</a:t>
            </a:r>
            <a:endParaRPr sz="1100">
              <a:latin typeface="Times New Roman"/>
              <a:cs typeface="Times New Roman"/>
            </a:endParaRPr>
          </a:p>
          <a:p>
            <a:pPr marL="12700" marR="108518">
              <a:lnSpc>
                <a:spcPts val="1264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Either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references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need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updated,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resources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need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-14" dirty="0" smtClean="0">
                <a:latin typeface="Times New Roman"/>
                <a:cs typeface="Times New Roman"/>
              </a:rPr>
              <a:t>ov</a:t>
            </a:r>
            <a:r>
              <a:rPr sz="1100" spc="0" dirty="0" smtClean="0">
                <a:latin typeface="Times New Roman"/>
                <a:cs typeface="Times New Roman"/>
              </a:rPr>
              <a:t>ed. </a:t>
            </a:r>
            <a:endParaRPr sz="1100">
              <a:latin typeface="Times New Roman"/>
              <a:cs typeface="Times New Roman"/>
            </a:endParaRPr>
          </a:p>
          <a:p>
            <a:pPr marL="12700" marR="108518">
              <a:lnSpc>
                <a:spcPts val="1264"/>
              </a:lnSpc>
              <a:spcBef>
                <a:spcPts val="475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Resources</a:t>
            </a:r>
            <a:r>
              <a:rPr sz="1100" spc="-4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might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easy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-14" dirty="0" smtClean="0">
                <a:latin typeface="Times New Roman"/>
                <a:cs typeface="Times New Roman"/>
              </a:rPr>
              <a:t>ov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around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code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ariables.</a:t>
            </a:r>
            <a:endParaRPr sz="1100">
              <a:latin typeface="Times New Roman"/>
              <a:cs typeface="Times New Roman"/>
            </a:endParaRPr>
          </a:p>
          <a:p>
            <a:pPr marL="289801">
              <a:lnSpc>
                <a:spcPts val="915"/>
              </a:lnSpc>
              <a:spcBef>
                <a:spcPts val="521"/>
              </a:spcBef>
            </a:pPr>
            <a:r>
              <a:rPr sz="1500" spc="0" baseline="2898" dirty="0" smtClean="0">
                <a:latin typeface="Times New Roman"/>
                <a:cs typeface="Times New Roman"/>
              </a:rPr>
              <a:t>Example:</a:t>
            </a:r>
            <a:r>
              <a:rPr sz="1500" spc="21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A</a:t>
            </a:r>
            <a:r>
              <a:rPr sz="1500" spc="-7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huge</a:t>
            </a:r>
            <a:r>
              <a:rPr sz="1500" spc="-19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database</a:t>
            </a:r>
            <a:r>
              <a:rPr sz="1500" spc="-34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might</a:t>
            </a:r>
            <a:r>
              <a:rPr sz="1500" spc="-23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in</a:t>
            </a:r>
            <a:r>
              <a:rPr sz="1500" spc="-7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theory</a:t>
            </a:r>
            <a:r>
              <a:rPr sz="1500" spc="-25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be</a:t>
            </a:r>
            <a:r>
              <a:rPr sz="1500" spc="-9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m</a:t>
            </a:r>
            <a:r>
              <a:rPr sz="1500" spc="-14" baseline="2898" dirty="0" smtClean="0">
                <a:latin typeface="Times New Roman"/>
                <a:cs typeface="Times New Roman"/>
              </a:rPr>
              <a:t>ov</a:t>
            </a:r>
            <a:r>
              <a:rPr sz="1500" spc="0" baseline="2898" dirty="0" smtClean="0">
                <a:latin typeface="Times New Roman"/>
                <a:cs typeface="Times New Roman"/>
              </a:rPr>
              <a:t>ed</a:t>
            </a:r>
            <a:r>
              <a:rPr sz="1500" spc="-27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across</a:t>
            </a:r>
            <a:r>
              <a:rPr sz="1500" spc="-24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the</a:t>
            </a:r>
            <a:r>
              <a:rPr sz="1500" spc="-12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net</a:t>
            </a:r>
            <a:r>
              <a:rPr sz="1500" spc="-9" baseline="2898" dirty="0" smtClean="0">
                <a:latin typeface="Times New Roman"/>
                <a:cs typeface="Times New Roman"/>
              </a:rPr>
              <a:t>w</a:t>
            </a:r>
            <a:r>
              <a:rPr sz="1500" spc="0" baseline="2898" dirty="0" smtClean="0">
                <a:latin typeface="Times New Roman"/>
                <a:cs typeface="Times New Roman"/>
              </a:rPr>
              <a:t>ork,</a:t>
            </a:r>
            <a:endParaRPr sz="1000">
              <a:latin typeface="Times New Roman"/>
              <a:cs typeface="Times New Roman"/>
            </a:endParaRPr>
          </a:p>
          <a:p>
            <a:pPr marL="289801" marR="18978">
              <a:lnSpc>
                <a:spcPct val="95825"/>
              </a:lnSpc>
            </a:pP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practice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will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not.</a:t>
            </a:r>
            <a:endParaRPr sz="10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  <a:spcBef>
                <a:spcPts val="495"/>
              </a:spcBef>
            </a:pPr>
            <a:r>
              <a:rPr sz="1100" spc="-84" dirty="0" smtClean="0">
                <a:latin typeface="Times New Roman"/>
                <a:cs typeface="Times New Roman"/>
              </a:rPr>
              <a:t>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issues:</a:t>
            </a:r>
            <a:endParaRPr sz="1100">
              <a:latin typeface="Times New Roman"/>
              <a:cs typeface="Times New Roman"/>
            </a:endParaRPr>
          </a:p>
          <a:p>
            <a:pPr marL="289801" marR="18978">
              <a:lnSpc>
                <a:spcPct val="95825"/>
              </a:lnSpc>
              <a:spcBef>
                <a:spcPts val="1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does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gment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refer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resources?</a:t>
            </a:r>
            <a:endParaRPr sz="1000">
              <a:latin typeface="Times New Roman"/>
              <a:cs typeface="Times New Roman"/>
            </a:endParaRPr>
          </a:p>
          <a:p>
            <a:pPr marL="459701" marR="18978">
              <a:lnSpc>
                <a:spcPct val="95825"/>
              </a:lnSpc>
              <a:spcBef>
                <a:spcPts val="145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Process-to-resource</a:t>
            </a:r>
            <a:r>
              <a:rPr sz="1000" spc="-7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binding</a:t>
            </a:r>
            <a:endParaRPr sz="1000">
              <a:latin typeface="Times New Roman"/>
              <a:cs typeface="Times New Roman"/>
            </a:endParaRPr>
          </a:p>
          <a:p>
            <a:pPr marL="289801" marR="18978">
              <a:lnSpc>
                <a:spcPct val="95825"/>
              </a:lnSpc>
              <a:spcBef>
                <a:spcPts val="4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does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relate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hosting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machine?</a:t>
            </a:r>
            <a:endParaRPr sz="1000">
              <a:latin typeface="Times New Roman"/>
              <a:cs typeface="Times New Roman"/>
            </a:endParaRPr>
          </a:p>
          <a:p>
            <a:pPr marL="459701" marR="18978">
              <a:lnSpc>
                <a:spcPct val="95825"/>
              </a:lnSpc>
              <a:spcBef>
                <a:spcPts val="145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Resource-to-machine</a:t>
            </a:r>
            <a:r>
              <a:rPr sz="1000" spc="-8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binding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33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1081582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217700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831858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882659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1113093"/>
            <a:ext cx="50800" cy="17314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176593"/>
            <a:ext cx="50800" cy="16679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300245"/>
            <a:ext cx="4432566" cy="1595113"/>
          </a:xfrm>
          <a:custGeom>
            <a:avLst/>
            <a:gdLst/>
            <a:ahLst/>
            <a:cxnLst/>
            <a:rect l="l" t="t" r="r" b="b"/>
            <a:pathLst>
              <a:path w="4432566" h="1595113">
                <a:moveTo>
                  <a:pt x="0" y="1544313"/>
                </a:moveTo>
                <a:lnTo>
                  <a:pt x="16636" y="1581827"/>
                </a:lnTo>
                <a:lnTo>
                  <a:pt x="50800" y="1595113"/>
                </a:lnTo>
                <a:lnTo>
                  <a:pt x="4381765" y="1595113"/>
                </a:lnTo>
                <a:lnTo>
                  <a:pt x="4419279" y="1578477"/>
                </a:lnTo>
                <a:lnTo>
                  <a:pt x="4432566" y="1544313"/>
                </a:lnTo>
                <a:lnTo>
                  <a:pt x="4432566" y="0"/>
                </a:lnTo>
                <a:lnTo>
                  <a:pt x="0" y="0"/>
                </a:lnTo>
                <a:lnTo>
                  <a:pt x="0" y="15443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163893"/>
            <a:ext cx="0" cy="1699714"/>
          </a:xfrm>
          <a:custGeom>
            <a:avLst/>
            <a:gdLst/>
            <a:ahLst/>
            <a:cxnLst/>
            <a:rect l="l" t="t" r="r" b="b"/>
            <a:pathLst>
              <a:path h="1699714">
                <a:moveTo>
                  <a:pt x="0" y="169971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1511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1384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1257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40090" y="19613"/>
            <a:ext cx="160002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Code</a:t>
            </a:r>
            <a:r>
              <a:rPr sz="600" spc="-1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Migration      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</a:t>
            </a:r>
            <a:r>
              <a:rPr sz="600" spc="-2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600" spc="-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Local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Resources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34494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</a:t>
            </a:r>
            <a:r>
              <a:rPr sz="1400" spc="1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Local</a:t>
            </a:r>
            <a:r>
              <a:rPr sz="14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Resources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831390"/>
            <a:ext cx="4148225" cy="2059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0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1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100" spc="-2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does</a:t>
            </a:r>
            <a:r>
              <a:rPr sz="1100" spc="-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resource</a:t>
            </a:r>
            <a:r>
              <a:rPr sz="1100" spc="-3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1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gment</a:t>
            </a:r>
            <a:r>
              <a:rPr sz="1100" spc="-3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refer</a:t>
            </a:r>
            <a:r>
              <a:rPr sz="1100" spc="-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1100" spc="-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resources?</a:t>
            </a:r>
            <a:endParaRPr sz="1100">
              <a:latin typeface="Times New Roman"/>
              <a:cs typeface="Times New Roman"/>
            </a:endParaRPr>
          </a:p>
          <a:p>
            <a:pPr marL="12700" marR="24096">
              <a:lnSpc>
                <a:spcPct val="95825"/>
              </a:lnSpc>
              <a:spcBef>
                <a:spcPts val="761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100" spc="-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ocess-to-Resou</a:t>
            </a:r>
            <a:r>
              <a:rPr sz="1100" spc="-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ce</a:t>
            </a:r>
            <a:r>
              <a:rPr sz="1100" spc="-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Binding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ct val="95825"/>
              </a:lnSpc>
              <a:spcBef>
                <a:spcPts val="345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Binding</a:t>
            </a:r>
            <a:r>
              <a:rPr sz="1100" spc="-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by</a:t>
            </a:r>
            <a:r>
              <a:rPr sz="11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identifier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-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refers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its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identifier</a:t>
            </a:r>
            <a:endParaRPr sz="1100">
              <a:latin typeface="Times New Roman"/>
              <a:cs typeface="Times New Roman"/>
            </a:endParaRPr>
          </a:p>
          <a:p>
            <a:pPr marL="289788" marR="24096">
              <a:lnSpc>
                <a:spcPts val="1195"/>
              </a:lnSpc>
              <a:spcBef>
                <a:spcPts val="5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(e.g.,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URL).</a:t>
            </a:r>
            <a:endParaRPr sz="1100">
              <a:latin typeface="Times New Roman"/>
              <a:cs typeface="Times New Roman"/>
            </a:endParaRPr>
          </a:p>
          <a:p>
            <a:pPr marL="434352" marR="24096">
              <a:lnSpc>
                <a:spcPct val="95825"/>
              </a:lnSpc>
              <a:spcBef>
                <a:spcPts val="160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* </a:t>
            </a:r>
            <a:r>
              <a:rPr sz="1000" spc="39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Bind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same</a:t>
            </a:r>
            <a:r>
              <a:rPr sz="10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</a:t>
            </a:r>
            <a:endParaRPr sz="1000">
              <a:latin typeface="Times New Roman"/>
              <a:cs typeface="Times New Roman"/>
            </a:endParaRPr>
          </a:p>
          <a:p>
            <a:pPr marL="289788" marR="177707">
              <a:lnSpc>
                <a:spcPts val="1200"/>
              </a:lnSpc>
              <a:spcBef>
                <a:spcPts val="624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Binding</a:t>
            </a:r>
            <a:r>
              <a:rPr sz="1100" spc="-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by</a:t>
            </a:r>
            <a:r>
              <a:rPr sz="11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alue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object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requires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alue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(e.g., standard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library).</a:t>
            </a:r>
            <a:endParaRPr sz="1100">
              <a:latin typeface="Times New Roman"/>
              <a:cs typeface="Times New Roman"/>
            </a:endParaRPr>
          </a:p>
          <a:p>
            <a:pPr marL="434352" marR="24096">
              <a:lnSpc>
                <a:spcPct val="95825"/>
              </a:lnSpc>
              <a:spcBef>
                <a:spcPts val="160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* </a:t>
            </a:r>
            <a:r>
              <a:rPr sz="1000" spc="39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Bind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equ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alent</a:t>
            </a:r>
            <a:r>
              <a:rPr sz="1000" spc="-4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</a:t>
            </a:r>
            <a:endParaRPr sz="1000">
              <a:latin typeface="Times New Roman"/>
              <a:cs typeface="Times New Roman"/>
            </a:endParaRPr>
          </a:p>
          <a:p>
            <a:pPr marL="289788" marR="193779">
              <a:lnSpc>
                <a:spcPts val="1200"/>
              </a:lnSpc>
              <a:spcBef>
                <a:spcPts val="624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Binding</a:t>
            </a:r>
            <a:r>
              <a:rPr sz="1100" spc="-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by</a:t>
            </a:r>
            <a:r>
              <a:rPr sz="11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type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object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requires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type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(e.g.,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local d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vices,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monitors,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printers,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on).</a:t>
            </a:r>
            <a:endParaRPr sz="1100">
              <a:latin typeface="Times New Roman"/>
              <a:cs typeface="Times New Roman"/>
            </a:endParaRPr>
          </a:p>
          <a:p>
            <a:pPr marL="434352" marR="24096">
              <a:lnSpc>
                <a:spcPct val="95825"/>
              </a:lnSpc>
              <a:spcBef>
                <a:spcPts val="160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* </a:t>
            </a:r>
            <a:r>
              <a:rPr sz="1000" spc="39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Bind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same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function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34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1192796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328914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665044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715844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1224321"/>
            <a:ext cx="50800" cy="1453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287822"/>
            <a:ext cx="50800" cy="13899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411474"/>
            <a:ext cx="4432566" cy="1317070"/>
          </a:xfrm>
          <a:custGeom>
            <a:avLst/>
            <a:gdLst/>
            <a:ahLst/>
            <a:cxnLst/>
            <a:rect l="l" t="t" r="r" b="b"/>
            <a:pathLst>
              <a:path w="4432566" h="1317070">
                <a:moveTo>
                  <a:pt x="0" y="1266270"/>
                </a:moveTo>
                <a:lnTo>
                  <a:pt x="16636" y="1303784"/>
                </a:lnTo>
                <a:lnTo>
                  <a:pt x="50800" y="1317070"/>
                </a:lnTo>
                <a:lnTo>
                  <a:pt x="4381765" y="1317070"/>
                </a:lnTo>
                <a:lnTo>
                  <a:pt x="4419279" y="1300434"/>
                </a:lnTo>
                <a:lnTo>
                  <a:pt x="4432566" y="1266270"/>
                </a:lnTo>
                <a:lnTo>
                  <a:pt x="4432566" y="0"/>
                </a:lnTo>
                <a:lnTo>
                  <a:pt x="0" y="0"/>
                </a:lnTo>
                <a:lnTo>
                  <a:pt x="0" y="12662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275122"/>
            <a:ext cx="0" cy="1421671"/>
          </a:xfrm>
          <a:custGeom>
            <a:avLst/>
            <a:gdLst/>
            <a:ahLst/>
            <a:cxnLst/>
            <a:rect l="l" t="t" r="r" b="b"/>
            <a:pathLst>
              <a:path h="1421671">
                <a:moveTo>
                  <a:pt x="0" y="1421671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2624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2497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2370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40090" y="19613"/>
            <a:ext cx="160002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Code</a:t>
            </a:r>
            <a:r>
              <a:rPr sz="600" spc="-1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Migration      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</a:t>
            </a:r>
            <a:r>
              <a:rPr sz="600" spc="-2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600" spc="-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Local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Resources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34494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</a:t>
            </a:r>
            <a:r>
              <a:rPr sz="1400" spc="1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Local</a:t>
            </a:r>
            <a:r>
              <a:rPr sz="14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Resources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942604"/>
            <a:ext cx="4000443" cy="1756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1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100" spc="-2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does</a:t>
            </a:r>
            <a:r>
              <a:rPr sz="1100" spc="-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resource</a:t>
            </a:r>
            <a:r>
              <a:rPr sz="1100" spc="-3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relate</a:t>
            </a:r>
            <a:r>
              <a:rPr sz="1100" spc="-2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hosting</a:t>
            </a:r>
            <a:r>
              <a:rPr sz="1100" spc="-32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machine?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761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Resou</a:t>
            </a:r>
            <a:r>
              <a:rPr sz="1100" spc="-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ce-to-Machine</a:t>
            </a:r>
            <a:r>
              <a:rPr sz="1100" spc="8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Binding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00"/>
              </a:lnSpc>
              <a:spcBef>
                <a:spcPts val="475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Unattached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Resources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easily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-14" dirty="0" smtClean="0">
                <a:latin typeface="Times New Roman"/>
                <a:cs typeface="Times New Roman"/>
              </a:rPr>
              <a:t>ov</a:t>
            </a:r>
            <a:r>
              <a:rPr sz="1100" spc="0" dirty="0" smtClean="0">
                <a:latin typeface="Times New Roman"/>
                <a:cs typeface="Times New Roman"/>
              </a:rPr>
              <a:t>ed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between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ferent machines.</a:t>
            </a:r>
            <a:endParaRPr sz="1100">
              <a:latin typeface="Times New Roman"/>
              <a:cs typeface="Times New Roman"/>
            </a:endParaRPr>
          </a:p>
          <a:p>
            <a:pPr marL="566889" marR="11396">
              <a:lnSpc>
                <a:spcPct val="95825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E.g.,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files</a:t>
            </a:r>
            <a:r>
              <a:rPr sz="1000" spc="-6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cache.</a:t>
            </a:r>
            <a:endParaRPr sz="10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495"/>
              </a:spcBef>
            </a:pP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astened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Resources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-14" dirty="0" smtClean="0">
                <a:latin typeface="Times New Roman"/>
                <a:cs typeface="Times New Roman"/>
              </a:rPr>
              <a:t>ov</a:t>
            </a:r>
            <a:r>
              <a:rPr sz="1100" spc="0" dirty="0" smtClean="0">
                <a:latin typeface="Times New Roman"/>
                <a:cs typeface="Times New Roman"/>
              </a:rPr>
              <a:t>ed,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only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high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cost.</a:t>
            </a:r>
            <a:endParaRPr sz="1100">
              <a:latin typeface="Times New Roman"/>
              <a:cs typeface="Times New Roman"/>
            </a:endParaRPr>
          </a:p>
          <a:p>
            <a:pPr marL="566889" marR="11396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E.g.,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local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databases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complete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-7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eb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sites.</a:t>
            </a:r>
            <a:endParaRPr sz="10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495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Fi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ed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Resources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bounded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specific</a:t>
            </a:r>
            <a:r>
              <a:rPr sz="1100" spc="-10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machine.</a:t>
            </a:r>
            <a:endParaRPr sz="1100">
              <a:latin typeface="Times New Roman"/>
              <a:cs typeface="Times New Roman"/>
            </a:endParaRPr>
          </a:p>
          <a:p>
            <a:pPr marL="566889" marR="11396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E,g.,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local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communication</a:t>
            </a:r>
            <a:r>
              <a:rPr sz="1000" spc="-6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port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monito</a:t>
            </a:r>
            <a:r>
              <a:rPr sz="1000" spc="-5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35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600468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43" y="727365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56809" y="3353295"/>
            <a:ext cx="114301" cy="1027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344" y="3404095"/>
            <a:ext cx="4280164" cy="51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631963"/>
            <a:ext cx="50800" cy="2734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695463"/>
            <a:ext cx="50800" cy="26705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43" y="809901"/>
            <a:ext cx="4432566" cy="2606894"/>
          </a:xfrm>
          <a:custGeom>
            <a:avLst/>
            <a:gdLst/>
            <a:ahLst/>
            <a:cxnLst/>
            <a:rect l="l" t="t" r="r" b="b"/>
            <a:pathLst>
              <a:path w="4432566" h="2606894">
                <a:moveTo>
                  <a:pt x="0" y="2556094"/>
                </a:moveTo>
                <a:lnTo>
                  <a:pt x="16636" y="2593608"/>
                </a:lnTo>
                <a:lnTo>
                  <a:pt x="50800" y="2606894"/>
                </a:lnTo>
                <a:lnTo>
                  <a:pt x="4381765" y="2606894"/>
                </a:lnTo>
                <a:lnTo>
                  <a:pt x="4419279" y="2590258"/>
                </a:lnTo>
                <a:lnTo>
                  <a:pt x="4432566" y="2556094"/>
                </a:lnTo>
                <a:lnTo>
                  <a:pt x="4432566" y="0"/>
                </a:lnTo>
                <a:lnTo>
                  <a:pt x="0" y="0"/>
                </a:lnTo>
                <a:lnTo>
                  <a:pt x="0" y="2556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682763"/>
            <a:ext cx="0" cy="2702281"/>
          </a:xfrm>
          <a:custGeom>
            <a:avLst/>
            <a:gdLst/>
            <a:ahLst/>
            <a:cxnLst/>
            <a:rect l="l" t="t" r="r" b="b"/>
            <a:pathLst>
              <a:path h="2702281">
                <a:moveTo>
                  <a:pt x="0" y="2702281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6700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6573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310" y="6446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9533" y="1220368"/>
            <a:ext cx="3028950" cy="7000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40090" y="19613"/>
            <a:ext cx="160002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Code</a:t>
            </a:r>
            <a:r>
              <a:rPr sz="600" spc="-1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Migration      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</a:t>
            </a:r>
            <a:r>
              <a:rPr sz="600" spc="-2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600" spc="-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Local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Resources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243119"/>
            <a:ext cx="234494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</a:t>
            </a:r>
            <a:r>
              <a:rPr sz="1400" spc="1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Local</a:t>
            </a:r>
            <a:r>
              <a:rPr sz="14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Resources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619089"/>
            <a:ext cx="4367728" cy="527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Actions</a:t>
            </a:r>
            <a:r>
              <a:rPr sz="1100" spc="6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100" spc="5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100" spc="5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en...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Actions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ta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en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respect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references</a:t>
            </a:r>
            <a:r>
              <a:rPr sz="1100" spc="-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local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resources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when migrating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code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another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machine.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971" y="2087458"/>
            <a:ext cx="4066497" cy="33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actions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ta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en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respect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references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local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resources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when</a:t>
            </a:r>
            <a:endParaRPr sz="1100">
              <a:latin typeface="Times New Roman"/>
              <a:cs typeface="Times New Roman"/>
            </a:endParaRPr>
          </a:p>
          <a:p>
            <a:pPr marL="1039149" marR="1049563" algn="ctr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migrating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code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another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machine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2621392"/>
            <a:ext cx="3044574" cy="794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0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GR: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Establish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global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systemwide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reference</a:t>
            </a:r>
            <a:endParaRPr sz="1100">
              <a:latin typeface="Times New Roman"/>
              <a:cs typeface="Times New Roman"/>
            </a:endParaRPr>
          </a:p>
          <a:p>
            <a:pPr marL="12700" marR="24096">
              <a:lnSpc>
                <a:spcPct val="95825"/>
              </a:lnSpc>
              <a:spcBef>
                <a:spcPts val="32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CP: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</a:t>
            </a:r>
            <a:r>
              <a:rPr sz="1100" spc="-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alue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RB: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Rebind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locally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ailable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</a:t>
            </a:r>
            <a:endParaRPr sz="1100">
              <a:latin typeface="Times New Roman"/>
              <a:cs typeface="Times New Roman"/>
            </a:endParaRPr>
          </a:p>
          <a:p>
            <a:pPr marL="12700" marR="24096">
              <a:lnSpc>
                <a:spcPct val="95825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-79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-14" dirty="0" smtClean="0">
                <a:latin typeface="Times New Roman"/>
                <a:cs typeface="Times New Roman"/>
              </a:rPr>
              <a:t>ov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36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40090" y="19613"/>
            <a:ext cx="177303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Code</a:t>
            </a:r>
            <a:r>
              <a:rPr sz="600" spc="-1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Migration      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</a:t>
            </a:r>
            <a:r>
              <a:rPr sz="600" spc="-2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Heterogeneous</a:t>
            </a:r>
            <a:r>
              <a:rPr sz="600" spc="-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00" y="243119"/>
            <a:ext cx="276017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</a:t>
            </a:r>
            <a:r>
              <a:rPr sz="1400" spc="1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Heterogeneous</a:t>
            </a:r>
            <a:r>
              <a:rPr sz="1400" spc="17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32" y="933702"/>
            <a:ext cx="4027746" cy="705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Main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problem:</a:t>
            </a:r>
            <a:endParaRPr sz="11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16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ta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get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machine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suitable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ex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ecute</a:t>
            </a:r>
            <a:r>
              <a:rPr sz="1000" spc="-3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migrated</a:t>
            </a:r>
            <a:r>
              <a:rPr sz="1000" spc="-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code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9658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definition</a:t>
            </a:r>
            <a:r>
              <a:rPr sz="1000" spc="-7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process/thread/processor</a:t>
            </a:r>
            <a:r>
              <a:rPr sz="1000" spc="-9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xt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highly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dependent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 local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hard</a:t>
            </a:r>
            <a:r>
              <a:rPr sz="10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are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operating</a:t>
            </a:r>
            <a:r>
              <a:rPr sz="10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r>
              <a:rPr sz="1000" spc="-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runtime</a:t>
            </a:r>
            <a:r>
              <a:rPr sz="1000" spc="-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768130"/>
            <a:ext cx="3624385" cy="464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Solution</a:t>
            </a:r>
            <a:endParaRPr sz="1100">
              <a:latin typeface="Times New Roman"/>
              <a:cs typeface="Times New Roman"/>
            </a:endParaRPr>
          </a:p>
          <a:p>
            <a:pPr marL="289801">
              <a:lnSpc>
                <a:spcPts val="1100"/>
              </a:lnSpc>
              <a:spcBef>
                <a:spcPts val="17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Ma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abstract</a:t>
            </a:r>
            <a:r>
              <a:rPr sz="1000" spc="-3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machine</a:t>
            </a:r>
            <a:r>
              <a:rPr sz="10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implemented</a:t>
            </a:r>
            <a:r>
              <a:rPr sz="1000" spc="-5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ferent platforms.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5718" y="2258144"/>
            <a:ext cx="86511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060" y="2258144"/>
            <a:ext cx="3544060" cy="556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8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Interpreted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languages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running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virtual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machine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E.g.,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J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a/JVM,</a:t>
            </a:r>
            <a:endParaRPr sz="1000">
              <a:latin typeface="Times New Roman"/>
              <a:cs typeface="Times New Roman"/>
            </a:endParaRPr>
          </a:p>
          <a:p>
            <a:pPr marL="12762" marR="18978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scripting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languages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42"/>
              </a:spcBef>
            </a:pPr>
            <a:r>
              <a:rPr sz="1000" spc="-59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irtual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machine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monitors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wing</a:t>
            </a:r>
            <a:r>
              <a:rPr sz="1000" spc="-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migration</a:t>
            </a:r>
            <a:r>
              <a:rPr sz="1000" spc="-4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complete</a:t>
            </a:r>
            <a:r>
              <a:rPr sz="1000" spc="-4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+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apps.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718" y="2663032"/>
            <a:ext cx="86511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37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40090" y="19613"/>
            <a:ext cx="50829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Code</a:t>
            </a:r>
            <a:r>
              <a:rPr sz="600" spc="-1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Migration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621" y="19613"/>
            <a:ext cx="115350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</a:t>
            </a:r>
            <a:r>
              <a:rPr sz="600" spc="-2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Heterogeneous</a:t>
            </a:r>
            <a:r>
              <a:rPr sz="600" spc="-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9939" y="1623374"/>
            <a:ext cx="632327" cy="340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0"/>
              </a:lnSpc>
              <a:spcBef>
                <a:spcPts val="123"/>
              </a:spcBef>
            </a:pPr>
            <a:r>
              <a:rPr sz="3675" spc="0" baseline="1183" dirty="0" smtClean="0">
                <a:solidFill>
                  <a:srgbClr val="0000FF"/>
                </a:solidFill>
                <a:latin typeface="Times New Roman"/>
                <a:cs typeface="Times New Roman"/>
              </a:rPr>
              <a:t>Any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8345" y="1623374"/>
            <a:ext cx="1436946" cy="340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0"/>
              </a:lnSpc>
              <a:spcBef>
                <a:spcPts val="123"/>
              </a:spcBef>
            </a:pPr>
            <a:r>
              <a:rPr sz="3675" spc="0" baseline="1183" dirty="0" smtClean="0">
                <a:solidFill>
                  <a:srgbClr val="0000FF"/>
                </a:solidFill>
                <a:latin typeface="Times New Roman"/>
                <a:cs typeface="Times New Roman"/>
              </a:rPr>
              <a:t>Question?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40090" y="19613"/>
            <a:ext cx="177303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Code</a:t>
            </a:r>
            <a:r>
              <a:rPr sz="600" spc="-1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Migration      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Migration</a:t>
            </a:r>
            <a:r>
              <a:rPr sz="600" spc="-2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Heterogeneous</a:t>
            </a:r>
            <a:r>
              <a:rPr sz="600" spc="-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00" y="243119"/>
            <a:ext cx="54356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Quiz</a:t>
            </a:r>
            <a:r>
              <a:rPr sz="1400" spc="6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1150160"/>
            <a:ext cx="3970659" cy="1370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Discuss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antages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Multithreading</a:t>
            </a:r>
            <a:r>
              <a:rPr sz="1100" spc="-6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system?</a:t>
            </a:r>
            <a:endParaRPr sz="1100">
              <a:latin typeface="Times New Roman"/>
              <a:cs typeface="Times New Roman"/>
            </a:endParaRPr>
          </a:p>
          <a:p>
            <a:pPr marL="12700" marR="789571">
              <a:lnSpc>
                <a:spcPts val="1264"/>
              </a:lnSpc>
              <a:spcBef>
                <a:spcPts val="57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kn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endpoint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specific</a:t>
            </a:r>
            <a:r>
              <a:rPr sz="1100" spc="-10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service? </a:t>
            </a:r>
            <a:endParaRPr sz="1100">
              <a:latin typeface="Times New Roman"/>
              <a:cs typeface="Times New Roman"/>
            </a:endParaRPr>
          </a:p>
          <a:p>
            <a:pPr marL="12700" marR="789571">
              <a:lnSpc>
                <a:spcPts val="1264"/>
              </a:lnSpc>
              <a:spcBef>
                <a:spcPts val="63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Di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ference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between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iterat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concurrent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er?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65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interrupted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once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has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accepted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service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request? 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63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Di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ference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between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state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full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stateless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?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65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4" dirty="0" smtClean="0">
                <a:latin typeface="Times New Roman"/>
                <a:cs typeface="Times New Roman"/>
              </a:rPr>
              <a:t>h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code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migration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useful?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336" y="1177218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336" y="1418569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336" y="1659386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336" y="1901257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336" y="2142075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336" y="2383426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39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78456" y="19613"/>
            <a:ext cx="112343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Threads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6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Threads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77321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1400" spc="14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Threads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1057819"/>
            <a:ext cx="4005675" cy="1601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Management</a:t>
            </a:r>
            <a:r>
              <a:rPr sz="1100" spc="-5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scheduling</a:t>
            </a:r>
            <a:r>
              <a:rPr sz="1100" spc="-4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most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important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issues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operating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systems.</a:t>
            </a:r>
            <a:endParaRPr sz="1100">
              <a:latin typeface="Times New Roman"/>
              <a:cs typeface="Times New Roman"/>
            </a:endParaRPr>
          </a:p>
          <a:p>
            <a:pPr marL="12700" marR="371128">
              <a:lnSpc>
                <a:spcPts val="1264"/>
              </a:lnSpc>
              <a:spcBef>
                <a:spcPts val="63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addition,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multithreading</a:t>
            </a:r>
            <a:r>
              <a:rPr sz="1100" spc="-6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process</a:t>
            </a:r>
            <a:r>
              <a:rPr sz="11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(code)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migration</a:t>
            </a:r>
            <a:r>
              <a:rPr sz="1100" spc="-4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also important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issues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systems.</a:t>
            </a:r>
            <a:endParaRPr sz="1100">
              <a:latin typeface="Times New Roman"/>
              <a:cs typeface="Times New Roman"/>
            </a:endParaRPr>
          </a:p>
          <a:p>
            <a:pPr marL="12700" marR="264309">
              <a:lnSpc>
                <a:spcPts val="1264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Multithreading</a:t>
            </a:r>
            <a:r>
              <a:rPr sz="1100" spc="20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useful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-24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ficiently</a:t>
            </a:r>
            <a:r>
              <a:rPr sz="1100" spc="2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1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anize</a:t>
            </a:r>
            <a:r>
              <a:rPr sz="11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r>
              <a:rPr sz="11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systems</a:t>
            </a:r>
            <a:r>
              <a:rPr sz="1100" spc="0" dirty="0" smtClean="0">
                <a:latin typeface="Times New Roman"/>
                <a:cs typeface="Times New Roman"/>
              </a:rPr>
              <a:t>. </a:t>
            </a:r>
            <a:endParaRPr sz="1100">
              <a:latin typeface="Times New Roman"/>
              <a:cs typeface="Times New Roman"/>
            </a:endParaRPr>
          </a:p>
          <a:p>
            <a:pPr marL="12700" marR="264309">
              <a:lnSpc>
                <a:spcPts val="1264"/>
              </a:lnSpc>
              <a:spcBef>
                <a:spcPts val="47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Code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migration</a:t>
            </a:r>
            <a:endParaRPr sz="1100">
              <a:latin typeface="Times New Roman"/>
              <a:cs typeface="Times New Roman"/>
            </a:endParaRPr>
          </a:p>
          <a:p>
            <a:pPr marL="289801" marR="20781">
              <a:lnSpc>
                <a:spcPts val="915"/>
              </a:lnSpc>
              <a:spcBef>
                <a:spcPts val="521"/>
              </a:spcBef>
            </a:pPr>
            <a:r>
              <a:rPr sz="1500" spc="0" baseline="2898" dirty="0" smtClean="0">
                <a:latin typeface="Times New Roman"/>
                <a:cs typeface="Times New Roman"/>
              </a:rPr>
              <a:t>Helps</a:t>
            </a:r>
            <a:r>
              <a:rPr sz="1500" spc="-23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to</a:t>
            </a:r>
            <a:r>
              <a:rPr sz="1500" spc="-7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achi</a:t>
            </a:r>
            <a:r>
              <a:rPr sz="1500" spc="-25" baseline="2898" dirty="0" smtClean="0">
                <a:latin typeface="Times New Roman"/>
                <a:cs typeface="Times New Roman"/>
              </a:rPr>
              <a:t>e</a:t>
            </a:r>
            <a:r>
              <a:rPr sz="1500" spc="-14" baseline="2898" dirty="0" smtClean="0">
                <a:latin typeface="Times New Roman"/>
                <a:cs typeface="Times New Roman"/>
              </a:rPr>
              <a:t>v</a:t>
            </a:r>
            <a:r>
              <a:rPr sz="1500" spc="0" baseline="2898" dirty="0" smtClean="0">
                <a:latin typeface="Times New Roman"/>
                <a:cs typeface="Times New Roman"/>
              </a:rPr>
              <a:t>e</a:t>
            </a:r>
            <a:r>
              <a:rPr sz="1500" spc="-30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scalabilit</a:t>
            </a:r>
            <a:r>
              <a:rPr sz="1500" spc="-64" baseline="2898" dirty="0" smtClean="0">
                <a:latin typeface="Times New Roman"/>
                <a:cs typeface="Times New Roman"/>
              </a:rPr>
              <a:t>y</a:t>
            </a:r>
            <a:r>
              <a:rPr sz="1500" spc="0" baseline="2898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289801" marR="20781">
              <a:lnSpc>
                <a:spcPct val="95825"/>
              </a:lnSpc>
              <a:spcBef>
                <a:spcPts val="498"/>
              </a:spcBef>
            </a:pPr>
            <a:r>
              <a:rPr sz="1000" spc="0" dirty="0" smtClean="0">
                <a:latin typeface="Times New Roman"/>
                <a:cs typeface="Times New Roman"/>
              </a:rPr>
              <a:t>Helps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dynamically</a:t>
            </a:r>
            <a:r>
              <a:rPr sz="1000" spc="-4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configure</a:t>
            </a:r>
            <a:r>
              <a:rPr sz="1000" spc="-7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113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09484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045589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786913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837713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940987"/>
            <a:ext cx="50800" cy="1858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004488"/>
            <a:ext cx="50800" cy="1795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128139"/>
            <a:ext cx="4432566" cy="1722273"/>
          </a:xfrm>
          <a:custGeom>
            <a:avLst/>
            <a:gdLst/>
            <a:ahLst/>
            <a:cxnLst/>
            <a:rect l="l" t="t" r="r" b="b"/>
            <a:pathLst>
              <a:path w="4432566" h="1722273">
                <a:moveTo>
                  <a:pt x="0" y="1671473"/>
                </a:moveTo>
                <a:lnTo>
                  <a:pt x="16636" y="1708987"/>
                </a:lnTo>
                <a:lnTo>
                  <a:pt x="50800" y="1722273"/>
                </a:lnTo>
                <a:lnTo>
                  <a:pt x="4381765" y="1722273"/>
                </a:lnTo>
                <a:lnTo>
                  <a:pt x="4419279" y="1705637"/>
                </a:lnTo>
                <a:lnTo>
                  <a:pt x="4432566" y="1671473"/>
                </a:lnTo>
                <a:lnTo>
                  <a:pt x="4432566" y="0"/>
                </a:lnTo>
                <a:lnTo>
                  <a:pt x="0" y="0"/>
                </a:lnTo>
                <a:lnTo>
                  <a:pt x="0" y="1671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991788"/>
            <a:ext cx="0" cy="1826874"/>
          </a:xfrm>
          <a:custGeom>
            <a:avLst/>
            <a:gdLst/>
            <a:ahLst/>
            <a:cxnLst/>
            <a:rect l="l" t="t" r="r" b="b"/>
            <a:pathLst>
              <a:path h="1826874">
                <a:moveTo>
                  <a:pt x="0" y="182687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790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9663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9536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78456" y="19613"/>
            <a:ext cx="112343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Threads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6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Threads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97352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1400" spc="14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Threads:</a:t>
            </a:r>
            <a:r>
              <a:rPr sz="1400" spc="19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Multithreading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928106"/>
            <a:ext cx="4352029" cy="1892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Ad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antages</a:t>
            </a:r>
            <a:r>
              <a:rPr sz="1100" spc="2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multith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eading</a:t>
            </a:r>
            <a:endParaRPr sz="11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28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No</a:t>
            </a:r>
            <a:r>
              <a:rPr sz="1100" spc="-1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need</a:t>
            </a:r>
            <a:r>
              <a:rPr sz="11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1100" spc="-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block</a:t>
            </a:r>
            <a:r>
              <a:rPr sz="1100" spc="-2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ery</a:t>
            </a:r>
            <a:r>
              <a:rPr sz="1100" spc="-2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call.</a:t>
            </a:r>
            <a:endParaRPr sz="1100">
              <a:latin typeface="Times New Roman"/>
              <a:cs typeface="Times New Roman"/>
            </a:endParaRPr>
          </a:p>
          <a:p>
            <a:pPr marL="566889">
              <a:lnSpc>
                <a:spcPct val="99658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single-threaded</a:t>
            </a:r>
            <a:r>
              <a:rPr sz="1000" spc="-6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process,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when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blocking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call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ecuted, 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whole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bloc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ed.</a:t>
            </a:r>
            <a:r>
              <a:rPr sz="1000" spc="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E.g.</a:t>
            </a:r>
            <a:r>
              <a:rPr sz="1000" spc="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spreadsheet</a:t>
            </a:r>
            <a:r>
              <a:rPr sz="1000" spc="-4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cell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will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unable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 process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cell-dependent</a:t>
            </a:r>
            <a:r>
              <a:rPr sz="1000" spc="-5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computations</a:t>
            </a:r>
            <a:r>
              <a:rPr sz="1000" spc="-5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while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program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aiting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 input.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450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Easy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1100" spc="-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xploit</a:t>
            </a:r>
            <a:r>
              <a:rPr sz="1100" spc="-3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ailable</a:t>
            </a:r>
            <a:r>
              <a:rPr sz="1100" spc="-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parallelism</a:t>
            </a:r>
            <a:r>
              <a:rPr sz="1100" spc="-4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1100" spc="-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multiprocessors</a:t>
            </a:r>
            <a:endParaRPr sz="1100">
              <a:latin typeface="Times New Roman"/>
              <a:cs typeface="Times New Roman"/>
            </a:endParaRPr>
          </a:p>
          <a:p>
            <a:pPr marL="566889" marR="40488">
              <a:lnSpc>
                <a:spcPts val="1100"/>
              </a:lnSpc>
              <a:spcBef>
                <a:spcPts val="229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becomes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possible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xploit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parallelism</a:t>
            </a:r>
            <a:r>
              <a:rPr sz="1000" spc="-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when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ecuting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program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 multiprocessor</a:t>
            </a:r>
            <a:r>
              <a:rPr sz="1000" spc="-5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system.</a:t>
            </a:r>
            <a:endParaRPr sz="1000">
              <a:latin typeface="Times New Roman"/>
              <a:cs typeface="Times New Roman"/>
            </a:endParaRPr>
          </a:p>
          <a:p>
            <a:pPr marL="843978" marR="9205">
              <a:lnSpc>
                <a:spcPct val="95825"/>
              </a:lnSpc>
              <a:spcBef>
                <a:spcPts val="18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thread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assigned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ferent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CPU.</a:t>
            </a:r>
            <a:endParaRPr sz="1000">
              <a:latin typeface="Times New Roman"/>
              <a:cs typeface="Times New Roman"/>
            </a:endParaRPr>
          </a:p>
          <a:p>
            <a:pPr marL="843978" marR="9205">
              <a:lnSpc>
                <a:spcPct val="95825"/>
              </a:lnSpc>
              <a:spcBef>
                <a:spcPts val="39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Shared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stored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shared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main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memor</a:t>
            </a:r>
            <a:r>
              <a:rPr sz="1000" spc="-64" dirty="0" smtClean="0">
                <a:latin typeface="Times New Roman"/>
                <a:cs typeface="Times New Roman"/>
              </a:rPr>
              <a:t>y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113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5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871397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007502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84405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894851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902913"/>
            <a:ext cx="50800" cy="19538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966413"/>
            <a:ext cx="50800" cy="1890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090065"/>
            <a:ext cx="4432566" cy="1817485"/>
          </a:xfrm>
          <a:custGeom>
            <a:avLst/>
            <a:gdLst/>
            <a:ahLst/>
            <a:cxnLst/>
            <a:rect l="l" t="t" r="r" b="b"/>
            <a:pathLst>
              <a:path w="4432566" h="1817485">
                <a:moveTo>
                  <a:pt x="0" y="1766685"/>
                </a:moveTo>
                <a:lnTo>
                  <a:pt x="16636" y="1804199"/>
                </a:lnTo>
                <a:lnTo>
                  <a:pt x="50800" y="1817485"/>
                </a:lnTo>
                <a:lnTo>
                  <a:pt x="4381765" y="1817485"/>
                </a:lnTo>
                <a:lnTo>
                  <a:pt x="4419279" y="1800849"/>
                </a:lnTo>
                <a:lnTo>
                  <a:pt x="4432566" y="1766685"/>
                </a:lnTo>
                <a:lnTo>
                  <a:pt x="4432566" y="0"/>
                </a:lnTo>
                <a:lnTo>
                  <a:pt x="0" y="0"/>
                </a:lnTo>
                <a:lnTo>
                  <a:pt x="0" y="17666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953713"/>
            <a:ext cx="0" cy="1922086"/>
          </a:xfrm>
          <a:custGeom>
            <a:avLst/>
            <a:gdLst/>
            <a:ahLst/>
            <a:cxnLst/>
            <a:rect l="l" t="t" r="r" b="b"/>
            <a:pathLst>
              <a:path h="1922086">
                <a:moveTo>
                  <a:pt x="0" y="1922086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410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9283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9156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78456" y="19613"/>
            <a:ext cx="112343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Threads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6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Threads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97352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1400" spc="14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Threads:</a:t>
            </a:r>
            <a:r>
              <a:rPr sz="1400" spc="19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Multithreading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890019"/>
            <a:ext cx="4360379" cy="1987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Ad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antages</a:t>
            </a:r>
            <a:r>
              <a:rPr sz="1100" spc="2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multith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eading</a:t>
            </a:r>
            <a:endParaRPr sz="11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28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Cheaper</a:t>
            </a:r>
            <a:r>
              <a:rPr sz="1100" spc="-3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communication</a:t>
            </a:r>
            <a:r>
              <a:rPr sz="1100" spc="-6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between</a:t>
            </a:r>
            <a:r>
              <a:rPr sz="1100" spc="-3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components</a:t>
            </a:r>
            <a:r>
              <a:rPr sz="1100" spc="-5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than</a:t>
            </a:r>
            <a:r>
              <a:rPr sz="1100" spc="-1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IPC</a:t>
            </a:r>
            <a:endParaRPr sz="1100">
              <a:latin typeface="Times New Roman"/>
              <a:cs typeface="Times New Roman"/>
            </a:endParaRPr>
          </a:p>
          <a:p>
            <a:pPr marL="566889">
              <a:lnSpc>
                <a:spcPts val="1100"/>
              </a:lnSpc>
              <a:spcBef>
                <a:spcPts val="229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stead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using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processes,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ge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applications</a:t>
            </a:r>
            <a:r>
              <a:rPr sz="1000" spc="-4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constructed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such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 di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ferent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parts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ecuted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separate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threads.</a:t>
            </a:r>
            <a:endParaRPr sz="1000">
              <a:latin typeface="Times New Roman"/>
              <a:cs typeface="Times New Roman"/>
            </a:endParaRPr>
          </a:p>
          <a:p>
            <a:pPr marL="843978" marR="173466">
              <a:lnSpc>
                <a:spcPct val="99658"/>
              </a:lnSpc>
              <a:spcBef>
                <a:spcPts val="18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Communication</a:t>
            </a:r>
            <a:r>
              <a:rPr sz="1000" spc="-6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between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those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parts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dealt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using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shared data.</a:t>
            </a:r>
            <a:endParaRPr sz="1000">
              <a:latin typeface="Times New Roman"/>
              <a:cs typeface="Times New Roman"/>
            </a:endParaRPr>
          </a:p>
          <a:p>
            <a:pPr marL="843978" marR="9205">
              <a:lnSpc>
                <a:spcPct val="95825"/>
              </a:lnSpc>
              <a:spcBef>
                <a:spcPts val="35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Thread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switching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sometimes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done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entirely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user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space.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250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Soft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are</a:t>
            </a:r>
            <a:r>
              <a:rPr sz="1100" spc="-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engineering</a:t>
            </a:r>
            <a:r>
              <a:rPr sz="1100" spc="-5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xpress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-4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wer</a:t>
            </a:r>
            <a:endParaRPr sz="1100">
              <a:latin typeface="Times New Roman"/>
              <a:cs typeface="Times New Roman"/>
            </a:endParaRPr>
          </a:p>
          <a:p>
            <a:pPr marL="566889" marR="251784">
              <a:lnSpc>
                <a:spcPts val="1100"/>
              </a:lnSpc>
              <a:spcBef>
                <a:spcPts val="229"/>
              </a:spcBef>
            </a:pPr>
            <a:r>
              <a:rPr sz="1000" spc="0" dirty="0" smtClean="0">
                <a:latin typeface="Times New Roman"/>
                <a:cs typeface="Times New Roman"/>
              </a:rPr>
              <a:t>From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soft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engineering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perspect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e,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</a:t>
            </a:r>
            <a:r>
              <a:rPr sz="1000" spc="-14" dirty="0" smtClean="0">
                <a:latin typeface="Times New Roman"/>
                <a:cs typeface="Times New Roman"/>
              </a:rPr>
              <a:t>n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applications</a:t>
            </a:r>
            <a:r>
              <a:rPr sz="1000" spc="-4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simply easier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structure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collection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cooperating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threads.</a:t>
            </a:r>
            <a:endParaRPr sz="1000">
              <a:latin typeface="Times New Roman"/>
              <a:cs typeface="Times New Roman"/>
            </a:endParaRPr>
          </a:p>
          <a:p>
            <a:pPr marL="843978" marR="92997">
              <a:lnSpc>
                <a:spcPts val="1100"/>
              </a:lnSpc>
              <a:spcBef>
                <a:spcPts val="195"/>
              </a:spcBef>
            </a:pPr>
            <a:r>
              <a:rPr sz="1000" spc="-14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xample,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case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ord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processo</a:t>
            </a:r>
            <a:r>
              <a:rPr sz="1000" spc="-3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separate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threads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 used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handling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user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input,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spelling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grammar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checking,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etc.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113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6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10272"/>
            <a:ext cx="4432566" cy="184770"/>
          </a:xfrm>
          <a:custGeom>
            <a:avLst/>
            <a:gdLst/>
            <a:ahLst/>
            <a:cxnLst/>
            <a:rect l="l" t="t" r="r" b="b"/>
            <a:pathLst>
              <a:path w="4432566" h="184770">
                <a:moveTo>
                  <a:pt x="0" y="50800"/>
                </a:moveTo>
                <a:lnTo>
                  <a:pt x="0" y="184770"/>
                </a:lnTo>
                <a:lnTo>
                  <a:pt x="4432566" y="184770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04409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785732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836532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941776"/>
            <a:ext cx="50800" cy="18566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005277"/>
            <a:ext cx="50800" cy="17931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126642"/>
            <a:ext cx="4432566" cy="1722590"/>
          </a:xfrm>
          <a:custGeom>
            <a:avLst/>
            <a:gdLst/>
            <a:ahLst/>
            <a:cxnLst/>
            <a:rect l="l" t="t" r="r" b="b"/>
            <a:pathLst>
              <a:path w="4432566" h="1722590">
                <a:moveTo>
                  <a:pt x="0" y="1671790"/>
                </a:moveTo>
                <a:lnTo>
                  <a:pt x="16636" y="1709303"/>
                </a:lnTo>
                <a:lnTo>
                  <a:pt x="50800" y="1722590"/>
                </a:lnTo>
                <a:lnTo>
                  <a:pt x="4381765" y="1722590"/>
                </a:lnTo>
                <a:lnTo>
                  <a:pt x="4419279" y="1705954"/>
                </a:lnTo>
                <a:lnTo>
                  <a:pt x="4432566" y="1671790"/>
                </a:lnTo>
                <a:lnTo>
                  <a:pt x="4432566" y="0"/>
                </a:lnTo>
                <a:lnTo>
                  <a:pt x="0" y="0"/>
                </a:lnTo>
                <a:lnTo>
                  <a:pt x="0" y="16717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992577"/>
            <a:ext cx="0" cy="1824904"/>
          </a:xfrm>
          <a:custGeom>
            <a:avLst/>
            <a:gdLst/>
            <a:ahLst/>
            <a:cxnLst/>
            <a:rect l="l" t="t" r="r" b="b"/>
            <a:pathLst>
              <a:path h="1824904">
                <a:moveTo>
                  <a:pt x="0" y="182490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7987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96717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95447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78456" y="19613"/>
            <a:ext cx="11213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Threads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Thread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76811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Thread</a:t>
            </a:r>
            <a:r>
              <a:rPr sz="1400" spc="8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926607"/>
            <a:ext cx="3934243" cy="1893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ead </a:t>
            </a:r>
            <a:r>
              <a:rPr sz="11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ackage</a:t>
            </a:r>
            <a:endParaRPr sz="1100">
              <a:latin typeface="Times New Roman"/>
              <a:cs typeface="Times New Roman"/>
            </a:endParaRPr>
          </a:p>
          <a:p>
            <a:pPr marL="289788" marR="94512">
              <a:lnSpc>
                <a:spcPts val="1264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Threads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generally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</a:t>
            </a:r>
            <a:r>
              <a:rPr sz="1100" spc="-14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vided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form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thread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package. </a:t>
            </a:r>
            <a:endParaRPr sz="1100">
              <a:latin typeface="Times New Roman"/>
              <a:cs typeface="Times New Roman"/>
            </a:endParaRPr>
          </a:p>
          <a:p>
            <a:pPr marL="289788" marR="94512">
              <a:lnSpc>
                <a:spcPts val="1264"/>
              </a:lnSpc>
              <a:spcBef>
                <a:spcPts val="22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Thread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package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contains:</a:t>
            </a:r>
            <a:endParaRPr sz="11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228"/>
              </a:spcBef>
            </a:pPr>
            <a:r>
              <a:rPr sz="1000" spc="0" dirty="0" smtClean="0">
                <a:latin typeface="Times New Roman"/>
                <a:cs typeface="Times New Roman"/>
              </a:rPr>
              <a:t>Operations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create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destr</a:t>
            </a:r>
            <a:r>
              <a:rPr sz="1000" spc="-9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threads.</a:t>
            </a:r>
            <a:endParaRPr sz="1000">
              <a:latin typeface="Times New Roman"/>
              <a:cs typeface="Times New Roman"/>
            </a:endParaRPr>
          </a:p>
          <a:p>
            <a:pPr marL="566889">
              <a:lnSpc>
                <a:spcPct val="99658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Operations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synchronization</a:t>
            </a:r>
            <a:r>
              <a:rPr sz="1000" spc="-63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ariables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(mut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es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conditional 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ariables).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20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Three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approaches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thread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package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implementation:</a:t>
            </a:r>
            <a:endParaRPr sz="11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Use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-L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el</a:t>
            </a:r>
            <a:r>
              <a:rPr sz="1000" spc="-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Solution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543"/>
              </a:spcBef>
            </a:pPr>
            <a:r>
              <a:rPr sz="1000" spc="-25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ernel-L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el</a:t>
            </a:r>
            <a:r>
              <a:rPr sz="1000" spc="-5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Solution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Lightweight</a:t>
            </a:r>
            <a:r>
              <a:rPr sz="1000" spc="-4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</a:t>
            </a:r>
            <a:r>
              <a:rPr sz="1000" spc="-75" dirty="0" smtClean="0">
                <a:latin typeface="Times New Roman"/>
                <a:cs typeface="Times New Roman"/>
              </a:rPr>
              <a:t>L</a:t>
            </a:r>
            <a:r>
              <a:rPr sz="1000" spc="0" dirty="0" smtClean="0">
                <a:latin typeface="Times New Roman"/>
                <a:cs typeface="Times New Roman"/>
              </a:rPr>
              <a:t>WP)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Solution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113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7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600468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727365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6809" y="3310394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9344" y="3361195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631960"/>
            <a:ext cx="50800" cy="26911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310" y="695461"/>
            <a:ext cx="50800" cy="2627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43" y="809899"/>
            <a:ext cx="4432566" cy="2563996"/>
          </a:xfrm>
          <a:custGeom>
            <a:avLst/>
            <a:gdLst/>
            <a:ahLst/>
            <a:cxnLst/>
            <a:rect l="l" t="t" r="r" b="b"/>
            <a:pathLst>
              <a:path w="4432566" h="2563996">
                <a:moveTo>
                  <a:pt x="0" y="2513195"/>
                </a:moveTo>
                <a:lnTo>
                  <a:pt x="16636" y="2550709"/>
                </a:lnTo>
                <a:lnTo>
                  <a:pt x="50800" y="2563996"/>
                </a:lnTo>
                <a:lnTo>
                  <a:pt x="4381765" y="2563996"/>
                </a:lnTo>
                <a:lnTo>
                  <a:pt x="4419279" y="2547360"/>
                </a:lnTo>
                <a:lnTo>
                  <a:pt x="4432566" y="2513195"/>
                </a:lnTo>
                <a:lnTo>
                  <a:pt x="4432566" y="0"/>
                </a:lnTo>
                <a:lnTo>
                  <a:pt x="0" y="0"/>
                </a:lnTo>
                <a:lnTo>
                  <a:pt x="0" y="25131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310" y="682761"/>
            <a:ext cx="0" cy="2659382"/>
          </a:xfrm>
          <a:custGeom>
            <a:avLst/>
            <a:gdLst/>
            <a:ahLst/>
            <a:cxnLst/>
            <a:rect l="l" t="t" r="r" b="b"/>
            <a:pathLst>
              <a:path h="2659382">
                <a:moveTo>
                  <a:pt x="0" y="2659382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310" y="6700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0310" y="6573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10" y="6446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78456" y="19613"/>
            <a:ext cx="136029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Threads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Threads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300" y="243119"/>
            <a:ext cx="404302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Threads</a:t>
            </a:r>
            <a:r>
              <a:rPr sz="1400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Multithreaded</a:t>
            </a:r>
            <a:r>
              <a:rPr sz="1400" spc="16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Clients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44" y="619089"/>
            <a:ext cx="4167061" cy="884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0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Multith</a:t>
            </a:r>
            <a:r>
              <a:rPr sz="11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eaded</a:t>
            </a:r>
            <a:r>
              <a:rPr sz="1100" spc="1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Clients</a:t>
            </a:r>
            <a:endParaRPr sz="1100">
              <a:latin typeface="Times New Roman"/>
              <a:cs typeface="Times New Roman"/>
            </a:endParaRPr>
          </a:p>
          <a:p>
            <a:pPr marL="289788" marR="24096">
              <a:lnSpc>
                <a:spcPct val="95825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Main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issue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hiding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laten</a:t>
            </a:r>
            <a:r>
              <a:rPr sz="1100" spc="-14" dirty="0" smtClean="0">
                <a:latin typeface="Times New Roman"/>
                <a:cs typeface="Times New Roman"/>
              </a:rPr>
              <a:t>c</a:t>
            </a:r>
            <a:r>
              <a:rPr sz="1100" spc="-69" dirty="0" smtClean="0"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455472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1000" spc="4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Initiate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communication</a:t>
            </a:r>
            <a:r>
              <a:rPr sz="1000" spc="-6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immediately</a:t>
            </a:r>
            <a:r>
              <a:rPr sz="1000" spc="-4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proceed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something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else.</a:t>
            </a:r>
            <a:endParaRPr sz="1000">
              <a:latin typeface="Times New Roman"/>
              <a:cs typeface="Times New Roman"/>
            </a:endParaRPr>
          </a:p>
          <a:p>
            <a:pPr marL="289788" marR="24096">
              <a:lnSpc>
                <a:spcPct val="95825"/>
              </a:lnSpc>
              <a:spcBef>
                <a:spcPts val="25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Examples:</a:t>
            </a:r>
            <a:endParaRPr sz="1100">
              <a:latin typeface="Times New Roman"/>
              <a:cs typeface="Times New Roman"/>
            </a:endParaRPr>
          </a:p>
          <a:p>
            <a:pPr marL="566889" marR="24096">
              <a:lnSpc>
                <a:spcPct val="95825"/>
              </a:lnSpc>
              <a:spcBef>
                <a:spcPts val="1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Multithreaded</a:t>
            </a:r>
            <a:r>
              <a:rPr sz="1000" spc="-5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web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5718" y="1528554"/>
            <a:ext cx="86511" cy="36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6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7060" y="1528554"/>
            <a:ext cx="3432212" cy="917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Br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wser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scans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HTML,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finds</a:t>
            </a:r>
            <a:r>
              <a:rPr sz="1000" spc="-7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more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files</a:t>
            </a:r>
            <a:r>
              <a:rPr sz="1000" spc="-6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need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fetched.</a:t>
            </a:r>
            <a:endParaRPr sz="10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  <a:spcBef>
                <a:spcPts val="436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file</a:t>
            </a:r>
            <a:r>
              <a:rPr sz="1000" spc="-6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fetched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separate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thread,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issuing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HTTP</a:t>
            </a:r>
            <a:endParaRPr sz="1000">
              <a:latin typeface="Times New Roman"/>
              <a:cs typeface="Times New Roman"/>
            </a:endParaRPr>
          </a:p>
          <a:p>
            <a:pPr marL="12762" marR="18978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request.</a:t>
            </a:r>
            <a:endParaRPr sz="1000">
              <a:latin typeface="Times New Roman"/>
              <a:cs typeface="Times New Roman"/>
            </a:endParaRPr>
          </a:p>
          <a:p>
            <a:pPr marL="12700" marR="859768">
              <a:lnSpc>
                <a:spcPct val="129166"/>
              </a:lnSpc>
              <a:spcBef>
                <a:spcPts val="35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files</a:t>
            </a:r>
            <a:r>
              <a:rPr sz="1000" spc="-6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in,</a:t>
            </a:r>
            <a:r>
              <a:rPr sz="1000" spc="-1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br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wser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displays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them. S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eral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connection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opened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simultaneousl</a:t>
            </a:r>
            <a:r>
              <a:rPr sz="1000" spc="-64" dirty="0" smtClean="0">
                <a:latin typeface="Times New Roman"/>
                <a:cs typeface="Times New Roman"/>
              </a:rPr>
              <a:t>y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5718" y="2097920"/>
            <a:ext cx="86511" cy="348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40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034" y="2458512"/>
            <a:ext cx="2911941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Multiple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request-response</a:t>
            </a:r>
            <a:r>
              <a:rPr sz="1000" spc="-6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calls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machines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(RPC)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5718" y="2635651"/>
            <a:ext cx="86511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060" y="2635651"/>
            <a:ext cx="3437400" cy="708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does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eral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calls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same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time,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one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ferent</a:t>
            </a:r>
            <a:endParaRPr sz="1000">
              <a:latin typeface="Times New Roman"/>
              <a:cs typeface="Times New Roman"/>
            </a:endParaRPr>
          </a:p>
          <a:p>
            <a:pPr marL="12762" marR="18978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thread.</a:t>
            </a:r>
            <a:endParaRPr sz="10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  <a:spcBef>
                <a:spcPts val="49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then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aits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until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results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been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returned.</a:t>
            </a:r>
            <a:endParaRPr sz="10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  <a:spcBef>
                <a:spcPts val="39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If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calls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ferent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ers,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we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linear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speed-up.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718" y="2996242"/>
            <a:ext cx="86511" cy="348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40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113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8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43" y="660577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743" y="787475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6809" y="3160267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9344" y="3211068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692077"/>
            <a:ext cx="50800" cy="24808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755578"/>
            <a:ext cx="50800" cy="24173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43" y="870015"/>
            <a:ext cx="4432566" cy="2353752"/>
          </a:xfrm>
          <a:custGeom>
            <a:avLst/>
            <a:gdLst/>
            <a:ahLst/>
            <a:cxnLst/>
            <a:rect l="l" t="t" r="r" b="b"/>
            <a:pathLst>
              <a:path w="4432566" h="2353752">
                <a:moveTo>
                  <a:pt x="0" y="2302952"/>
                </a:moveTo>
                <a:lnTo>
                  <a:pt x="16636" y="2340466"/>
                </a:lnTo>
                <a:lnTo>
                  <a:pt x="50800" y="2353752"/>
                </a:lnTo>
                <a:lnTo>
                  <a:pt x="4381765" y="2353752"/>
                </a:lnTo>
                <a:lnTo>
                  <a:pt x="4419279" y="2337116"/>
                </a:lnTo>
                <a:lnTo>
                  <a:pt x="4432566" y="2302952"/>
                </a:lnTo>
                <a:lnTo>
                  <a:pt x="4432566" y="0"/>
                </a:lnTo>
                <a:lnTo>
                  <a:pt x="0" y="0"/>
                </a:lnTo>
                <a:lnTo>
                  <a:pt x="0" y="2302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310" y="742878"/>
            <a:ext cx="0" cy="2449139"/>
          </a:xfrm>
          <a:custGeom>
            <a:avLst/>
            <a:gdLst/>
            <a:ahLst/>
            <a:cxnLst/>
            <a:rect l="l" t="t" r="r" b="b"/>
            <a:pathLst>
              <a:path h="2449139">
                <a:moveTo>
                  <a:pt x="0" y="2449139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0310" y="7301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310" y="7174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310" y="7047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78456" y="19613"/>
            <a:ext cx="136029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Threads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Threads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300" y="243119"/>
            <a:ext cx="407034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Threads</a:t>
            </a:r>
            <a:r>
              <a:rPr sz="1400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Multithreaded</a:t>
            </a:r>
            <a:r>
              <a:rPr sz="1400" spc="16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</a:t>
            </a:r>
            <a:r>
              <a:rPr sz="1400" spc="-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679199"/>
            <a:ext cx="4353596" cy="8791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980148" algn="ctr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Multith</a:t>
            </a:r>
            <a:r>
              <a:rPr sz="11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eaded</a:t>
            </a:r>
            <a:r>
              <a:rPr sz="1100" spc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ers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important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multithreading</a:t>
            </a:r>
            <a:r>
              <a:rPr sz="1100" spc="-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 side.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22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Main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issues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are:</a:t>
            </a:r>
            <a:endParaRPr sz="1100">
              <a:latin typeface="Times New Roman"/>
              <a:cs typeface="Times New Roman"/>
            </a:endParaRPr>
          </a:p>
          <a:p>
            <a:pPr marL="566889" marR="11396">
              <a:lnSpc>
                <a:spcPct val="95825"/>
              </a:lnSpc>
              <a:spcBef>
                <a:spcPts val="1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Impr</a:t>
            </a:r>
            <a:r>
              <a:rPr sz="1000" spc="-14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ving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performance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9922" y="1580648"/>
            <a:ext cx="80400" cy="139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7076" y="1580648"/>
            <a:ext cx="3542148" cy="809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08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latin typeface="Times New Roman"/>
                <a:cs typeface="Times New Roman"/>
              </a:rPr>
              <a:t>Starting</a:t>
            </a:r>
            <a:r>
              <a:rPr sz="900" spc="-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thread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handle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incoming</a:t>
            </a:r>
            <a:r>
              <a:rPr sz="900" spc="-3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request</a:t>
            </a:r>
            <a:r>
              <a:rPr sz="900" spc="-2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much</a:t>
            </a:r>
            <a:r>
              <a:rPr sz="9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cheaper</a:t>
            </a:r>
            <a:r>
              <a:rPr sz="900" spc="-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than</a:t>
            </a:r>
            <a:endParaRPr sz="900">
              <a:latin typeface="Times New Roman"/>
              <a:cs typeface="Times New Roman"/>
            </a:endParaRPr>
          </a:p>
          <a:p>
            <a:pPr marL="12745" marR="17080">
              <a:lnSpc>
                <a:spcPct val="95825"/>
              </a:lnSpc>
              <a:spcBef>
                <a:spcPts val="10"/>
              </a:spcBef>
            </a:pPr>
            <a:r>
              <a:rPr sz="900" spc="0" dirty="0" smtClean="0">
                <a:latin typeface="Times New Roman"/>
                <a:cs typeface="Times New Roman"/>
              </a:rPr>
              <a:t>starting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process.</a:t>
            </a:r>
            <a:endParaRPr sz="900">
              <a:latin typeface="Times New Roman"/>
              <a:cs typeface="Times New Roman"/>
            </a:endParaRPr>
          </a:p>
          <a:p>
            <a:pPr marL="12745" marR="54248" indent="-45">
              <a:lnSpc>
                <a:spcPts val="1034"/>
              </a:lnSpc>
              <a:spcBef>
                <a:spcPts val="509"/>
              </a:spcBef>
            </a:pPr>
            <a:r>
              <a:rPr sz="900" spc="0" dirty="0" smtClean="0">
                <a:latin typeface="Times New Roman"/>
                <a:cs typeface="Times New Roman"/>
              </a:rPr>
              <a:t>Exploits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parallelism</a:t>
            </a:r>
            <a:r>
              <a:rPr sz="900" spc="-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attain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high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performance.</a:t>
            </a:r>
            <a:r>
              <a:rPr sz="900" spc="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Single-threaded</a:t>
            </a:r>
            <a:r>
              <a:rPr sz="900" spc="-5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ser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cant ta</a:t>
            </a:r>
            <a:r>
              <a:rPr sz="900" spc="-9" dirty="0" smtClean="0">
                <a:latin typeface="Times New Roman"/>
                <a:cs typeface="Times New Roman"/>
              </a:rPr>
              <a:t>k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ad</a:t>
            </a:r>
            <a:r>
              <a:rPr sz="900" spc="-19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antage</a:t>
            </a:r>
            <a:r>
              <a:rPr sz="900" spc="-3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multiprocesso</a:t>
            </a:r>
            <a:r>
              <a:rPr sz="900" spc="-50" dirty="0" smtClean="0">
                <a:latin typeface="Times New Roman"/>
                <a:cs typeface="Times New Roman"/>
              </a:rPr>
              <a:t>r</a:t>
            </a:r>
            <a:r>
              <a:rPr sz="900" spc="0" dirty="0" smtClean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11"/>
              </a:spcBef>
            </a:pPr>
            <a:r>
              <a:rPr sz="900" spc="0" dirty="0" smtClean="0">
                <a:latin typeface="Times New Roman"/>
                <a:cs typeface="Times New Roman"/>
              </a:rPr>
              <a:t>Hides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net</a:t>
            </a:r>
            <a:r>
              <a:rPr sz="9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ork</a:t>
            </a:r>
            <a:r>
              <a:rPr sz="900" spc="-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laten</a:t>
            </a:r>
            <a:r>
              <a:rPr sz="9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900" spc="0" dirty="0" smtClean="0">
                <a:latin typeface="Times New Roman"/>
                <a:cs typeface="Times New Roman"/>
              </a:rPr>
              <a:t>.</a:t>
            </a:r>
            <a:r>
              <a:rPr sz="900" spc="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Other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-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ork</a:t>
            </a:r>
            <a:r>
              <a:rPr sz="900" spc="-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can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done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while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request</a:t>
            </a:r>
            <a:r>
              <a:rPr sz="900" spc="-3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coming</a:t>
            </a:r>
            <a:r>
              <a:rPr sz="900" spc="-3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9922" y="1915941"/>
            <a:ext cx="80400" cy="139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922" y="2251234"/>
            <a:ext cx="80400" cy="139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34" y="2406022"/>
            <a:ext cx="3696618" cy="787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15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Better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structure</a:t>
            </a:r>
            <a:endParaRPr sz="1000">
              <a:latin typeface="Times New Roman"/>
              <a:cs typeface="Times New Roman"/>
            </a:endParaRPr>
          </a:p>
          <a:p>
            <a:pPr marL="289788" marR="254848" indent="-107200">
              <a:lnSpc>
                <a:spcPts val="1034"/>
              </a:lnSpc>
              <a:spcBef>
                <a:spcPts val="181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Most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ser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ers</a:t>
            </a:r>
            <a:r>
              <a:rPr sz="900" spc="-2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</a:t>
            </a:r>
            <a:r>
              <a:rPr sz="900" spc="-19" dirty="0" smtClean="0">
                <a:latin typeface="Times New Roman"/>
                <a:cs typeface="Times New Roman"/>
              </a:rPr>
              <a:t>a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high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I/O</a:t>
            </a:r>
            <a:r>
              <a:rPr sz="900" spc="-1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demands.</a:t>
            </a:r>
            <a:r>
              <a:rPr sz="900" spc="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Using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simple,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well-understood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blocking</a:t>
            </a:r>
            <a:r>
              <a:rPr sz="900" spc="-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calls</a:t>
            </a:r>
            <a:r>
              <a:rPr sz="900" spc="-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simplifies</a:t>
            </a:r>
            <a:r>
              <a:rPr sz="900" spc="-7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-14" dirty="0" smtClean="0">
                <a:latin typeface="Times New Roman"/>
                <a:cs typeface="Times New Roman"/>
              </a:rPr>
              <a:t>ov</a:t>
            </a:r>
            <a:r>
              <a:rPr sz="900" spc="0" dirty="0" smtClean="0">
                <a:latin typeface="Times New Roman"/>
                <a:cs typeface="Times New Roman"/>
              </a:rPr>
              <a:t>erall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structure.</a:t>
            </a:r>
            <a:endParaRPr sz="900">
              <a:latin typeface="Times New Roman"/>
              <a:cs typeface="Times New Roman"/>
            </a:endParaRPr>
          </a:p>
          <a:p>
            <a:pPr marL="289788" indent="-107200">
              <a:lnSpc>
                <a:spcPts val="1034"/>
              </a:lnSpc>
              <a:spcBef>
                <a:spcPts val="511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Multithreaded</a:t>
            </a:r>
            <a:r>
              <a:rPr sz="900" spc="-5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programs</a:t>
            </a:r>
            <a:r>
              <a:rPr sz="900" spc="-3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tend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smaller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easier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understand</a:t>
            </a:r>
            <a:r>
              <a:rPr sz="900" spc="-3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due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simplified</a:t>
            </a:r>
            <a:r>
              <a:rPr sz="900" spc="-7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fl</a:t>
            </a:r>
            <a:r>
              <a:rPr sz="9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900" spc="-6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9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control</a:t>
            </a:r>
            <a:r>
              <a:rPr sz="900" spc="0" dirty="0" smtClean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113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9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9899</TotalTime>
  <Words>3375</Words>
  <Application>Microsoft Office PowerPoint</Application>
  <PresentationFormat>Custom</PresentationFormat>
  <Paragraphs>475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Jantekel_Gorgora</cp:lastModifiedBy>
  <cp:revision>10</cp:revision>
  <dcterms:modified xsi:type="dcterms:W3CDTF">2024-11-05T03:20:18Z</dcterms:modified>
</cp:coreProperties>
</file>