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0" d="100"/>
          <a:sy n="160" d="100"/>
        </p:scale>
        <p:origin x="-1188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30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2.png"/><Relationship Id="rId5" Type="http://schemas.openxmlformats.org/officeDocument/2006/relationships/image" Target="../media/image57.png"/><Relationship Id="rId15" Type="http://schemas.openxmlformats.org/officeDocument/2006/relationships/image" Target="../media/image95.png"/><Relationship Id="rId10" Type="http://schemas.openxmlformats.org/officeDocument/2006/relationships/image" Target="../media/image91.png"/><Relationship Id="rId19" Type="http://schemas.openxmlformats.org/officeDocument/2006/relationships/image" Target="../media/image99.png"/><Relationship Id="rId4" Type="http://schemas.openxmlformats.org/officeDocument/2006/relationships/image" Target="../media/image1.png"/><Relationship Id="rId9" Type="http://schemas.openxmlformats.org/officeDocument/2006/relationships/image" Target="../media/image90.png"/><Relationship Id="rId14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1.png"/><Relationship Id="rId7" Type="http://schemas.openxmlformats.org/officeDocument/2006/relationships/image" Target="../media/image10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63.png"/><Relationship Id="rId10" Type="http://schemas.openxmlformats.org/officeDocument/2006/relationships/image" Target="../media/image106.png"/><Relationship Id="rId4" Type="http://schemas.openxmlformats.org/officeDocument/2006/relationships/image" Target="../media/image1.png"/><Relationship Id="rId9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8.png"/><Relationship Id="rId15" Type="http://schemas.openxmlformats.org/officeDocument/2006/relationships/image" Target="../media/image117.png"/><Relationship Id="rId10" Type="http://schemas.openxmlformats.org/officeDocument/2006/relationships/image" Target="../media/image112.png"/><Relationship Id="rId4" Type="http://schemas.openxmlformats.org/officeDocument/2006/relationships/image" Target="../media/image1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57.png"/><Relationship Id="rId10" Type="http://schemas.openxmlformats.org/officeDocument/2006/relationships/image" Target="../media/image123.png"/><Relationship Id="rId4" Type="http://schemas.openxmlformats.org/officeDocument/2006/relationships/image" Target="../media/image1.png"/><Relationship Id="rId9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3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2.png"/><Relationship Id="rId2" Type="http://schemas.openxmlformats.org/officeDocument/2006/relationships/image" Target="../media/image6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11" Type="http://schemas.openxmlformats.org/officeDocument/2006/relationships/image" Target="../media/image131.png"/><Relationship Id="rId5" Type="http://schemas.openxmlformats.org/officeDocument/2006/relationships/image" Target="../media/image2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.png"/><Relationship Id="rId9" Type="http://schemas.openxmlformats.org/officeDocument/2006/relationships/image" Target="../media/image110.png"/><Relationship Id="rId14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8.png"/><Relationship Id="rId7" Type="http://schemas.openxmlformats.org/officeDocument/2006/relationships/image" Target="../media/image11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0.png"/><Relationship Id="rId18" Type="http://schemas.openxmlformats.org/officeDocument/2006/relationships/image" Target="../media/image165.png"/><Relationship Id="rId3" Type="http://schemas.openxmlformats.org/officeDocument/2006/relationships/image" Target="../media/image87.png"/><Relationship Id="rId21" Type="http://schemas.openxmlformats.org/officeDocument/2006/relationships/image" Target="../media/image168.png"/><Relationship Id="rId7" Type="http://schemas.openxmlformats.org/officeDocument/2006/relationships/image" Target="../media/image89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" Type="http://schemas.openxmlformats.org/officeDocument/2006/relationships/image" Target="../media/image30.png"/><Relationship Id="rId16" Type="http://schemas.openxmlformats.org/officeDocument/2006/relationships/image" Target="../media/image163.png"/><Relationship Id="rId20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158.png"/><Relationship Id="rId5" Type="http://schemas.openxmlformats.org/officeDocument/2006/relationships/image" Target="../media/image57.png"/><Relationship Id="rId15" Type="http://schemas.openxmlformats.org/officeDocument/2006/relationships/image" Target="../media/image162.png"/><Relationship Id="rId10" Type="http://schemas.openxmlformats.org/officeDocument/2006/relationships/image" Target="../media/image55.png"/><Relationship Id="rId19" Type="http://schemas.openxmlformats.org/officeDocument/2006/relationships/image" Target="../media/image166.png"/><Relationship Id="rId4" Type="http://schemas.openxmlformats.org/officeDocument/2006/relationships/image" Target="../media/image1.png"/><Relationship Id="rId9" Type="http://schemas.openxmlformats.org/officeDocument/2006/relationships/image" Target="../media/image157.png"/><Relationship Id="rId14" Type="http://schemas.openxmlformats.org/officeDocument/2006/relationships/image" Target="../media/image161.png"/><Relationship Id="rId22" Type="http://schemas.openxmlformats.org/officeDocument/2006/relationships/image" Target="../media/image1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70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77.png"/><Relationship Id="rId5" Type="http://schemas.openxmlformats.org/officeDocument/2006/relationships/image" Target="../media/image172.png"/><Relationship Id="rId10" Type="http://schemas.openxmlformats.org/officeDocument/2006/relationships/image" Target="../media/image176.png"/><Relationship Id="rId4" Type="http://schemas.openxmlformats.org/officeDocument/2006/relationships/image" Target="../media/image171.png"/><Relationship Id="rId9" Type="http://schemas.openxmlformats.org/officeDocument/2006/relationships/image" Target="../media/image1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.png"/><Relationship Id="rId7" Type="http://schemas.openxmlformats.org/officeDocument/2006/relationships/image" Target="../media/image182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7" Type="http://schemas.openxmlformats.org/officeDocument/2006/relationships/image" Target="../media/image18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5.png"/><Relationship Id="rId5" Type="http://schemas.openxmlformats.org/officeDocument/2006/relationships/image" Target="../media/image63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8.png"/><Relationship Id="rId7" Type="http://schemas.openxmlformats.org/officeDocument/2006/relationships/image" Target="../media/image167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90.png"/><Relationship Id="rId4" Type="http://schemas.openxmlformats.org/officeDocument/2006/relationships/image" Target="../media/image1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7" Type="http://schemas.openxmlformats.org/officeDocument/2006/relationships/image" Target="../media/image105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5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7" Type="http://schemas.openxmlformats.org/officeDocument/2006/relationships/image" Target="../media/image199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6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143.png"/><Relationship Id="rId7" Type="http://schemas.openxmlformats.org/officeDocument/2006/relationships/image" Target="../media/image204.png"/><Relationship Id="rId12" Type="http://schemas.openxmlformats.org/officeDocument/2006/relationships/image" Target="../media/image20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3.png"/><Relationship Id="rId11" Type="http://schemas.openxmlformats.org/officeDocument/2006/relationships/image" Target="../media/image192.png"/><Relationship Id="rId5" Type="http://schemas.openxmlformats.org/officeDocument/2006/relationships/image" Target="../media/image202.png"/><Relationship Id="rId10" Type="http://schemas.openxmlformats.org/officeDocument/2006/relationships/image" Target="../media/image207.png"/><Relationship Id="rId4" Type="http://schemas.openxmlformats.org/officeDocument/2006/relationships/image" Target="../media/image201.png"/><Relationship Id="rId9" Type="http://schemas.openxmlformats.org/officeDocument/2006/relationships/image" Target="../media/image20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209.png"/><Relationship Id="rId7" Type="http://schemas.openxmlformats.org/officeDocument/2006/relationships/image" Target="../media/image2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6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7" Type="http://schemas.openxmlformats.org/officeDocument/2006/relationships/image" Target="../media/image21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5" Type="http://schemas.openxmlformats.org/officeDocument/2006/relationships/image" Target="../media/image57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219.png"/><Relationship Id="rId7" Type="http://schemas.openxmlformats.org/officeDocument/2006/relationships/image" Target="../media/image15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6.png"/><Relationship Id="rId5" Type="http://schemas.openxmlformats.org/officeDocument/2006/relationships/image" Target="../media/image221.png"/><Relationship Id="rId10" Type="http://schemas.openxmlformats.org/officeDocument/2006/relationships/image" Target="../media/image223.jpeg"/><Relationship Id="rId4" Type="http://schemas.openxmlformats.org/officeDocument/2006/relationships/image" Target="../media/image220.png"/><Relationship Id="rId9" Type="http://schemas.openxmlformats.org/officeDocument/2006/relationships/image" Target="../media/image2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jpeg"/><Relationship Id="rId3" Type="http://schemas.openxmlformats.org/officeDocument/2006/relationships/image" Target="../media/image224.png"/><Relationship Id="rId7" Type="http://schemas.openxmlformats.org/officeDocument/2006/relationships/image" Target="../media/image22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5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233.png"/><Relationship Id="rId3" Type="http://schemas.openxmlformats.org/officeDocument/2006/relationships/image" Target="../media/image228.png"/><Relationship Id="rId7" Type="http://schemas.openxmlformats.org/officeDocument/2006/relationships/image" Target="../media/image230.png"/><Relationship Id="rId12" Type="http://schemas.openxmlformats.org/officeDocument/2006/relationships/image" Target="../media/image17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11" Type="http://schemas.openxmlformats.org/officeDocument/2006/relationships/image" Target="../media/image232.png"/><Relationship Id="rId5" Type="http://schemas.openxmlformats.org/officeDocument/2006/relationships/image" Target="../media/image63.png"/><Relationship Id="rId10" Type="http://schemas.openxmlformats.org/officeDocument/2006/relationships/image" Target="../media/image172.png"/><Relationship Id="rId4" Type="http://schemas.openxmlformats.org/officeDocument/2006/relationships/image" Target="../media/image1.png"/><Relationship Id="rId9" Type="http://schemas.openxmlformats.org/officeDocument/2006/relationships/image" Target="../media/image2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238.png"/><Relationship Id="rId7" Type="http://schemas.openxmlformats.org/officeDocument/2006/relationships/image" Target="../media/image242.png"/><Relationship Id="rId2" Type="http://schemas.openxmlformats.org/officeDocument/2006/relationships/image" Target="../media/image2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1.png"/><Relationship Id="rId11" Type="http://schemas.openxmlformats.org/officeDocument/2006/relationships/image" Target="../media/image245.png"/><Relationship Id="rId5" Type="http://schemas.openxmlformats.org/officeDocument/2006/relationships/image" Target="../media/image240.png"/><Relationship Id="rId10" Type="http://schemas.openxmlformats.org/officeDocument/2006/relationships/image" Target="../media/image244.png"/><Relationship Id="rId4" Type="http://schemas.openxmlformats.org/officeDocument/2006/relationships/image" Target="../media/image239.png"/><Relationship Id="rId9" Type="http://schemas.openxmlformats.org/officeDocument/2006/relationships/image" Target="../media/image2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53.png"/><Relationship Id="rId3" Type="http://schemas.openxmlformats.org/officeDocument/2006/relationships/image" Target="../media/image184.png"/><Relationship Id="rId7" Type="http://schemas.openxmlformats.org/officeDocument/2006/relationships/image" Target="../media/image247.png"/><Relationship Id="rId12" Type="http://schemas.openxmlformats.org/officeDocument/2006/relationships/image" Target="../media/image2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6.png"/><Relationship Id="rId11" Type="http://schemas.openxmlformats.org/officeDocument/2006/relationships/image" Target="../media/image251.png"/><Relationship Id="rId5" Type="http://schemas.openxmlformats.org/officeDocument/2006/relationships/image" Target="../media/image63.png"/><Relationship Id="rId15" Type="http://schemas.openxmlformats.org/officeDocument/2006/relationships/image" Target="../media/image255.png"/><Relationship Id="rId10" Type="http://schemas.openxmlformats.org/officeDocument/2006/relationships/image" Target="../media/image250.png"/><Relationship Id="rId4" Type="http://schemas.openxmlformats.org/officeDocument/2006/relationships/image" Target="../media/image1.png"/><Relationship Id="rId9" Type="http://schemas.openxmlformats.org/officeDocument/2006/relationships/image" Target="../media/image249.png"/><Relationship Id="rId14" Type="http://schemas.openxmlformats.org/officeDocument/2006/relationships/image" Target="../media/image2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57.png"/><Relationship Id="rId7" Type="http://schemas.openxmlformats.org/officeDocument/2006/relationships/image" Target="../media/image260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9.png"/><Relationship Id="rId5" Type="http://schemas.openxmlformats.org/officeDocument/2006/relationships/image" Target="../media/image259.png"/><Relationship Id="rId10" Type="http://schemas.openxmlformats.org/officeDocument/2006/relationships/image" Target="../media/image263.jpeg"/><Relationship Id="rId4" Type="http://schemas.openxmlformats.org/officeDocument/2006/relationships/image" Target="../media/image258.png"/><Relationship Id="rId9" Type="http://schemas.openxmlformats.org/officeDocument/2006/relationships/image" Target="../media/image2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3" Type="http://schemas.openxmlformats.org/officeDocument/2006/relationships/image" Target="../media/image264.png"/><Relationship Id="rId7" Type="http://schemas.openxmlformats.org/officeDocument/2006/relationships/image" Target="../media/image2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5.png"/><Relationship Id="rId5" Type="http://schemas.openxmlformats.org/officeDocument/2006/relationships/image" Target="../media/image8.png"/><Relationship Id="rId10" Type="http://schemas.openxmlformats.org/officeDocument/2006/relationships/image" Target="../media/image268.png"/><Relationship Id="rId4" Type="http://schemas.openxmlformats.org/officeDocument/2006/relationships/image" Target="../media/image1.png"/><Relationship Id="rId9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png"/><Relationship Id="rId7" Type="http://schemas.openxmlformats.org/officeDocument/2006/relationships/image" Target="../media/image27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5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6.png"/><Relationship Id="rId4" Type="http://schemas.openxmlformats.org/officeDocument/2006/relationships/image" Target="../media/image1.png"/><Relationship Id="rId9" Type="http://schemas.openxmlformats.org/officeDocument/2006/relationships/image" Target="../media/image3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72.png"/><Relationship Id="rId7" Type="http://schemas.openxmlformats.org/officeDocument/2006/relationships/image" Target="../media/image27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3.png"/><Relationship Id="rId5" Type="http://schemas.openxmlformats.org/officeDocument/2006/relationships/image" Target="../media/image57.png"/><Relationship Id="rId10" Type="http://schemas.openxmlformats.org/officeDocument/2006/relationships/image" Target="../media/image112.png"/><Relationship Id="rId4" Type="http://schemas.openxmlformats.org/officeDocument/2006/relationships/image" Target="../media/image1.png"/><Relationship Id="rId9" Type="http://schemas.openxmlformats.org/officeDocument/2006/relationships/image" Target="../media/image2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jpe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96.png"/><Relationship Id="rId7" Type="http://schemas.openxmlformats.org/officeDocument/2006/relationships/image" Target="../media/image285.png"/><Relationship Id="rId12" Type="http://schemas.openxmlformats.org/officeDocument/2006/relationships/image" Target="../media/image28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4.png"/><Relationship Id="rId11" Type="http://schemas.openxmlformats.org/officeDocument/2006/relationships/image" Target="../media/image286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1.png"/><Relationship Id="rId9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88.png"/><Relationship Id="rId7" Type="http://schemas.openxmlformats.org/officeDocument/2006/relationships/image" Target="../media/image7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57.png"/><Relationship Id="rId10" Type="http://schemas.openxmlformats.org/officeDocument/2006/relationships/image" Target="../media/image290.jpeg"/><Relationship Id="rId4" Type="http://schemas.openxmlformats.org/officeDocument/2006/relationships/image" Target="../media/image1.png"/><Relationship Id="rId9" Type="http://schemas.openxmlformats.org/officeDocument/2006/relationships/image" Target="../media/image28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64.png"/><Relationship Id="rId7" Type="http://schemas.openxmlformats.org/officeDocument/2006/relationships/image" Target="../media/image29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1.png"/><Relationship Id="rId11" Type="http://schemas.openxmlformats.org/officeDocument/2006/relationships/image" Target="../media/image295.jpeg"/><Relationship Id="rId5" Type="http://schemas.openxmlformats.org/officeDocument/2006/relationships/image" Target="../media/image63.png"/><Relationship Id="rId10" Type="http://schemas.openxmlformats.org/officeDocument/2006/relationships/image" Target="../media/image294.png"/><Relationship Id="rId4" Type="http://schemas.openxmlformats.org/officeDocument/2006/relationships/image" Target="../media/image1.png"/><Relationship Id="rId9" Type="http://schemas.openxmlformats.org/officeDocument/2006/relationships/image" Target="../media/image29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0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8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12" Type="http://schemas.openxmlformats.org/officeDocument/2006/relationships/image" Target="../media/image1.png"/><Relationship Id="rId17" Type="http://schemas.openxmlformats.org/officeDocument/2006/relationships/image" Target="../media/image61.png"/><Relationship Id="rId2" Type="http://schemas.openxmlformats.org/officeDocument/2006/relationships/image" Target="../media/image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2.pn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4" Type="http://schemas.openxmlformats.org/officeDocument/2006/relationships/image" Target="../media/image1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2.png"/><Relationship Id="rId1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77.png"/><Relationship Id="rId12" Type="http://schemas.openxmlformats.org/officeDocument/2006/relationships/image" Target="../media/image81.png"/><Relationship Id="rId17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5" Type="http://schemas.openxmlformats.org/officeDocument/2006/relationships/image" Target="../media/image83.png"/><Relationship Id="rId10" Type="http://schemas.openxmlformats.org/officeDocument/2006/relationships/image" Target="../media/image20.png"/><Relationship Id="rId4" Type="http://schemas.openxmlformats.org/officeDocument/2006/relationships/image" Target="../media/image57.png"/><Relationship Id="rId9" Type="http://schemas.openxmlformats.org/officeDocument/2006/relationships/image" Target="../media/image79.png"/><Relationship Id="rId1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743" y="1509089"/>
            <a:ext cx="4432566" cy="82384"/>
          </a:xfrm>
          <a:custGeom>
            <a:avLst/>
            <a:gdLst/>
            <a:ahLst/>
            <a:cxnLst/>
            <a:rect l="l" t="t" r="r" b="b"/>
            <a:pathLst>
              <a:path w="4432566" h="82384">
                <a:moveTo>
                  <a:pt x="0" y="50800"/>
                </a:move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809" y="2116734"/>
            <a:ext cx="114301" cy="11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44" y="2167534"/>
            <a:ext cx="4280164" cy="6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1546940"/>
            <a:ext cx="50800" cy="582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610441"/>
            <a:ext cx="50800" cy="518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1553503"/>
            <a:ext cx="4432566" cy="626730"/>
          </a:xfrm>
          <a:custGeom>
            <a:avLst/>
            <a:gdLst/>
            <a:ahLst/>
            <a:cxnLst/>
            <a:rect l="l" t="t" r="r" b="b"/>
            <a:pathLst>
              <a:path w="4432566" h="626730">
                <a:moveTo>
                  <a:pt x="0" y="575930"/>
                </a:moveTo>
                <a:lnTo>
                  <a:pt x="16636" y="613444"/>
                </a:lnTo>
                <a:lnTo>
                  <a:pt x="50800" y="626730"/>
                </a:lnTo>
                <a:lnTo>
                  <a:pt x="4381765" y="626730"/>
                </a:lnTo>
                <a:lnTo>
                  <a:pt x="4419279" y="610094"/>
                </a:lnTo>
                <a:lnTo>
                  <a:pt x="4432566" y="575930"/>
                </a:lnTo>
                <a:lnTo>
                  <a:pt x="4432566" y="0"/>
                </a:lnTo>
                <a:lnTo>
                  <a:pt x="0" y="0"/>
                </a:lnTo>
                <a:lnTo>
                  <a:pt x="0" y="57593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597741"/>
            <a:ext cx="0" cy="550743"/>
          </a:xfrm>
          <a:custGeom>
            <a:avLst/>
            <a:gdLst/>
            <a:ahLst/>
            <a:cxnLst/>
            <a:rect l="l" t="t" r="r" b="b"/>
            <a:pathLst>
              <a:path h="550743">
                <a:moveTo>
                  <a:pt x="0" y="55074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5850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5723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5596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" y="671462"/>
            <a:ext cx="3962400" cy="757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Institution of Technology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School of Computing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Department of Information Technology and computer science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5321" y="1651879"/>
            <a:ext cx="2571052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 dirty="0">
              <a:latin typeface="Times New Roman"/>
              <a:cs typeface="Times New Roman"/>
            </a:endParaRPr>
          </a:p>
          <a:p>
            <a:pPr marL="909599" marR="923299" algn="ctr">
              <a:lnSpc>
                <a:spcPct val="95825"/>
              </a:lnSpc>
              <a:spcBef>
                <a:spcPts val="104"/>
              </a:spcBef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577" y="2511123"/>
            <a:ext cx="3462541" cy="518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Chapter</a:t>
            </a:r>
            <a:r>
              <a:rPr lang="en-US" sz="1400" spc="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4:</a:t>
            </a:r>
            <a:r>
              <a:rPr lang="en-US" sz="1400" spc="1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lang="en-US" sz="1100">
                <a:solidFill>
                  <a:srgbClr val="0000FF"/>
                </a:solidFill>
                <a:latin typeface="Times New Roman"/>
                <a:cs typeface="Times New Roman"/>
              </a:rPr>
              <a:t>version October 15,  2024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8671" y="3186567"/>
            <a:ext cx="7042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lang="en-US" sz="11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Dawit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A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543051" y="133350"/>
            <a:ext cx="1143000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600468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72584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809" y="115608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120688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31993"/>
            <a:ext cx="50800" cy="5367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95494"/>
            <a:ext cx="50800" cy="4732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808418"/>
            <a:ext cx="4432566" cy="411163"/>
          </a:xfrm>
          <a:custGeom>
            <a:avLst/>
            <a:gdLst/>
            <a:ahLst/>
            <a:cxnLst/>
            <a:rect l="l" t="t" r="r" b="b"/>
            <a:pathLst>
              <a:path w="4432566" h="411163">
                <a:moveTo>
                  <a:pt x="0" y="360362"/>
                </a:moveTo>
                <a:lnTo>
                  <a:pt x="16636" y="397876"/>
                </a:lnTo>
                <a:lnTo>
                  <a:pt x="50800" y="411163"/>
                </a:lnTo>
                <a:lnTo>
                  <a:pt x="4381765" y="411163"/>
                </a:lnTo>
                <a:lnTo>
                  <a:pt x="4419279" y="394527"/>
                </a:lnTo>
                <a:lnTo>
                  <a:pt x="4432566" y="360362"/>
                </a:lnTo>
                <a:lnTo>
                  <a:pt x="4432566" y="0"/>
                </a:lnTo>
                <a:lnTo>
                  <a:pt x="0" y="0"/>
                </a:lnTo>
                <a:lnTo>
                  <a:pt x="0" y="3603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82794"/>
            <a:ext cx="0" cy="505036"/>
          </a:xfrm>
          <a:custGeom>
            <a:avLst/>
            <a:gdLst/>
            <a:ahLst/>
            <a:cxnLst/>
            <a:rect l="l" t="t" r="r" b="b"/>
            <a:pathLst>
              <a:path h="505036">
                <a:moveTo>
                  <a:pt x="0" y="50503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700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573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4469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43" y="1333550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43" y="145893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6809" y="219283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344" y="2243633"/>
            <a:ext cx="4280164" cy="63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365080"/>
            <a:ext cx="50800" cy="84045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428581"/>
            <a:ext cx="50800" cy="7769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1541504"/>
            <a:ext cx="4432566" cy="714828"/>
          </a:xfrm>
          <a:custGeom>
            <a:avLst/>
            <a:gdLst/>
            <a:ahLst/>
            <a:cxnLst/>
            <a:rect l="l" t="t" r="r" b="b"/>
            <a:pathLst>
              <a:path w="4432566" h="714828">
                <a:moveTo>
                  <a:pt x="0" y="664027"/>
                </a:moveTo>
                <a:lnTo>
                  <a:pt x="16636" y="701541"/>
                </a:lnTo>
                <a:lnTo>
                  <a:pt x="50800" y="714828"/>
                </a:lnTo>
                <a:lnTo>
                  <a:pt x="4381765" y="714828"/>
                </a:lnTo>
                <a:lnTo>
                  <a:pt x="4419279" y="698192"/>
                </a:lnTo>
                <a:lnTo>
                  <a:pt x="4432566" y="664027"/>
                </a:lnTo>
                <a:lnTo>
                  <a:pt x="4432566" y="0"/>
                </a:lnTo>
                <a:lnTo>
                  <a:pt x="0" y="0"/>
                </a:lnTo>
                <a:lnTo>
                  <a:pt x="0" y="6640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415881"/>
            <a:ext cx="0" cy="808701"/>
          </a:xfrm>
          <a:custGeom>
            <a:avLst/>
            <a:gdLst/>
            <a:ahLst/>
            <a:cxnLst/>
            <a:rect l="l" t="t" r="r" b="b"/>
            <a:pathLst>
              <a:path h="808701">
                <a:moveTo>
                  <a:pt x="0" y="80870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14031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13904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137778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43" y="2370289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7743" y="249567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56809" y="326753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9344" y="3318332"/>
            <a:ext cx="4280164" cy="63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2401821"/>
            <a:ext cx="50800" cy="8784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20310" y="2465322"/>
            <a:ext cx="50800" cy="81490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743" y="2578246"/>
            <a:ext cx="4432566" cy="752786"/>
          </a:xfrm>
          <a:custGeom>
            <a:avLst/>
            <a:gdLst/>
            <a:ahLst/>
            <a:cxnLst/>
            <a:rect l="l" t="t" r="r" b="b"/>
            <a:pathLst>
              <a:path w="4432566" h="752786">
                <a:moveTo>
                  <a:pt x="0" y="701986"/>
                </a:moveTo>
                <a:lnTo>
                  <a:pt x="16636" y="739499"/>
                </a:lnTo>
                <a:lnTo>
                  <a:pt x="50800" y="752786"/>
                </a:lnTo>
                <a:lnTo>
                  <a:pt x="4381765" y="752786"/>
                </a:lnTo>
                <a:lnTo>
                  <a:pt x="4419279" y="736150"/>
                </a:lnTo>
                <a:lnTo>
                  <a:pt x="4432566" y="701986"/>
                </a:lnTo>
                <a:lnTo>
                  <a:pt x="4432566" y="0"/>
                </a:lnTo>
                <a:lnTo>
                  <a:pt x="0" y="0"/>
                </a:lnTo>
                <a:lnTo>
                  <a:pt x="0" y="7019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2452622"/>
            <a:ext cx="0" cy="846659"/>
          </a:xfrm>
          <a:custGeom>
            <a:avLst/>
            <a:gdLst/>
            <a:ahLst/>
            <a:cxnLst/>
            <a:rect l="l" t="t" r="r" b="b"/>
            <a:pathLst>
              <a:path h="846659">
                <a:moveTo>
                  <a:pt x="0" y="84665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24399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24272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0310" y="241452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60246" y="19613"/>
            <a:ext cx="199471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185993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14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619679"/>
            <a:ext cx="2958754" cy="570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Distinguish</a:t>
            </a:r>
            <a:endParaRPr sz="1000">
              <a:latin typeface="Times New Roman"/>
              <a:cs typeface="Times New Roman"/>
            </a:endParaRPr>
          </a:p>
          <a:p>
            <a:pPr marL="289788" marR="18978">
              <a:lnSpc>
                <a:spcPct val="95825"/>
              </a:lnSpc>
              <a:spcBef>
                <a:spcPts val="626"/>
              </a:spcBef>
            </a:pP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ransient</a:t>
            </a:r>
            <a:r>
              <a:rPr sz="10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ersus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persistent</a:t>
            </a:r>
            <a:r>
              <a:rPr sz="10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34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Asynchrounous</a:t>
            </a:r>
            <a:r>
              <a:rPr sz="10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ersus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synchronous</a:t>
            </a:r>
            <a:r>
              <a:rPr sz="10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352761"/>
            <a:ext cx="4266233" cy="8739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-81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1000" spc="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ersus</a:t>
            </a:r>
            <a:r>
              <a:rPr sz="10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9658"/>
              </a:lnSpc>
              <a:spcBef>
                <a:spcPts val="626"/>
              </a:spcBef>
            </a:pPr>
            <a:r>
              <a:rPr sz="10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ransient</a:t>
            </a:r>
            <a:r>
              <a:rPr sz="1000" spc="-3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communication:</a:t>
            </a:r>
            <a:r>
              <a:rPr sz="1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discarded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 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soon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cannot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ered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788" marR="55164">
              <a:lnSpc>
                <a:spcPct val="99658"/>
              </a:lnSpc>
              <a:spcBef>
                <a:spcPts val="300"/>
              </a:spcBef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Persistent</a:t>
            </a:r>
            <a:r>
              <a:rPr sz="10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communication:</a:t>
            </a:r>
            <a:r>
              <a:rPr sz="1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 long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ta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389513"/>
            <a:ext cx="4272813" cy="911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Asynch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onous </a:t>
            </a:r>
            <a:r>
              <a:rPr sz="1000" spc="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ersus</a:t>
            </a:r>
            <a:r>
              <a:rPr sz="10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onous</a:t>
            </a:r>
            <a:endParaRPr sz="1000">
              <a:latin typeface="Times New Roman"/>
              <a:cs typeface="Times New Roman"/>
            </a:endParaRPr>
          </a:p>
          <a:p>
            <a:pPr marL="289788" marR="309227">
              <a:lnSpc>
                <a:spcPct val="99658"/>
              </a:lnSpc>
              <a:spcBef>
                <a:spcPts val="626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Asynchronous</a:t>
            </a:r>
            <a:r>
              <a:rPr sz="1000" spc="0" dirty="0" smtClean="0">
                <a:latin typeface="Times New Roman"/>
                <a:cs typeface="Times New Roman"/>
              </a:rPr>
              <a:t>: 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continues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immediately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after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submitted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 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transmission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9658"/>
              </a:lnSpc>
              <a:spcBef>
                <a:spcPts val="599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Synchronous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until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stored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b</a:t>
            </a:r>
            <a:r>
              <a:rPr sz="1000" spc="0" dirty="0" smtClean="0">
                <a:latin typeface="Times New Roman"/>
                <a:cs typeface="Times New Roman"/>
              </a:rPr>
              <a:t>u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 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host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ered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02196" y="1465706"/>
            <a:ext cx="174388" cy="119122"/>
          </a:xfrm>
          <a:custGeom>
            <a:avLst/>
            <a:gdLst/>
            <a:ahLst/>
            <a:cxnLst/>
            <a:rect l="l" t="t" r="r" b="b"/>
            <a:pathLst>
              <a:path w="174388" h="119122">
                <a:moveTo>
                  <a:pt x="174388" y="52190"/>
                </a:moveTo>
                <a:lnTo>
                  <a:pt x="174388" y="0"/>
                </a:lnTo>
                <a:lnTo>
                  <a:pt x="0" y="0"/>
                </a:lnTo>
                <a:lnTo>
                  <a:pt x="0" y="95297"/>
                </a:lnTo>
                <a:lnTo>
                  <a:pt x="35" y="96078"/>
                </a:lnTo>
                <a:lnTo>
                  <a:pt x="3060" y="102192"/>
                </a:lnTo>
                <a:lnTo>
                  <a:pt x="10443" y="107364"/>
                </a:lnTo>
                <a:lnTo>
                  <a:pt x="21453" y="111597"/>
                </a:lnTo>
                <a:lnTo>
                  <a:pt x="35363" y="114889"/>
                </a:lnTo>
                <a:lnTo>
                  <a:pt x="51443" y="117241"/>
                </a:lnTo>
                <a:lnTo>
                  <a:pt x="68965" y="118651"/>
                </a:lnTo>
                <a:lnTo>
                  <a:pt x="87198" y="119122"/>
                </a:lnTo>
                <a:lnTo>
                  <a:pt x="89345" y="119115"/>
                </a:lnTo>
                <a:lnTo>
                  <a:pt x="107531" y="118535"/>
                </a:lnTo>
                <a:lnTo>
                  <a:pt x="124921" y="117013"/>
                </a:lnTo>
                <a:lnTo>
                  <a:pt x="140784" y="114551"/>
                </a:lnTo>
                <a:lnTo>
                  <a:pt x="154392" y="111149"/>
                </a:lnTo>
                <a:lnTo>
                  <a:pt x="165015" y="106805"/>
                </a:lnTo>
                <a:lnTo>
                  <a:pt x="171923" y="101522"/>
                </a:lnTo>
                <a:lnTo>
                  <a:pt x="174388" y="95297"/>
                </a:lnTo>
                <a:lnTo>
                  <a:pt x="174388" y="5219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02196" y="1465706"/>
            <a:ext cx="174388" cy="119122"/>
          </a:xfrm>
          <a:custGeom>
            <a:avLst/>
            <a:gdLst/>
            <a:ahLst/>
            <a:cxnLst/>
            <a:rect l="l" t="t" r="r" b="b"/>
            <a:pathLst>
              <a:path w="174388" h="119122">
                <a:moveTo>
                  <a:pt x="0" y="0"/>
                </a:moveTo>
                <a:lnTo>
                  <a:pt x="174388" y="0"/>
                </a:lnTo>
                <a:lnTo>
                  <a:pt x="174388" y="4925"/>
                </a:lnTo>
                <a:lnTo>
                  <a:pt x="174388" y="16992"/>
                </a:lnTo>
                <a:lnTo>
                  <a:pt x="174388" y="33610"/>
                </a:lnTo>
                <a:lnTo>
                  <a:pt x="174388" y="52190"/>
                </a:lnTo>
                <a:lnTo>
                  <a:pt x="174388" y="70144"/>
                </a:lnTo>
                <a:lnTo>
                  <a:pt x="174388" y="84881"/>
                </a:lnTo>
                <a:lnTo>
                  <a:pt x="174388" y="93814"/>
                </a:lnTo>
                <a:lnTo>
                  <a:pt x="174388" y="95297"/>
                </a:lnTo>
                <a:lnTo>
                  <a:pt x="171923" y="101522"/>
                </a:lnTo>
                <a:lnTo>
                  <a:pt x="165015" y="106805"/>
                </a:lnTo>
                <a:lnTo>
                  <a:pt x="154392" y="111149"/>
                </a:lnTo>
                <a:lnTo>
                  <a:pt x="140784" y="114551"/>
                </a:lnTo>
                <a:lnTo>
                  <a:pt x="124921" y="117013"/>
                </a:lnTo>
                <a:lnTo>
                  <a:pt x="107531" y="118535"/>
                </a:lnTo>
                <a:lnTo>
                  <a:pt x="89345" y="119115"/>
                </a:lnTo>
                <a:lnTo>
                  <a:pt x="87198" y="119122"/>
                </a:lnTo>
                <a:lnTo>
                  <a:pt x="68965" y="118651"/>
                </a:lnTo>
                <a:lnTo>
                  <a:pt x="51443" y="117241"/>
                </a:lnTo>
                <a:lnTo>
                  <a:pt x="35363" y="114889"/>
                </a:lnTo>
                <a:lnTo>
                  <a:pt x="21453" y="111597"/>
                </a:lnTo>
                <a:lnTo>
                  <a:pt x="10443" y="107364"/>
                </a:lnTo>
                <a:lnTo>
                  <a:pt x="3060" y="102192"/>
                </a:lnTo>
                <a:lnTo>
                  <a:pt x="35" y="96078"/>
                </a:lnTo>
                <a:lnTo>
                  <a:pt x="0" y="95297"/>
                </a:lnTo>
                <a:lnTo>
                  <a:pt x="0" y="90212"/>
                </a:lnTo>
                <a:lnTo>
                  <a:pt x="0" y="77939"/>
                </a:lnTo>
                <a:lnTo>
                  <a:pt x="0" y="61120"/>
                </a:lnTo>
                <a:lnTo>
                  <a:pt x="0" y="42396"/>
                </a:lnTo>
                <a:lnTo>
                  <a:pt x="0" y="24409"/>
                </a:lnTo>
                <a:lnTo>
                  <a:pt x="0" y="9800"/>
                </a:lnTo>
                <a:lnTo>
                  <a:pt x="0" y="1211"/>
                </a:lnTo>
                <a:lnTo>
                  <a:pt x="0" y="0"/>
                </a:lnTo>
                <a:close/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02196" y="1449494"/>
            <a:ext cx="174388" cy="32424"/>
          </a:xfrm>
          <a:custGeom>
            <a:avLst/>
            <a:gdLst/>
            <a:ahLst/>
            <a:cxnLst/>
            <a:rect l="l" t="t" r="r" b="b"/>
            <a:pathLst>
              <a:path w="174388" h="32424">
                <a:moveTo>
                  <a:pt x="87198" y="0"/>
                </a:moveTo>
                <a:lnTo>
                  <a:pt x="67515" y="417"/>
                </a:lnTo>
                <a:lnTo>
                  <a:pt x="49110" y="1633"/>
                </a:lnTo>
                <a:lnTo>
                  <a:pt x="32854" y="3548"/>
                </a:lnTo>
                <a:lnTo>
                  <a:pt x="19281" y="6063"/>
                </a:lnTo>
                <a:lnTo>
                  <a:pt x="8925" y="9078"/>
                </a:lnTo>
                <a:lnTo>
                  <a:pt x="2320" y="12494"/>
                </a:lnTo>
                <a:lnTo>
                  <a:pt x="0" y="16212"/>
                </a:lnTo>
                <a:lnTo>
                  <a:pt x="2246" y="19871"/>
                </a:lnTo>
                <a:lnTo>
                  <a:pt x="8786" y="23293"/>
                </a:lnTo>
                <a:lnTo>
                  <a:pt x="19085" y="26315"/>
                </a:lnTo>
                <a:lnTo>
                  <a:pt x="32609" y="28839"/>
                </a:lnTo>
                <a:lnTo>
                  <a:pt x="48826" y="30765"/>
                </a:lnTo>
                <a:lnTo>
                  <a:pt x="67200" y="31993"/>
                </a:lnTo>
                <a:lnTo>
                  <a:pt x="87198" y="32424"/>
                </a:lnTo>
                <a:lnTo>
                  <a:pt x="106868" y="32007"/>
                </a:lnTo>
                <a:lnTo>
                  <a:pt x="125274" y="30791"/>
                </a:lnTo>
                <a:lnTo>
                  <a:pt x="141531" y="28876"/>
                </a:lnTo>
                <a:lnTo>
                  <a:pt x="155105" y="26362"/>
                </a:lnTo>
                <a:lnTo>
                  <a:pt x="165462" y="23346"/>
                </a:lnTo>
                <a:lnTo>
                  <a:pt x="172068" y="19930"/>
                </a:lnTo>
                <a:lnTo>
                  <a:pt x="174388" y="16212"/>
                </a:lnTo>
                <a:lnTo>
                  <a:pt x="172144" y="12554"/>
                </a:lnTo>
                <a:lnTo>
                  <a:pt x="165606" y="9132"/>
                </a:lnTo>
                <a:lnTo>
                  <a:pt x="155309" y="6109"/>
                </a:lnTo>
                <a:lnTo>
                  <a:pt x="141785" y="3585"/>
                </a:lnTo>
                <a:lnTo>
                  <a:pt x="125569" y="1659"/>
                </a:lnTo>
                <a:lnTo>
                  <a:pt x="107195" y="431"/>
                </a:lnTo>
                <a:lnTo>
                  <a:pt x="87198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02196" y="1449494"/>
            <a:ext cx="174388" cy="32424"/>
          </a:xfrm>
          <a:custGeom>
            <a:avLst/>
            <a:gdLst/>
            <a:ahLst/>
            <a:cxnLst/>
            <a:rect l="l" t="t" r="r" b="b"/>
            <a:pathLst>
              <a:path w="174388" h="32424">
                <a:moveTo>
                  <a:pt x="87198" y="0"/>
                </a:moveTo>
                <a:lnTo>
                  <a:pt x="107195" y="431"/>
                </a:lnTo>
                <a:lnTo>
                  <a:pt x="125569" y="1659"/>
                </a:lnTo>
                <a:lnTo>
                  <a:pt x="141785" y="3585"/>
                </a:lnTo>
                <a:lnTo>
                  <a:pt x="155309" y="6109"/>
                </a:lnTo>
                <a:lnTo>
                  <a:pt x="165606" y="9132"/>
                </a:lnTo>
                <a:lnTo>
                  <a:pt x="172144" y="12554"/>
                </a:lnTo>
                <a:lnTo>
                  <a:pt x="174388" y="16212"/>
                </a:lnTo>
                <a:lnTo>
                  <a:pt x="172068" y="19930"/>
                </a:lnTo>
                <a:lnTo>
                  <a:pt x="165462" y="23346"/>
                </a:lnTo>
                <a:lnTo>
                  <a:pt x="155105" y="26362"/>
                </a:lnTo>
                <a:lnTo>
                  <a:pt x="141531" y="28876"/>
                </a:lnTo>
                <a:lnTo>
                  <a:pt x="125274" y="30791"/>
                </a:lnTo>
                <a:lnTo>
                  <a:pt x="106868" y="32007"/>
                </a:lnTo>
                <a:lnTo>
                  <a:pt x="87198" y="32424"/>
                </a:lnTo>
                <a:lnTo>
                  <a:pt x="67200" y="31993"/>
                </a:lnTo>
                <a:lnTo>
                  <a:pt x="48826" y="30765"/>
                </a:lnTo>
                <a:lnTo>
                  <a:pt x="32609" y="28839"/>
                </a:lnTo>
                <a:lnTo>
                  <a:pt x="19085" y="26315"/>
                </a:lnTo>
                <a:lnTo>
                  <a:pt x="8786" y="23293"/>
                </a:lnTo>
                <a:lnTo>
                  <a:pt x="2246" y="19871"/>
                </a:lnTo>
                <a:lnTo>
                  <a:pt x="0" y="16212"/>
                </a:lnTo>
                <a:lnTo>
                  <a:pt x="2320" y="12494"/>
                </a:lnTo>
                <a:lnTo>
                  <a:pt x="8925" y="9078"/>
                </a:lnTo>
                <a:lnTo>
                  <a:pt x="19281" y="6063"/>
                </a:lnTo>
                <a:lnTo>
                  <a:pt x="32854" y="3548"/>
                </a:lnTo>
                <a:lnTo>
                  <a:pt x="49110" y="1633"/>
                </a:lnTo>
                <a:lnTo>
                  <a:pt x="67515" y="417"/>
                </a:lnTo>
                <a:lnTo>
                  <a:pt x="87198" y="0"/>
                </a:lnTo>
                <a:close/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14953" y="1474757"/>
            <a:ext cx="174387" cy="119117"/>
          </a:xfrm>
          <a:custGeom>
            <a:avLst/>
            <a:gdLst/>
            <a:ahLst/>
            <a:cxnLst/>
            <a:rect l="l" t="t" r="r" b="b"/>
            <a:pathLst>
              <a:path w="174387" h="119117">
                <a:moveTo>
                  <a:pt x="0" y="95293"/>
                </a:moveTo>
                <a:lnTo>
                  <a:pt x="3061" y="102189"/>
                </a:lnTo>
                <a:lnTo>
                  <a:pt x="10444" y="107362"/>
                </a:lnTo>
                <a:lnTo>
                  <a:pt x="21455" y="111594"/>
                </a:lnTo>
                <a:lnTo>
                  <a:pt x="35366" y="114886"/>
                </a:lnTo>
                <a:lnTo>
                  <a:pt x="51446" y="117237"/>
                </a:lnTo>
                <a:lnTo>
                  <a:pt x="68967" y="118647"/>
                </a:lnTo>
                <a:lnTo>
                  <a:pt x="87199" y="119117"/>
                </a:lnTo>
                <a:lnTo>
                  <a:pt x="89344" y="119111"/>
                </a:lnTo>
                <a:lnTo>
                  <a:pt x="107532" y="118531"/>
                </a:lnTo>
                <a:lnTo>
                  <a:pt x="124922" y="117010"/>
                </a:lnTo>
                <a:lnTo>
                  <a:pt x="140785" y="114549"/>
                </a:lnTo>
                <a:lnTo>
                  <a:pt x="154393" y="111146"/>
                </a:lnTo>
                <a:lnTo>
                  <a:pt x="165015" y="106803"/>
                </a:lnTo>
                <a:lnTo>
                  <a:pt x="171922" y="101518"/>
                </a:lnTo>
                <a:lnTo>
                  <a:pt x="174387" y="95293"/>
                </a:lnTo>
                <a:lnTo>
                  <a:pt x="174387" y="0"/>
                </a:lnTo>
                <a:lnTo>
                  <a:pt x="0" y="0"/>
                </a:lnTo>
                <a:lnTo>
                  <a:pt x="0" y="95293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14953" y="1474757"/>
            <a:ext cx="174387" cy="119117"/>
          </a:xfrm>
          <a:custGeom>
            <a:avLst/>
            <a:gdLst/>
            <a:ahLst/>
            <a:cxnLst/>
            <a:rect l="l" t="t" r="r" b="b"/>
            <a:pathLst>
              <a:path w="174387" h="119117">
                <a:moveTo>
                  <a:pt x="0" y="0"/>
                </a:moveTo>
                <a:lnTo>
                  <a:pt x="174387" y="0"/>
                </a:lnTo>
                <a:lnTo>
                  <a:pt x="174387" y="4924"/>
                </a:lnTo>
                <a:lnTo>
                  <a:pt x="174387" y="16991"/>
                </a:lnTo>
                <a:lnTo>
                  <a:pt x="174387" y="33610"/>
                </a:lnTo>
                <a:lnTo>
                  <a:pt x="174387" y="52191"/>
                </a:lnTo>
                <a:lnTo>
                  <a:pt x="174387" y="70145"/>
                </a:lnTo>
                <a:lnTo>
                  <a:pt x="174387" y="84882"/>
                </a:lnTo>
                <a:lnTo>
                  <a:pt x="174387" y="93812"/>
                </a:lnTo>
                <a:lnTo>
                  <a:pt x="174387" y="95293"/>
                </a:lnTo>
                <a:lnTo>
                  <a:pt x="171922" y="101518"/>
                </a:lnTo>
                <a:lnTo>
                  <a:pt x="165015" y="106803"/>
                </a:lnTo>
                <a:lnTo>
                  <a:pt x="154393" y="111146"/>
                </a:lnTo>
                <a:lnTo>
                  <a:pt x="140785" y="114549"/>
                </a:lnTo>
                <a:lnTo>
                  <a:pt x="124922" y="117010"/>
                </a:lnTo>
                <a:lnTo>
                  <a:pt x="107532" y="118531"/>
                </a:lnTo>
                <a:lnTo>
                  <a:pt x="89344" y="119111"/>
                </a:lnTo>
                <a:lnTo>
                  <a:pt x="87199" y="119117"/>
                </a:lnTo>
                <a:lnTo>
                  <a:pt x="68967" y="118647"/>
                </a:lnTo>
                <a:lnTo>
                  <a:pt x="51446" y="117237"/>
                </a:lnTo>
                <a:lnTo>
                  <a:pt x="35366" y="114886"/>
                </a:lnTo>
                <a:lnTo>
                  <a:pt x="21455" y="111594"/>
                </a:lnTo>
                <a:lnTo>
                  <a:pt x="10444" y="107362"/>
                </a:lnTo>
                <a:lnTo>
                  <a:pt x="3061" y="102189"/>
                </a:lnTo>
                <a:lnTo>
                  <a:pt x="35" y="96075"/>
                </a:lnTo>
                <a:lnTo>
                  <a:pt x="0" y="90207"/>
                </a:lnTo>
                <a:lnTo>
                  <a:pt x="0" y="77934"/>
                </a:lnTo>
                <a:lnTo>
                  <a:pt x="0" y="61114"/>
                </a:lnTo>
                <a:lnTo>
                  <a:pt x="0" y="42390"/>
                </a:lnTo>
                <a:lnTo>
                  <a:pt x="0" y="24404"/>
                </a:lnTo>
                <a:lnTo>
                  <a:pt x="0" y="9796"/>
                </a:lnTo>
                <a:lnTo>
                  <a:pt x="0" y="1209"/>
                </a:lnTo>
                <a:lnTo>
                  <a:pt x="0" y="0"/>
                </a:lnTo>
                <a:close/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14953" y="1458544"/>
            <a:ext cx="174387" cy="32424"/>
          </a:xfrm>
          <a:custGeom>
            <a:avLst/>
            <a:gdLst/>
            <a:ahLst/>
            <a:cxnLst/>
            <a:rect l="l" t="t" r="r" b="b"/>
            <a:pathLst>
              <a:path w="174387" h="32424">
                <a:moveTo>
                  <a:pt x="87199" y="0"/>
                </a:moveTo>
                <a:lnTo>
                  <a:pt x="67514" y="417"/>
                </a:lnTo>
                <a:lnTo>
                  <a:pt x="49110" y="1633"/>
                </a:lnTo>
                <a:lnTo>
                  <a:pt x="32854" y="3548"/>
                </a:lnTo>
                <a:lnTo>
                  <a:pt x="19281" y="6062"/>
                </a:lnTo>
                <a:lnTo>
                  <a:pt x="8925" y="9077"/>
                </a:lnTo>
                <a:lnTo>
                  <a:pt x="2320" y="12494"/>
                </a:lnTo>
                <a:lnTo>
                  <a:pt x="0" y="16212"/>
                </a:lnTo>
                <a:lnTo>
                  <a:pt x="2247" y="19871"/>
                </a:lnTo>
                <a:lnTo>
                  <a:pt x="8786" y="23293"/>
                </a:lnTo>
                <a:lnTo>
                  <a:pt x="19086" y="26316"/>
                </a:lnTo>
                <a:lnTo>
                  <a:pt x="32611" y="28839"/>
                </a:lnTo>
                <a:lnTo>
                  <a:pt x="48827" y="30765"/>
                </a:lnTo>
                <a:lnTo>
                  <a:pt x="67201" y="31993"/>
                </a:lnTo>
                <a:lnTo>
                  <a:pt x="87199" y="32424"/>
                </a:lnTo>
                <a:lnTo>
                  <a:pt x="106868" y="32007"/>
                </a:lnTo>
                <a:lnTo>
                  <a:pt x="125275" y="30791"/>
                </a:lnTo>
                <a:lnTo>
                  <a:pt x="141532" y="28877"/>
                </a:lnTo>
                <a:lnTo>
                  <a:pt x="155105" y="26362"/>
                </a:lnTo>
                <a:lnTo>
                  <a:pt x="165462" y="23347"/>
                </a:lnTo>
                <a:lnTo>
                  <a:pt x="172067" y="19930"/>
                </a:lnTo>
                <a:lnTo>
                  <a:pt x="174387" y="16212"/>
                </a:lnTo>
                <a:lnTo>
                  <a:pt x="172144" y="12555"/>
                </a:lnTo>
                <a:lnTo>
                  <a:pt x="165608" y="9132"/>
                </a:lnTo>
                <a:lnTo>
                  <a:pt x="155311" y="6109"/>
                </a:lnTo>
                <a:lnTo>
                  <a:pt x="141789" y="3585"/>
                </a:lnTo>
                <a:lnTo>
                  <a:pt x="125573" y="1659"/>
                </a:lnTo>
                <a:lnTo>
                  <a:pt x="107199" y="431"/>
                </a:lnTo>
                <a:lnTo>
                  <a:pt x="8719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14953" y="1458544"/>
            <a:ext cx="174387" cy="32424"/>
          </a:xfrm>
          <a:custGeom>
            <a:avLst/>
            <a:gdLst/>
            <a:ahLst/>
            <a:cxnLst/>
            <a:rect l="l" t="t" r="r" b="b"/>
            <a:pathLst>
              <a:path w="174387" h="32424">
                <a:moveTo>
                  <a:pt x="87199" y="0"/>
                </a:moveTo>
                <a:lnTo>
                  <a:pt x="107199" y="431"/>
                </a:lnTo>
                <a:lnTo>
                  <a:pt x="125573" y="1659"/>
                </a:lnTo>
                <a:lnTo>
                  <a:pt x="141789" y="3585"/>
                </a:lnTo>
                <a:lnTo>
                  <a:pt x="155311" y="6109"/>
                </a:lnTo>
                <a:lnTo>
                  <a:pt x="165608" y="9132"/>
                </a:lnTo>
                <a:lnTo>
                  <a:pt x="172144" y="12555"/>
                </a:lnTo>
                <a:lnTo>
                  <a:pt x="174387" y="16212"/>
                </a:lnTo>
                <a:lnTo>
                  <a:pt x="172067" y="19930"/>
                </a:lnTo>
                <a:lnTo>
                  <a:pt x="165462" y="23347"/>
                </a:lnTo>
                <a:lnTo>
                  <a:pt x="155105" y="26362"/>
                </a:lnTo>
                <a:lnTo>
                  <a:pt x="141532" y="28877"/>
                </a:lnTo>
                <a:lnTo>
                  <a:pt x="125275" y="30791"/>
                </a:lnTo>
                <a:lnTo>
                  <a:pt x="106868" y="32007"/>
                </a:lnTo>
                <a:lnTo>
                  <a:pt x="87199" y="32424"/>
                </a:lnTo>
                <a:lnTo>
                  <a:pt x="67201" y="31993"/>
                </a:lnTo>
                <a:lnTo>
                  <a:pt x="48827" y="30765"/>
                </a:lnTo>
                <a:lnTo>
                  <a:pt x="32611" y="28839"/>
                </a:lnTo>
                <a:lnTo>
                  <a:pt x="19086" y="26316"/>
                </a:lnTo>
                <a:lnTo>
                  <a:pt x="8786" y="23293"/>
                </a:lnTo>
                <a:lnTo>
                  <a:pt x="2247" y="19871"/>
                </a:lnTo>
                <a:lnTo>
                  <a:pt x="0" y="16212"/>
                </a:lnTo>
                <a:lnTo>
                  <a:pt x="2320" y="12494"/>
                </a:lnTo>
                <a:lnTo>
                  <a:pt x="8925" y="9077"/>
                </a:lnTo>
                <a:lnTo>
                  <a:pt x="19281" y="6062"/>
                </a:lnTo>
                <a:lnTo>
                  <a:pt x="32854" y="3548"/>
                </a:lnTo>
                <a:lnTo>
                  <a:pt x="49110" y="1633"/>
                </a:lnTo>
                <a:lnTo>
                  <a:pt x="67514" y="417"/>
                </a:lnTo>
                <a:lnTo>
                  <a:pt x="87199" y="0"/>
                </a:lnTo>
                <a:close/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1834" y="1175192"/>
            <a:ext cx="811438" cy="659890"/>
          </a:xfrm>
          <a:custGeom>
            <a:avLst/>
            <a:gdLst/>
            <a:ahLst/>
            <a:cxnLst/>
            <a:rect l="l" t="t" r="r" b="b"/>
            <a:pathLst>
              <a:path w="811438" h="659890">
                <a:moveTo>
                  <a:pt x="0" y="659890"/>
                </a:moveTo>
                <a:lnTo>
                  <a:pt x="811438" y="659890"/>
                </a:lnTo>
                <a:lnTo>
                  <a:pt x="811438" y="0"/>
                </a:lnTo>
                <a:lnTo>
                  <a:pt x="0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67104" y="1465706"/>
            <a:ext cx="174392" cy="119122"/>
          </a:xfrm>
          <a:custGeom>
            <a:avLst/>
            <a:gdLst/>
            <a:ahLst/>
            <a:cxnLst/>
            <a:rect l="l" t="t" r="r" b="b"/>
            <a:pathLst>
              <a:path w="174392" h="119122">
                <a:moveTo>
                  <a:pt x="0" y="9800"/>
                </a:moveTo>
                <a:lnTo>
                  <a:pt x="0" y="95297"/>
                </a:lnTo>
                <a:lnTo>
                  <a:pt x="35" y="96078"/>
                </a:lnTo>
                <a:lnTo>
                  <a:pt x="3060" y="102192"/>
                </a:lnTo>
                <a:lnTo>
                  <a:pt x="10443" y="107364"/>
                </a:lnTo>
                <a:lnTo>
                  <a:pt x="21453" y="111597"/>
                </a:lnTo>
                <a:lnTo>
                  <a:pt x="35363" y="114889"/>
                </a:lnTo>
                <a:lnTo>
                  <a:pt x="51443" y="117241"/>
                </a:lnTo>
                <a:lnTo>
                  <a:pt x="68965" y="118651"/>
                </a:lnTo>
                <a:lnTo>
                  <a:pt x="87198" y="119122"/>
                </a:lnTo>
                <a:lnTo>
                  <a:pt x="89350" y="119115"/>
                </a:lnTo>
                <a:lnTo>
                  <a:pt x="107535" y="118535"/>
                </a:lnTo>
                <a:lnTo>
                  <a:pt x="124924" y="117013"/>
                </a:lnTo>
                <a:lnTo>
                  <a:pt x="140787" y="114551"/>
                </a:lnTo>
                <a:lnTo>
                  <a:pt x="154395" y="111148"/>
                </a:lnTo>
                <a:lnTo>
                  <a:pt x="165018" y="106805"/>
                </a:lnTo>
                <a:lnTo>
                  <a:pt x="171927" y="101521"/>
                </a:lnTo>
                <a:lnTo>
                  <a:pt x="174392" y="95297"/>
                </a:lnTo>
                <a:lnTo>
                  <a:pt x="174392" y="0"/>
                </a:lnTo>
                <a:lnTo>
                  <a:pt x="0" y="0"/>
                </a:lnTo>
                <a:lnTo>
                  <a:pt x="0" y="980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67104" y="1465706"/>
            <a:ext cx="174392" cy="119122"/>
          </a:xfrm>
          <a:custGeom>
            <a:avLst/>
            <a:gdLst/>
            <a:ahLst/>
            <a:cxnLst/>
            <a:rect l="l" t="t" r="r" b="b"/>
            <a:pathLst>
              <a:path w="174392" h="119122">
                <a:moveTo>
                  <a:pt x="0" y="0"/>
                </a:moveTo>
                <a:lnTo>
                  <a:pt x="174392" y="0"/>
                </a:lnTo>
                <a:lnTo>
                  <a:pt x="174392" y="4925"/>
                </a:lnTo>
                <a:lnTo>
                  <a:pt x="174392" y="16992"/>
                </a:lnTo>
                <a:lnTo>
                  <a:pt x="174392" y="95297"/>
                </a:lnTo>
                <a:lnTo>
                  <a:pt x="171927" y="101521"/>
                </a:lnTo>
                <a:lnTo>
                  <a:pt x="165018" y="106805"/>
                </a:lnTo>
                <a:lnTo>
                  <a:pt x="154395" y="111148"/>
                </a:lnTo>
                <a:lnTo>
                  <a:pt x="140787" y="114551"/>
                </a:lnTo>
                <a:lnTo>
                  <a:pt x="124924" y="117013"/>
                </a:lnTo>
                <a:lnTo>
                  <a:pt x="107535" y="118535"/>
                </a:lnTo>
                <a:lnTo>
                  <a:pt x="89350" y="119115"/>
                </a:lnTo>
                <a:lnTo>
                  <a:pt x="87198" y="119122"/>
                </a:lnTo>
                <a:lnTo>
                  <a:pt x="68965" y="118651"/>
                </a:lnTo>
                <a:lnTo>
                  <a:pt x="51443" y="117241"/>
                </a:lnTo>
                <a:lnTo>
                  <a:pt x="35363" y="114889"/>
                </a:lnTo>
                <a:lnTo>
                  <a:pt x="21453" y="111597"/>
                </a:lnTo>
                <a:lnTo>
                  <a:pt x="10443" y="107364"/>
                </a:lnTo>
                <a:lnTo>
                  <a:pt x="3060" y="102192"/>
                </a:lnTo>
                <a:lnTo>
                  <a:pt x="35" y="96078"/>
                </a:lnTo>
                <a:lnTo>
                  <a:pt x="0" y="95297"/>
                </a:lnTo>
                <a:lnTo>
                  <a:pt x="0" y="90212"/>
                </a:lnTo>
                <a:lnTo>
                  <a:pt x="0" y="77939"/>
                </a:lnTo>
                <a:lnTo>
                  <a:pt x="0" y="61120"/>
                </a:lnTo>
                <a:lnTo>
                  <a:pt x="0" y="42396"/>
                </a:lnTo>
                <a:lnTo>
                  <a:pt x="0" y="24409"/>
                </a:lnTo>
                <a:lnTo>
                  <a:pt x="0" y="9800"/>
                </a:lnTo>
                <a:lnTo>
                  <a:pt x="0" y="1211"/>
                </a:lnTo>
                <a:lnTo>
                  <a:pt x="0" y="0"/>
                </a:lnTo>
                <a:close/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67104" y="1449494"/>
            <a:ext cx="174392" cy="32424"/>
          </a:xfrm>
          <a:custGeom>
            <a:avLst/>
            <a:gdLst/>
            <a:ahLst/>
            <a:cxnLst/>
            <a:rect l="l" t="t" r="r" b="b"/>
            <a:pathLst>
              <a:path w="174392" h="32424">
                <a:moveTo>
                  <a:pt x="87198" y="0"/>
                </a:moveTo>
                <a:lnTo>
                  <a:pt x="67515" y="417"/>
                </a:lnTo>
                <a:lnTo>
                  <a:pt x="49110" y="1633"/>
                </a:lnTo>
                <a:lnTo>
                  <a:pt x="32854" y="3548"/>
                </a:lnTo>
                <a:lnTo>
                  <a:pt x="19281" y="6063"/>
                </a:lnTo>
                <a:lnTo>
                  <a:pt x="8925" y="9078"/>
                </a:lnTo>
                <a:lnTo>
                  <a:pt x="2320" y="12494"/>
                </a:lnTo>
                <a:lnTo>
                  <a:pt x="0" y="16212"/>
                </a:lnTo>
                <a:lnTo>
                  <a:pt x="2246" y="19871"/>
                </a:lnTo>
                <a:lnTo>
                  <a:pt x="8786" y="23293"/>
                </a:lnTo>
                <a:lnTo>
                  <a:pt x="19085" y="26315"/>
                </a:lnTo>
                <a:lnTo>
                  <a:pt x="32609" y="28839"/>
                </a:lnTo>
                <a:lnTo>
                  <a:pt x="48826" y="30765"/>
                </a:lnTo>
                <a:lnTo>
                  <a:pt x="67200" y="31993"/>
                </a:lnTo>
                <a:lnTo>
                  <a:pt x="87198" y="32424"/>
                </a:lnTo>
                <a:lnTo>
                  <a:pt x="106873" y="32007"/>
                </a:lnTo>
                <a:lnTo>
                  <a:pt x="125278" y="30791"/>
                </a:lnTo>
                <a:lnTo>
                  <a:pt x="141534" y="28876"/>
                </a:lnTo>
                <a:lnTo>
                  <a:pt x="155108" y="26361"/>
                </a:lnTo>
                <a:lnTo>
                  <a:pt x="165465" y="23346"/>
                </a:lnTo>
                <a:lnTo>
                  <a:pt x="172071" y="19930"/>
                </a:lnTo>
                <a:lnTo>
                  <a:pt x="174392" y="16212"/>
                </a:lnTo>
                <a:lnTo>
                  <a:pt x="172146" y="12554"/>
                </a:lnTo>
                <a:lnTo>
                  <a:pt x="165608" y="9131"/>
                </a:lnTo>
                <a:lnTo>
                  <a:pt x="155309" y="6109"/>
                </a:lnTo>
                <a:lnTo>
                  <a:pt x="141784" y="3585"/>
                </a:lnTo>
                <a:lnTo>
                  <a:pt x="125568" y="1659"/>
                </a:lnTo>
                <a:lnTo>
                  <a:pt x="107195" y="431"/>
                </a:lnTo>
                <a:lnTo>
                  <a:pt x="87198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7104" y="1449494"/>
            <a:ext cx="174392" cy="32424"/>
          </a:xfrm>
          <a:custGeom>
            <a:avLst/>
            <a:gdLst/>
            <a:ahLst/>
            <a:cxnLst/>
            <a:rect l="l" t="t" r="r" b="b"/>
            <a:pathLst>
              <a:path w="174392" h="32424">
                <a:moveTo>
                  <a:pt x="87198" y="0"/>
                </a:moveTo>
                <a:lnTo>
                  <a:pt x="107195" y="431"/>
                </a:lnTo>
                <a:lnTo>
                  <a:pt x="125568" y="1659"/>
                </a:lnTo>
                <a:lnTo>
                  <a:pt x="141784" y="3585"/>
                </a:lnTo>
                <a:lnTo>
                  <a:pt x="155309" y="6109"/>
                </a:lnTo>
                <a:lnTo>
                  <a:pt x="165608" y="9131"/>
                </a:lnTo>
                <a:lnTo>
                  <a:pt x="172146" y="12554"/>
                </a:lnTo>
                <a:lnTo>
                  <a:pt x="174392" y="16212"/>
                </a:lnTo>
                <a:lnTo>
                  <a:pt x="172071" y="19930"/>
                </a:lnTo>
                <a:lnTo>
                  <a:pt x="165465" y="23346"/>
                </a:lnTo>
                <a:lnTo>
                  <a:pt x="155108" y="26361"/>
                </a:lnTo>
                <a:lnTo>
                  <a:pt x="141534" y="28876"/>
                </a:lnTo>
                <a:lnTo>
                  <a:pt x="125278" y="30791"/>
                </a:lnTo>
                <a:lnTo>
                  <a:pt x="106873" y="32007"/>
                </a:lnTo>
                <a:lnTo>
                  <a:pt x="87198" y="32424"/>
                </a:lnTo>
                <a:lnTo>
                  <a:pt x="67200" y="31993"/>
                </a:lnTo>
                <a:lnTo>
                  <a:pt x="48826" y="30765"/>
                </a:lnTo>
                <a:lnTo>
                  <a:pt x="32609" y="28839"/>
                </a:lnTo>
                <a:lnTo>
                  <a:pt x="19085" y="26315"/>
                </a:lnTo>
                <a:lnTo>
                  <a:pt x="8786" y="23293"/>
                </a:lnTo>
                <a:lnTo>
                  <a:pt x="2246" y="19871"/>
                </a:lnTo>
                <a:lnTo>
                  <a:pt x="0" y="16212"/>
                </a:lnTo>
                <a:lnTo>
                  <a:pt x="2320" y="12494"/>
                </a:lnTo>
                <a:lnTo>
                  <a:pt x="8925" y="9078"/>
                </a:lnTo>
                <a:lnTo>
                  <a:pt x="19281" y="6063"/>
                </a:lnTo>
                <a:lnTo>
                  <a:pt x="32854" y="3548"/>
                </a:lnTo>
                <a:lnTo>
                  <a:pt x="49110" y="1633"/>
                </a:lnTo>
                <a:lnTo>
                  <a:pt x="67515" y="417"/>
                </a:lnTo>
                <a:lnTo>
                  <a:pt x="87198" y="0"/>
                </a:lnTo>
                <a:close/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6684" y="1175192"/>
            <a:ext cx="811440" cy="659890"/>
          </a:xfrm>
          <a:custGeom>
            <a:avLst/>
            <a:gdLst/>
            <a:ahLst/>
            <a:cxnLst/>
            <a:rect l="l" t="t" r="r" b="b"/>
            <a:pathLst>
              <a:path w="811440" h="659890">
                <a:moveTo>
                  <a:pt x="811440" y="659890"/>
                </a:moveTo>
                <a:lnTo>
                  <a:pt x="0" y="659890"/>
                </a:lnTo>
                <a:lnTo>
                  <a:pt x="0" y="0"/>
                </a:lnTo>
                <a:lnTo>
                  <a:pt x="811440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98124" y="1175192"/>
            <a:ext cx="763709" cy="0"/>
          </a:xfrm>
          <a:custGeom>
            <a:avLst/>
            <a:gdLst/>
            <a:ahLst/>
            <a:cxnLst/>
            <a:rect l="l" t="t" r="r" b="b"/>
            <a:pathLst>
              <a:path w="763709">
                <a:moveTo>
                  <a:pt x="0" y="0"/>
                </a:moveTo>
                <a:lnTo>
                  <a:pt x="763709" y="0"/>
                </a:lnTo>
              </a:path>
            </a:pathLst>
          </a:custGeom>
          <a:ln w="5715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98124" y="1835083"/>
            <a:ext cx="763709" cy="0"/>
          </a:xfrm>
          <a:custGeom>
            <a:avLst/>
            <a:gdLst/>
            <a:ahLst/>
            <a:cxnLst/>
            <a:rect l="l" t="t" r="r" b="b"/>
            <a:pathLst>
              <a:path w="763709">
                <a:moveTo>
                  <a:pt x="0" y="0"/>
                </a:moveTo>
                <a:lnTo>
                  <a:pt x="763709" y="0"/>
                </a:lnTo>
              </a:path>
            </a:pathLst>
          </a:custGeom>
          <a:ln w="5715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74729" y="970216"/>
            <a:ext cx="197020" cy="490775"/>
          </a:xfrm>
          <a:custGeom>
            <a:avLst/>
            <a:gdLst/>
            <a:ahLst/>
            <a:cxnLst/>
            <a:rect l="l" t="t" r="r" b="b"/>
            <a:pathLst>
              <a:path w="197020" h="490775">
                <a:moveTo>
                  <a:pt x="0" y="0"/>
                </a:moveTo>
                <a:lnTo>
                  <a:pt x="197020" y="490775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78353" y="986881"/>
            <a:ext cx="198756" cy="496256"/>
          </a:xfrm>
          <a:custGeom>
            <a:avLst/>
            <a:gdLst/>
            <a:ahLst/>
            <a:cxnLst/>
            <a:rect l="l" t="t" r="r" b="b"/>
            <a:pathLst>
              <a:path w="198756" h="496256">
                <a:moveTo>
                  <a:pt x="0" y="496256"/>
                </a:moveTo>
                <a:lnTo>
                  <a:pt x="198756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938967" y="976480"/>
            <a:ext cx="43182" cy="61424"/>
          </a:xfrm>
          <a:custGeom>
            <a:avLst/>
            <a:gdLst/>
            <a:ahLst/>
            <a:cxnLst/>
            <a:rect l="l" t="t" r="r" b="b"/>
            <a:pathLst>
              <a:path w="43182" h="61424">
                <a:moveTo>
                  <a:pt x="42576" y="0"/>
                </a:moveTo>
                <a:lnTo>
                  <a:pt x="0" y="44279"/>
                </a:lnTo>
                <a:lnTo>
                  <a:pt x="26574" y="40313"/>
                </a:lnTo>
                <a:lnTo>
                  <a:pt x="43182" y="61424"/>
                </a:lnTo>
                <a:lnTo>
                  <a:pt x="42576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69643" y="1011890"/>
            <a:ext cx="188787" cy="466961"/>
          </a:xfrm>
          <a:custGeom>
            <a:avLst/>
            <a:gdLst/>
            <a:ahLst/>
            <a:cxnLst/>
            <a:rect l="l" t="t" r="r" b="b"/>
            <a:pathLst>
              <a:path w="188787" h="466961">
                <a:moveTo>
                  <a:pt x="0" y="466961"/>
                </a:moveTo>
                <a:lnTo>
                  <a:pt x="188787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830726" y="974319"/>
            <a:ext cx="43228" cy="61424"/>
          </a:xfrm>
          <a:custGeom>
            <a:avLst/>
            <a:gdLst/>
            <a:ahLst/>
            <a:cxnLst/>
            <a:rect l="l" t="t" r="r" b="b"/>
            <a:pathLst>
              <a:path w="43228" h="61424">
                <a:moveTo>
                  <a:pt x="42446" y="0"/>
                </a:moveTo>
                <a:lnTo>
                  <a:pt x="0" y="44394"/>
                </a:lnTo>
                <a:lnTo>
                  <a:pt x="26561" y="40347"/>
                </a:lnTo>
                <a:lnTo>
                  <a:pt x="43228" y="61424"/>
                </a:lnTo>
                <a:lnTo>
                  <a:pt x="42446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6734" y="1009352"/>
            <a:ext cx="67821" cy="165174"/>
          </a:xfrm>
          <a:custGeom>
            <a:avLst/>
            <a:gdLst/>
            <a:ahLst/>
            <a:cxnLst/>
            <a:rect l="l" t="t" r="r" b="b"/>
            <a:pathLst>
              <a:path w="67821" h="165174">
                <a:moveTo>
                  <a:pt x="0" y="165174"/>
                </a:moveTo>
                <a:lnTo>
                  <a:pt x="67821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96851" y="971782"/>
            <a:ext cx="43232" cy="61424"/>
          </a:xfrm>
          <a:custGeom>
            <a:avLst/>
            <a:gdLst/>
            <a:ahLst/>
            <a:cxnLst/>
            <a:rect l="l" t="t" r="r" b="b"/>
            <a:pathLst>
              <a:path w="43232" h="61424">
                <a:moveTo>
                  <a:pt x="42438" y="0"/>
                </a:moveTo>
                <a:lnTo>
                  <a:pt x="0" y="44416"/>
                </a:lnTo>
                <a:lnTo>
                  <a:pt x="26556" y="40359"/>
                </a:lnTo>
                <a:lnTo>
                  <a:pt x="43232" y="61424"/>
                </a:lnTo>
                <a:lnTo>
                  <a:pt x="42438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94609" y="1520285"/>
            <a:ext cx="215031" cy="518636"/>
          </a:xfrm>
          <a:custGeom>
            <a:avLst/>
            <a:gdLst/>
            <a:ahLst/>
            <a:cxnLst/>
            <a:rect l="l" t="t" r="r" b="b"/>
            <a:pathLst>
              <a:path w="215031" h="518636">
                <a:moveTo>
                  <a:pt x="0" y="0"/>
                </a:moveTo>
                <a:lnTo>
                  <a:pt x="215031" y="518636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81887" y="2014766"/>
            <a:ext cx="43308" cy="61427"/>
          </a:xfrm>
          <a:custGeom>
            <a:avLst/>
            <a:gdLst/>
            <a:ahLst/>
            <a:cxnLst/>
            <a:rect l="l" t="t" r="r" b="b"/>
            <a:pathLst>
              <a:path w="43308" h="61427">
                <a:moveTo>
                  <a:pt x="43308" y="61427"/>
                </a:moveTo>
                <a:lnTo>
                  <a:pt x="42888" y="0"/>
                </a:lnTo>
                <a:lnTo>
                  <a:pt x="26631" y="21391"/>
                </a:lnTo>
                <a:lnTo>
                  <a:pt x="0" y="17863"/>
                </a:lnTo>
                <a:lnTo>
                  <a:pt x="43308" y="6142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32608" y="1515998"/>
            <a:ext cx="232886" cy="565213"/>
          </a:xfrm>
          <a:custGeom>
            <a:avLst/>
            <a:gdLst/>
            <a:ahLst/>
            <a:cxnLst/>
            <a:rect l="l" t="t" r="r" b="b"/>
            <a:pathLst>
              <a:path w="232886" h="565213">
                <a:moveTo>
                  <a:pt x="0" y="565213"/>
                </a:moveTo>
                <a:lnTo>
                  <a:pt x="232886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27352" y="2081212"/>
            <a:ext cx="905256" cy="0"/>
          </a:xfrm>
          <a:custGeom>
            <a:avLst/>
            <a:gdLst/>
            <a:ahLst/>
            <a:cxnLst/>
            <a:rect l="l" t="t" r="r" b="b"/>
            <a:pathLst>
              <a:path w="905256">
                <a:moveTo>
                  <a:pt x="0" y="0"/>
                </a:moveTo>
                <a:lnTo>
                  <a:pt x="905256" y="0"/>
                </a:lnTo>
              </a:path>
            </a:pathLst>
          </a:custGeom>
          <a:ln w="2286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86688" y="970216"/>
            <a:ext cx="288036" cy="0"/>
          </a:xfrm>
          <a:custGeom>
            <a:avLst/>
            <a:gdLst/>
            <a:ahLst/>
            <a:cxnLst/>
            <a:rect l="l" t="t" r="r" b="b"/>
            <a:pathLst>
              <a:path w="288036">
                <a:moveTo>
                  <a:pt x="0" y="0"/>
                </a:moveTo>
                <a:lnTo>
                  <a:pt x="288036" y="0"/>
                </a:lnTo>
              </a:path>
            </a:pathLst>
          </a:custGeom>
          <a:ln w="2286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80664" y="965644"/>
            <a:ext cx="288036" cy="0"/>
          </a:xfrm>
          <a:custGeom>
            <a:avLst/>
            <a:gdLst/>
            <a:ahLst/>
            <a:cxnLst/>
            <a:rect l="l" t="t" r="r" b="b"/>
            <a:pathLst>
              <a:path w="288036">
                <a:moveTo>
                  <a:pt x="0" y="0"/>
                </a:moveTo>
                <a:lnTo>
                  <a:pt x="288035" y="0"/>
                </a:lnTo>
              </a:path>
            </a:pathLst>
          </a:custGeom>
          <a:ln w="2286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74724" y="970216"/>
            <a:ext cx="1810512" cy="0"/>
          </a:xfrm>
          <a:custGeom>
            <a:avLst/>
            <a:gdLst/>
            <a:ahLst/>
            <a:cxnLst/>
            <a:rect l="l" t="t" r="r" b="b"/>
            <a:pathLst>
              <a:path w="1810512">
                <a:moveTo>
                  <a:pt x="0" y="0"/>
                </a:moveTo>
                <a:lnTo>
                  <a:pt x="1810512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86688" y="2081212"/>
            <a:ext cx="740664" cy="0"/>
          </a:xfrm>
          <a:custGeom>
            <a:avLst/>
            <a:gdLst/>
            <a:ahLst/>
            <a:cxnLst/>
            <a:rect l="l" t="t" r="r" b="b"/>
            <a:pathLst>
              <a:path w="740664">
                <a:moveTo>
                  <a:pt x="740664" y="0"/>
                </a:moveTo>
                <a:lnTo>
                  <a:pt x="0" y="0"/>
                </a:lnTo>
              </a:path>
            </a:pathLst>
          </a:custGeom>
          <a:ln w="5715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32608" y="2081212"/>
            <a:ext cx="740663" cy="0"/>
          </a:xfrm>
          <a:custGeom>
            <a:avLst/>
            <a:gdLst/>
            <a:ahLst/>
            <a:cxnLst/>
            <a:rect l="l" t="t" r="r" b="b"/>
            <a:pathLst>
              <a:path w="740663">
                <a:moveTo>
                  <a:pt x="740663" y="0"/>
                </a:moveTo>
                <a:lnTo>
                  <a:pt x="0" y="0"/>
                </a:lnTo>
              </a:path>
            </a:pathLst>
          </a:custGeom>
          <a:ln w="5715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339321" y="887920"/>
            <a:ext cx="0" cy="82296"/>
          </a:xfrm>
          <a:custGeom>
            <a:avLst/>
            <a:gdLst/>
            <a:ahLst/>
            <a:cxnLst/>
            <a:rect l="l" t="t" r="r" b="b"/>
            <a:pathLst>
              <a:path h="82296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1143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74240" y="887920"/>
            <a:ext cx="0" cy="82296"/>
          </a:xfrm>
          <a:custGeom>
            <a:avLst/>
            <a:gdLst/>
            <a:ahLst/>
            <a:cxnLst/>
            <a:rect l="l" t="t" r="r" b="b"/>
            <a:pathLst>
              <a:path h="82296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1143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985236" y="887920"/>
            <a:ext cx="0" cy="82296"/>
          </a:xfrm>
          <a:custGeom>
            <a:avLst/>
            <a:gdLst/>
            <a:ahLst/>
            <a:cxnLst/>
            <a:rect l="l" t="t" r="r" b="b"/>
            <a:pathLst>
              <a:path h="82296">
                <a:moveTo>
                  <a:pt x="0" y="0"/>
                </a:moveTo>
                <a:lnTo>
                  <a:pt x="0" y="82296"/>
                </a:lnTo>
              </a:path>
            </a:pathLst>
          </a:custGeom>
          <a:ln w="1143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382888" y="1471783"/>
            <a:ext cx="82300" cy="30604"/>
          </a:xfrm>
          <a:custGeom>
            <a:avLst/>
            <a:gdLst/>
            <a:ahLst/>
            <a:cxnLst/>
            <a:rect l="l" t="t" r="r" b="b"/>
            <a:pathLst>
              <a:path w="82300" h="30604">
                <a:moveTo>
                  <a:pt x="82300" y="0"/>
                </a:moveTo>
                <a:lnTo>
                  <a:pt x="0" y="0"/>
                </a:lnTo>
                <a:lnTo>
                  <a:pt x="2174" y="2174"/>
                </a:lnTo>
                <a:lnTo>
                  <a:pt x="13861" y="13691"/>
                </a:lnTo>
                <a:lnTo>
                  <a:pt x="23355" y="22268"/>
                </a:lnTo>
                <a:lnTo>
                  <a:pt x="31297" y="27906"/>
                </a:lnTo>
                <a:lnTo>
                  <a:pt x="38330" y="30604"/>
                </a:lnTo>
                <a:lnTo>
                  <a:pt x="45094" y="30362"/>
                </a:lnTo>
                <a:lnTo>
                  <a:pt x="52231" y="27181"/>
                </a:lnTo>
                <a:lnTo>
                  <a:pt x="60384" y="21060"/>
                </a:lnTo>
                <a:lnTo>
                  <a:pt x="70193" y="12000"/>
                </a:lnTo>
                <a:lnTo>
                  <a:pt x="823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00592" y="1441178"/>
            <a:ext cx="82296" cy="30604"/>
          </a:xfrm>
          <a:custGeom>
            <a:avLst/>
            <a:gdLst/>
            <a:ahLst/>
            <a:cxnLst/>
            <a:rect l="l" t="t" r="r" b="b"/>
            <a:pathLst>
              <a:path w="82296" h="30604">
                <a:moveTo>
                  <a:pt x="82296" y="30604"/>
                </a:moveTo>
                <a:lnTo>
                  <a:pt x="70189" y="18603"/>
                </a:lnTo>
                <a:lnTo>
                  <a:pt x="60381" y="9543"/>
                </a:lnTo>
                <a:lnTo>
                  <a:pt x="52229" y="3422"/>
                </a:lnTo>
                <a:lnTo>
                  <a:pt x="45092" y="241"/>
                </a:lnTo>
                <a:lnTo>
                  <a:pt x="38328" y="0"/>
                </a:lnTo>
                <a:lnTo>
                  <a:pt x="31296" y="2698"/>
                </a:lnTo>
                <a:lnTo>
                  <a:pt x="23353" y="8337"/>
                </a:lnTo>
                <a:lnTo>
                  <a:pt x="13859" y="16915"/>
                </a:lnTo>
                <a:lnTo>
                  <a:pt x="2171" y="28433"/>
                </a:lnTo>
                <a:lnTo>
                  <a:pt x="0" y="30604"/>
                </a:lnTo>
                <a:lnTo>
                  <a:pt x="82296" y="30604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00592" y="1441178"/>
            <a:ext cx="164596" cy="61208"/>
          </a:xfrm>
          <a:custGeom>
            <a:avLst/>
            <a:gdLst/>
            <a:ahLst/>
            <a:cxnLst/>
            <a:rect l="l" t="t" r="r" b="b"/>
            <a:pathLst>
              <a:path w="164596" h="61208">
                <a:moveTo>
                  <a:pt x="164596" y="30604"/>
                </a:moveTo>
                <a:lnTo>
                  <a:pt x="152489" y="42604"/>
                </a:lnTo>
                <a:lnTo>
                  <a:pt x="142680" y="51664"/>
                </a:lnTo>
                <a:lnTo>
                  <a:pt x="134527" y="57785"/>
                </a:lnTo>
                <a:lnTo>
                  <a:pt x="127390" y="60967"/>
                </a:lnTo>
                <a:lnTo>
                  <a:pt x="120626" y="61208"/>
                </a:lnTo>
                <a:lnTo>
                  <a:pt x="113593" y="58510"/>
                </a:lnTo>
                <a:lnTo>
                  <a:pt x="105651" y="52872"/>
                </a:lnTo>
                <a:lnTo>
                  <a:pt x="96157" y="44295"/>
                </a:lnTo>
                <a:lnTo>
                  <a:pt x="84470" y="32778"/>
                </a:lnTo>
                <a:lnTo>
                  <a:pt x="82296" y="30604"/>
                </a:lnTo>
                <a:lnTo>
                  <a:pt x="70189" y="18603"/>
                </a:lnTo>
                <a:lnTo>
                  <a:pt x="60381" y="9543"/>
                </a:lnTo>
                <a:lnTo>
                  <a:pt x="52229" y="3422"/>
                </a:lnTo>
                <a:lnTo>
                  <a:pt x="45092" y="241"/>
                </a:lnTo>
                <a:lnTo>
                  <a:pt x="38328" y="0"/>
                </a:lnTo>
                <a:lnTo>
                  <a:pt x="31296" y="2698"/>
                </a:lnTo>
                <a:lnTo>
                  <a:pt x="23353" y="8337"/>
                </a:lnTo>
                <a:lnTo>
                  <a:pt x="13859" y="16915"/>
                </a:lnTo>
                <a:lnTo>
                  <a:pt x="2171" y="28433"/>
                </a:lnTo>
                <a:lnTo>
                  <a:pt x="0" y="30604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300592" y="1494656"/>
            <a:ext cx="82296" cy="18283"/>
          </a:xfrm>
          <a:custGeom>
            <a:avLst/>
            <a:gdLst/>
            <a:ahLst/>
            <a:cxnLst/>
            <a:rect l="l" t="t" r="r" b="b"/>
            <a:pathLst>
              <a:path w="82296" h="18283">
                <a:moveTo>
                  <a:pt x="82296" y="18283"/>
                </a:moveTo>
                <a:lnTo>
                  <a:pt x="75954" y="13025"/>
                </a:lnTo>
                <a:lnTo>
                  <a:pt x="69274" y="8648"/>
                </a:lnTo>
                <a:lnTo>
                  <a:pt x="60670" y="4377"/>
                </a:lnTo>
                <a:lnTo>
                  <a:pt x="50461" y="1173"/>
                </a:lnTo>
                <a:lnTo>
                  <a:pt x="38969" y="0"/>
                </a:lnTo>
                <a:lnTo>
                  <a:pt x="26514" y="1818"/>
                </a:lnTo>
                <a:lnTo>
                  <a:pt x="13418" y="7592"/>
                </a:lnTo>
                <a:lnTo>
                  <a:pt x="0" y="18283"/>
                </a:lnTo>
                <a:lnTo>
                  <a:pt x="82296" y="18283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382888" y="1512940"/>
            <a:ext cx="82300" cy="18283"/>
          </a:xfrm>
          <a:custGeom>
            <a:avLst/>
            <a:gdLst/>
            <a:ahLst/>
            <a:cxnLst/>
            <a:rect l="l" t="t" r="r" b="b"/>
            <a:pathLst>
              <a:path w="82300" h="18283">
                <a:moveTo>
                  <a:pt x="82300" y="0"/>
                </a:moveTo>
                <a:lnTo>
                  <a:pt x="0" y="0"/>
                </a:lnTo>
                <a:lnTo>
                  <a:pt x="13417" y="10690"/>
                </a:lnTo>
                <a:lnTo>
                  <a:pt x="26514" y="16464"/>
                </a:lnTo>
                <a:lnTo>
                  <a:pt x="38969" y="18283"/>
                </a:lnTo>
                <a:lnTo>
                  <a:pt x="50462" y="17110"/>
                </a:lnTo>
                <a:lnTo>
                  <a:pt x="60671" y="13906"/>
                </a:lnTo>
                <a:lnTo>
                  <a:pt x="69276" y="9635"/>
                </a:lnTo>
                <a:lnTo>
                  <a:pt x="75957" y="5259"/>
                </a:lnTo>
                <a:lnTo>
                  <a:pt x="80392" y="1739"/>
                </a:lnTo>
                <a:lnTo>
                  <a:pt x="82261" y="3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300592" y="1494656"/>
            <a:ext cx="164596" cy="36567"/>
          </a:xfrm>
          <a:custGeom>
            <a:avLst/>
            <a:gdLst/>
            <a:ahLst/>
            <a:cxnLst/>
            <a:rect l="l" t="t" r="r" b="b"/>
            <a:pathLst>
              <a:path w="164596" h="36567">
                <a:moveTo>
                  <a:pt x="0" y="18283"/>
                </a:moveTo>
                <a:lnTo>
                  <a:pt x="13418" y="7592"/>
                </a:lnTo>
                <a:lnTo>
                  <a:pt x="26514" y="1818"/>
                </a:lnTo>
                <a:lnTo>
                  <a:pt x="38969" y="0"/>
                </a:lnTo>
                <a:lnTo>
                  <a:pt x="50461" y="1173"/>
                </a:lnTo>
                <a:lnTo>
                  <a:pt x="60670" y="4377"/>
                </a:lnTo>
                <a:lnTo>
                  <a:pt x="69274" y="8648"/>
                </a:lnTo>
                <a:lnTo>
                  <a:pt x="75954" y="13025"/>
                </a:lnTo>
                <a:lnTo>
                  <a:pt x="80388" y="16544"/>
                </a:lnTo>
                <a:lnTo>
                  <a:pt x="82296" y="18283"/>
                </a:lnTo>
                <a:lnTo>
                  <a:pt x="95713" y="28974"/>
                </a:lnTo>
                <a:lnTo>
                  <a:pt x="108810" y="34748"/>
                </a:lnTo>
                <a:lnTo>
                  <a:pt x="121265" y="36567"/>
                </a:lnTo>
                <a:lnTo>
                  <a:pt x="132758" y="35393"/>
                </a:lnTo>
                <a:lnTo>
                  <a:pt x="142967" y="32190"/>
                </a:lnTo>
                <a:lnTo>
                  <a:pt x="151572" y="27919"/>
                </a:lnTo>
                <a:lnTo>
                  <a:pt x="158253" y="23542"/>
                </a:lnTo>
                <a:lnTo>
                  <a:pt x="162688" y="20023"/>
                </a:lnTo>
                <a:lnTo>
                  <a:pt x="164557" y="18322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82673" y="1441178"/>
            <a:ext cx="164592" cy="61208"/>
          </a:xfrm>
          <a:custGeom>
            <a:avLst/>
            <a:gdLst/>
            <a:ahLst/>
            <a:cxnLst/>
            <a:rect l="l" t="t" r="r" b="b"/>
            <a:pathLst>
              <a:path w="164592" h="61208">
                <a:moveTo>
                  <a:pt x="164591" y="30604"/>
                </a:moveTo>
                <a:lnTo>
                  <a:pt x="152484" y="42604"/>
                </a:lnTo>
                <a:lnTo>
                  <a:pt x="142675" y="51665"/>
                </a:lnTo>
                <a:lnTo>
                  <a:pt x="134522" y="57786"/>
                </a:lnTo>
                <a:lnTo>
                  <a:pt x="127385" y="60967"/>
                </a:lnTo>
                <a:lnTo>
                  <a:pt x="120621" y="61208"/>
                </a:lnTo>
                <a:lnTo>
                  <a:pt x="113588" y="58509"/>
                </a:lnTo>
                <a:lnTo>
                  <a:pt x="105647" y="52871"/>
                </a:lnTo>
                <a:lnTo>
                  <a:pt x="96153" y="44293"/>
                </a:lnTo>
                <a:lnTo>
                  <a:pt x="84467" y="32775"/>
                </a:lnTo>
                <a:lnTo>
                  <a:pt x="82295" y="30604"/>
                </a:lnTo>
                <a:lnTo>
                  <a:pt x="70188" y="18603"/>
                </a:lnTo>
                <a:lnTo>
                  <a:pt x="60379" y="9543"/>
                </a:lnTo>
                <a:lnTo>
                  <a:pt x="52226" y="3422"/>
                </a:lnTo>
                <a:lnTo>
                  <a:pt x="45089" y="241"/>
                </a:lnTo>
                <a:lnTo>
                  <a:pt x="38325" y="0"/>
                </a:lnTo>
                <a:lnTo>
                  <a:pt x="31292" y="2698"/>
                </a:lnTo>
                <a:lnTo>
                  <a:pt x="23351" y="8337"/>
                </a:lnTo>
                <a:lnTo>
                  <a:pt x="13857" y="16915"/>
                </a:lnTo>
                <a:lnTo>
                  <a:pt x="2171" y="28433"/>
                </a:lnTo>
                <a:lnTo>
                  <a:pt x="0" y="30604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82673" y="1494656"/>
            <a:ext cx="164592" cy="36567"/>
          </a:xfrm>
          <a:custGeom>
            <a:avLst/>
            <a:gdLst/>
            <a:ahLst/>
            <a:cxnLst/>
            <a:rect l="l" t="t" r="r" b="b"/>
            <a:pathLst>
              <a:path w="164592" h="36567">
                <a:moveTo>
                  <a:pt x="0" y="18283"/>
                </a:moveTo>
                <a:lnTo>
                  <a:pt x="13416" y="7592"/>
                </a:lnTo>
                <a:lnTo>
                  <a:pt x="26513" y="1818"/>
                </a:lnTo>
                <a:lnTo>
                  <a:pt x="38967" y="0"/>
                </a:lnTo>
                <a:lnTo>
                  <a:pt x="50459" y="1173"/>
                </a:lnTo>
                <a:lnTo>
                  <a:pt x="60668" y="4377"/>
                </a:lnTo>
                <a:lnTo>
                  <a:pt x="69273" y="8648"/>
                </a:lnTo>
                <a:lnTo>
                  <a:pt x="75953" y="13025"/>
                </a:lnTo>
                <a:lnTo>
                  <a:pt x="80388" y="16544"/>
                </a:lnTo>
                <a:lnTo>
                  <a:pt x="82295" y="18283"/>
                </a:lnTo>
                <a:lnTo>
                  <a:pt x="95712" y="28974"/>
                </a:lnTo>
                <a:lnTo>
                  <a:pt x="108809" y="34748"/>
                </a:lnTo>
                <a:lnTo>
                  <a:pt x="121263" y="36567"/>
                </a:lnTo>
                <a:lnTo>
                  <a:pt x="132755" y="35393"/>
                </a:lnTo>
                <a:lnTo>
                  <a:pt x="142964" y="32189"/>
                </a:lnTo>
                <a:lnTo>
                  <a:pt x="151569" y="27918"/>
                </a:lnTo>
                <a:lnTo>
                  <a:pt x="158249" y="23541"/>
                </a:lnTo>
                <a:lnTo>
                  <a:pt x="162684" y="20022"/>
                </a:lnTo>
                <a:lnTo>
                  <a:pt x="164552" y="18322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578917" y="1439750"/>
            <a:ext cx="164591" cy="61208"/>
          </a:xfrm>
          <a:custGeom>
            <a:avLst/>
            <a:gdLst/>
            <a:ahLst/>
            <a:cxnLst/>
            <a:rect l="l" t="t" r="r" b="b"/>
            <a:pathLst>
              <a:path w="164591" h="61208">
                <a:moveTo>
                  <a:pt x="164591" y="30604"/>
                </a:moveTo>
                <a:lnTo>
                  <a:pt x="152484" y="42604"/>
                </a:lnTo>
                <a:lnTo>
                  <a:pt x="142675" y="51665"/>
                </a:lnTo>
                <a:lnTo>
                  <a:pt x="134522" y="57786"/>
                </a:lnTo>
                <a:lnTo>
                  <a:pt x="127385" y="60967"/>
                </a:lnTo>
                <a:lnTo>
                  <a:pt x="120621" y="61208"/>
                </a:lnTo>
                <a:lnTo>
                  <a:pt x="113588" y="58509"/>
                </a:lnTo>
                <a:lnTo>
                  <a:pt x="105647" y="52871"/>
                </a:lnTo>
                <a:lnTo>
                  <a:pt x="96153" y="44293"/>
                </a:lnTo>
                <a:lnTo>
                  <a:pt x="84467" y="32775"/>
                </a:lnTo>
                <a:lnTo>
                  <a:pt x="82296" y="30604"/>
                </a:lnTo>
                <a:lnTo>
                  <a:pt x="70188" y="18603"/>
                </a:lnTo>
                <a:lnTo>
                  <a:pt x="60379" y="9543"/>
                </a:lnTo>
                <a:lnTo>
                  <a:pt x="52226" y="3422"/>
                </a:lnTo>
                <a:lnTo>
                  <a:pt x="45089" y="241"/>
                </a:lnTo>
                <a:lnTo>
                  <a:pt x="38325" y="0"/>
                </a:lnTo>
                <a:lnTo>
                  <a:pt x="31292" y="2698"/>
                </a:lnTo>
                <a:lnTo>
                  <a:pt x="23351" y="8337"/>
                </a:lnTo>
                <a:lnTo>
                  <a:pt x="13857" y="16915"/>
                </a:lnTo>
                <a:lnTo>
                  <a:pt x="2171" y="28433"/>
                </a:lnTo>
                <a:lnTo>
                  <a:pt x="0" y="30604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578917" y="1493228"/>
            <a:ext cx="164591" cy="36567"/>
          </a:xfrm>
          <a:custGeom>
            <a:avLst/>
            <a:gdLst/>
            <a:ahLst/>
            <a:cxnLst/>
            <a:rect l="l" t="t" r="r" b="b"/>
            <a:pathLst>
              <a:path w="164591" h="36567">
                <a:moveTo>
                  <a:pt x="0" y="18283"/>
                </a:moveTo>
                <a:lnTo>
                  <a:pt x="13416" y="7592"/>
                </a:lnTo>
                <a:lnTo>
                  <a:pt x="26513" y="1818"/>
                </a:lnTo>
                <a:lnTo>
                  <a:pt x="38967" y="0"/>
                </a:lnTo>
                <a:lnTo>
                  <a:pt x="50459" y="1173"/>
                </a:lnTo>
                <a:lnTo>
                  <a:pt x="60668" y="4377"/>
                </a:lnTo>
                <a:lnTo>
                  <a:pt x="69273" y="8648"/>
                </a:lnTo>
                <a:lnTo>
                  <a:pt x="75953" y="13025"/>
                </a:lnTo>
                <a:lnTo>
                  <a:pt x="80388" y="16544"/>
                </a:lnTo>
                <a:lnTo>
                  <a:pt x="82296" y="18283"/>
                </a:lnTo>
                <a:lnTo>
                  <a:pt x="95712" y="28974"/>
                </a:lnTo>
                <a:lnTo>
                  <a:pt x="108809" y="34748"/>
                </a:lnTo>
                <a:lnTo>
                  <a:pt x="121263" y="36567"/>
                </a:lnTo>
                <a:lnTo>
                  <a:pt x="132755" y="35393"/>
                </a:lnTo>
                <a:lnTo>
                  <a:pt x="142964" y="32189"/>
                </a:lnTo>
                <a:lnTo>
                  <a:pt x="151569" y="27918"/>
                </a:lnTo>
                <a:lnTo>
                  <a:pt x="158249" y="23541"/>
                </a:lnTo>
                <a:lnTo>
                  <a:pt x="162684" y="20022"/>
                </a:lnTo>
                <a:lnTo>
                  <a:pt x="164552" y="18322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23911" y="1508855"/>
            <a:ext cx="132873" cy="324326"/>
          </a:xfrm>
          <a:custGeom>
            <a:avLst/>
            <a:gdLst/>
            <a:ahLst/>
            <a:cxnLst/>
            <a:rect l="l" t="t" r="r" b="b"/>
            <a:pathLst>
              <a:path w="132873" h="324326">
                <a:moveTo>
                  <a:pt x="0" y="324326"/>
                </a:moveTo>
                <a:lnTo>
                  <a:pt x="132873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57673" y="1371000"/>
            <a:ext cx="211932" cy="89991"/>
          </a:xfrm>
          <a:custGeom>
            <a:avLst/>
            <a:gdLst/>
            <a:ahLst/>
            <a:cxnLst/>
            <a:rect l="l" t="t" r="r" b="b"/>
            <a:pathLst>
              <a:path w="211932" h="89991">
                <a:moveTo>
                  <a:pt x="211932" y="89991"/>
                </a:moveTo>
                <a:lnTo>
                  <a:pt x="187444" y="66453"/>
                </a:lnTo>
                <a:lnTo>
                  <a:pt x="164799" y="47062"/>
                </a:lnTo>
                <a:lnTo>
                  <a:pt x="143935" y="31500"/>
                </a:lnTo>
                <a:lnTo>
                  <a:pt x="124787" y="19449"/>
                </a:lnTo>
                <a:lnTo>
                  <a:pt x="107292" y="10592"/>
                </a:lnTo>
                <a:lnTo>
                  <a:pt x="91386" y="4609"/>
                </a:lnTo>
                <a:lnTo>
                  <a:pt x="77006" y="1185"/>
                </a:lnTo>
                <a:lnTo>
                  <a:pt x="64089" y="0"/>
                </a:lnTo>
                <a:lnTo>
                  <a:pt x="52571" y="736"/>
                </a:lnTo>
                <a:lnTo>
                  <a:pt x="42387" y="3076"/>
                </a:lnTo>
                <a:lnTo>
                  <a:pt x="33475" y="6702"/>
                </a:lnTo>
                <a:lnTo>
                  <a:pt x="25771" y="11297"/>
                </a:lnTo>
                <a:lnTo>
                  <a:pt x="19212" y="16541"/>
                </a:lnTo>
                <a:lnTo>
                  <a:pt x="13733" y="22117"/>
                </a:lnTo>
                <a:lnTo>
                  <a:pt x="9272" y="27708"/>
                </a:lnTo>
                <a:lnTo>
                  <a:pt x="3147" y="37660"/>
                </a:lnTo>
                <a:lnTo>
                  <a:pt x="328" y="43855"/>
                </a:lnTo>
                <a:lnTo>
                  <a:pt x="0" y="44749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135991" y="1397319"/>
            <a:ext cx="46286" cy="58654"/>
          </a:xfrm>
          <a:custGeom>
            <a:avLst/>
            <a:gdLst/>
            <a:ahLst/>
            <a:cxnLst/>
            <a:rect l="l" t="t" r="r" b="b"/>
            <a:pathLst>
              <a:path w="46286" h="58654">
                <a:moveTo>
                  <a:pt x="18247" y="58654"/>
                </a:moveTo>
                <a:lnTo>
                  <a:pt x="46286" y="4000"/>
                </a:lnTo>
                <a:lnTo>
                  <a:pt x="21981" y="15444"/>
                </a:lnTo>
                <a:lnTo>
                  <a:pt x="0" y="0"/>
                </a:lnTo>
                <a:lnTo>
                  <a:pt x="18247" y="5865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73309" y="1384335"/>
            <a:ext cx="211932" cy="89993"/>
          </a:xfrm>
          <a:custGeom>
            <a:avLst/>
            <a:gdLst/>
            <a:ahLst/>
            <a:cxnLst/>
            <a:rect l="l" t="t" r="r" b="b"/>
            <a:pathLst>
              <a:path w="211932" h="89993">
                <a:moveTo>
                  <a:pt x="0" y="89993"/>
                </a:moveTo>
                <a:lnTo>
                  <a:pt x="24488" y="66455"/>
                </a:lnTo>
                <a:lnTo>
                  <a:pt x="47133" y="47064"/>
                </a:lnTo>
                <a:lnTo>
                  <a:pt x="67997" y="31501"/>
                </a:lnTo>
                <a:lnTo>
                  <a:pt x="87145" y="19450"/>
                </a:lnTo>
                <a:lnTo>
                  <a:pt x="104640" y="10592"/>
                </a:lnTo>
                <a:lnTo>
                  <a:pt x="120546" y="4610"/>
                </a:lnTo>
                <a:lnTo>
                  <a:pt x="134925" y="1185"/>
                </a:lnTo>
                <a:lnTo>
                  <a:pt x="147843" y="0"/>
                </a:lnTo>
                <a:lnTo>
                  <a:pt x="159361" y="736"/>
                </a:lnTo>
                <a:lnTo>
                  <a:pt x="169545" y="3076"/>
                </a:lnTo>
                <a:lnTo>
                  <a:pt x="178457" y="6701"/>
                </a:lnTo>
                <a:lnTo>
                  <a:pt x="186160" y="11295"/>
                </a:lnTo>
                <a:lnTo>
                  <a:pt x="192720" y="16539"/>
                </a:lnTo>
                <a:lnTo>
                  <a:pt x="198199" y="22115"/>
                </a:lnTo>
                <a:lnTo>
                  <a:pt x="202660" y="27706"/>
                </a:lnTo>
                <a:lnTo>
                  <a:pt x="208785" y="37658"/>
                </a:lnTo>
                <a:lnTo>
                  <a:pt x="211604" y="43852"/>
                </a:lnTo>
                <a:lnTo>
                  <a:pt x="211932" y="44746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860636" y="1410655"/>
            <a:ext cx="46286" cy="58649"/>
          </a:xfrm>
          <a:custGeom>
            <a:avLst/>
            <a:gdLst/>
            <a:ahLst/>
            <a:cxnLst/>
            <a:rect l="l" t="t" r="r" b="b"/>
            <a:pathLst>
              <a:path w="46286" h="58649">
                <a:moveTo>
                  <a:pt x="28038" y="58649"/>
                </a:moveTo>
                <a:lnTo>
                  <a:pt x="46286" y="0"/>
                </a:lnTo>
                <a:lnTo>
                  <a:pt x="24301" y="15444"/>
                </a:lnTo>
                <a:lnTo>
                  <a:pt x="0" y="3995"/>
                </a:lnTo>
                <a:lnTo>
                  <a:pt x="28038" y="5864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149578" y="1556954"/>
            <a:ext cx="211454" cy="87930"/>
          </a:xfrm>
          <a:custGeom>
            <a:avLst/>
            <a:gdLst/>
            <a:ahLst/>
            <a:cxnLst/>
            <a:rect l="l" t="t" r="r" b="b"/>
            <a:pathLst>
              <a:path w="211455" h="87930">
                <a:moveTo>
                  <a:pt x="0" y="28575"/>
                </a:moveTo>
                <a:lnTo>
                  <a:pt x="4627" y="48483"/>
                </a:lnTo>
                <a:lnTo>
                  <a:pt x="11475" y="63882"/>
                </a:lnTo>
                <a:lnTo>
                  <a:pt x="20278" y="75149"/>
                </a:lnTo>
                <a:lnTo>
                  <a:pt x="30769" y="82661"/>
                </a:lnTo>
                <a:lnTo>
                  <a:pt x="42683" y="86796"/>
                </a:lnTo>
                <a:lnTo>
                  <a:pt x="55755" y="87930"/>
                </a:lnTo>
                <a:lnTo>
                  <a:pt x="69718" y="86442"/>
                </a:lnTo>
                <a:lnTo>
                  <a:pt x="84307" y="82707"/>
                </a:lnTo>
                <a:lnTo>
                  <a:pt x="99256" y="77103"/>
                </a:lnTo>
                <a:lnTo>
                  <a:pt x="114299" y="70008"/>
                </a:lnTo>
                <a:lnTo>
                  <a:pt x="129171" y="61799"/>
                </a:lnTo>
                <a:lnTo>
                  <a:pt x="143606" y="52852"/>
                </a:lnTo>
                <a:lnTo>
                  <a:pt x="157338" y="43545"/>
                </a:lnTo>
                <a:lnTo>
                  <a:pt x="170101" y="34255"/>
                </a:lnTo>
                <a:lnTo>
                  <a:pt x="181629" y="25360"/>
                </a:lnTo>
                <a:lnTo>
                  <a:pt x="191658" y="17236"/>
                </a:lnTo>
                <a:lnTo>
                  <a:pt x="199920" y="10261"/>
                </a:lnTo>
                <a:lnTo>
                  <a:pt x="206151" y="4812"/>
                </a:lnTo>
                <a:lnTo>
                  <a:pt x="210084" y="1265"/>
                </a:lnTo>
                <a:lnTo>
                  <a:pt x="211454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333074" y="1529268"/>
            <a:ext cx="57351" cy="55864"/>
          </a:xfrm>
          <a:custGeom>
            <a:avLst/>
            <a:gdLst/>
            <a:ahLst/>
            <a:cxnLst/>
            <a:rect l="l" t="t" r="r" b="b"/>
            <a:pathLst>
              <a:path w="57351" h="55864">
                <a:moveTo>
                  <a:pt x="57351" y="0"/>
                </a:moveTo>
                <a:lnTo>
                  <a:pt x="0" y="22002"/>
                </a:lnTo>
                <a:lnTo>
                  <a:pt x="25740" y="29691"/>
                </a:lnTo>
                <a:lnTo>
                  <a:pt x="31807" y="55864"/>
                </a:lnTo>
                <a:lnTo>
                  <a:pt x="57351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84315" y="1559098"/>
            <a:ext cx="211455" cy="87930"/>
          </a:xfrm>
          <a:custGeom>
            <a:avLst/>
            <a:gdLst/>
            <a:ahLst/>
            <a:cxnLst/>
            <a:rect l="l" t="t" r="r" b="b"/>
            <a:pathLst>
              <a:path w="211455" h="87930">
                <a:moveTo>
                  <a:pt x="211455" y="28574"/>
                </a:moveTo>
                <a:lnTo>
                  <a:pt x="206827" y="48483"/>
                </a:lnTo>
                <a:lnTo>
                  <a:pt x="199979" y="63882"/>
                </a:lnTo>
                <a:lnTo>
                  <a:pt x="191176" y="75149"/>
                </a:lnTo>
                <a:lnTo>
                  <a:pt x="180685" y="82661"/>
                </a:lnTo>
                <a:lnTo>
                  <a:pt x="168771" y="86796"/>
                </a:lnTo>
                <a:lnTo>
                  <a:pt x="155699" y="87930"/>
                </a:lnTo>
                <a:lnTo>
                  <a:pt x="141736" y="86442"/>
                </a:lnTo>
                <a:lnTo>
                  <a:pt x="127147" y="82707"/>
                </a:lnTo>
                <a:lnTo>
                  <a:pt x="112198" y="77103"/>
                </a:lnTo>
                <a:lnTo>
                  <a:pt x="97154" y="70008"/>
                </a:lnTo>
                <a:lnTo>
                  <a:pt x="82283" y="61799"/>
                </a:lnTo>
                <a:lnTo>
                  <a:pt x="67848" y="52852"/>
                </a:lnTo>
                <a:lnTo>
                  <a:pt x="54116" y="43545"/>
                </a:lnTo>
                <a:lnTo>
                  <a:pt x="41353" y="34255"/>
                </a:lnTo>
                <a:lnTo>
                  <a:pt x="29825" y="25360"/>
                </a:lnTo>
                <a:lnTo>
                  <a:pt x="19796" y="17236"/>
                </a:lnTo>
                <a:lnTo>
                  <a:pt x="11534" y="10261"/>
                </a:lnTo>
                <a:lnTo>
                  <a:pt x="5303" y="4812"/>
                </a:lnTo>
                <a:lnTo>
                  <a:pt x="1370" y="1265"/>
                </a:lnTo>
                <a:lnTo>
                  <a:pt x="0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54922" y="1531411"/>
            <a:ext cx="57351" cy="55864"/>
          </a:xfrm>
          <a:custGeom>
            <a:avLst/>
            <a:gdLst/>
            <a:ahLst/>
            <a:cxnLst/>
            <a:rect l="l" t="t" r="r" b="b"/>
            <a:pathLst>
              <a:path w="57351" h="55864">
                <a:moveTo>
                  <a:pt x="0" y="0"/>
                </a:moveTo>
                <a:lnTo>
                  <a:pt x="25539" y="55864"/>
                </a:lnTo>
                <a:lnTo>
                  <a:pt x="31610" y="29691"/>
                </a:lnTo>
                <a:lnTo>
                  <a:pt x="57351" y="22002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781073" y="1388382"/>
            <a:ext cx="211923" cy="89991"/>
          </a:xfrm>
          <a:custGeom>
            <a:avLst/>
            <a:gdLst/>
            <a:ahLst/>
            <a:cxnLst/>
            <a:rect l="l" t="t" r="r" b="b"/>
            <a:pathLst>
              <a:path w="211923" h="89991">
                <a:moveTo>
                  <a:pt x="0" y="89991"/>
                </a:moveTo>
                <a:lnTo>
                  <a:pt x="24488" y="66453"/>
                </a:lnTo>
                <a:lnTo>
                  <a:pt x="47132" y="47062"/>
                </a:lnTo>
                <a:lnTo>
                  <a:pt x="67996" y="31500"/>
                </a:lnTo>
                <a:lnTo>
                  <a:pt x="87143" y="19449"/>
                </a:lnTo>
                <a:lnTo>
                  <a:pt x="104638" y="10592"/>
                </a:lnTo>
                <a:lnTo>
                  <a:pt x="120543" y="4609"/>
                </a:lnTo>
                <a:lnTo>
                  <a:pt x="134922" y="1185"/>
                </a:lnTo>
                <a:lnTo>
                  <a:pt x="147838" y="0"/>
                </a:lnTo>
                <a:lnTo>
                  <a:pt x="159356" y="736"/>
                </a:lnTo>
                <a:lnTo>
                  <a:pt x="169539" y="3076"/>
                </a:lnTo>
                <a:lnTo>
                  <a:pt x="178451" y="6702"/>
                </a:lnTo>
                <a:lnTo>
                  <a:pt x="186154" y="11297"/>
                </a:lnTo>
                <a:lnTo>
                  <a:pt x="192713" y="16541"/>
                </a:lnTo>
                <a:lnTo>
                  <a:pt x="198191" y="22117"/>
                </a:lnTo>
                <a:lnTo>
                  <a:pt x="202652" y="27708"/>
                </a:lnTo>
                <a:lnTo>
                  <a:pt x="208776" y="37660"/>
                </a:lnTo>
                <a:lnTo>
                  <a:pt x="211595" y="43855"/>
                </a:lnTo>
                <a:lnTo>
                  <a:pt x="211923" y="44749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68388" y="1414700"/>
            <a:ext cx="46291" cy="58654"/>
          </a:xfrm>
          <a:custGeom>
            <a:avLst/>
            <a:gdLst/>
            <a:ahLst/>
            <a:cxnLst/>
            <a:rect l="l" t="t" r="r" b="b"/>
            <a:pathLst>
              <a:path w="46291" h="58654">
                <a:moveTo>
                  <a:pt x="28037" y="58654"/>
                </a:moveTo>
                <a:lnTo>
                  <a:pt x="46291" y="0"/>
                </a:lnTo>
                <a:lnTo>
                  <a:pt x="24311" y="15444"/>
                </a:lnTo>
                <a:lnTo>
                  <a:pt x="0" y="4000"/>
                </a:lnTo>
                <a:lnTo>
                  <a:pt x="28037" y="5865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796115" y="1563147"/>
            <a:ext cx="211455" cy="87930"/>
          </a:xfrm>
          <a:custGeom>
            <a:avLst/>
            <a:gdLst/>
            <a:ahLst/>
            <a:cxnLst/>
            <a:rect l="l" t="t" r="r" b="b"/>
            <a:pathLst>
              <a:path w="211455" h="87930">
                <a:moveTo>
                  <a:pt x="211454" y="28574"/>
                </a:moveTo>
                <a:lnTo>
                  <a:pt x="206827" y="48483"/>
                </a:lnTo>
                <a:lnTo>
                  <a:pt x="199979" y="63882"/>
                </a:lnTo>
                <a:lnTo>
                  <a:pt x="191176" y="75149"/>
                </a:lnTo>
                <a:lnTo>
                  <a:pt x="180685" y="82661"/>
                </a:lnTo>
                <a:lnTo>
                  <a:pt x="168771" y="86796"/>
                </a:lnTo>
                <a:lnTo>
                  <a:pt x="155699" y="87930"/>
                </a:lnTo>
                <a:lnTo>
                  <a:pt x="141736" y="86442"/>
                </a:lnTo>
                <a:lnTo>
                  <a:pt x="127147" y="82707"/>
                </a:lnTo>
                <a:lnTo>
                  <a:pt x="112198" y="77103"/>
                </a:lnTo>
                <a:lnTo>
                  <a:pt x="97154" y="70008"/>
                </a:lnTo>
                <a:lnTo>
                  <a:pt x="82283" y="61799"/>
                </a:lnTo>
                <a:lnTo>
                  <a:pt x="67848" y="52852"/>
                </a:lnTo>
                <a:lnTo>
                  <a:pt x="54116" y="43545"/>
                </a:lnTo>
                <a:lnTo>
                  <a:pt x="41353" y="34255"/>
                </a:lnTo>
                <a:lnTo>
                  <a:pt x="29825" y="25360"/>
                </a:lnTo>
                <a:lnTo>
                  <a:pt x="19796" y="17236"/>
                </a:lnTo>
                <a:lnTo>
                  <a:pt x="11534" y="10261"/>
                </a:lnTo>
                <a:lnTo>
                  <a:pt x="5303" y="4812"/>
                </a:lnTo>
                <a:lnTo>
                  <a:pt x="1370" y="1265"/>
                </a:lnTo>
                <a:lnTo>
                  <a:pt x="0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766729" y="1535456"/>
            <a:ext cx="57344" cy="55864"/>
          </a:xfrm>
          <a:custGeom>
            <a:avLst/>
            <a:gdLst/>
            <a:ahLst/>
            <a:cxnLst/>
            <a:rect l="l" t="t" r="r" b="b"/>
            <a:pathLst>
              <a:path w="57344" h="55864">
                <a:moveTo>
                  <a:pt x="0" y="0"/>
                </a:moveTo>
                <a:lnTo>
                  <a:pt x="25546" y="55864"/>
                </a:lnTo>
                <a:lnTo>
                  <a:pt x="31603" y="29696"/>
                </a:lnTo>
                <a:lnTo>
                  <a:pt x="57344" y="22002"/>
                </a:lnTo>
                <a:lnTo>
                  <a:pt x="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39316" y="805624"/>
            <a:ext cx="164592" cy="123443"/>
          </a:xfrm>
          <a:custGeom>
            <a:avLst/>
            <a:gdLst/>
            <a:ahLst/>
            <a:cxnLst/>
            <a:rect l="l" t="t" r="r" b="b"/>
            <a:pathLst>
              <a:path w="164592" h="123443">
                <a:moveTo>
                  <a:pt x="164592" y="0"/>
                </a:moveTo>
                <a:lnTo>
                  <a:pt x="0" y="123444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74240" y="805624"/>
            <a:ext cx="370332" cy="123443"/>
          </a:xfrm>
          <a:custGeom>
            <a:avLst/>
            <a:gdLst/>
            <a:ahLst/>
            <a:cxnLst/>
            <a:rect l="l" t="t" r="r" b="b"/>
            <a:pathLst>
              <a:path w="370331" h="123443">
                <a:moveTo>
                  <a:pt x="370332" y="0"/>
                </a:moveTo>
                <a:lnTo>
                  <a:pt x="0" y="123444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85236" y="805624"/>
            <a:ext cx="288036" cy="123443"/>
          </a:xfrm>
          <a:custGeom>
            <a:avLst/>
            <a:gdLst/>
            <a:ahLst/>
            <a:cxnLst/>
            <a:rect l="l" t="t" r="r" b="b"/>
            <a:pathLst>
              <a:path w="288036" h="123443">
                <a:moveTo>
                  <a:pt x="288036" y="0"/>
                </a:moveTo>
                <a:lnTo>
                  <a:pt x="0" y="123444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615476" y="1338833"/>
            <a:ext cx="111442" cy="114300"/>
          </a:xfrm>
          <a:custGeom>
            <a:avLst/>
            <a:gdLst/>
            <a:ahLst/>
            <a:cxnLst/>
            <a:rect l="l" t="t" r="r" b="b"/>
            <a:pathLst>
              <a:path w="111442" h="114300">
                <a:moveTo>
                  <a:pt x="0" y="0"/>
                </a:moveTo>
                <a:lnTo>
                  <a:pt x="111442" y="11430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9538" y="2238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29538" y="2238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9538" y="22389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26384" y="2163508"/>
            <a:ext cx="164592" cy="0"/>
          </a:xfrm>
          <a:custGeom>
            <a:avLst/>
            <a:gdLst/>
            <a:ahLst/>
            <a:cxnLst/>
            <a:rect l="l" t="t" r="r" b="b"/>
            <a:pathLst>
              <a:path w="164592">
                <a:moveTo>
                  <a:pt x="0" y="0"/>
                </a:moveTo>
                <a:lnTo>
                  <a:pt x="164592" y="0"/>
                </a:lnTo>
              </a:path>
            </a:pathLst>
          </a:custGeom>
          <a:ln w="571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174460" y="2140277"/>
            <a:ext cx="56864" cy="46461"/>
          </a:xfrm>
          <a:custGeom>
            <a:avLst/>
            <a:gdLst/>
            <a:ahLst/>
            <a:cxnLst/>
            <a:rect l="l" t="t" r="r" b="b"/>
            <a:pathLst>
              <a:path w="56864" h="46461">
                <a:moveTo>
                  <a:pt x="56864" y="23230"/>
                </a:moveTo>
                <a:lnTo>
                  <a:pt x="0" y="0"/>
                </a:lnTo>
                <a:lnTo>
                  <a:pt x="13498" y="23230"/>
                </a:lnTo>
                <a:lnTo>
                  <a:pt x="0" y="46461"/>
                </a:lnTo>
                <a:lnTo>
                  <a:pt x="56864" y="2323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7743" y="2440545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7743" y="2565932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456809" y="318594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89344" y="323674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520310" y="2472069"/>
            <a:ext cx="50800" cy="7265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20310" y="2535570"/>
            <a:ext cx="50800" cy="663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7743" y="2648493"/>
            <a:ext cx="4432566" cy="600953"/>
          </a:xfrm>
          <a:custGeom>
            <a:avLst/>
            <a:gdLst/>
            <a:ahLst/>
            <a:cxnLst/>
            <a:rect l="l" t="t" r="r" b="b"/>
            <a:pathLst>
              <a:path w="4432566" h="600953">
                <a:moveTo>
                  <a:pt x="0" y="550153"/>
                </a:moveTo>
                <a:lnTo>
                  <a:pt x="16636" y="587667"/>
                </a:lnTo>
                <a:lnTo>
                  <a:pt x="50800" y="600953"/>
                </a:lnTo>
                <a:lnTo>
                  <a:pt x="4381765" y="600953"/>
                </a:lnTo>
                <a:lnTo>
                  <a:pt x="4419279" y="584317"/>
                </a:lnTo>
                <a:lnTo>
                  <a:pt x="4432566" y="550153"/>
                </a:lnTo>
                <a:lnTo>
                  <a:pt x="4432566" y="0"/>
                </a:lnTo>
                <a:lnTo>
                  <a:pt x="0" y="0"/>
                </a:lnTo>
                <a:lnTo>
                  <a:pt x="0" y="550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20310" y="2522869"/>
            <a:ext cx="0" cy="694827"/>
          </a:xfrm>
          <a:custGeom>
            <a:avLst/>
            <a:gdLst/>
            <a:ahLst/>
            <a:cxnLst/>
            <a:rect l="l" t="t" r="r" b="b"/>
            <a:pathLst>
              <a:path h="694827">
                <a:moveTo>
                  <a:pt x="0" y="69482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20310" y="25101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520310" y="24974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20310" y="24847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60246" y="19613"/>
            <a:ext cx="199471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00" y="243119"/>
            <a:ext cx="185993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14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6230" y="554237"/>
            <a:ext cx="815698" cy="225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92123">
              <a:lnSpc>
                <a:spcPts val="804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Synchroni</a:t>
            </a:r>
            <a:r>
              <a:rPr sz="700" spc="-9" dirty="0" smtClean="0">
                <a:solidFill>
                  <a:srgbClr val="363435"/>
                </a:solidFill>
                <a:latin typeface="Arial"/>
                <a:cs typeface="Arial"/>
              </a:rPr>
              <a:t>z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70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at request</a:t>
            </a:r>
            <a:r>
              <a:rPr sz="700" spc="5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submission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32401" y="554237"/>
            <a:ext cx="673873" cy="225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8505">
              <a:lnSpc>
                <a:spcPts val="804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Synchroni</a:t>
            </a:r>
            <a:r>
              <a:rPr sz="700" spc="-9" dirty="0" smtClean="0">
                <a:solidFill>
                  <a:srgbClr val="363435"/>
                </a:solidFill>
                <a:latin typeface="Arial"/>
                <a:cs typeface="Arial"/>
              </a:rPr>
              <a:t>z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70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at request</a:t>
            </a:r>
            <a:r>
              <a:rPr sz="700" spc="5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deli</a:t>
            </a:r>
            <a:r>
              <a:rPr sz="700" spc="-20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700" spc="2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1789" y="554237"/>
            <a:ext cx="870194" cy="225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66021">
              <a:lnSpc>
                <a:spcPts val="804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Synchroni</a:t>
            </a:r>
            <a:r>
              <a:rPr sz="700" spc="-9" dirty="0" smtClean="0">
                <a:solidFill>
                  <a:srgbClr val="363435"/>
                </a:solidFill>
                <a:latin typeface="Arial"/>
                <a:cs typeface="Arial"/>
              </a:rPr>
              <a:t>z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70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after processing</a:t>
            </a:r>
            <a:r>
              <a:rPr sz="700" spc="7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700" spc="-14" dirty="0" smtClean="0">
                <a:solidFill>
                  <a:srgbClr val="363435"/>
                </a:solidFill>
                <a:latin typeface="Arial"/>
                <a:cs typeface="Arial"/>
              </a:rPr>
              <a:t>b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y</a:t>
            </a:r>
            <a:r>
              <a:rPr sz="700" spc="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se</a:t>
            </a:r>
            <a:r>
              <a:rPr sz="700" spc="2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700" spc="-20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er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89" y="810269"/>
            <a:ext cx="272836" cy="11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170" y="1017531"/>
            <a:ext cx="379638" cy="11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7075" y="1905258"/>
            <a:ext cx="272836" cy="116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Reply</a:t>
            </a:r>
            <a:endParaRPr sz="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4989" y="2117861"/>
            <a:ext cx="308862" cy="116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Se</a:t>
            </a:r>
            <a:r>
              <a:rPr sz="700" spc="2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700" spc="-20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er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1218" y="2123576"/>
            <a:ext cx="242295" cy="116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Time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2459757"/>
            <a:ext cx="1558249" cy="7600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1977" algn="ctr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Places</a:t>
            </a:r>
            <a:r>
              <a:rPr sz="10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1000" spc="9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</a:t>
            </a:r>
            <a:r>
              <a:rPr sz="10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onization</a:t>
            </a:r>
            <a:endParaRPr sz="1000">
              <a:latin typeface="Times New Roman"/>
              <a:cs typeface="Times New Roman"/>
            </a:endParaRPr>
          </a:p>
          <a:p>
            <a:pPr marL="289788" marR="18978">
              <a:lnSpc>
                <a:spcPct val="95825"/>
              </a:lnSpc>
              <a:spcBef>
                <a:spcPts val="626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submission</a:t>
            </a:r>
            <a:endParaRPr sz="1000">
              <a:latin typeface="Times New Roman"/>
              <a:cs typeface="Times New Roman"/>
            </a:endParaRPr>
          </a:p>
          <a:p>
            <a:pPr marL="289788" marR="18978">
              <a:lnSpc>
                <a:spcPct val="95825"/>
              </a:lnSpc>
              <a:spcBef>
                <a:spcPts val="3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ery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3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After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684" y="1175192"/>
            <a:ext cx="2386588" cy="6598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54097" marR="582908" indent="-97476">
              <a:lnSpc>
                <a:spcPts val="804"/>
              </a:lnSpc>
              <a:spcBef>
                <a:spcPts val="320"/>
              </a:spcBef>
            </a:pPr>
            <a:r>
              <a:rPr sz="700" spc="-84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700" spc="-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ansmission inter</a:t>
            </a:r>
            <a:r>
              <a:rPr sz="700" spc="1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upt</a:t>
            </a:r>
            <a:endParaRPr sz="700">
              <a:latin typeface="Arial"/>
              <a:cs typeface="Arial"/>
            </a:endParaRPr>
          </a:p>
          <a:p>
            <a:pPr marL="1152148" marR="899797">
              <a:lnSpc>
                <a:spcPts val="804"/>
              </a:lnSpc>
              <a:spcBef>
                <a:spcPts val="609"/>
              </a:spcBef>
            </a:pP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Sto</a:t>
            </a:r>
            <a:r>
              <a:rPr sz="700" spc="-5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age </a:t>
            </a:r>
            <a:r>
              <a:rPr sz="700" spc="-19" dirty="0" smtClean="0">
                <a:solidFill>
                  <a:srgbClr val="363435"/>
                </a:solidFill>
                <a:latin typeface="Arial"/>
                <a:cs typeface="Arial"/>
              </a:rPr>
              <a:t>f</a:t>
            </a:r>
            <a:r>
              <a:rPr sz="700" spc="0" dirty="0" smtClean="0">
                <a:solidFill>
                  <a:srgbClr val="363435"/>
                </a:solidFill>
                <a:latin typeface="Arial"/>
                <a:cs typeface="Arial"/>
              </a:rPr>
              <a:t>acility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26384" y="2023808"/>
            <a:ext cx="16459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43647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7054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3627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8707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75166"/>
            <a:ext cx="50800" cy="1773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38667"/>
            <a:ext cx="50800" cy="1710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53104"/>
            <a:ext cx="4432566" cy="1646674"/>
          </a:xfrm>
          <a:custGeom>
            <a:avLst/>
            <a:gdLst/>
            <a:ahLst/>
            <a:cxnLst/>
            <a:rect l="l" t="t" r="r" b="b"/>
            <a:pathLst>
              <a:path w="4432566" h="1646674">
                <a:moveTo>
                  <a:pt x="0" y="1595873"/>
                </a:moveTo>
                <a:lnTo>
                  <a:pt x="16636" y="1633387"/>
                </a:lnTo>
                <a:lnTo>
                  <a:pt x="50800" y="1646674"/>
                </a:lnTo>
                <a:lnTo>
                  <a:pt x="4381765" y="1646674"/>
                </a:lnTo>
                <a:lnTo>
                  <a:pt x="4419279" y="1630038"/>
                </a:lnTo>
                <a:lnTo>
                  <a:pt x="4432566" y="1595873"/>
                </a:lnTo>
                <a:lnTo>
                  <a:pt x="4432566" y="0"/>
                </a:lnTo>
                <a:lnTo>
                  <a:pt x="0" y="0"/>
                </a:lnTo>
                <a:lnTo>
                  <a:pt x="0" y="15958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25967"/>
            <a:ext cx="0" cy="1742060"/>
          </a:xfrm>
          <a:custGeom>
            <a:avLst/>
            <a:gdLst/>
            <a:ahLst/>
            <a:cxnLst/>
            <a:rect l="l" t="t" r="r" b="b"/>
            <a:pathLst>
              <a:path h="1742060">
                <a:moveTo>
                  <a:pt x="0" y="174206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132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005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878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0246" y="19613"/>
            <a:ext cx="199471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85993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14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62269"/>
            <a:ext cx="4110366" cy="18078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Client/Se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 sz="1100">
              <a:latin typeface="Times New Roman"/>
              <a:cs typeface="Times New Roman"/>
            </a:endParaRPr>
          </a:p>
          <a:p>
            <a:pPr marL="289788" marR="92881">
              <a:lnSpc>
                <a:spcPts val="1200"/>
              </a:lnSpc>
              <a:spcBef>
                <a:spcPts val="34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Client/Ser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generally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model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transient synchronous</a:t>
            </a:r>
            <a:r>
              <a:rPr sz="1100" spc="-5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566889" marR="416014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communication. Client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issues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blocks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until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reply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essentially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incoming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requests,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subsequently processes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them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Dr</a:t>
            </a:r>
            <a:r>
              <a:rPr sz="1100" spc="-14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wbacks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synchronous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566889" marR="404373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cannot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while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reply </a:t>
            </a:r>
            <a:r>
              <a:rPr sz="1000" spc="-14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ailures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handled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immediately:</a:t>
            </a:r>
            <a:r>
              <a:rPr sz="1000" spc="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aiting 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model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simply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appropriate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(mail,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241653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37777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28926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34006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273188"/>
            <a:ext cx="50800" cy="10287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336688"/>
            <a:ext cx="50800" cy="965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460340"/>
            <a:ext cx="4432566" cy="892424"/>
          </a:xfrm>
          <a:custGeom>
            <a:avLst/>
            <a:gdLst/>
            <a:ahLst/>
            <a:cxnLst/>
            <a:rect l="l" t="t" r="r" b="b"/>
            <a:pathLst>
              <a:path w="4432566" h="892424">
                <a:moveTo>
                  <a:pt x="0" y="841623"/>
                </a:moveTo>
                <a:lnTo>
                  <a:pt x="16636" y="879137"/>
                </a:lnTo>
                <a:lnTo>
                  <a:pt x="50800" y="892424"/>
                </a:lnTo>
                <a:lnTo>
                  <a:pt x="4381765" y="892424"/>
                </a:lnTo>
                <a:lnTo>
                  <a:pt x="4419279" y="875788"/>
                </a:lnTo>
                <a:lnTo>
                  <a:pt x="4432566" y="841623"/>
                </a:lnTo>
                <a:lnTo>
                  <a:pt x="4432566" y="0"/>
                </a:lnTo>
                <a:lnTo>
                  <a:pt x="0" y="0"/>
                </a:lnTo>
                <a:lnTo>
                  <a:pt x="0" y="8416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323988"/>
            <a:ext cx="0" cy="997024"/>
          </a:xfrm>
          <a:custGeom>
            <a:avLst/>
            <a:gdLst/>
            <a:ahLst/>
            <a:cxnLst/>
            <a:rect l="l" t="t" r="r" b="b"/>
            <a:pathLst>
              <a:path h="997024">
                <a:moveTo>
                  <a:pt x="0" y="99702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3112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2985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2858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0246" y="19613"/>
            <a:ext cx="108814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79533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84218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260287"/>
            <a:ext cx="4089669" cy="1091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Message-oriented</a:t>
            </a:r>
            <a:r>
              <a:rPr sz="1100" spc="-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aims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persistent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asynchronous communication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messages,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queued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Sender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ait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immediate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things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ensures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ault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tolerance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14538" y="19613"/>
            <a:ext cx="15241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      </a:t>
            </a:r>
            <a:r>
              <a:rPr sz="600" spc="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26423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Remote</a:t>
            </a:r>
            <a:r>
              <a:rPr sz="1400" spc="9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Procedure</a:t>
            </a:r>
            <a:r>
              <a:rPr sz="1400" spc="1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Call</a:t>
            </a:r>
            <a:r>
              <a:rPr sz="1400" spc="5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(RPC)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499067"/>
            <a:ext cx="1316229" cy="50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Basic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RPC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arameter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passing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Extended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RPC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Models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43" y="773226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43" y="900124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6809" y="1601241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9344" y="165204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804760"/>
            <a:ext cx="50800" cy="809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868261"/>
            <a:ext cx="50800" cy="7456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43" y="982698"/>
            <a:ext cx="4432566" cy="682042"/>
          </a:xfrm>
          <a:custGeom>
            <a:avLst/>
            <a:gdLst/>
            <a:ahLst/>
            <a:cxnLst/>
            <a:rect l="l" t="t" r="r" b="b"/>
            <a:pathLst>
              <a:path w="4432566" h="682042">
                <a:moveTo>
                  <a:pt x="0" y="631242"/>
                </a:moveTo>
                <a:lnTo>
                  <a:pt x="16636" y="668756"/>
                </a:lnTo>
                <a:lnTo>
                  <a:pt x="50800" y="682042"/>
                </a:lnTo>
                <a:lnTo>
                  <a:pt x="4381765" y="682042"/>
                </a:lnTo>
                <a:lnTo>
                  <a:pt x="4419279" y="665406"/>
                </a:lnTo>
                <a:lnTo>
                  <a:pt x="4432566" y="631242"/>
                </a:lnTo>
                <a:lnTo>
                  <a:pt x="4432566" y="0"/>
                </a:lnTo>
                <a:lnTo>
                  <a:pt x="0" y="0"/>
                </a:lnTo>
                <a:lnTo>
                  <a:pt x="0" y="6312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855561"/>
            <a:ext cx="0" cy="777429"/>
          </a:xfrm>
          <a:custGeom>
            <a:avLst/>
            <a:gdLst/>
            <a:ahLst/>
            <a:cxnLst/>
            <a:rect l="l" t="t" r="r" b="b"/>
            <a:pathLst>
              <a:path h="777429">
                <a:moveTo>
                  <a:pt x="0" y="77742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8428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8301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81746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66" y="2087422"/>
            <a:ext cx="2267083" cy="177843"/>
          </a:xfrm>
          <a:custGeom>
            <a:avLst/>
            <a:gdLst/>
            <a:ahLst/>
            <a:cxnLst/>
            <a:rect l="l" t="t" r="r" b="b"/>
            <a:pathLst>
              <a:path w="2267083" h="177843">
                <a:moveTo>
                  <a:pt x="0" y="50800"/>
                </a:moveTo>
                <a:lnTo>
                  <a:pt x="0" y="177843"/>
                </a:lnTo>
                <a:lnTo>
                  <a:pt x="2267083" y="177843"/>
                </a:lnTo>
                <a:lnTo>
                  <a:pt x="2267083" y="50800"/>
                </a:lnTo>
                <a:lnTo>
                  <a:pt x="2266186" y="41300"/>
                </a:lnTo>
                <a:lnTo>
                  <a:pt x="2243227" y="7786"/>
                </a:lnTo>
                <a:lnTo>
                  <a:pt x="2216282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1566" y="2214320"/>
            <a:ext cx="2267083" cy="1016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45149" y="2771749"/>
            <a:ext cx="114301" cy="11430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3167" y="2822549"/>
            <a:ext cx="2114681" cy="635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08650" y="2118943"/>
            <a:ext cx="50800" cy="66550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08650" y="2182444"/>
            <a:ext cx="50800" cy="60200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566" y="2296882"/>
            <a:ext cx="2267083" cy="538367"/>
          </a:xfrm>
          <a:custGeom>
            <a:avLst/>
            <a:gdLst/>
            <a:ahLst/>
            <a:cxnLst/>
            <a:rect l="l" t="t" r="r" b="b"/>
            <a:pathLst>
              <a:path w="2267083" h="538367">
                <a:moveTo>
                  <a:pt x="0" y="487567"/>
                </a:moveTo>
                <a:lnTo>
                  <a:pt x="16636" y="525081"/>
                </a:lnTo>
                <a:lnTo>
                  <a:pt x="50800" y="538367"/>
                </a:lnTo>
                <a:lnTo>
                  <a:pt x="2216282" y="538367"/>
                </a:lnTo>
                <a:lnTo>
                  <a:pt x="2253797" y="521731"/>
                </a:lnTo>
                <a:lnTo>
                  <a:pt x="2267083" y="487567"/>
                </a:lnTo>
                <a:lnTo>
                  <a:pt x="2267083" y="0"/>
                </a:lnTo>
                <a:lnTo>
                  <a:pt x="0" y="0"/>
                </a:lnTo>
                <a:lnTo>
                  <a:pt x="0" y="487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08650" y="2169744"/>
            <a:ext cx="0" cy="633754"/>
          </a:xfrm>
          <a:custGeom>
            <a:avLst/>
            <a:gdLst/>
            <a:ahLst/>
            <a:cxnLst/>
            <a:rect l="l" t="t" r="r" b="b"/>
            <a:pathLst>
              <a:path h="633754">
                <a:moveTo>
                  <a:pt x="0" y="63375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8650" y="21570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08650" y="21443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08650" y="213164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61904" y="2195091"/>
            <a:ext cx="540983" cy="0"/>
          </a:xfrm>
          <a:custGeom>
            <a:avLst/>
            <a:gdLst/>
            <a:ahLst/>
            <a:cxnLst/>
            <a:rect l="l" t="t" r="r" b="b"/>
            <a:pathLst>
              <a:path w="540983">
                <a:moveTo>
                  <a:pt x="0" y="0"/>
                </a:moveTo>
                <a:lnTo>
                  <a:pt x="540983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04684" y="2866194"/>
            <a:ext cx="1516862" cy="0"/>
          </a:xfrm>
          <a:custGeom>
            <a:avLst/>
            <a:gdLst/>
            <a:ahLst/>
            <a:cxnLst/>
            <a:rect l="l" t="t" r="r" b="b"/>
            <a:pathLst>
              <a:path w="1516862">
                <a:moveTo>
                  <a:pt x="1516862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02455" y="2195091"/>
            <a:ext cx="522896" cy="0"/>
          </a:xfrm>
          <a:custGeom>
            <a:avLst/>
            <a:gdLst/>
            <a:ahLst/>
            <a:cxnLst/>
            <a:rect l="l" t="t" r="r" b="b"/>
            <a:pathLst>
              <a:path w="522896">
                <a:moveTo>
                  <a:pt x="522896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61904" y="2195091"/>
            <a:ext cx="139116" cy="611706"/>
          </a:xfrm>
          <a:custGeom>
            <a:avLst/>
            <a:gdLst/>
            <a:ahLst/>
            <a:cxnLst/>
            <a:rect l="l" t="t" r="r" b="b"/>
            <a:pathLst>
              <a:path w="139116" h="611706">
                <a:moveTo>
                  <a:pt x="0" y="0"/>
                </a:moveTo>
                <a:lnTo>
                  <a:pt x="139116" y="61170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61731" y="2763650"/>
            <a:ext cx="62163" cy="79597"/>
          </a:xfrm>
          <a:custGeom>
            <a:avLst/>
            <a:gdLst/>
            <a:ahLst/>
            <a:cxnLst/>
            <a:rect l="l" t="t" r="r" b="b"/>
            <a:pathLst>
              <a:path w="62163" h="79597">
                <a:moveTo>
                  <a:pt x="47574" y="79597"/>
                </a:moveTo>
                <a:lnTo>
                  <a:pt x="62163" y="0"/>
                </a:lnTo>
                <a:lnTo>
                  <a:pt x="51493" y="7439"/>
                </a:lnTo>
                <a:lnTo>
                  <a:pt x="40319" y="12656"/>
                </a:lnTo>
                <a:lnTo>
                  <a:pt x="28638" y="15650"/>
                </a:lnTo>
                <a:lnTo>
                  <a:pt x="16452" y="16421"/>
                </a:lnTo>
                <a:lnTo>
                  <a:pt x="3760" y="14968"/>
                </a:lnTo>
                <a:lnTo>
                  <a:pt x="0" y="14135"/>
                </a:lnTo>
                <a:lnTo>
                  <a:pt x="47574" y="795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40113" y="2236801"/>
            <a:ext cx="139288" cy="626608"/>
          </a:xfrm>
          <a:custGeom>
            <a:avLst/>
            <a:gdLst/>
            <a:ahLst/>
            <a:cxnLst/>
            <a:rect l="l" t="t" r="r" b="b"/>
            <a:pathLst>
              <a:path w="139288" h="626608">
                <a:moveTo>
                  <a:pt x="139288" y="0"/>
                </a:moveTo>
                <a:lnTo>
                  <a:pt x="0" y="62660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40263" y="2200316"/>
            <a:ext cx="62223" cy="79522"/>
          </a:xfrm>
          <a:custGeom>
            <a:avLst/>
            <a:gdLst/>
            <a:ahLst/>
            <a:cxnLst/>
            <a:rect l="l" t="t" r="r" b="b"/>
            <a:pathLst>
              <a:path w="62223" h="79522">
                <a:moveTo>
                  <a:pt x="47255" y="0"/>
                </a:moveTo>
                <a:lnTo>
                  <a:pt x="0" y="65687"/>
                </a:lnTo>
                <a:lnTo>
                  <a:pt x="3776" y="64832"/>
                </a:lnTo>
                <a:lnTo>
                  <a:pt x="16452" y="63323"/>
                </a:lnTo>
                <a:lnTo>
                  <a:pt x="28636" y="64037"/>
                </a:lnTo>
                <a:lnTo>
                  <a:pt x="40326" y="66974"/>
                </a:lnTo>
                <a:lnTo>
                  <a:pt x="51522" y="72136"/>
                </a:lnTo>
                <a:lnTo>
                  <a:pt x="62223" y="79522"/>
                </a:lnTo>
                <a:lnTo>
                  <a:pt x="47255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09305" y="2864464"/>
            <a:ext cx="233358" cy="0"/>
          </a:xfrm>
          <a:custGeom>
            <a:avLst/>
            <a:gdLst/>
            <a:ahLst/>
            <a:cxnLst/>
            <a:rect l="l" t="t" r="r" b="b"/>
            <a:pathLst>
              <a:path w="233358">
                <a:moveTo>
                  <a:pt x="233358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705788" y="2195091"/>
            <a:ext cx="456116" cy="0"/>
          </a:xfrm>
          <a:custGeom>
            <a:avLst/>
            <a:gdLst/>
            <a:ahLst/>
            <a:cxnLst/>
            <a:rect l="l" t="t" r="r" b="b"/>
            <a:pathLst>
              <a:path w="456116">
                <a:moveTo>
                  <a:pt x="456116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00328" y="2981832"/>
            <a:ext cx="238416" cy="0"/>
          </a:xfrm>
          <a:custGeom>
            <a:avLst/>
            <a:gdLst/>
            <a:ahLst/>
            <a:cxnLst/>
            <a:rect l="l" t="t" r="r" b="b"/>
            <a:pathLst>
              <a:path w="238416">
                <a:moveTo>
                  <a:pt x="0" y="0"/>
                </a:moveTo>
                <a:lnTo>
                  <a:pt x="23841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01745" y="2949954"/>
            <a:ext cx="74377" cy="63752"/>
          </a:xfrm>
          <a:custGeom>
            <a:avLst/>
            <a:gdLst/>
            <a:ahLst/>
            <a:cxnLst/>
            <a:rect l="l" t="t" r="r" b="b"/>
            <a:pathLst>
              <a:path w="74377" h="63752">
                <a:moveTo>
                  <a:pt x="74377" y="31878"/>
                </a:moveTo>
                <a:lnTo>
                  <a:pt x="0" y="0"/>
                </a:lnTo>
                <a:lnTo>
                  <a:pt x="4885" y="12048"/>
                </a:lnTo>
                <a:lnTo>
                  <a:pt x="7494" y="24096"/>
                </a:lnTo>
                <a:lnTo>
                  <a:pt x="7826" y="36144"/>
                </a:lnTo>
                <a:lnTo>
                  <a:pt x="5880" y="48192"/>
                </a:lnTo>
                <a:lnTo>
                  <a:pt x="1658" y="60241"/>
                </a:lnTo>
                <a:lnTo>
                  <a:pt x="0" y="63752"/>
                </a:lnTo>
                <a:lnTo>
                  <a:pt x="74377" y="3187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75945" y="2211824"/>
            <a:ext cx="77629" cy="90447"/>
          </a:xfrm>
          <a:custGeom>
            <a:avLst/>
            <a:gdLst/>
            <a:ahLst/>
            <a:cxnLst/>
            <a:rect l="l" t="t" r="r" b="b"/>
            <a:pathLst>
              <a:path w="77629" h="90447">
                <a:moveTo>
                  <a:pt x="0" y="90447"/>
                </a:moveTo>
                <a:lnTo>
                  <a:pt x="7762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701707" y="2211824"/>
            <a:ext cx="90389" cy="108012"/>
          </a:xfrm>
          <a:custGeom>
            <a:avLst/>
            <a:gdLst/>
            <a:ahLst/>
            <a:cxnLst/>
            <a:rect l="l" t="t" r="r" b="b"/>
            <a:pathLst>
              <a:path w="90389" h="108012">
                <a:moveTo>
                  <a:pt x="90389" y="108012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514538" y="19613"/>
            <a:ext cx="15241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      </a:t>
            </a:r>
            <a:r>
              <a:rPr sz="600" spc="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00" y="243119"/>
            <a:ext cx="158117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400" spc="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791860"/>
            <a:ext cx="4172517" cy="8718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elopers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amiliar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ell-engineered</a:t>
            </a:r>
            <a:r>
              <a:rPr sz="1100" spc="-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operate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isolation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(black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box)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fundamental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reason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ex</a:t>
            </a:r>
            <a:r>
              <a:rPr sz="1100" spc="0" dirty="0" smtClean="0">
                <a:latin typeface="Times New Roman"/>
                <a:cs typeface="Times New Roman"/>
              </a:rPr>
              <a:t>ecute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separate machine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6976" y="2059522"/>
            <a:ext cx="542396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ait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667" y="2106044"/>
            <a:ext cx="1910763" cy="699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caller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&amp; callee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hidden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 procedure-call</a:t>
            </a:r>
            <a:r>
              <a:rPr sz="1100" spc="-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mechanism.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9965" y="2134222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3834" y="2313502"/>
            <a:ext cx="458023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remote procedure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4448" y="2328444"/>
            <a:ext cx="345529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 from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8044" y="2657122"/>
            <a:ext cx="33943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0104" y="2687004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Reply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5029" y="2821464"/>
            <a:ext cx="27374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348" y="2911102"/>
            <a:ext cx="772060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178" indent="-44478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procedure and</a:t>
            </a:r>
            <a:r>
              <a:rPr sz="6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results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73614" y="2926042"/>
            <a:ext cx="2096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ime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32988" y="2330206"/>
            <a:ext cx="540983" cy="0"/>
          </a:xfrm>
          <a:custGeom>
            <a:avLst/>
            <a:gdLst/>
            <a:ahLst/>
            <a:cxnLst/>
            <a:rect l="l" t="t" r="r" b="b"/>
            <a:pathLst>
              <a:path w="540983">
                <a:moveTo>
                  <a:pt x="0" y="0"/>
                </a:moveTo>
                <a:lnTo>
                  <a:pt x="540983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75768" y="3001309"/>
            <a:ext cx="1516862" cy="0"/>
          </a:xfrm>
          <a:custGeom>
            <a:avLst/>
            <a:gdLst/>
            <a:ahLst/>
            <a:cxnLst/>
            <a:rect l="l" t="t" r="r" b="b"/>
            <a:pathLst>
              <a:path w="1516862">
                <a:moveTo>
                  <a:pt x="1516862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73539" y="2330206"/>
            <a:ext cx="522896" cy="0"/>
          </a:xfrm>
          <a:custGeom>
            <a:avLst/>
            <a:gdLst/>
            <a:ahLst/>
            <a:cxnLst/>
            <a:rect l="l" t="t" r="r" b="b"/>
            <a:pathLst>
              <a:path w="522896">
                <a:moveTo>
                  <a:pt x="522896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32988" y="2330206"/>
            <a:ext cx="139116" cy="611706"/>
          </a:xfrm>
          <a:custGeom>
            <a:avLst/>
            <a:gdLst/>
            <a:ahLst/>
            <a:cxnLst/>
            <a:rect l="l" t="t" r="r" b="b"/>
            <a:pathLst>
              <a:path w="139116" h="611706">
                <a:moveTo>
                  <a:pt x="0" y="0"/>
                </a:moveTo>
                <a:lnTo>
                  <a:pt x="139116" y="61170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32815" y="2898765"/>
            <a:ext cx="62163" cy="79597"/>
          </a:xfrm>
          <a:custGeom>
            <a:avLst/>
            <a:gdLst/>
            <a:ahLst/>
            <a:cxnLst/>
            <a:rect l="l" t="t" r="r" b="b"/>
            <a:pathLst>
              <a:path w="62163" h="79597">
                <a:moveTo>
                  <a:pt x="47574" y="79597"/>
                </a:moveTo>
                <a:lnTo>
                  <a:pt x="62163" y="0"/>
                </a:lnTo>
                <a:lnTo>
                  <a:pt x="51493" y="7439"/>
                </a:lnTo>
                <a:lnTo>
                  <a:pt x="40319" y="12656"/>
                </a:lnTo>
                <a:lnTo>
                  <a:pt x="28638" y="15650"/>
                </a:lnTo>
                <a:lnTo>
                  <a:pt x="16452" y="16421"/>
                </a:lnTo>
                <a:lnTo>
                  <a:pt x="3760" y="14968"/>
                </a:lnTo>
                <a:lnTo>
                  <a:pt x="0" y="14135"/>
                </a:lnTo>
                <a:lnTo>
                  <a:pt x="47574" y="795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11197" y="2371917"/>
            <a:ext cx="139288" cy="626608"/>
          </a:xfrm>
          <a:custGeom>
            <a:avLst/>
            <a:gdLst/>
            <a:ahLst/>
            <a:cxnLst/>
            <a:rect l="l" t="t" r="r" b="b"/>
            <a:pathLst>
              <a:path w="139288" h="626608">
                <a:moveTo>
                  <a:pt x="139288" y="0"/>
                </a:moveTo>
                <a:lnTo>
                  <a:pt x="0" y="62660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1347" y="2335431"/>
            <a:ext cx="62223" cy="79522"/>
          </a:xfrm>
          <a:custGeom>
            <a:avLst/>
            <a:gdLst/>
            <a:ahLst/>
            <a:cxnLst/>
            <a:rect l="l" t="t" r="r" b="b"/>
            <a:pathLst>
              <a:path w="62223" h="79522">
                <a:moveTo>
                  <a:pt x="47255" y="0"/>
                </a:moveTo>
                <a:lnTo>
                  <a:pt x="0" y="65687"/>
                </a:lnTo>
                <a:lnTo>
                  <a:pt x="3776" y="64832"/>
                </a:lnTo>
                <a:lnTo>
                  <a:pt x="16452" y="63323"/>
                </a:lnTo>
                <a:lnTo>
                  <a:pt x="28636" y="64037"/>
                </a:lnTo>
                <a:lnTo>
                  <a:pt x="40326" y="66974"/>
                </a:lnTo>
                <a:lnTo>
                  <a:pt x="51522" y="72136"/>
                </a:lnTo>
                <a:lnTo>
                  <a:pt x="62223" y="79522"/>
                </a:lnTo>
                <a:lnTo>
                  <a:pt x="47255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80390" y="2999579"/>
            <a:ext cx="233358" cy="0"/>
          </a:xfrm>
          <a:custGeom>
            <a:avLst/>
            <a:gdLst/>
            <a:ahLst/>
            <a:cxnLst/>
            <a:rect l="l" t="t" r="r" b="b"/>
            <a:pathLst>
              <a:path w="233358">
                <a:moveTo>
                  <a:pt x="233358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76872" y="2330206"/>
            <a:ext cx="456116" cy="0"/>
          </a:xfrm>
          <a:custGeom>
            <a:avLst/>
            <a:gdLst/>
            <a:ahLst/>
            <a:cxnLst/>
            <a:rect l="l" t="t" r="r" b="b"/>
            <a:pathLst>
              <a:path w="456116">
                <a:moveTo>
                  <a:pt x="456116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71412" y="3116947"/>
            <a:ext cx="238416" cy="0"/>
          </a:xfrm>
          <a:custGeom>
            <a:avLst/>
            <a:gdLst/>
            <a:ahLst/>
            <a:cxnLst/>
            <a:rect l="l" t="t" r="r" b="b"/>
            <a:pathLst>
              <a:path w="238416">
                <a:moveTo>
                  <a:pt x="0" y="0"/>
                </a:moveTo>
                <a:lnTo>
                  <a:pt x="23841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72829" y="3085069"/>
            <a:ext cx="74377" cy="63752"/>
          </a:xfrm>
          <a:custGeom>
            <a:avLst/>
            <a:gdLst/>
            <a:ahLst/>
            <a:cxnLst/>
            <a:rect l="l" t="t" r="r" b="b"/>
            <a:pathLst>
              <a:path w="74377" h="63752">
                <a:moveTo>
                  <a:pt x="74377" y="31878"/>
                </a:moveTo>
                <a:lnTo>
                  <a:pt x="0" y="0"/>
                </a:lnTo>
                <a:lnTo>
                  <a:pt x="4885" y="12048"/>
                </a:lnTo>
                <a:lnTo>
                  <a:pt x="7494" y="24096"/>
                </a:lnTo>
                <a:lnTo>
                  <a:pt x="7826" y="36144"/>
                </a:lnTo>
                <a:lnTo>
                  <a:pt x="5880" y="48192"/>
                </a:lnTo>
                <a:lnTo>
                  <a:pt x="1658" y="60241"/>
                </a:lnTo>
                <a:lnTo>
                  <a:pt x="0" y="63752"/>
                </a:lnTo>
                <a:lnTo>
                  <a:pt x="74377" y="3187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47030" y="2346940"/>
            <a:ext cx="77629" cy="90447"/>
          </a:xfrm>
          <a:custGeom>
            <a:avLst/>
            <a:gdLst/>
            <a:ahLst/>
            <a:cxnLst/>
            <a:rect l="l" t="t" r="r" b="b"/>
            <a:pathLst>
              <a:path w="77629" h="90447">
                <a:moveTo>
                  <a:pt x="0" y="90447"/>
                </a:moveTo>
                <a:lnTo>
                  <a:pt x="7762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72791" y="2346940"/>
            <a:ext cx="90389" cy="108012"/>
          </a:xfrm>
          <a:custGeom>
            <a:avLst/>
            <a:gdLst/>
            <a:ahLst/>
            <a:cxnLst/>
            <a:rect l="l" t="t" r="r" b="b"/>
            <a:pathLst>
              <a:path w="90389" h="108012">
                <a:moveTo>
                  <a:pt x="90389" y="108012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14538" y="19613"/>
            <a:ext cx="15241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      </a:t>
            </a:r>
            <a:r>
              <a:rPr sz="600" spc="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00" y="243119"/>
            <a:ext cx="158117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400" spc="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618157"/>
            <a:ext cx="4047932" cy="13884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RPC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normal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looking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machine.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17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happen?</a:t>
            </a:r>
            <a:endParaRPr sz="1100">
              <a:latin typeface="Times New Roman"/>
              <a:cs typeface="Times New Roman"/>
            </a:endParaRPr>
          </a:p>
          <a:p>
            <a:pPr marL="289801" marR="248816">
              <a:lnSpc>
                <a:spcPts val="1149"/>
              </a:lnSpc>
              <a:spcBef>
                <a:spcPts val="220"/>
              </a:spcBef>
            </a:pPr>
            <a:r>
              <a:rPr sz="1000" spc="-14" dirty="0" smtClean="0">
                <a:latin typeface="Times New Roman"/>
                <a:cs typeface="Times New Roman"/>
              </a:rPr>
              <a:t>P</a:t>
            </a:r>
            <a:r>
              <a:rPr sz="1000" spc="0" dirty="0" smtClean="0">
                <a:latin typeface="Times New Roman"/>
                <a:cs typeface="Times New Roman"/>
              </a:rPr>
              <a:t>ack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parameters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marshalling</a:t>
            </a:r>
            <a:r>
              <a:rPr sz="1000" spc="0" dirty="0" smtClean="0">
                <a:latin typeface="Times New Roman"/>
                <a:cs typeface="Times New Roman"/>
              </a:rPr>
              <a:t>). </a:t>
            </a:r>
            <a:endParaRPr sz="1000">
              <a:latin typeface="Times New Roman"/>
              <a:cs typeface="Times New Roman"/>
            </a:endParaRPr>
          </a:p>
          <a:p>
            <a:pPr marL="289801" marR="248816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Send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remote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machine.</a:t>
            </a:r>
            <a:endParaRPr sz="1000">
              <a:latin typeface="Times New Roman"/>
              <a:cs typeface="Times New Roman"/>
            </a:endParaRPr>
          </a:p>
          <a:p>
            <a:pPr marL="289801" marR="1009484">
              <a:lnSpc>
                <a:spcPts val="1149"/>
              </a:lnSpc>
              <a:spcBef>
                <a:spcPts val="56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Unpack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remote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unmarshalling</a:t>
            </a:r>
            <a:r>
              <a:rPr sz="1000" spc="0" dirty="0" smtClean="0">
                <a:latin typeface="Times New Roman"/>
                <a:cs typeface="Times New Roman"/>
              </a:rPr>
              <a:t>). </a:t>
            </a:r>
            <a:endParaRPr sz="1000">
              <a:latin typeface="Times New Roman"/>
              <a:cs typeface="Times New Roman"/>
            </a:endParaRPr>
          </a:p>
          <a:p>
            <a:pPr marL="289801" marR="1009484">
              <a:lnSpc>
                <a:spcPts val="1149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Call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appropriate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remote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procedure,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locall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56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Get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return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alue,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back.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8060" y="2194637"/>
            <a:ext cx="542396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ait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1049" y="2269338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918" y="2448617"/>
            <a:ext cx="458023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remote procedure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5532" y="2463560"/>
            <a:ext cx="345529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 from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129" y="2792238"/>
            <a:ext cx="33943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1188" y="2822119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Reply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6113" y="2956579"/>
            <a:ext cx="27374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4432" y="3046218"/>
            <a:ext cx="772060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178" indent="-44478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procedure and</a:t>
            </a:r>
            <a:r>
              <a:rPr sz="6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results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4698" y="3061157"/>
            <a:ext cx="2096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ime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32988" y="2090316"/>
            <a:ext cx="540983" cy="0"/>
          </a:xfrm>
          <a:custGeom>
            <a:avLst/>
            <a:gdLst/>
            <a:ahLst/>
            <a:cxnLst/>
            <a:rect l="l" t="t" r="r" b="b"/>
            <a:pathLst>
              <a:path w="540983">
                <a:moveTo>
                  <a:pt x="0" y="0"/>
                </a:moveTo>
                <a:lnTo>
                  <a:pt x="540983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75768" y="2761419"/>
            <a:ext cx="1516862" cy="0"/>
          </a:xfrm>
          <a:custGeom>
            <a:avLst/>
            <a:gdLst/>
            <a:ahLst/>
            <a:cxnLst/>
            <a:rect l="l" t="t" r="r" b="b"/>
            <a:pathLst>
              <a:path w="1516862">
                <a:moveTo>
                  <a:pt x="1516862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73539" y="2090316"/>
            <a:ext cx="522896" cy="0"/>
          </a:xfrm>
          <a:custGeom>
            <a:avLst/>
            <a:gdLst/>
            <a:ahLst/>
            <a:cxnLst/>
            <a:rect l="l" t="t" r="r" b="b"/>
            <a:pathLst>
              <a:path w="522896">
                <a:moveTo>
                  <a:pt x="522896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32988" y="2090316"/>
            <a:ext cx="139116" cy="611706"/>
          </a:xfrm>
          <a:custGeom>
            <a:avLst/>
            <a:gdLst/>
            <a:ahLst/>
            <a:cxnLst/>
            <a:rect l="l" t="t" r="r" b="b"/>
            <a:pathLst>
              <a:path w="139116" h="611706">
                <a:moveTo>
                  <a:pt x="0" y="0"/>
                </a:moveTo>
                <a:lnTo>
                  <a:pt x="139116" y="61170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2815" y="2658875"/>
            <a:ext cx="62163" cy="79597"/>
          </a:xfrm>
          <a:custGeom>
            <a:avLst/>
            <a:gdLst/>
            <a:ahLst/>
            <a:cxnLst/>
            <a:rect l="l" t="t" r="r" b="b"/>
            <a:pathLst>
              <a:path w="62163" h="79597">
                <a:moveTo>
                  <a:pt x="47574" y="79597"/>
                </a:moveTo>
                <a:lnTo>
                  <a:pt x="62163" y="0"/>
                </a:lnTo>
                <a:lnTo>
                  <a:pt x="51493" y="7439"/>
                </a:lnTo>
                <a:lnTo>
                  <a:pt x="40319" y="12656"/>
                </a:lnTo>
                <a:lnTo>
                  <a:pt x="28638" y="15650"/>
                </a:lnTo>
                <a:lnTo>
                  <a:pt x="16452" y="16421"/>
                </a:lnTo>
                <a:lnTo>
                  <a:pt x="3760" y="14968"/>
                </a:lnTo>
                <a:lnTo>
                  <a:pt x="0" y="14135"/>
                </a:lnTo>
                <a:lnTo>
                  <a:pt x="47574" y="795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11197" y="2132026"/>
            <a:ext cx="139288" cy="626608"/>
          </a:xfrm>
          <a:custGeom>
            <a:avLst/>
            <a:gdLst/>
            <a:ahLst/>
            <a:cxnLst/>
            <a:rect l="l" t="t" r="r" b="b"/>
            <a:pathLst>
              <a:path w="139288" h="626608">
                <a:moveTo>
                  <a:pt x="139288" y="0"/>
                </a:moveTo>
                <a:lnTo>
                  <a:pt x="0" y="626608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1347" y="2095541"/>
            <a:ext cx="62223" cy="79522"/>
          </a:xfrm>
          <a:custGeom>
            <a:avLst/>
            <a:gdLst/>
            <a:ahLst/>
            <a:cxnLst/>
            <a:rect l="l" t="t" r="r" b="b"/>
            <a:pathLst>
              <a:path w="62223" h="79522">
                <a:moveTo>
                  <a:pt x="47255" y="0"/>
                </a:moveTo>
                <a:lnTo>
                  <a:pt x="0" y="65687"/>
                </a:lnTo>
                <a:lnTo>
                  <a:pt x="3776" y="64832"/>
                </a:lnTo>
                <a:lnTo>
                  <a:pt x="16452" y="63323"/>
                </a:lnTo>
                <a:lnTo>
                  <a:pt x="28636" y="64037"/>
                </a:lnTo>
                <a:lnTo>
                  <a:pt x="40326" y="66974"/>
                </a:lnTo>
                <a:lnTo>
                  <a:pt x="51522" y="72136"/>
                </a:lnTo>
                <a:lnTo>
                  <a:pt x="62223" y="79522"/>
                </a:lnTo>
                <a:lnTo>
                  <a:pt x="47255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80390" y="2759689"/>
            <a:ext cx="233358" cy="0"/>
          </a:xfrm>
          <a:custGeom>
            <a:avLst/>
            <a:gdLst/>
            <a:ahLst/>
            <a:cxnLst/>
            <a:rect l="l" t="t" r="r" b="b"/>
            <a:pathLst>
              <a:path w="233358">
                <a:moveTo>
                  <a:pt x="233358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6872" y="2090316"/>
            <a:ext cx="456116" cy="0"/>
          </a:xfrm>
          <a:custGeom>
            <a:avLst/>
            <a:gdLst/>
            <a:ahLst/>
            <a:cxnLst/>
            <a:rect l="l" t="t" r="r" b="b"/>
            <a:pathLst>
              <a:path w="456116">
                <a:moveTo>
                  <a:pt x="456116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71412" y="2877057"/>
            <a:ext cx="238416" cy="0"/>
          </a:xfrm>
          <a:custGeom>
            <a:avLst/>
            <a:gdLst/>
            <a:ahLst/>
            <a:cxnLst/>
            <a:rect l="l" t="t" r="r" b="b"/>
            <a:pathLst>
              <a:path w="238416">
                <a:moveTo>
                  <a:pt x="0" y="0"/>
                </a:moveTo>
                <a:lnTo>
                  <a:pt x="23841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72829" y="2845179"/>
            <a:ext cx="74377" cy="63752"/>
          </a:xfrm>
          <a:custGeom>
            <a:avLst/>
            <a:gdLst/>
            <a:ahLst/>
            <a:cxnLst/>
            <a:rect l="l" t="t" r="r" b="b"/>
            <a:pathLst>
              <a:path w="74377" h="63752">
                <a:moveTo>
                  <a:pt x="74377" y="31878"/>
                </a:moveTo>
                <a:lnTo>
                  <a:pt x="0" y="0"/>
                </a:lnTo>
                <a:lnTo>
                  <a:pt x="4885" y="12048"/>
                </a:lnTo>
                <a:lnTo>
                  <a:pt x="7494" y="24096"/>
                </a:lnTo>
                <a:lnTo>
                  <a:pt x="7826" y="36144"/>
                </a:lnTo>
                <a:lnTo>
                  <a:pt x="5880" y="48192"/>
                </a:lnTo>
                <a:lnTo>
                  <a:pt x="1658" y="60241"/>
                </a:lnTo>
                <a:lnTo>
                  <a:pt x="0" y="63752"/>
                </a:lnTo>
                <a:lnTo>
                  <a:pt x="74377" y="3187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47030" y="2107049"/>
            <a:ext cx="77629" cy="90447"/>
          </a:xfrm>
          <a:custGeom>
            <a:avLst/>
            <a:gdLst/>
            <a:ahLst/>
            <a:cxnLst/>
            <a:rect l="l" t="t" r="r" b="b"/>
            <a:pathLst>
              <a:path w="77629" h="90447">
                <a:moveTo>
                  <a:pt x="0" y="90447"/>
                </a:moveTo>
                <a:lnTo>
                  <a:pt x="7762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72791" y="2107049"/>
            <a:ext cx="90389" cy="108012"/>
          </a:xfrm>
          <a:custGeom>
            <a:avLst/>
            <a:gdLst/>
            <a:ahLst/>
            <a:cxnLst/>
            <a:rect l="l" t="t" r="r" b="b"/>
            <a:pathLst>
              <a:path w="90389" h="108012">
                <a:moveTo>
                  <a:pt x="90389" y="108012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14538" y="19613"/>
            <a:ext cx="15241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      </a:t>
            </a:r>
            <a:r>
              <a:rPr sz="600" spc="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00" y="243119"/>
            <a:ext cx="209333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400" spc="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operation:</a:t>
            </a:r>
            <a:r>
              <a:rPr sz="14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Stubs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757832"/>
            <a:ext cx="4015220" cy="1008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Client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stub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Piece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code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responsible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proxying</a:t>
            </a:r>
            <a:r>
              <a:rPr sz="10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remote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 packing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204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stub</a:t>
            </a:r>
            <a:endParaRPr sz="1100">
              <a:latin typeface="Times New Roman"/>
              <a:cs typeface="Times New Roman"/>
            </a:endParaRPr>
          </a:p>
          <a:p>
            <a:pPr marL="289801" marR="105395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Piece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code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responsible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unpacking</a:t>
            </a:r>
            <a:r>
              <a:rPr sz="1000" spc="-4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oking</a:t>
            </a:r>
            <a:r>
              <a:rPr sz="10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-side,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application-l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</a:t>
            </a:r>
            <a:r>
              <a:rPr sz="1000" spc="-6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implementation.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8060" y="1954747"/>
            <a:ext cx="542396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ait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1049" y="2029447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918" y="2208727"/>
            <a:ext cx="458023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remote procedure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5532" y="2223669"/>
            <a:ext cx="345529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 from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9129" y="2552347"/>
            <a:ext cx="33943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1188" y="2582229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Reply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6113" y="2716689"/>
            <a:ext cx="27374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4432" y="2806327"/>
            <a:ext cx="772060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178" indent="-44478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procedure and</a:t>
            </a:r>
            <a:r>
              <a:rPr sz="6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results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4698" y="2821267"/>
            <a:ext cx="2096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ime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57111" y="1772583"/>
            <a:ext cx="1927261" cy="373501"/>
          </a:xfrm>
          <a:custGeom>
            <a:avLst/>
            <a:gdLst/>
            <a:ahLst/>
            <a:cxnLst/>
            <a:rect l="l" t="t" r="r" b="b"/>
            <a:pathLst>
              <a:path w="1927261" h="373501">
                <a:moveTo>
                  <a:pt x="0" y="0"/>
                </a:moveTo>
                <a:lnTo>
                  <a:pt x="0" y="283861"/>
                </a:lnTo>
                <a:lnTo>
                  <a:pt x="899" y="301045"/>
                </a:lnTo>
                <a:lnTo>
                  <a:pt x="14392" y="341636"/>
                </a:lnTo>
                <a:lnTo>
                  <a:pt x="44077" y="365785"/>
                </a:lnTo>
                <a:lnTo>
                  <a:pt x="88276" y="373501"/>
                </a:lnTo>
                <a:lnTo>
                  <a:pt x="1838991" y="373501"/>
                </a:lnTo>
                <a:lnTo>
                  <a:pt x="1884362" y="365279"/>
                </a:lnTo>
                <a:lnTo>
                  <a:pt x="1913538" y="340614"/>
                </a:lnTo>
                <a:lnTo>
                  <a:pt x="1926523" y="299507"/>
                </a:lnTo>
                <a:lnTo>
                  <a:pt x="1927261" y="283861"/>
                </a:lnTo>
                <a:lnTo>
                  <a:pt x="1927261" y="37379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52496" y="1772583"/>
            <a:ext cx="63751" cy="74380"/>
          </a:xfrm>
          <a:custGeom>
            <a:avLst/>
            <a:gdLst/>
            <a:ahLst/>
            <a:cxnLst/>
            <a:rect l="l" t="t" r="r" b="b"/>
            <a:pathLst>
              <a:path w="63751" h="74380">
                <a:moveTo>
                  <a:pt x="31875" y="0"/>
                </a:moveTo>
                <a:lnTo>
                  <a:pt x="0" y="74380"/>
                </a:lnTo>
                <a:lnTo>
                  <a:pt x="12048" y="69493"/>
                </a:lnTo>
                <a:lnTo>
                  <a:pt x="24096" y="66884"/>
                </a:lnTo>
                <a:lnTo>
                  <a:pt x="36144" y="66552"/>
                </a:lnTo>
                <a:lnTo>
                  <a:pt x="48192" y="68498"/>
                </a:lnTo>
                <a:lnTo>
                  <a:pt x="60240" y="72720"/>
                </a:lnTo>
                <a:lnTo>
                  <a:pt x="63751" y="74380"/>
                </a:lnTo>
                <a:lnTo>
                  <a:pt x="31875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95362" y="769870"/>
            <a:ext cx="1103174" cy="1272884"/>
          </a:xfrm>
          <a:custGeom>
            <a:avLst/>
            <a:gdLst/>
            <a:ahLst/>
            <a:cxnLst/>
            <a:rect l="l" t="t" r="r" b="b"/>
            <a:pathLst>
              <a:path w="1103174" h="1272884">
                <a:moveTo>
                  <a:pt x="0" y="1272884"/>
                </a:moveTo>
                <a:lnTo>
                  <a:pt x="0" y="0"/>
                </a:lnTo>
                <a:lnTo>
                  <a:pt x="1103174" y="0"/>
                </a:lnTo>
                <a:lnTo>
                  <a:pt x="1103174" y="1272884"/>
                </a:lnTo>
                <a:lnTo>
                  <a:pt x="0" y="1272884"/>
                </a:lnTo>
                <a:close/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337864" y="763240"/>
            <a:ext cx="1103168" cy="1272885"/>
          </a:xfrm>
          <a:custGeom>
            <a:avLst/>
            <a:gdLst/>
            <a:ahLst/>
            <a:cxnLst/>
            <a:rect l="l" t="t" r="r" b="b"/>
            <a:pathLst>
              <a:path w="1103168" h="1272885">
                <a:moveTo>
                  <a:pt x="0" y="1272885"/>
                </a:moveTo>
                <a:lnTo>
                  <a:pt x="0" y="0"/>
                </a:lnTo>
                <a:lnTo>
                  <a:pt x="1103168" y="0"/>
                </a:lnTo>
                <a:lnTo>
                  <a:pt x="1103168" y="1272885"/>
                </a:lnTo>
                <a:lnTo>
                  <a:pt x="0" y="1272885"/>
                </a:lnTo>
                <a:close/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5080" y="886548"/>
            <a:ext cx="763732" cy="990617"/>
          </a:xfrm>
          <a:custGeom>
            <a:avLst/>
            <a:gdLst/>
            <a:ahLst/>
            <a:cxnLst/>
            <a:rect l="l" t="t" r="r" b="b"/>
            <a:pathLst>
              <a:path w="763732" h="990617">
                <a:moveTo>
                  <a:pt x="0" y="0"/>
                </a:moveTo>
                <a:lnTo>
                  <a:pt x="763732" y="0"/>
                </a:lnTo>
                <a:lnTo>
                  <a:pt x="763732" y="990617"/>
                </a:lnTo>
                <a:lnTo>
                  <a:pt x="0" y="99061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507584" y="881657"/>
            <a:ext cx="763727" cy="995508"/>
          </a:xfrm>
          <a:custGeom>
            <a:avLst/>
            <a:gdLst/>
            <a:ahLst/>
            <a:cxnLst/>
            <a:rect l="l" t="t" r="r" b="b"/>
            <a:pathLst>
              <a:path w="763727" h="995508">
                <a:moveTo>
                  <a:pt x="0" y="0"/>
                </a:moveTo>
                <a:lnTo>
                  <a:pt x="763727" y="0"/>
                </a:lnTo>
                <a:lnTo>
                  <a:pt x="763727" y="995508"/>
                </a:lnTo>
                <a:lnTo>
                  <a:pt x="0" y="995508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1784" y="1877166"/>
            <a:ext cx="1103168" cy="0"/>
          </a:xfrm>
          <a:custGeom>
            <a:avLst/>
            <a:gdLst/>
            <a:ahLst/>
            <a:cxnLst/>
            <a:rect l="l" t="t" r="r" b="b"/>
            <a:pathLst>
              <a:path w="1103168">
                <a:moveTo>
                  <a:pt x="0" y="0"/>
                </a:moveTo>
                <a:lnTo>
                  <a:pt x="110316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333985" y="1877166"/>
            <a:ext cx="1103168" cy="0"/>
          </a:xfrm>
          <a:custGeom>
            <a:avLst/>
            <a:gdLst/>
            <a:ahLst/>
            <a:cxnLst/>
            <a:rect l="l" t="t" r="r" b="b"/>
            <a:pathLst>
              <a:path w="1103168">
                <a:moveTo>
                  <a:pt x="0" y="0"/>
                </a:moveTo>
                <a:lnTo>
                  <a:pt x="110316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96149" y="1395700"/>
            <a:ext cx="132663" cy="0"/>
          </a:xfrm>
          <a:custGeom>
            <a:avLst/>
            <a:gdLst/>
            <a:ahLst/>
            <a:cxnLst/>
            <a:rect l="l" t="t" r="r" b="b"/>
            <a:pathLst>
              <a:path w="132663">
                <a:moveTo>
                  <a:pt x="0" y="0"/>
                </a:moveTo>
                <a:lnTo>
                  <a:pt x="132663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5080" y="1395700"/>
            <a:ext cx="153734" cy="0"/>
          </a:xfrm>
          <a:custGeom>
            <a:avLst/>
            <a:gdLst/>
            <a:ahLst/>
            <a:cxnLst/>
            <a:rect l="l" t="t" r="r" b="b"/>
            <a:pathLst>
              <a:path w="153734">
                <a:moveTo>
                  <a:pt x="0" y="0"/>
                </a:moveTo>
                <a:lnTo>
                  <a:pt x="15373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28112" y="1390809"/>
            <a:ext cx="143199" cy="0"/>
          </a:xfrm>
          <a:custGeom>
            <a:avLst/>
            <a:gdLst/>
            <a:ahLst/>
            <a:cxnLst/>
            <a:rect l="l" t="t" r="r" b="b"/>
            <a:pathLst>
              <a:path w="143199">
                <a:moveTo>
                  <a:pt x="0" y="0"/>
                </a:moveTo>
                <a:lnTo>
                  <a:pt x="143199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07584" y="1390809"/>
            <a:ext cx="143188" cy="0"/>
          </a:xfrm>
          <a:custGeom>
            <a:avLst/>
            <a:gdLst/>
            <a:ahLst/>
            <a:cxnLst/>
            <a:rect l="l" t="t" r="r" b="b"/>
            <a:pathLst>
              <a:path w="143188">
                <a:moveTo>
                  <a:pt x="0" y="0"/>
                </a:moveTo>
                <a:lnTo>
                  <a:pt x="14318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650773" y="1354263"/>
            <a:ext cx="477338" cy="84862"/>
          </a:xfrm>
          <a:custGeom>
            <a:avLst/>
            <a:gdLst/>
            <a:ahLst/>
            <a:cxnLst/>
            <a:rect l="l" t="t" r="r" b="b"/>
            <a:pathLst>
              <a:path w="477338" h="84862">
                <a:moveTo>
                  <a:pt x="0" y="84862"/>
                </a:moveTo>
                <a:lnTo>
                  <a:pt x="477338" y="84862"/>
                </a:lnTo>
                <a:lnTo>
                  <a:pt x="477338" y="0"/>
                </a:lnTo>
                <a:lnTo>
                  <a:pt x="0" y="0"/>
                </a:lnTo>
                <a:lnTo>
                  <a:pt x="0" y="8486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650773" y="1354263"/>
            <a:ext cx="477338" cy="84862"/>
          </a:xfrm>
          <a:custGeom>
            <a:avLst/>
            <a:gdLst/>
            <a:ahLst/>
            <a:cxnLst/>
            <a:rect l="l" t="t" r="r" b="b"/>
            <a:pathLst>
              <a:path w="477338" h="84862">
                <a:moveTo>
                  <a:pt x="0" y="84862"/>
                </a:moveTo>
                <a:lnTo>
                  <a:pt x="0" y="0"/>
                </a:lnTo>
                <a:lnTo>
                  <a:pt x="477338" y="0"/>
                </a:lnTo>
                <a:lnTo>
                  <a:pt x="477338" y="84862"/>
                </a:lnTo>
                <a:lnTo>
                  <a:pt x="0" y="848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34640" y="1458849"/>
            <a:ext cx="205133" cy="63670"/>
          </a:xfrm>
          <a:custGeom>
            <a:avLst/>
            <a:gdLst/>
            <a:ahLst/>
            <a:cxnLst/>
            <a:rect l="l" t="t" r="r" b="b"/>
            <a:pathLst>
              <a:path w="205133" h="63670">
                <a:moveTo>
                  <a:pt x="205133" y="0"/>
                </a:moveTo>
                <a:lnTo>
                  <a:pt x="0" y="6367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5207" y="2212473"/>
            <a:ext cx="3129178" cy="0"/>
          </a:xfrm>
          <a:custGeom>
            <a:avLst/>
            <a:gdLst/>
            <a:ahLst/>
            <a:cxnLst/>
            <a:rect l="l" t="t" r="r" b="b"/>
            <a:pathLst>
              <a:path w="3129178">
                <a:moveTo>
                  <a:pt x="0" y="0"/>
                </a:moveTo>
                <a:lnTo>
                  <a:pt x="3129178" y="0"/>
                </a:lnTo>
              </a:path>
            </a:pathLst>
          </a:custGeom>
          <a:ln w="1581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5124" y="2042755"/>
            <a:ext cx="0" cy="169718"/>
          </a:xfrm>
          <a:custGeom>
            <a:avLst/>
            <a:gdLst/>
            <a:ahLst/>
            <a:cxnLst/>
            <a:rect l="l" t="t" r="r" b="b"/>
            <a:pathLst>
              <a:path h="169718">
                <a:moveTo>
                  <a:pt x="0" y="0"/>
                </a:moveTo>
                <a:lnTo>
                  <a:pt x="0" y="169718"/>
                </a:lnTo>
              </a:path>
            </a:pathLst>
          </a:custGeom>
          <a:ln w="1581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31881" y="2036125"/>
            <a:ext cx="0" cy="169718"/>
          </a:xfrm>
          <a:custGeom>
            <a:avLst/>
            <a:gdLst/>
            <a:ahLst/>
            <a:cxnLst/>
            <a:rect l="l" t="t" r="r" b="b"/>
            <a:pathLst>
              <a:path h="169718">
                <a:moveTo>
                  <a:pt x="0" y="0"/>
                </a:moveTo>
                <a:lnTo>
                  <a:pt x="0" y="169718"/>
                </a:lnTo>
              </a:path>
            </a:pathLst>
          </a:custGeom>
          <a:ln w="1581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244260" y="1391051"/>
            <a:ext cx="260014" cy="133514"/>
          </a:xfrm>
          <a:custGeom>
            <a:avLst/>
            <a:gdLst/>
            <a:ahLst/>
            <a:cxnLst/>
            <a:rect l="l" t="t" r="r" b="b"/>
            <a:pathLst>
              <a:path w="260014" h="133514">
                <a:moveTo>
                  <a:pt x="0" y="0"/>
                </a:moveTo>
                <a:lnTo>
                  <a:pt x="260014" y="13351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65549" y="1018954"/>
            <a:ext cx="642421" cy="268921"/>
          </a:xfrm>
          <a:custGeom>
            <a:avLst/>
            <a:gdLst/>
            <a:ahLst/>
            <a:cxnLst/>
            <a:rect l="l" t="t" r="r" b="b"/>
            <a:pathLst>
              <a:path w="642421" h="268921">
                <a:moveTo>
                  <a:pt x="0" y="0"/>
                </a:moveTo>
                <a:lnTo>
                  <a:pt x="642421" y="0"/>
                </a:lnTo>
                <a:lnTo>
                  <a:pt x="642421" y="268921"/>
                </a:lnTo>
                <a:lnTo>
                  <a:pt x="0" y="268921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18815" y="1354263"/>
            <a:ext cx="477334" cy="84862"/>
          </a:xfrm>
          <a:custGeom>
            <a:avLst/>
            <a:gdLst/>
            <a:ahLst/>
            <a:cxnLst/>
            <a:rect l="l" t="t" r="r" b="b"/>
            <a:pathLst>
              <a:path w="477334" h="84862">
                <a:moveTo>
                  <a:pt x="0" y="84862"/>
                </a:moveTo>
                <a:lnTo>
                  <a:pt x="477334" y="84862"/>
                </a:lnTo>
                <a:lnTo>
                  <a:pt x="477334" y="0"/>
                </a:lnTo>
                <a:lnTo>
                  <a:pt x="0" y="0"/>
                </a:lnTo>
                <a:lnTo>
                  <a:pt x="0" y="84862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18815" y="1354263"/>
            <a:ext cx="477334" cy="84862"/>
          </a:xfrm>
          <a:custGeom>
            <a:avLst/>
            <a:gdLst/>
            <a:ahLst/>
            <a:cxnLst/>
            <a:rect l="l" t="t" r="r" b="b"/>
            <a:pathLst>
              <a:path w="477334" h="84862">
                <a:moveTo>
                  <a:pt x="0" y="84862"/>
                </a:moveTo>
                <a:lnTo>
                  <a:pt x="0" y="0"/>
                </a:lnTo>
                <a:lnTo>
                  <a:pt x="477334" y="0"/>
                </a:lnTo>
                <a:lnTo>
                  <a:pt x="477334" y="84862"/>
                </a:lnTo>
                <a:lnTo>
                  <a:pt x="0" y="848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18069" y="1501775"/>
            <a:ext cx="478079" cy="270808"/>
          </a:xfrm>
          <a:custGeom>
            <a:avLst/>
            <a:gdLst/>
            <a:ahLst/>
            <a:cxnLst/>
            <a:rect l="l" t="t" r="r" b="b"/>
            <a:pathLst>
              <a:path w="478079" h="270808">
                <a:moveTo>
                  <a:pt x="0" y="0"/>
                </a:moveTo>
                <a:lnTo>
                  <a:pt x="478079" y="0"/>
                </a:lnTo>
                <a:lnTo>
                  <a:pt x="478079" y="270808"/>
                </a:lnTo>
                <a:lnTo>
                  <a:pt x="0" y="270808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18815" y="1593304"/>
            <a:ext cx="477334" cy="0"/>
          </a:xfrm>
          <a:custGeom>
            <a:avLst/>
            <a:gdLst/>
            <a:ahLst/>
            <a:cxnLst/>
            <a:rect l="l" t="t" r="r" b="b"/>
            <a:pathLst>
              <a:path w="477334">
                <a:moveTo>
                  <a:pt x="0" y="0"/>
                </a:moveTo>
                <a:lnTo>
                  <a:pt x="47733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18815" y="1682944"/>
            <a:ext cx="477334" cy="0"/>
          </a:xfrm>
          <a:custGeom>
            <a:avLst/>
            <a:gdLst/>
            <a:ahLst/>
            <a:cxnLst/>
            <a:rect l="l" t="t" r="r" b="b"/>
            <a:pathLst>
              <a:path w="477334">
                <a:moveTo>
                  <a:pt x="0" y="0"/>
                </a:moveTo>
                <a:lnTo>
                  <a:pt x="47733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04118" y="1847284"/>
            <a:ext cx="478076" cy="270808"/>
          </a:xfrm>
          <a:custGeom>
            <a:avLst/>
            <a:gdLst/>
            <a:ahLst/>
            <a:cxnLst/>
            <a:rect l="l" t="t" r="r" b="b"/>
            <a:pathLst>
              <a:path w="478076" h="270808">
                <a:moveTo>
                  <a:pt x="0" y="0"/>
                </a:moveTo>
                <a:lnTo>
                  <a:pt x="478076" y="0"/>
                </a:lnTo>
                <a:lnTo>
                  <a:pt x="478076" y="270808"/>
                </a:lnTo>
                <a:lnTo>
                  <a:pt x="0" y="270808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704856" y="1938814"/>
            <a:ext cx="477338" cy="0"/>
          </a:xfrm>
          <a:custGeom>
            <a:avLst/>
            <a:gdLst/>
            <a:ahLst/>
            <a:cxnLst/>
            <a:rect l="l" t="t" r="r" b="b"/>
            <a:pathLst>
              <a:path w="477338">
                <a:moveTo>
                  <a:pt x="0" y="0"/>
                </a:moveTo>
                <a:lnTo>
                  <a:pt x="47733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704856" y="2028454"/>
            <a:ext cx="477338" cy="0"/>
          </a:xfrm>
          <a:custGeom>
            <a:avLst/>
            <a:gdLst/>
            <a:ahLst/>
            <a:cxnLst/>
            <a:rect l="l" t="t" r="r" b="b"/>
            <a:pathLst>
              <a:path w="477338">
                <a:moveTo>
                  <a:pt x="0" y="0"/>
                </a:moveTo>
                <a:lnTo>
                  <a:pt x="47733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650404" y="1503665"/>
            <a:ext cx="478087" cy="270808"/>
          </a:xfrm>
          <a:custGeom>
            <a:avLst/>
            <a:gdLst/>
            <a:ahLst/>
            <a:cxnLst/>
            <a:rect l="l" t="t" r="r" b="b"/>
            <a:pathLst>
              <a:path w="478087" h="270808">
                <a:moveTo>
                  <a:pt x="0" y="0"/>
                </a:moveTo>
                <a:lnTo>
                  <a:pt x="478087" y="0"/>
                </a:lnTo>
                <a:lnTo>
                  <a:pt x="478087" y="270808"/>
                </a:lnTo>
                <a:lnTo>
                  <a:pt x="0" y="270808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651153" y="1595194"/>
            <a:ext cx="477338" cy="0"/>
          </a:xfrm>
          <a:custGeom>
            <a:avLst/>
            <a:gdLst/>
            <a:ahLst/>
            <a:cxnLst/>
            <a:rect l="l" t="t" r="r" b="b"/>
            <a:pathLst>
              <a:path w="477338">
                <a:moveTo>
                  <a:pt x="0" y="0"/>
                </a:moveTo>
                <a:lnTo>
                  <a:pt x="47733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651153" y="1684834"/>
            <a:ext cx="477338" cy="0"/>
          </a:xfrm>
          <a:custGeom>
            <a:avLst/>
            <a:gdLst/>
            <a:ahLst/>
            <a:cxnLst/>
            <a:rect l="l" t="t" r="r" b="b"/>
            <a:pathLst>
              <a:path w="477338">
                <a:moveTo>
                  <a:pt x="0" y="0"/>
                </a:moveTo>
                <a:lnTo>
                  <a:pt x="47733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514538" y="19613"/>
            <a:ext cx="15241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      </a:t>
            </a:r>
            <a:r>
              <a:rPr sz="600" spc="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5300" y="243119"/>
            <a:ext cx="415270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400" spc="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operation:</a:t>
            </a:r>
            <a:r>
              <a:rPr sz="14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Steps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400" spc="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Remote</a:t>
            </a:r>
            <a:r>
              <a:rPr sz="1400" spc="9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Procedure</a:t>
            </a:r>
            <a:r>
              <a:rPr sz="1400" spc="1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Call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12610" y="624186"/>
            <a:ext cx="615864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r>
              <a:rPr sz="650" spc="4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machine</a:t>
            </a:r>
            <a:endParaRPr sz="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0544" y="630816"/>
            <a:ext cx="583061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machine</a:t>
            </a:r>
            <a:endParaRPr sz="6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469261" y="1064076"/>
            <a:ext cx="756097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6.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Stub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makes</a:t>
            </a:r>
            <a:endParaRPr sz="650">
              <a:latin typeface="Arial"/>
              <a:cs typeface="Arial"/>
            </a:endParaRPr>
          </a:p>
          <a:p>
            <a:pPr marL="210106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al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"add"</a:t>
            </a:r>
            <a:endParaRPr sz="6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80654" y="1543782"/>
            <a:ext cx="627517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335" indent="-89635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5.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Stub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unpacks message</a:t>
            </a:r>
            <a:endParaRPr sz="6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84202" y="1855889"/>
            <a:ext cx="50868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4.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r>
              <a:rPr sz="650" spc="4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67615" y="1950095"/>
            <a:ext cx="528437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nds</a:t>
            </a:r>
            <a:r>
              <a:rPr sz="650" spc="2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message server</a:t>
            </a:r>
            <a:r>
              <a:rPr sz="650" spc="4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stub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31654" y="2259268"/>
            <a:ext cx="824258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2339" indent="-89639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3.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Message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</a:t>
            </a:r>
            <a:r>
              <a:rPr sz="650" spc="1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sent across</a:t>
            </a:r>
            <a:r>
              <a:rPr sz="650" spc="4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the</a:t>
            </a:r>
            <a:r>
              <a:rPr sz="650" spc="2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network</a:t>
            </a:r>
            <a:endParaRPr sz="6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03665" y="2552528"/>
            <a:ext cx="1707782" cy="809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85"/>
              </a:lnSpc>
              <a:spcBef>
                <a:spcPts val="44"/>
              </a:spcBef>
            </a:pPr>
            <a:r>
              <a:rPr sz="800" spc="0" dirty="0" smtClean="0">
                <a:latin typeface="Times New Roman"/>
                <a:cs typeface="Times New Roman"/>
              </a:rPr>
              <a:t>Ser</a:t>
            </a:r>
            <a:r>
              <a:rPr sz="800" spc="-9" dirty="0" smtClean="0">
                <a:latin typeface="Times New Roman"/>
                <a:cs typeface="Times New Roman"/>
              </a:rPr>
              <a:t>v</a:t>
            </a:r>
            <a:r>
              <a:rPr sz="800" spc="0" dirty="0" smtClean="0">
                <a:latin typeface="Times New Roman"/>
                <a:cs typeface="Times New Roman"/>
              </a:rPr>
              <a:t>er</a:t>
            </a:r>
            <a:r>
              <a:rPr sz="800" spc="-2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ma</a:t>
            </a:r>
            <a:r>
              <a:rPr sz="800" spc="-9" dirty="0" smtClean="0">
                <a:latin typeface="Times New Roman"/>
                <a:cs typeface="Times New Roman"/>
              </a:rPr>
              <a:t>k</a:t>
            </a:r>
            <a:r>
              <a:rPr sz="800" spc="0" dirty="0" smtClean="0">
                <a:latin typeface="Times New Roman"/>
                <a:cs typeface="Times New Roman"/>
              </a:rPr>
              <a:t>es</a:t>
            </a:r>
            <a:r>
              <a:rPr sz="800" spc="-2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local</a:t>
            </a:r>
            <a:r>
              <a:rPr sz="800" spc="-15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call</a:t>
            </a:r>
            <a:r>
              <a:rPr sz="800" spc="-11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and</a:t>
            </a:r>
            <a:r>
              <a:rPr sz="800" spc="-11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returns</a:t>
            </a:r>
            <a:r>
              <a:rPr sz="800" spc="-22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result</a:t>
            </a:r>
            <a:endParaRPr sz="800">
              <a:latin typeface="Times New Roman"/>
              <a:cs typeface="Times New Roman"/>
            </a:endParaRPr>
          </a:p>
          <a:p>
            <a:pPr marL="12700" marR="15183">
              <a:lnSpc>
                <a:spcPts val="894"/>
              </a:lnSpc>
              <a:spcBef>
                <a:spcPts val="0"/>
              </a:spcBef>
            </a:pPr>
            <a:r>
              <a:rPr sz="800" spc="0" dirty="0" smtClean="0">
                <a:latin typeface="Times New Roman"/>
                <a:cs typeface="Times New Roman"/>
              </a:rPr>
              <a:t>to</a:t>
            </a:r>
            <a:r>
              <a:rPr sz="800" spc="-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stu</a:t>
            </a:r>
            <a:r>
              <a:rPr sz="800" spc="-29" dirty="0" smtClean="0">
                <a:latin typeface="Times New Roman"/>
                <a:cs typeface="Times New Roman"/>
              </a:rPr>
              <a:t>b</a:t>
            </a:r>
            <a:r>
              <a:rPr sz="800" spc="0" dirty="0" smtClean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 marR="285374">
              <a:lnSpc>
                <a:spcPts val="900"/>
              </a:lnSpc>
              <a:spcBef>
                <a:spcPts val="0"/>
              </a:spcBef>
            </a:pPr>
            <a:r>
              <a:rPr sz="800" spc="0" dirty="0" smtClean="0">
                <a:latin typeface="Times New Roman"/>
                <a:cs typeface="Times New Roman"/>
              </a:rPr>
              <a:t>Stub</a:t>
            </a:r>
            <a:r>
              <a:rPr sz="800" spc="-14" dirty="0" smtClean="0">
                <a:latin typeface="Times New Roman"/>
                <a:cs typeface="Times New Roman"/>
              </a:rPr>
              <a:t> b</a:t>
            </a:r>
            <a:r>
              <a:rPr sz="800" spc="0" dirty="0" smtClean="0">
                <a:latin typeface="Times New Roman"/>
                <a:cs typeface="Times New Roman"/>
              </a:rPr>
              <a:t>uilds</a:t>
            </a:r>
            <a:r>
              <a:rPr sz="800" spc="-1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message;</a:t>
            </a:r>
            <a:r>
              <a:rPr sz="800" spc="-2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calls</a:t>
            </a:r>
            <a:r>
              <a:rPr sz="800" spc="-1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OS.</a:t>
            </a:r>
            <a:r>
              <a:rPr sz="800" spc="-1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OS sends</a:t>
            </a:r>
            <a:r>
              <a:rPr sz="800" spc="-1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message</a:t>
            </a:r>
            <a:r>
              <a:rPr sz="800" spc="-2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to</a:t>
            </a:r>
            <a:r>
              <a:rPr sz="800" spc="-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client</a:t>
            </a:r>
            <a:r>
              <a:rPr sz="800" spc="-44" dirty="0" smtClean="0">
                <a:latin typeface="Times New Roman"/>
                <a:cs typeface="Times New Roman"/>
              </a:rPr>
              <a:t>’</a:t>
            </a:r>
            <a:r>
              <a:rPr sz="800" spc="0" dirty="0" smtClean="0">
                <a:latin typeface="Times New Roman"/>
                <a:cs typeface="Times New Roman"/>
              </a:rPr>
              <a:t>s</a:t>
            </a:r>
            <a:r>
              <a:rPr sz="800" spc="-23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OS. Client</a:t>
            </a:r>
            <a:r>
              <a:rPr sz="800" spc="-44" dirty="0" smtClean="0">
                <a:latin typeface="Times New Roman"/>
                <a:cs typeface="Times New Roman"/>
              </a:rPr>
              <a:t>’</a:t>
            </a:r>
            <a:r>
              <a:rPr sz="800" spc="0" dirty="0" smtClean="0">
                <a:latin typeface="Times New Roman"/>
                <a:cs typeface="Times New Roman"/>
              </a:rPr>
              <a:t>s</a:t>
            </a:r>
            <a:r>
              <a:rPr sz="800" spc="-25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OS</a:t>
            </a:r>
            <a:r>
              <a:rPr sz="800" spc="-1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g</a:t>
            </a:r>
            <a:r>
              <a:rPr sz="800" spc="-19" dirty="0" smtClean="0">
                <a:latin typeface="Times New Roman"/>
                <a:cs typeface="Times New Roman"/>
              </a:rPr>
              <a:t>i</a:t>
            </a:r>
            <a:r>
              <a:rPr sz="800" spc="-9" dirty="0" smtClean="0">
                <a:latin typeface="Times New Roman"/>
                <a:cs typeface="Times New Roman"/>
              </a:rPr>
              <a:t>v</a:t>
            </a:r>
            <a:r>
              <a:rPr sz="800" spc="0" dirty="0" smtClean="0">
                <a:latin typeface="Times New Roman"/>
                <a:cs typeface="Times New Roman"/>
              </a:rPr>
              <a:t>es</a:t>
            </a:r>
            <a:r>
              <a:rPr sz="800" spc="-1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message</a:t>
            </a:r>
            <a:r>
              <a:rPr sz="800" spc="-2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to</a:t>
            </a:r>
            <a:r>
              <a:rPr sz="800" spc="-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stu</a:t>
            </a:r>
            <a:r>
              <a:rPr sz="800" spc="-29" dirty="0" smtClean="0">
                <a:latin typeface="Times New Roman"/>
                <a:cs typeface="Times New Roman"/>
              </a:rPr>
              <a:t>b</a:t>
            </a:r>
            <a:r>
              <a:rPr sz="800" spc="0" dirty="0" smtClean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 marR="46899">
              <a:lnSpc>
                <a:spcPts val="900"/>
              </a:lnSpc>
            </a:pPr>
            <a:r>
              <a:rPr sz="800" spc="0" dirty="0" smtClean="0">
                <a:latin typeface="Times New Roman"/>
                <a:cs typeface="Times New Roman"/>
              </a:rPr>
              <a:t>Client</a:t>
            </a:r>
            <a:r>
              <a:rPr sz="800" spc="-1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stub</a:t>
            </a:r>
            <a:r>
              <a:rPr sz="800" spc="-13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unpacks</a:t>
            </a:r>
            <a:r>
              <a:rPr sz="800" spc="-2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result</a:t>
            </a:r>
            <a:r>
              <a:rPr sz="800" spc="-1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and</a:t>
            </a:r>
            <a:r>
              <a:rPr sz="800" spc="-11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returns</a:t>
            </a:r>
            <a:r>
              <a:rPr sz="800" spc="-22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to the</a:t>
            </a:r>
            <a:r>
              <a:rPr sz="800" spc="-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client.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69858" y="2561353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9138" y="2609348"/>
            <a:ext cx="1640047" cy="468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183">
              <a:lnSpc>
                <a:spcPts val="885"/>
              </a:lnSpc>
              <a:spcBef>
                <a:spcPts val="44"/>
              </a:spcBef>
            </a:pPr>
            <a:r>
              <a:rPr sz="900" spc="0" baseline="96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1    </a:t>
            </a:r>
            <a:r>
              <a:rPr sz="900" spc="1" baseline="96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Client</a:t>
            </a:r>
            <a:r>
              <a:rPr sz="800" spc="-1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procedure</a:t>
            </a:r>
            <a:r>
              <a:rPr sz="800" spc="-31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calls</a:t>
            </a:r>
            <a:r>
              <a:rPr sz="800" spc="-1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client</a:t>
            </a:r>
            <a:r>
              <a:rPr sz="800" spc="-1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stu</a:t>
            </a:r>
            <a:r>
              <a:rPr sz="800" spc="-29" dirty="0" smtClean="0">
                <a:latin typeface="Times New Roman"/>
                <a:cs typeface="Times New Roman"/>
              </a:rPr>
              <a:t>b</a:t>
            </a:r>
            <a:r>
              <a:rPr sz="800" spc="0" dirty="0" smtClean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894"/>
              </a:lnSpc>
              <a:spcBef>
                <a:spcPts val="0"/>
              </a:spcBef>
            </a:pPr>
            <a:r>
              <a:rPr sz="900" spc="0" baseline="48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2    </a:t>
            </a:r>
            <a:r>
              <a:rPr sz="900" spc="1" baseline="48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Stub</a:t>
            </a:r>
            <a:r>
              <a:rPr sz="800" spc="-14" dirty="0" smtClean="0">
                <a:latin typeface="Times New Roman"/>
                <a:cs typeface="Times New Roman"/>
              </a:rPr>
              <a:t> b</a:t>
            </a:r>
            <a:r>
              <a:rPr sz="800" spc="0" dirty="0" smtClean="0">
                <a:latin typeface="Times New Roman"/>
                <a:cs typeface="Times New Roman"/>
              </a:rPr>
              <a:t>uilds</a:t>
            </a:r>
            <a:r>
              <a:rPr sz="800" spc="-1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message;</a:t>
            </a:r>
            <a:r>
              <a:rPr sz="800" spc="-29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calls</a:t>
            </a:r>
            <a:r>
              <a:rPr sz="800" spc="-1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local</a:t>
            </a:r>
            <a:r>
              <a:rPr sz="800" spc="-15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OS.</a:t>
            </a:r>
            <a:endParaRPr sz="800">
              <a:latin typeface="Times New Roman"/>
              <a:cs typeface="Times New Roman"/>
            </a:endParaRPr>
          </a:p>
          <a:p>
            <a:pPr marL="12700" marR="15183">
              <a:lnSpc>
                <a:spcPts val="894"/>
              </a:lnSpc>
            </a:pPr>
            <a:r>
              <a:rPr sz="900" spc="0" baseline="96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3    </a:t>
            </a:r>
            <a:r>
              <a:rPr sz="900" spc="1" baseline="96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OS</a:t>
            </a:r>
            <a:r>
              <a:rPr sz="800" spc="-1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sends</a:t>
            </a:r>
            <a:r>
              <a:rPr sz="800" spc="-1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message</a:t>
            </a:r>
            <a:r>
              <a:rPr sz="800" spc="-2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to</a:t>
            </a:r>
            <a:r>
              <a:rPr sz="800" spc="-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remote</a:t>
            </a:r>
            <a:r>
              <a:rPr sz="800" spc="-22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OS.</a:t>
            </a:r>
            <a:endParaRPr sz="800">
              <a:latin typeface="Times New Roman"/>
              <a:cs typeface="Times New Roman"/>
            </a:endParaRPr>
          </a:p>
          <a:p>
            <a:pPr marL="12700" marR="15183">
              <a:lnSpc>
                <a:spcPts val="894"/>
              </a:lnSpc>
            </a:pPr>
            <a:r>
              <a:rPr sz="900" spc="0" baseline="48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4    </a:t>
            </a:r>
            <a:r>
              <a:rPr sz="900" spc="1" baseline="48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Remote</a:t>
            </a:r>
            <a:r>
              <a:rPr sz="800" spc="-2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OS</a:t>
            </a:r>
            <a:r>
              <a:rPr sz="800" spc="-10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g</a:t>
            </a:r>
            <a:r>
              <a:rPr sz="800" spc="-19" dirty="0" smtClean="0">
                <a:latin typeface="Times New Roman"/>
                <a:cs typeface="Times New Roman"/>
              </a:rPr>
              <a:t>i</a:t>
            </a:r>
            <a:r>
              <a:rPr sz="800" spc="-9" dirty="0" smtClean="0">
                <a:latin typeface="Times New Roman"/>
                <a:cs typeface="Times New Roman"/>
              </a:rPr>
              <a:t>v</a:t>
            </a:r>
            <a:r>
              <a:rPr sz="800" spc="0" dirty="0" smtClean="0">
                <a:latin typeface="Times New Roman"/>
                <a:cs typeface="Times New Roman"/>
              </a:rPr>
              <a:t>es</a:t>
            </a:r>
            <a:r>
              <a:rPr sz="800" spc="-1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message</a:t>
            </a:r>
            <a:r>
              <a:rPr sz="800" spc="-27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to</a:t>
            </a:r>
            <a:r>
              <a:rPr sz="800" spc="-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stu</a:t>
            </a:r>
            <a:r>
              <a:rPr sz="800" spc="-29" dirty="0" smtClean="0">
                <a:latin typeface="Times New Roman"/>
                <a:cs typeface="Times New Roman"/>
              </a:rPr>
              <a:t>b</a:t>
            </a:r>
            <a:r>
              <a:rPr sz="800" spc="0" dirty="0" smtClean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50884" y="2788822"/>
            <a:ext cx="101315" cy="443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673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  <a:p>
            <a:pPr marL="31673">
              <a:lnSpc>
                <a:spcPct val="95825"/>
              </a:lnSpc>
              <a:spcBef>
                <a:spcPts val="170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endParaRPr sz="600">
              <a:latin typeface="Times New Roman"/>
              <a:cs typeface="Times New Roman"/>
            </a:endParaRPr>
          </a:p>
          <a:p>
            <a:pPr marL="31673">
              <a:lnSpc>
                <a:spcPct val="95825"/>
              </a:lnSpc>
              <a:spcBef>
                <a:spcPts val="20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09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2932" y="3064833"/>
            <a:ext cx="1434892" cy="2404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85"/>
              </a:lnSpc>
              <a:spcBef>
                <a:spcPts val="44"/>
              </a:spcBef>
            </a:pPr>
            <a:r>
              <a:rPr sz="800" spc="0" dirty="0" smtClean="0">
                <a:latin typeface="Times New Roman"/>
                <a:cs typeface="Times New Roman"/>
              </a:rPr>
              <a:t>Stub</a:t>
            </a:r>
            <a:r>
              <a:rPr sz="800" spc="-1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unpacks</a:t>
            </a:r>
            <a:r>
              <a:rPr sz="800" spc="-26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parameters</a:t>
            </a:r>
            <a:r>
              <a:rPr sz="800" spc="-34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and</a:t>
            </a:r>
            <a:r>
              <a:rPr sz="800" spc="-11" dirty="0" smtClean="0">
                <a:latin typeface="Times New Roman"/>
                <a:cs typeface="Times New Roman"/>
              </a:rPr>
              <a:t> </a:t>
            </a:r>
            <a:r>
              <a:rPr sz="800" spc="0" dirty="0" smtClean="0">
                <a:latin typeface="Times New Roman"/>
                <a:cs typeface="Times New Roman"/>
              </a:rPr>
              <a:t>calls</a:t>
            </a:r>
            <a:endParaRPr sz="800">
              <a:latin typeface="Times New Roman"/>
              <a:cs typeface="Times New Roman"/>
            </a:endParaRPr>
          </a:p>
          <a:p>
            <a:pPr marL="12700" marR="15183">
              <a:lnSpc>
                <a:spcPts val="894"/>
              </a:lnSpc>
              <a:spcBef>
                <a:spcPts val="0"/>
              </a:spcBef>
            </a:pPr>
            <a:r>
              <a:rPr sz="800" spc="0" dirty="0" smtClean="0">
                <a:latin typeface="Times New Roman"/>
                <a:cs typeface="Times New Roman"/>
              </a:rPr>
              <a:t>ser</a:t>
            </a:r>
            <a:r>
              <a:rPr sz="800" spc="-9" dirty="0" smtClean="0">
                <a:latin typeface="Times New Roman"/>
                <a:cs typeface="Times New Roman"/>
              </a:rPr>
              <a:t>v</a:t>
            </a:r>
            <a:r>
              <a:rPr sz="800" spc="0" dirty="0" smtClean="0">
                <a:latin typeface="Times New Roman"/>
                <a:cs typeface="Times New Roman"/>
              </a:rPr>
              <a:t>e</a:t>
            </a:r>
            <a:r>
              <a:rPr sz="800" spc="-44" dirty="0" smtClean="0">
                <a:latin typeface="Times New Roman"/>
                <a:cs typeface="Times New Roman"/>
              </a:rPr>
              <a:t>r</a:t>
            </a:r>
            <a:r>
              <a:rPr sz="800" spc="0" dirty="0" smtClean="0">
                <a:latin typeface="Times New Roman"/>
                <a:cs typeface="Times New Roman"/>
              </a:rPr>
              <a:t>.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9138" y="3073658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04118" y="1847284"/>
            <a:ext cx="478076" cy="91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0"/>
              </a:spcBef>
            </a:pPr>
            <a:endParaRPr sz="700"/>
          </a:p>
        </p:txBody>
      </p:sp>
      <p:sp>
        <p:nvSpPr>
          <p:cNvPr id="38" name="object 38"/>
          <p:cNvSpPr txBox="1"/>
          <p:nvPr/>
        </p:nvSpPr>
        <p:spPr>
          <a:xfrm>
            <a:off x="1704118" y="1938814"/>
            <a:ext cx="478076" cy="89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37" name="object 37"/>
          <p:cNvSpPr txBox="1"/>
          <p:nvPr/>
        </p:nvSpPr>
        <p:spPr>
          <a:xfrm>
            <a:off x="1704118" y="2028454"/>
            <a:ext cx="478076" cy="89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36" name="object 36"/>
          <p:cNvSpPr txBox="1"/>
          <p:nvPr/>
        </p:nvSpPr>
        <p:spPr>
          <a:xfrm>
            <a:off x="2650404" y="1503665"/>
            <a:ext cx="478087" cy="91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0"/>
              </a:spcBef>
            </a:pPr>
            <a:endParaRPr sz="700"/>
          </a:p>
        </p:txBody>
      </p:sp>
      <p:sp>
        <p:nvSpPr>
          <p:cNvPr id="35" name="object 35"/>
          <p:cNvSpPr txBox="1"/>
          <p:nvPr/>
        </p:nvSpPr>
        <p:spPr>
          <a:xfrm>
            <a:off x="2650404" y="1595194"/>
            <a:ext cx="478087" cy="89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34" name="object 34"/>
          <p:cNvSpPr txBox="1"/>
          <p:nvPr/>
        </p:nvSpPr>
        <p:spPr>
          <a:xfrm>
            <a:off x="2650404" y="1684834"/>
            <a:ext cx="478087" cy="89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33" name="object 33"/>
          <p:cNvSpPr txBox="1"/>
          <p:nvPr/>
        </p:nvSpPr>
        <p:spPr>
          <a:xfrm>
            <a:off x="718069" y="1501775"/>
            <a:ext cx="478079" cy="915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20"/>
              </a:spcBef>
            </a:pPr>
            <a:endParaRPr sz="700"/>
          </a:p>
        </p:txBody>
      </p:sp>
      <p:sp>
        <p:nvSpPr>
          <p:cNvPr id="32" name="object 32"/>
          <p:cNvSpPr txBox="1"/>
          <p:nvPr/>
        </p:nvSpPr>
        <p:spPr>
          <a:xfrm>
            <a:off x="718069" y="1593304"/>
            <a:ext cx="478079" cy="89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31" name="object 31"/>
          <p:cNvSpPr txBox="1"/>
          <p:nvPr/>
        </p:nvSpPr>
        <p:spPr>
          <a:xfrm>
            <a:off x="718069" y="1682944"/>
            <a:ext cx="478079" cy="89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5"/>
              </a:spcBef>
            </a:pPr>
            <a:endParaRPr sz="700"/>
          </a:p>
        </p:txBody>
      </p:sp>
      <p:sp>
        <p:nvSpPr>
          <p:cNvPr id="30" name="object 30"/>
          <p:cNvSpPr txBox="1"/>
          <p:nvPr/>
        </p:nvSpPr>
        <p:spPr>
          <a:xfrm>
            <a:off x="2565549" y="1018954"/>
            <a:ext cx="642421" cy="2689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95362" y="766555"/>
            <a:ext cx="1103174" cy="1199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4"/>
              </a:spcBef>
            </a:pPr>
            <a:endParaRPr sz="900"/>
          </a:p>
        </p:txBody>
      </p:sp>
      <p:sp>
        <p:nvSpPr>
          <p:cNvPr id="28" name="object 28"/>
          <p:cNvSpPr txBox="1"/>
          <p:nvPr/>
        </p:nvSpPr>
        <p:spPr>
          <a:xfrm>
            <a:off x="1498537" y="766555"/>
            <a:ext cx="839327" cy="1272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00"/>
              </a:lnSpc>
              <a:spcBef>
                <a:spcPts val="18"/>
              </a:spcBef>
            </a:pPr>
            <a:endParaRPr sz="900"/>
          </a:p>
          <a:p>
            <a:pPr marL="145810" marR="220028" indent="-89639">
              <a:lnSpc>
                <a:spcPts val="740"/>
              </a:lnSpc>
              <a:spcBef>
                <a:spcPts val="10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1.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 procedure</a:t>
            </a:r>
            <a:endParaRPr sz="650">
              <a:latin typeface="Arial"/>
              <a:cs typeface="Arial"/>
            </a:endParaRPr>
          </a:p>
          <a:p>
            <a:pPr marL="369927">
              <a:lnSpc>
                <a:spcPct val="95825"/>
              </a:lnSpc>
              <a:spcBef>
                <a:spcPts val="58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r>
              <a:rPr sz="650" spc="4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stub</a:t>
            </a:r>
            <a:endParaRPr sz="650">
              <a:latin typeface="Arial"/>
              <a:cs typeface="Arial"/>
            </a:endParaRPr>
          </a:p>
          <a:p>
            <a:pPr marL="100994">
              <a:lnSpc>
                <a:spcPct val="95825"/>
              </a:lnSpc>
              <a:spcBef>
                <a:spcPts val="19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stub</a:t>
            </a:r>
            <a:endParaRPr sz="650">
              <a:latin typeface="Arial"/>
              <a:cs typeface="Arial"/>
            </a:endParaRPr>
          </a:p>
          <a:p>
            <a:pPr marL="145810" marR="262107" indent="-89639">
              <a:lnSpc>
                <a:spcPts val="740"/>
              </a:lnSpc>
              <a:spcBef>
                <a:spcPts val="954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2.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Stub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builds message</a:t>
            </a:r>
            <a:endParaRPr sz="650">
              <a:latin typeface="Arial"/>
              <a:cs typeface="Arial"/>
            </a:endParaRPr>
          </a:p>
          <a:p>
            <a:pPr marL="265538" marR="200922">
              <a:lnSpc>
                <a:spcPts val="632"/>
              </a:lnSpc>
              <a:spcBef>
                <a:spcPts val="363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proc:</a:t>
            </a:r>
            <a:r>
              <a:rPr sz="550" spc="7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"add" int:    </a:t>
            </a:r>
            <a:r>
              <a:rPr sz="55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val(i)</a:t>
            </a:r>
            <a:endParaRPr sz="5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7864" y="766555"/>
            <a:ext cx="1103168" cy="1151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6"/>
              </a:spcBef>
            </a:pPr>
            <a:endParaRPr sz="900"/>
          </a:p>
        </p:txBody>
      </p:sp>
      <p:sp>
        <p:nvSpPr>
          <p:cNvPr id="26" name="object 26"/>
          <p:cNvSpPr txBox="1"/>
          <p:nvPr/>
        </p:nvSpPr>
        <p:spPr>
          <a:xfrm>
            <a:off x="3441032" y="766555"/>
            <a:ext cx="311518" cy="12728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8165">
              <a:lnSpc>
                <a:spcPts val="1000"/>
              </a:lnSpc>
            </a:pPr>
            <a:endParaRPr sz="1000"/>
          </a:p>
          <a:p>
            <a:pPr marL="40929" marR="88165">
              <a:lnSpc>
                <a:spcPct val="95825"/>
              </a:lnSpc>
              <a:spcBef>
                <a:spcPts val="1371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6.</a:t>
            </a:r>
            <a:endParaRPr sz="650">
              <a:latin typeface="Arial"/>
              <a:cs typeface="Arial"/>
            </a:endParaRPr>
          </a:p>
          <a:p>
            <a:pPr marL="130564" marR="946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</a:t>
            </a:r>
            <a:endParaRPr sz="650">
              <a:latin typeface="Arial"/>
              <a:cs typeface="Arial"/>
            </a:endParaRPr>
          </a:p>
          <a:p>
            <a:pPr marL="52322" marR="88165">
              <a:lnSpc>
                <a:spcPct val="95825"/>
              </a:lnSpc>
              <a:spcBef>
                <a:spcPts val="225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5.</a:t>
            </a:r>
            <a:endParaRPr sz="650">
              <a:latin typeface="Arial"/>
              <a:cs typeface="Arial"/>
            </a:endParaRPr>
          </a:p>
          <a:p>
            <a:pPr marL="55870" marR="88165">
              <a:lnSpc>
                <a:spcPct val="95825"/>
              </a:lnSpc>
              <a:spcBef>
                <a:spcPts val="171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4.</a:t>
            </a:r>
            <a:endParaRPr sz="650">
              <a:latin typeface="Arial"/>
              <a:cs typeface="Arial"/>
            </a:endParaRPr>
          </a:p>
          <a:p>
            <a:pPr marL="145510">
              <a:lnSpc>
                <a:spcPts val="670"/>
              </a:lnSpc>
              <a:spcBef>
                <a:spcPts val="33"/>
              </a:spcBef>
            </a:pPr>
            <a:r>
              <a:rPr sz="975" spc="0" baseline="-4459" dirty="0" smtClean="0">
                <a:solidFill>
                  <a:srgbClr val="363435"/>
                </a:solidFill>
                <a:latin typeface="Arial"/>
                <a:cs typeface="Arial"/>
              </a:rPr>
              <a:t>ha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5362" y="886548"/>
            <a:ext cx="169718" cy="990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565080" y="886548"/>
            <a:ext cx="763732" cy="4677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8409">
              <a:lnSpc>
                <a:spcPct val="95825"/>
              </a:lnSpc>
              <a:spcBef>
                <a:spcPts val="36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process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8813" y="886548"/>
            <a:ext cx="169723" cy="990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2337864" y="881657"/>
            <a:ext cx="169720" cy="995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2507584" y="881657"/>
            <a:ext cx="763727" cy="472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62" marR="131917" algn="ctr">
              <a:lnSpc>
                <a:spcPct val="95825"/>
              </a:lnSpc>
              <a:spcBef>
                <a:spcPts val="114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r>
              <a:rPr sz="650" spc="4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process</a:t>
            </a:r>
            <a:endParaRPr sz="650">
              <a:latin typeface="Arial"/>
              <a:cs typeface="Arial"/>
            </a:endParaRPr>
          </a:p>
          <a:p>
            <a:pPr marL="94232" marR="78789" indent="0" algn="ctr">
              <a:lnSpc>
                <a:spcPts val="740"/>
              </a:lnSpc>
              <a:spcBef>
                <a:spcPts val="658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Implementation of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add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1311" y="881657"/>
            <a:ext cx="169720" cy="9955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565080" y="1354263"/>
            <a:ext cx="153734" cy="41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8815" y="1354263"/>
            <a:ext cx="477334" cy="84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749">
              <a:lnSpc>
                <a:spcPts val="600"/>
              </a:lnSpc>
              <a:spcBef>
                <a:spcPts val="30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r>
              <a:rPr sz="550" spc="2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=</a:t>
            </a:r>
            <a:r>
              <a:rPr sz="550" spc="2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add(i,j)</a:t>
            </a:r>
            <a:endParaRPr sz="5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6149" y="1354263"/>
            <a:ext cx="132663" cy="414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07584" y="1354263"/>
            <a:ext cx="143188" cy="36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50773" y="1354263"/>
            <a:ext cx="477338" cy="84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6756">
              <a:lnSpc>
                <a:spcPts val="600"/>
              </a:lnSpc>
              <a:spcBef>
                <a:spcPts val="30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r>
              <a:rPr sz="550" spc="2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=</a:t>
            </a:r>
            <a:r>
              <a:rPr sz="550" spc="2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add(i,j)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8112" y="1354263"/>
            <a:ext cx="143199" cy="36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65080" y="1395700"/>
            <a:ext cx="153734" cy="43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96149" y="1395700"/>
            <a:ext cx="132663" cy="434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07584" y="1390809"/>
            <a:ext cx="143188" cy="48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28112" y="1390809"/>
            <a:ext cx="143199" cy="48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5080" y="1439125"/>
            <a:ext cx="763732" cy="438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2952" marR="177913" algn="just">
              <a:lnSpc>
                <a:spcPts val="632"/>
              </a:lnSpc>
              <a:spcBef>
                <a:spcPts val="484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proc: "add" int:  val(i) int:    </a:t>
            </a:r>
            <a:r>
              <a:rPr sz="55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val(j)</a:t>
            </a:r>
            <a:endParaRPr sz="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7584" y="1439125"/>
            <a:ext cx="763727" cy="438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"/>
              </a:spcBef>
            </a:pPr>
            <a:endParaRPr sz="500"/>
          </a:p>
          <a:p>
            <a:pPr marL="202787" marR="188072" algn="just">
              <a:lnSpc>
                <a:spcPts val="632"/>
              </a:lnSpc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proc: "add" int:  val(i) int:    </a:t>
            </a:r>
            <a:r>
              <a:rPr sz="55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val(j)</a:t>
            </a:r>
            <a:endParaRPr sz="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362" y="1877166"/>
            <a:ext cx="1103174" cy="162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513">
              <a:lnSpc>
                <a:spcPct val="95825"/>
              </a:lnSpc>
              <a:spcBef>
                <a:spcPts val="33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7864" y="1877166"/>
            <a:ext cx="1103168" cy="162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148">
              <a:lnSpc>
                <a:spcPct val="95825"/>
              </a:lnSpc>
              <a:spcBef>
                <a:spcPts val="28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r>
              <a:rPr sz="650" spc="4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362" y="2039440"/>
            <a:ext cx="139845" cy="173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35207" y="2039440"/>
            <a:ext cx="379916" cy="173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915124" y="2039440"/>
            <a:ext cx="2016756" cy="173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0717" marR="788753" algn="ctr">
              <a:lnSpc>
                <a:spcPts val="525"/>
              </a:lnSpc>
              <a:spcBef>
                <a:spcPts val="26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int:    </a:t>
            </a:r>
            <a:r>
              <a:rPr sz="550" spc="8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val(j)</a:t>
            </a:r>
            <a:endParaRPr sz="5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31881" y="2039440"/>
            <a:ext cx="732504" cy="173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513" algn="r">
              <a:lnSpc>
                <a:spcPct val="95825"/>
              </a:lnSpc>
              <a:spcBef>
                <a:spcPts val="6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6809" y="115989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344" y="121069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31990"/>
            <a:ext cx="50800" cy="540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95490"/>
            <a:ext cx="50800" cy="477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43" y="819142"/>
            <a:ext cx="4432566" cy="404249"/>
          </a:xfrm>
          <a:custGeom>
            <a:avLst/>
            <a:gdLst/>
            <a:ahLst/>
            <a:cxnLst/>
            <a:rect l="l" t="t" r="r" b="b"/>
            <a:pathLst>
              <a:path w="4432566" h="404249">
                <a:moveTo>
                  <a:pt x="0" y="353448"/>
                </a:moveTo>
                <a:lnTo>
                  <a:pt x="16636" y="390962"/>
                </a:lnTo>
                <a:lnTo>
                  <a:pt x="50800" y="404249"/>
                </a:lnTo>
                <a:lnTo>
                  <a:pt x="4381765" y="404249"/>
                </a:lnTo>
                <a:lnTo>
                  <a:pt x="4419279" y="387613"/>
                </a:lnTo>
                <a:lnTo>
                  <a:pt x="4432566" y="353448"/>
                </a:lnTo>
                <a:lnTo>
                  <a:pt x="4432566" y="0"/>
                </a:lnTo>
                <a:lnTo>
                  <a:pt x="0" y="0"/>
                </a:lnTo>
                <a:lnTo>
                  <a:pt x="0" y="353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82790"/>
            <a:ext cx="0" cy="508849"/>
          </a:xfrm>
          <a:custGeom>
            <a:avLst/>
            <a:gdLst/>
            <a:ahLst/>
            <a:cxnLst/>
            <a:rect l="l" t="t" r="r" b="b"/>
            <a:pathLst>
              <a:path h="508849">
                <a:moveTo>
                  <a:pt x="0" y="50884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700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573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6446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43" y="1337360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1473478"/>
            <a:ext cx="4432566" cy="101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56809" y="3351758"/>
            <a:ext cx="114301" cy="1042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9344" y="3402558"/>
            <a:ext cx="4280164" cy="534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368866"/>
            <a:ext cx="50800" cy="19955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432367"/>
            <a:ext cx="50800" cy="193209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743" y="1556018"/>
            <a:ext cx="4432566" cy="1859239"/>
          </a:xfrm>
          <a:custGeom>
            <a:avLst/>
            <a:gdLst/>
            <a:ahLst/>
            <a:cxnLst/>
            <a:rect l="l" t="t" r="r" b="b"/>
            <a:pathLst>
              <a:path w="4432566" h="1859239">
                <a:moveTo>
                  <a:pt x="0" y="1808439"/>
                </a:moveTo>
                <a:lnTo>
                  <a:pt x="16636" y="1845953"/>
                </a:lnTo>
                <a:lnTo>
                  <a:pt x="50800" y="1859239"/>
                </a:lnTo>
                <a:lnTo>
                  <a:pt x="4381765" y="1859239"/>
                </a:lnTo>
                <a:lnTo>
                  <a:pt x="4419279" y="1842604"/>
                </a:lnTo>
                <a:lnTo>
                  <a:pt x="4432566" y="1808439"/>
                </a:lnTo>
                <a:lnTo>
                  <a:pt x="4432566" y="0"/>
                </a:lnTo>
                <a:lnTo>
                  <a:pt x="0" y="0"/>
                </a:lnTo>
                <a:lnTo>
                  <a:pt x="0" y="1808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1419667"/>
            <a:ext cx="0" cy="1963840"/>
          </a:xfrm>
          <a:custGeom>
            <a:avLst/>
            <a:gdLst/>
            <a:ahLst/>
            <a:cxnLst/>
            <a:rect l="l" t="t" r="r" b="b"/>
            <a:pathLst>
              <a:path h="1963840">
                <a:moveTo>
                  <a:pt x="0" y="196384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14069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13942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13815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4538" y="19613"/>
            <a:ext cx="73384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78608" y="19613"/>
            <a:ext cx="57874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arameter</a:t>
            </a:r>
            <a:r>
              <a:rPr sz="600" spc="-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passing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182131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RPC: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arameter</a:t>
            </a:r>
            <a:r>
              <a:rPr sz="1400" spc="1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passing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619089"/>
            <a:ext cx="1715933" cy="5748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-69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ays</a:t>
            </a:r>
            <a:r>
              <a:rPr sz="1100" spc="9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P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assing</a:t>
            </a:r>
            <a:r>
              <a:rPr sz="11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arameters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11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alue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sz="11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reference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355982"/>
            <a:ext cx="4244755" cy="1857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145"/>
              </a:lnSpc>
              <a:spcBef>
                <a:spcPts val="57"/>
              </a:spcBef>
            </a:pPr>
            <a:r>
              <a:rPr sz="11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arameter</a:t>
            </a:r>
            <a:r>
              <a:rPr sz="11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marshaling</a:t>
            </a:r>
            <a:endParaRPr sz="11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59" dirty="0" smtClean="0">
                <a:latin typeface="Times New Roman"/>
                <a:cs typeface="Times New Roman"/>
              </a:rPr>
              <a:t>’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just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wrapping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parameters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message:</a:t>
            </a:r>
            <a:endParaRPr sz="1100">
              <a:latin typeface="Times New Roman"/>
              <a:cs typeface="Times New Roman"/>
            </a:endParaRPr>
          </a:p>
          <a:p>
            <a:pPr marL="289788" marR="123898">
              <a:lnSpc>
                <a:spcPct val="99658"/>
              </a:lnSpc>
              <a:spcBef>
                <a:spcPts val="3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Wrapping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parameter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means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transforming</a:t>
            </a:r>
            <a:r>
              <a:rPr sz="1000" spc="-5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alue</a:t>
            </a:r>
            <a:r>
              <a:rPr sz="10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sequence</a:t>
            </a:r>
            <a:r>
              <a:rPr sz="10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bytes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representation</a:t>
            </a:r>
            <a:r>
              <a:rPr sz="1000" spc="-5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(e.g.,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IBM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mainframes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 EBCDIC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whereas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IBM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PCs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ASCII)</a:t>
            </a:r>
            <a:endParaRPr sz="1000">
              <a:latin typeface="Times New Roman"/>
              <a:cs typeface="Times New Roman"/>
            </a:endParaRPr>
          </a:p>
          <a:p>
            <a:pPr marL="289788" marR="70378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machines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representations</a:t>
            </a:r>
            <a:r>
              <a:rPr sz="1000" spc="-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(think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 byte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ordering)</a:t>
            </a:r>
            <a:endParaRPr sz="1000">
              <a:latin typeface="Times New Roman"/>
              <a:cs typeface="Times New Roman"/>
            </a:endParaRPr>
          </a:p>
          <a:p>
            <a:pPr marL="289788" marR="18978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agree</a:t>
            </a:r>
            <a:r>
              <a:rPr sz="10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same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encoding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566889" marR="298365">
              <a:lnSpc>
                <a:spcPct val="99658"/>
              </a:lnSpc>
              <a:spcBef>
                <a:spcPts val="24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basic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alues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represented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(int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gers,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floats,</a:t>
            </a:r>
            <a:r>
              <a:rPr sz="1000" spc="-7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characters) 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compl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0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alues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represented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(arrays,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unions)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3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properly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interpret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transforming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3233720"/>
            <a:ext cx="1864441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machine-dependent</a:t>
            </a:r>
            <a:r>
              <a:rPr sz="1000" spc="-7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representations.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1038859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43" y="116575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56809" y="259346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344" y="264426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70374"/>
            <a:ext cx="50800" cy="153579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133875"/>
            <a:ext cx="50800" cy="14722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743" y="1248312"/>
            <a:ext cx="4432566" cy="1408654"/>
          </a:xfrm>
          <a:custGeom>
            <a:avLst/>
            <a:gdLst/>
            <a:ahLst/>
            <a:cxnLst/>
            <a:rect l="l" t="t" r="r" b="b"/>
            <a:pathLst>
              <a:path w="4432566" h="1408654">
                <a:moveTo>
                  <a:pt x="0" y="1357854"/>
                </a:moveTo>
                <a:lnTo>
                  <a:pt x="16636" y="1395368"/>
                </a:lnTo>
                <a:lnTo>
                  <a:pt x="50800" y="1408654"/>
                </a:lnTo>
                <a:lnTo>
                  <a:pt x="4381765" y="1408654"/>
                </a:lnTo>
                <a:lnTo>
                  <a:pt x="4419279" y="1392018"/>
                </a:lnTo>
                <a:lnTo>
                  <a:pt x="4432566" y="1357854"/>
                </a:lnTo>
                <a:lnTo>
                  <a:pt x="4432566" y="0"/>
                </a:lnTo>
                <a:lnTo>
                  <a:pt x="0" y="0"/>
                </a:lnTo>
                <a:lnTo>
                  <a:pt x="0" y="1357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121175"/>
            <a:ext cx="0" cy="1504041"/>
          </a:xfrm>
          <a:custGeom>
            <a:avLst/>
            <a:gdLst/>
            <a:ahLst/>
            <a:cxnLst/>
            <a:rect l="l" t="t" r="r" b="b"/>
            <a:pathLst>
              <a:path h="1504041">
                <a:moveTo>
                  <a:pt x="0" y="150404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11084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10957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20310" y="10830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6678" y="19613"/>
            <a:ext cx="32169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O</a:t>
            </a:r>
            <a:r>
              <a:rPr sz="600" spc="-9" dirty="0" smtClean="0">
                <a:solidFill>
                  <a:srgbClr val="00FF00"/>
                </a:solidFill>
                <a:latin typeface="Times New Roman"/>
                <a:cs typeface="Times New Roman"/>
              </a:rPr>
              <a:t>v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ervi</a:t>
            </a:r>
            <a:r>
              <a:rPr sz="600" spc="-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e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w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300" y="243119"/>
            <a:ext cx="76384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ervi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844" y="1057481"/>
            <a:ext cx="2262769" cy="3556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Layered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7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559799"/>
            <a:ext cx="133908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870428"/>
            <a:ext cx="198942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Message-Oriented</a:t>
            </a:r>
            <a:r>
              <a:rPr sz="1100" spc="-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2181045"/>
            <a:ext cx="1897150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Stream-Oriented</a:t>
            </a:r>
            <a:r>
              <a:rPr sz="1100" spc="-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491661"/>
            <a:ext cx="149716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Multicast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14538" y="19613"/>
            <a:ext cx="73384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8608" y="19613"/>
            <a:ext cx="57874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arameter</a:t>
            </a:r>
            <a:r>
              <a:rPr sz="600" spc="-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passing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82131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RPC: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arameter</a:t>
            </a:r>
            <a:r>
              <a:rPr sz="1400" spc="1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passing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623628"/>
            <a:ext cx="4061640" cy="1572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Assumption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ts val="1034"/>
              </a:lnSpc>
              <a:spcBef>
                <a:spcPts val="261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in/co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9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out</a:t>
            </a:r>
            <a:r>
              <a:rPr sz="900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semantics:</a:t>
            </a:r>
            <a:r>
              <a:rPr sz="900" spc="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while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procedure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-14" dirty="0" smtClean="0">
                <a:latin typeface="Times New Roman"/>
                <a:cs typeface="Times New Roman"/>
              </a:rPr>
              <a:t>ex</a:t>
            </a:r>
            <a:r>
              <a:rPr sz="900" spc="0" dirty="0" smtClean="0">
                <a:latin typeface="Times New Roman"/>
                <a:cs typeface="Times New Roman"/>
              </a:rPr>
              <a:t>ecuted,</a:t>
            </a:r>
            <a:r>
              <a:rPr sz="900" spc="-3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nothing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assumed about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parameter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alues.</a:t>
            </a:r>
            <a:endParaRPr sz="900">
              <a:latin typeface="Times New Roman"/>
              <a:cs typeface="Times New Roman"/>
            </a:endParaRPr>
          </a:p>
          <a:p>
            <a:pPr marL="289801" marR="310646">
              <a:lnSpc>
                <a:spcPts val="1034"/>
              </a:lnSpc>
              <a:spcBef>
                <a:spcPts val="161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900" spc="-1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operated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passed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parameters.</a:t>
            </a:r>
            <a:r>
              <a:rPr sz="900" spc="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Excludes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passing </a:t>
            </a:r>
            <a:endParaRPr sz="900">
              <a:latin typeface="Times New Roman"/>
              <a:cs typeface="Times New Roman"/>
            </a:endParaRPr>
          </a:p>
          <a:p>
            <a:pPr marL="289801" marR="310646">
              <a:lnSpc>
                <a:spcPts val="1034"/>
              </a:lnSpc>
              <a:spcBef>
                <a:spcPts val="1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references</a:t>
            </a:r>
            <a:r>
              <a:rPr sz="9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900" spc="-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(global)</a:t>
            </a:r>
            <a:r>
              <a:rPr sz="9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5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Notes:</a:t>
            </a:r>
            <a:endParaRPr sz="10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315"/>
              </a:spcBef>
            </a:pPr>
            <a:r>
              <a:rPr sz="900" spc="0" dirty="0" smtClean="0">
                <a:latin typeface="Times New Roman"/>
                <a:cs typeface="Times New Roman"/>
              </a:rPr>
              <a:t>Full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access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transparen</a:t>
            </a:r>
            <a:r>
              <a:rPr sz="900" spc="-14" dirty="0" smtClean="0"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-4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cannot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realized.</a:t>
            </a:r>
            <a:endParaRPr sz="900">
              <a:latin typeface="Times New Roman"/>
              <a:cs typeface="Times New Roman"/>
            </a:endParaRPr>
          </a:p>
          <a:p>
            <a:pPr marL="566889" marR="920779" indent="-277088">
              <a:lnSpc>
                <a:spcPts val="1034"/>
              </a:lnSpc>
              <a:spcBef>
                <a:spcPts val="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remote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reference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mechanism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enhances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access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transparen</a:t>
            </a:r>
            <a:r>
              <a:rPr sz="900" spc="-14" dirty="0" smtClean="0">
                <a:latin typeface="Times New Roman"/>
                <a:cs typeface="Times New Roman"/>
              </a:rPr>
              <a:t>c</a:t>
            </a:r>
            <a:r>
              <a:rPr sz="900" spc="0" dirty="0" smtClean="0">
                <a:latin typeface="Times New Roman"/>
                <a:cs typeface="Times New Roman"/>
              </a:rPr>
              <a:t>y: Remote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reference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fers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unified</a:t>
            </a:r>
            <a:r>
              <a:rPr sz="900" spc="-7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access</a:t>
            </a:r>
            <a:r>
              <a:rPr sz="900" spc="-2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remote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 Remote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references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passed</a:t>
            </a:r>
            <a:r>
              <a:rPr sz="9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</a:t>
            </a:r>
            <a:r>
              <a:rPr sz="9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parameter</a:t>
            </a:r>
            <a:r>
              <a:rPr sz="9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RPCs.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2932" y="2310339"/>
            <a:ext cx="4141819" cy="1149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RPC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uses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ace</a:t>
            </a:r>
            <a:r>
              <a:rPr sz="9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Definition</a:t>
            </a:r>
            <a:r>
              <a:rPr sz="900" spc="-7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Language</a:t>
            </a:r>
            <a:r>
              <a:rPr sz="9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(IDL)</a:t>
            </a:r>
            <a:r>
              <a:rPr sz="9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describe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</a:t>
            </a:r>
            <a:r>
              <a:rPr sz="900" spc="-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ace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  <a:p>
            <a:pPr marL="12700" marR="200704">
              <a:lnSpc>
                <a:spcPts val="1034"/>
              </a:lnSpc>
              <a:spcBef>
                <a:spcPts val="10"/>
              </a:spcBef>
            </a:pPr>
            <a:r>
              <a:rPr sz="900" spc="0" dirty="0" smtClean="0">
                <a:latin typeface="Times New Roman"/>
                <a:cs typeface="Times New Roman"/>
              </a:rPr>
              <a:t>language-neutral</a:t>
            </a:r>
            <a:r>
              <a:rPr sz="900" spc="-60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59" dirty="0" smtClean="0">
                <a:latin typeface="Times New Roman"/>
                <a:cs typeface="Times New Roman"/>
              </a:rPr>
              <a:t>y</a:t>
            </a:r>
            <a:r>
              <a:rPr sz="900" spc="0" dirty="0" smtClean="0">
                <a:latin typeface="Times New Roman"/>
                <a:cs typeface="Times New Roman"/>
              </a:rPr>
              <a:t>,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enabling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communication</a:t>
            </a:r>
            <a:r>
              <a:rPr sz="900" spc="-5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between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soft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are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components</a:t>
            </a:r>
            <a:r>
              <a:rPr sz="900" spc="-4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do not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share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language.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511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IDL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specification</a:t>
            </a:r>
            <a:r>
              <a:rPr sz="900" spc="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language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used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describe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soft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are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component</a:t>
            </a:r>
            <a:r>
              <a:rPr sz="900" spc="-50" dirty="0" smtClean="0">
                <a:latin typeface="Times New Roman"/>
                <a:cs typeface="Times New Roman"/>
              </a:rPr>
              <a:t>’</a:t>
            </a:r>
            <a:r>
              <a:rPr sz="900" spc="0" dirty="0" smtClean="0">
                <a:latin typeface="Times New Roman"/>
                <a:cs typeface="Times New Roman"/>
              </a:rPr>
              <a:t>s</a:t>
            </a:r>
            <a:r>
              <a:rPr sz="900" spc="-4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</a:t>
            </a:r>
            <a:r>
              <a:rPr sz="900" spc="-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ace.</a:t>
            </a:r>
            <a:endParaRPr sz="900">
              <a:latin typeface="Times New Roman"/>
              <a:cs typeface="Times New Roman"/>
            </a:endParaRPr>
          </a:p>
          <a:p>
            <a:pPr marL="12700" marR="79998">
              <a:lnSpc>
                <a:spcPts val="1034"/>
              </a:lnSpc>
              <a:spcBef>
                <a:spcPts val="609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IDL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enables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machines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either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link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ferent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operating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systems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 </a:t>
            </a:r>
            <a:endParaRPr sz="900">
              <a:latin typeface="Times New Roman"/>
              <a:cs typeface="Times New Roman"/>
            </a:endParaRPr>
          </a:p>
          <a:p>
            <a:pPr marL="12700" marR="79998">
              <a:lnSpc>
                <a:spcPts val="1034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computer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languages,</a:t>
            </a:r>
            <a:r>
              <a:rPr sz="900" spc="-3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thus,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fering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bridge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between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ferent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systems.</a:t>
            </a:r>
            <a:endParaRPr sz="9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700"/>
              </a:spcBef>
            </a:pPr>
            <a:r>
              <a:rPr sz="600" spc="0" dirty="0" smtClean="0">
                <a:latin typeface="Times New Roman"/>
                <a:cs typeface="Times New Roman"/>
              </a:rPr>
              <a:t>20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56809" y="1000670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9344" y="1051471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691317"/>
            <a:ext cx="50800" cy="32205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754817"/>
            <a:ext cx="50800" cy="2585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43" y="697880"/>
            <a:ext cx="4432566" cy="366290"/>
          </a:xfrm>
          <a:custGeom>
            <a:avLst/>
            <a:gdLst/>
            <a:ahLst/>
            <a:cxnLst/>
            <a:rect l="l" t="t" r="r" b="b"/>
            <a:pathLst>
              <a:path w="4432566" h="366290">
                <a:moveTo>
                  <a:pt x="0" y="315490"/>
                </a:moveTo>
                <a:lnTo>
                  <a:pt x="16636" y="353004"/>
                </a:lnTo>
                <a:lnTo>
                  <a:pt x="50800" y="366290"/>
                </a:lnTo>
                <a:lnTo>
                  <a:pt x="4381765" y="366290"/>
                </a:lnTo>
                <a:lnTo>
                  <a:pt x="4419279" y="349655"/>
                </a:lnTo>
                <a:lnTo>
                  <a:pt x="4432566" y="315490"/>
                </a:lnTo>
                <a:lnTo>
                  <a:pt x="4432566" y="0"/>
                </a:lnTo>
                <a:lnTo>
                  <a:pt x="0" y="0"/>
                </a:lnTo>
                <a:lnTo>
                  <a:pt x="0" y="31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742117"/>
            <a:ext cx="0" cy="290303"/>
          </a:xfrm>
          <a:custGeom>
            <a:avLst/>
            <a:gdLst/>
            <a:ahLst/>
            <a:cxnLst/>
            <a:rect l="l" t="t" r="r" b="b"/>
            <a:pathLst>
              <a:path h="290303">
                <a:moveTo>
                  <a:pt x="0" y="29030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7294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7167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70401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73876" y="1435384"/>
            <a:ext cx="360649" cy="0"/>
          </a:xfrm>
          <a:custGeom>
            <a:avLst/>
            <a:gdLst/>
            <a:ahLst/>
            <a:cxnLst/>
            <a:rect l="l" t="t" r="r" b="b"/>
            <a:pathLst>
              <a:path w="360649">
                <a:moveTo>
                  <a:pt x="0" y="0"/>
                </a:moveTo>
                <a:lnTo>
                  <a:pt x="360649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7756" y="2105576"/>
            <a:ext cx="1516860" cy="0"/>
          </a:xfrm>
          <a:custGeom>
            <a:avLst/>
            <a:gdLst/>
            <a:ahLst/>
            <a:cxnLst/>
            <a:rect l="l" t="t" r="r" b="b"/>
            <a:pathLst>
              <a:path w="1516860">
                <a:moveTo>
                  <a:pt x="1516860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45130" y="1434477"/>
            <a:ext cx="701197" cy="1106"/>
          </a:xfrm>
          <a:custGeom>
            <a:avLst/>
            <a:gdLst/>
            <a:ahLst/>
            <a:cxnLst/>
            <a:rect l="l" t="t" r="r" b="b"/>
            <a:pathLst>
              <a:path w="701197" h="1106">
                <a:moveTo>
                  <a:pt x="701197" y="0"/>
                </a:moveTo>
                <a:lnTo>
                  <a:pt x="0" y="1106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54201" y="1482186"/>
            <a:ext cx="171343" cy="612158"/>
          </a:xfrm>
          <a:custGeom>
            <a:avLst/>
            <a:gdLst/>
            <a:ahLst/>
            <a:cxnLst/>
            <a:rect l="l" t="t" r="r" b="b"/>
            <a:pathLst>
              <a:path w="171343" h="612158">
                <a:moveTo>
                  <a:pt x="0" y="612158"/>
                </a:moveTo>
                <a:lnTo>
                  <a:pt x="171343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84878" y="1446188"/>
            <a:ext cx="61390" cy="80218"/>
          </a:xfrm>
          <a:custGeom>
            <a:avLst/>
            <a:gdLst/>
            <a:ahLst/>
            <a:cxnLst/>
            <a:rect l="l" t="t" r="r" b="b"/>
            <a:pathLst>
              <a:path w="61390" h="80218">
                <a:moveTo>
                  <a:pt x="50744" y="0"/>
                </a:moveTo>
                <a:lnTo>
                  <a:pt x="0" y="63030"/>
                </a:lnTo>
                <a:lnTo>
                  <a:pt x="13005" y="61573"/>
                </a:lnTo>
                <a:lnTo>
                  <a:pt x="25390" y="62337"/>
                </a:lnTo>
                <a:lnTo>
                  <a:pt x="37152" y="65323"/>
                </a:lnTo>
                <a:lnTo>
                  <a:pt x="48291" y="70532"/>
                </a:lnTo>
                <a:lnTo>
                  <a:pt x="58806" y="77964"/>
                </a:lnTo>
                <a:lnTo>
                  <a:pt x="61390" y="80218"/>
                </a:lnTo>
                <a:lnTo>
                  <a:pt x="50744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974972" y="1434477"/>
            <a:ext cx="139120" cy="611706"/>
          </a:xfrm>
          <a:custGeom>
            <a:avLst/>
            <a:gdLst/>
            <a:ahLst/>
            <a:cxnLst/>
            <a:rect l="l" t="t" r="r" b="b"/>
            <a:pathLst>
              <a:path w="139120" h="611706">
                <a:moveTo>
                  <a:pt x="0" y="0"/>
                </a:moveTo>
                <a:lnTo>
                  <a:pt x="139120" y="61170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74795" y="2003037"/>
            <a:ext cx="62160" cy="79597"/>
          </a:xfrm>
          <a:custGeom>
            <a:avLst/>
            <a:gdLst/>
            <a:ahLst/>
            <a:cxnLst/>
            <a:rect l="l" t="t" r="r" b="b"/>
            <a:pathLst>
              <a:path w="62160" h="79597">
                <a:moveTo>
                  <a:pt x="47582" y="79597"/>
                </a:moveTo>
                <a:lnTo>
                  <a:pt x="62160" y="0"/>
                </a:lnTo>
                <a:lnTo>
                  <a:pt x="51495" y="7441"/>
                </a:lnTo>
                <a:lnTo>
                  <a:pt x="40322" y="12659"/>
                </a:lnTo>
                <a:lnTo>
                  <a:pt x="28641" y="15653"/>
                </a:lnTo>
                <a:lnTo>
                  <a:pt x="16452" y="16423"/>
                </a:lnTo>
                <a:lnTo>
                  <a:pt x="3756" y="14971"/>
                </a:lnTo>
                <a:lnTo>
                  <a:pt x="0" y="14139"/>
                </a:lnTo>
                <a:lnTo>
                  <a:pt x="47582" y="7959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154201" y="2103848"/>
            <a:ext cx="403077" cy="0"/>
          </a:xfrm>
          <a:custGeom>
            <a:avLst/>
            <a:gdLst/>
            <a:ahLst/>
            <a:cxnLst/>
            <a:rect l="l" t="t" r="r" b="b"/>
            <a:pathLst>
              <a:path w="403077">
                <a:moveTo>
                  <a:pt x="403077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8853" y="1434477"/>
            <a:ext cx="456119" cy="0"/>
          </a:xfrm>
          <a:custGeom>
            <a:avLst/>
            <a:gdLst/>
            <a:ahLst/>
            <a:cxnLst/>
            <a:rect l="l" t="t" r="r" b="b"/>
            <a:pathLst>
              <a:path w="456119">
                <a:moveTo>
                  <a:pt x="456119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89010" y="1461178"/>
            <a:ext cx="68527" cy="80480"/>
          </a:xfrm>
          <a:custGeom>
            <a:avLst/>
            <a:gdLst/>
            <a:ahLst/>
            <a:cxnLst/>
            <a:rect l="l" t="t" r="r" b="b"/>
            <a:pathLst>
              <a:path w="68527" h="80480">
                <a:moveTo>
                  <a:pt x="0" y="80480"/>
                </a:moveTo>
                <a:lnTo>
                  <a:pt x="68527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358095" y="1461178"/>
            <a:ext cx="61285" cy="91086"/>
          </a:xfrm>
          <a:custGeom>
            <a:avLst/>
            <a:gdLst/>
            <a:ahLst/>
            <a:cxnLst/>
            <a:rect l="l" t="t" r="r" b="b"/>
            <a:pathLst>
              <a:path w="61285" h="91086">
                <a:moveTo>
                  <a:pt x="61285" y="91086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80783" y="1444892"/>
            <a:ext cx="540975" cy="0"/>
          </a:xfrm>
          <a:custGeom>
            <a:avLst/>
            <a:gdLst/>
            <a:ahLst/>
            <a:cxnLst/>
            <a:rect l="l" t="t" r="r" b="b"/>
            <a:pathLst>
              <a:path w="540975">
                <a:moveTo>
                  <a:pt x="0" y="0"/>
                </a:moveTo>
                <a:lnTo>
                  <a:pt x="540975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3563" y="2115990"/>
            <a:ext cx="1516855" cy="0"/>
          </a:xfrm>
          <a:custGeom>
            <a:avLst/>
            <a:gdLst/>
            <a:ahLst/>
            <a:cxnLst/>
            <a:rect l="l" t="t" r="r" b="b"/>
            <a:pathLst>
              <a:path w="1516855">
                <a:moveTo>
                  <a:pt x="1516855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09225" y="1444892"/>
            <a:ext cx="537843" cy="0"/>
          </a:xfrm>
          <a:custGeom>
            <a:avLst/>
            <a:gdLst/>
            <a:ahLst/>
            <a:cxnLst/>
            <a:rect l="l" t="t" r="r" b="b"/>
            <a:pathLst>
              <a:path w="537843">
                <a:moveTo>
                  <a:pt x="537843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80783" y="1444892"/>
            <a:ext cx="139112" cy="611702"/>
          </a:xfrm>
          <a:custGeom>
            <a:avLst/>
            <a:gdLst/>
            <a:ahLst/>
            <a:cxnLst/>
            <a:rect l="l" t="t" r="r" b="b"/>
            <a:pathLst>
              <a:path w="139112" h="611702">
                <a:moveTo>
                  <a:pt x="0" y="0"/>
                </a:moveTo>
                <a:lnTo>
                  <a:pt x="139112" y="61170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80609" y="2013450"/>
            <a:ext cx="62163" cy="79592"/>
          </a:xfrm>
          <a:custGeom>
            <a:avLst/>
            <a:gdLst/>
            <a:ahLst/>
            <a:cxnLst/>
            <a:rect l="l" t="t" r="r" b="b"/>
            <a:pathLst>
              <a:path w="62163" h="79592">
                <a:moveTo>
                  <a:pt x="47574" y="79592"/>
                </a:moveTo>
                <a:lnTo>
                  <a:pt x="62163" y="0"/>
                </a:lnTo>
                <a:lnTo>
                  <a:pt x="51493" y="7439"/>
                </a:lnTo>
                <a:lnTo>
                  <a:pt x="40316" y="12655"/>
                </a:lnTo>
                <a:lnTo>
                  <a:pt x="28635" y="15649"/>
                </a:lnTo>
                <a:lnTo>
                  <a:pt x="16448" y="16419"/>
                </a:lnTo>
                <a:lnTo>
                  <a:pt x="3756" y="14967"/>
                </a:lnTo>
                <a:lnTo>
                  <a:pt x="0" y="14135"/>
                </a:lnTo>
                <a:lnTo>
                  <a:pt x="47574" y="7959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361828" y="1478265"/>
            <a:ext cx="139290" cy="626603"/>
          </a:xfrm>
          <a:custGeom>
            <a:avLst/>
            <a:gdLst/>
            <a:ahLst/>
            <a:cxnLst/>
            <a:rect l="l" t="t" r="r" b="b"/>
            <a:pathLst>
              <a:path w="139290" h="626603">
                <a:moveTo>
                  <a:pt x="139290" y="0"/>
                </a:moveTo>
                <a:lnTo>
                  <a:pt x="0" y="62660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461975" y="1441772"/>
            <a:ext cx="62228" cy="79524"/>
          </a:xfrm>
          <a:custGeom>
            <a:avLst/>
            <a:gdLst/>
            <a:ahLst/>
            <a:cxnLst/>
            <a:rect l="l" t="t" r="r" b="b"/>
            <a:pathLst>
              <a:path w="62228" h="79524">
                <a:moveTo>
                  <a:pt x="47250" y="0"/>
                </a:moveTo>
                <a:lnTo>
                  <a:pt x="0" y="65689"/>
                </a:lnTo>
                <a:lnTo>
                  <a:pt x="3782" y="64832"/>
                </a:lnTo>
                <a:lnTo>
                  <a:pt x="16460" y="63325"/>
                </a:lnTo>
                <a:lnTo>
                  <a:pt x="28643" y="64040"/>
                </a:lnTo>
                <a:lnTo>
                  <a:pt x="40333" y="66978"/>
                </a:lnTo>
                <a:lnTo>
                  <a:pt x="51528" y="72140"/>
                </a:lnTo>
                <a:lnTo>
                  <a:pt x="62228" y="79524"/>
                </a:lnTo>
                <a:lnTo>
                  <a:pt x="4725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128184" y="2114261"/>
            <a:ext cx="233364" cy="0"/>
          </a:xfrm>
          <a:custGeom>
            <a:avLst/>
            <a:gdLst/>
            <a:ahLst/>
            <a:cxnLst/>
            <a:rect l="l" t="t" r="r" b="b"/>
            <a:pathLst>
              <a:path w="233364">
                <a:moveTo>
                  <a:pt x="233364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24666" y="1444892"/>
            <a:ext cx="456116" cy="0"/>
          </a:xfrm>
          <a:custGeom>
            <a:avLst/>
            <a:gdLst/>
            <a:ahLst/>
            <a:cxnLst/>
            <a:rect l="l" t="t" r="r" b="b"/>
            <a:pathLst>
              <a:path w="456116">
                <a:moveTo>
                  <a:pt x="456116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44958" y="2208681"/>
            <a:ext cx="111123" cy="786"/>
          </a:xfrm>
          <a:custGeom>
            <a:avLst/>
            <a:gdLst/>
            <a:ahLst/>
            <a:cxnLst/>
            <a:rect l="l" t="t" r="r" b="b"/>
            <a:pathLst>
              <a:path w="111123" h="786">
                <a:moveTo>
                  <a:pt x="0" y="0"/>
                </a:moveTo>
                <a:lnTo>
                  <a:pt x="111123" y="78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18861" y="2177326"/>
            <a:ext cx="74598" cy="63751"/>
          </a:xfrm>
          <a:custGeom>
            <a:avLst/>
            <a:gdLst/>
            <a:ahLst/>
            <a:cxnLst/>
            <a:rect l="l" t="t" r="r" b="b"/>
            <a:pathLst>
              <a:path w="74598" h="63751">
                <a:moveTo>
                  <a:pt x="74598" y="32405"/>
                </a:moveTo>
                <a:lnTo>
                  <a:pt x="442" y="0"/>
                </a:lnTo>
                <a:lnTo>
                  <a:pt x="5242" y="12073"/>
                </a:lnTo>
                <a:lnTo>
                  <a:pt x="7767" y="24131"/>
                </a:lnTo>
                <a:lnTo>
                  <a:pt x="8019" y="36174"/>
                </a:lnTo>
                <a:lnTo>
                  <a:pt x="5997" y="48200"/>
                </a:lnTo>
                <a:lnTo>
                  <a:pt x="1701" y="60211"/>
                </a:lnTo>
                <a:lnTo>
                  <a:pt x="0" y="63751"/>
                </a:lnTo>
                <a:lnTo>
                  <a:pt x="74598" y="3240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34617" y="2198074"/>
            <a:ext cx="111123" cy="782"/>
          </a:xfrm>
          <a:custGeom>
            <a:avLst/>
            <a:gdLst/>
            <a:ahLst/>
            <a:cxnLst/>
            <a:rect l="l" t="t" r="r" b="b"/>
            <a:pathLst>
              <a:path w="111123" h="782">
                <a:moveTo>
                  <a:pt x="0" y="0"/>
                </a:moveTo>
                <a:lnTo>
                  <a:pt x="111123" y="782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108509" y="2166718"/>
            <a:ext cx="74609" cy="63753"/>
          </a:xfrm>
          <a:custGeom>
            <a:avLst/>
            <a:gdLst/>
            <a:ahLst/>
            <a:cxnLst/>
            <a:rect l="l" t="t" r="r" b="b"/>
            <a:pathLst>
              <a:path w="74609" h="63753">
                <a:moveTo>
                  <a:pt x="74609" y="32400"/>
                </a:moveTo>
                <a:lnTo>
                  <a:pt x="453" y="0"/>
                </a:lnTo>
                <a:lnTo>
                  <a:pt x="5251" y="12073"/>
                </a:lnTo>
                <a:lnTo>
                  <a:pt x="7774" y="24131"/>
                </a:lnTo>
                <a:lnTo>
                  <a:pt x="8024" y="36172"/>
                </a:lnTo>
                <a:lnTo>
                  <a:pt x="6000" y="48198"/>
                </a:lnTo>
                <a:lnTo>
                  <a:pt x="1703" y="60208"/>
                </a:lnTo>
                <a:lnTo>
                  <a:pt x="0" y="63753"/>
                </a:lnTo>
                <a:lnTo>
                  <a:pt x="74609" y="3240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94820" y="1468208"/>
            <a:ext cx="66956" cy="83858"/>
          </a:xfrm>
          <a:custGeom>
            <a:avLst/>
            <a:gdLst/>
            <a:ahLst/>
            <a:cxnLst/>
            <a:rect l="l" t="t" r="r" b="b"/>
            <a:pathLst>
              <a:path w="66956" h="83858">
                <a:moveTo>
                  <a:pt x="0" y="83858"/>
                </a:moveTo>
                <a:lnTo>
                  <a:pt x="6695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534502" y="1471719"/>
            <a:ext cx="94247" cy="104514"/>
          </a:xfrm>
          <a:custGeom>
            <a:avLst/>
            <a:gdLst/>
            <a:ahLst/>
            <a:cxnLst/>
            <a:rect l="l" t="t" r="r" b="b"/>
            <a:pathLst>
              <a:path w="94247" h="104514">
                <a:moveTo>
                  <a:pt x="94247" y="104514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14538" y="19613"/>
            <a:ext cx="156640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      </a:t>
            </a:r>
            <a:r>
              <a:rPr sz="600" spc="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Extended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300" y="243119"/>
            <a:ext cx="327251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Extended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Models:</a:t>
            </a:r>
            <a:r>
              <a:rPr sz="1400" spc="1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Asynchronous</a:t>
            </a:r>
            <a:r>
              <a:rPr sz="1400" spc="1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844" y="698739"/>
            <a:ext cx="4193682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-3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ry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rid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strict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request-reply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vio</a:t>
            </a:r>
            <a:r>
              <a:rPr sz="1100" spc="-44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let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continue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without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aiting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answer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8575" y="1300969"/>
            <a:ext cx="542401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ait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815" y="1300969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6306" y="1300977"/>
            <a:ext cx="767472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ait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</a:t>
            </a:r>
            <a:r>
              <a:rPr sz="650" spc="2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acceptance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0858" y="1315908"/>
            <a:ext cx="240942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97506" y="1569901"/>
            <a:ext cx="458023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remote procedure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5551" y="1584835"/>
            <a:ext cx="458023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remote procedure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1112" y="1584831"/>
            <a:ext cx="345529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 from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3784" y="1584840"/>
            <a:ext cx="345529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 from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06667" y="1913517"/>
            <a:ext cx="33943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4505" y="1913517"/>
            <a:ext cx="58786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Accept</a:t>
            </a:r>
            <a:r>
              <a:rPr sz="650" spc="4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600" y="1928446"/>
            <a:ext cx="33943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6779" y="1958328"/>
            <a:ext cx="2409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Reply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923" y="2152550"/>
            <a:ext cx="27374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5700" y="2152550"/>
            <a:ext cx="20964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ime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2817" y="2152550"/>
            <a:ext cx="27374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1598" y="2152550"/>
            <a:ext cx="1045342" cy="109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procedure   </a:t>
            </a:r>
            <a:r>
              <a:rPr sz="650" spc="5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ime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065" y="2182436"/>
            <a:ext cx="770522" cy="3622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0" marR="5580" algn="ctr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procedure and</a:t>
            </a:r>
            <a:r>
              <a:rPr sz="6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results</a:t>
            </a:r>
            <a:endParaRPr sz="650">
              <a:latin typeface="Arial"/>
              <a:cs typeface="Arial"/>
            </a:endParaRPr>
          </a:p>
          <a:p>
            <a:pPr marL="311974" marR="317449" algn="ctr">
              <a:lnSpc>
                <a:spcPct val="95825"/>
              </a:lnSpc>
              <a:spcBef>
                <a:spcPts val="44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(a)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5916" y="2437723"/>
            <a:ext cx="12844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(b)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2888803"/>
            <a:ext cx="3741884" cy="373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interconnection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traditional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RPC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asynchronous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RPC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824" y="2906805"/>
            <a:ext cx="591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703" y="3125461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36791" y="1107775"/>
            <a:ext cx="359544" cy="1102"/>
          </a:xfrm>
          <a:custGeom>
            <a:avLst/>
            <a:gdLst/>
            <a:ahLst/>
            <a:cxnLst/>
            <a:rect l="l" t="t" r="r" b="b"/>
            <a:pathLst>
              <a:path w="359544" h="1102">
                <a:moveTo>
                  <a:pt x="0" y="0"/>
                </a:moveTo>
                <a:lnTo>
                  <a:pt x="359544" y="1102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9681" y="1108877"/>
            <a:ext cx="359542" cy="1099"/>
          </a:xfrm>
          <a:custGeom>
            <a:avLst/>
            <a:gdLst/>
            <a:ahLst/>
            <a:cxnLst/>
            <a:rect l="l" t="t" r="r" b="b"/>
            <a:pathLst>
              <a:path w="359542" h="1099">
                <a:moveTo>
                  <a:pt x="0" y="0"/>
                </a:moveTo>
                <a:lnTo>
                  <a:pt x="359542" y="1099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6950" y="1108877"/>
            <a:ext cx="1028917" cy="0"/>
          </a:xfrm>
          <a:custGeom>
            <a:avLst/>
            <a:gdLst/>
            <a:ahLst/>
            <a:cxnLst/>
            <a:rect l="l" t="t" r="r" b="b"/>
            <a:pathLst>
              <a:path w="1028917">
                <a:moveTo>
                  <a:pt x="1028917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88899" y="1108877"/>
            <a:ext cx="392473" cy="1099"/>
          </a:xfrm>
          <a:custGeom>
            <a:avLst/>
            <a:gdLst/>
            <a:ahLst/>
            <a:cxnLst/>
            <a:rect l="l" t="t" r="r" b="b"/>
            <a:pathLst>
              <a:path w="392473" h="1099">
                <a:moveTo>
                  <a:pt x="392473" y="0"/>
                </a:moveTo>
                <a:lnTo>
                  <a:pt x="0" y="1099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79567" y="1778874"/>
            <a:ext cx="2206346" cy="0"/>
          </a:xfrm>
          <a:custGeom>
            <a:avLst/>
            <a:gdLst/>
            <a:ahLst/>
            <a:cxnLst/>
            <a:rect l="l" t="t" r="r" b="b"/>
            <a:pathLst>
              <a:path w="2206346">
                <a:moveTo>
                  <a:pt x="2206346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16012" y="1144870"/>
            <a:ext cx="171352" cy="612160"/>
          </a:xfrm>
          <a:custGeom>
            <a:avLst/>
            <a:gdLst/>
            <a:ahLst/>
            <a:cxnLst/>
            <a:rect l="l" t="t" r="r" b="b"/>
            <a:pathLst>
              <a:path w="171352" h="612160">
                <a:moveTo>
                  <a:pt x="0" y="612160"/>
                </a:moveTo>
                <a:lnTo>
                  <a:pt x="171352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46698" y="1108877"/>
            <a:ext cx="61390" cy="80214"/>
          </a:xfrm>
          <a:custGeom>
            <a:avLst/>
            <a:gdLst/>
            <a:ahLst/>
            <a:cxnLst/>
            <a:rect l="l" t="t" r="r" b="b"/>
            <a:pathLst>
              <a:path w="61390" h="80214">
                <a:moveTo>
                  <a:pt x="50744" y="0"/>
                </a:moveTo>
                <a:lnTo>
                  <a:pt x="0" y="63032"/>
                </a:lnTo>
                <a:lnTo>
                  <a:pt x="13004" y="61572"/>
                </a:lnTo>
                <a:lnTo>
                  <a:pt x="25386" y="62334"/>
                </a:lnTo>
                <a:lnTo>
                  <a:pt x="37147" y="65320"/>
                </a:lnTo>
                <a:lnTo>
                  <a:pt x="48285" y="70528"/>
                </a:lnTo>
                <a:lnTo>
                  <a:pt x="58803" y="77960"/>
                </a:lnTo>
                <a:lnTo>
                  <a:pt x="61390" y="80214"/>
                </a:lnTo>
                <a:lnTo>
                  <a:pt x="50744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75655" y="1166084"/>
            <a:ext cx="171354" cy="612160"/>
          </a:xfrm>
          <a:custGeom>
            <a:avLst/>
            <a:gdLst/>
            <a:ahLst/>
            <a:cxnLst/>
            <a:rect l="l" t="t" r="r" b="b"/>
            <a:pathLst>
              <a:path w="171354" h="612160">
                <a:moveTo>
                  <a:pt x="0" y="612160"/>
                </a:moveTo>
                <a:lnTo>
                  <a:pt x="171354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6332" y="1130091"/>
            <a:ext cx="61390" cy="80214"/>
          </a:xfrm>
          <a:custGeom>
            <a:avLst/>
            <a:gdLst/>
            <a:ahLst/>
            <a:cxnLst/>
            <a:rect l="l" t="t" r="r" b="b"/>
            <a:pathLst>
              <a:path w="61390" h="80214">
                <a:moveTo>
                  <a:pt x="50744" y="0"/>
                </a:moveTo>
                <a:lnTo>
                  <a:pt x="0" y="63032"/>
                </a:lnTo>
                <a:lnTo>
                  <a:pt x="13005" y="61572"/>
                </a:lnTo>
                <a:lnTo>
                  <a:pt x="25389" y="62334"/>
                </a:lnTo>
                <a:lnTo>
                  <a:pt x="37151" y="65320"/>
                </a:lnTo>
                <a:lnTo>
                  <a:pt x="48290" y="70528"/>
                </a:lnTo>
                <a:lnTo>
                  <a:pt x="58804" y="77960"/>
                </a:lnTo>
                <a:lnTo>
                  <a:pt x="61390" y="80214"/>
                </a:lnTo>
                <a:lnTo>
                  <a:pt x="50744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36791" y="1107775"/>
            <a:ext cx="139112" cy="611706"/>
          </a:xfrm>
          <a:custGeom>
            <a:avLst/>
            <a:gdLst/>
            <a:ahLst/>
            <a:cxnLst/>
            <a:rect l="l" t="t" r="r" b="b"/>
            <a:pathLst>
              <a:path w="139112" h="611706">
                <a:moveTo>
                  <a:pt x="0" y="0"/>
                </a:moveTo>
                <a:lnTo>
                  <a:pt x="139112" y="61170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36618" y="1676333"/>
            <a:ext cx="62163" cy="79592"/>
          </a:xfrm>
          <a:custGeom>
            <a:avLst/>
            <a:gdLst/>
            <a:ahLst/>
            <a:cxnLst/>
            <a:rect l="l" t="t" r="r" b="b"/>
            <a:pathLst>
              <a:path w="62163" h="79592">
                <a:moveTo>
                  <a:pt x="47574" y="79592"/>
                </a:moveTo>
                <a:lnTo>
                  <a:pt x="62163" y="0"/>
                </a:lnTo>
                <a:lnTo>
                  <a:pt x="51493" y="7439"/>
                </a:lnTo>
                <a:lnTo>
                  <a:pt x="40316" y="12656"/>
                </a:lnTo>
                <a:lnTo>
                  <a:pt x="28635" y="15649"/>
                </a:lnTo>
                <a:lnTo>
                  <a:pt x="16448" y="16420"/>
                </a:lnTo>
                <a:lnTo>
                  <a:pt x="3756" y="14968"/>
                </a:lnTo>
                <a:lnTo>
                  <a:pt x="0" y="14136"/>
                </a:lnTo>
                <a:lnTo>
                  <a:pt x="47574" y="7959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9402" y="1130091"/>
            <a:ext cx="139109" cy="611707"/>
          </a:xfrm>
          <a:custGeom>
            <a:avLst/>
            <a:gdLst/>
            <a:ahLst/>
            <a:cxnLst/>
            <a:rect l="l" t="t" r="r" b="b"/>
            <a:pathLst>
              <a:path w="139109" h="611707">
                <a:moveTo>
                  <a:pt x="0" y="0"/>
                </a:moveTo>
                <a:lnTo>
                  <a:pt x="139109" y="61170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9225" y="1698651"/>
            <a:ext cx="62160" cy="79592"/>
          </a:xfrm>
          <a:custGeom>
            <a:avLst/>
            <a:gdLst/>
            <a:ahLst/>
            <a:cxnLst/>
            <a:rect l="l" t="t" r="r" b="b"/>
            <a:pathLst>
              <a:path w="62160" h="79592">
                <a:moveTo>
                  <a:pt x="47571" y="79592"/>
                </a:moveTo>
                <a:lnTo>
                  <a:pt x="62160" y="0"/>
                </a:lnTo>
                <a:lnTo>
                  <a:pt x="51490" y="7439"/>
                </a:lnTo>
                <a:lnTo>
                  <a:pt x="40314" y="12656"/>
                </a:lnTo>
                <a:lnTo>
                  <a:pt x="28632" y="15649"/>
                </a:lnTo>
                <a:lnTo>
                  <a:pt x="16446" y="16420"/>
                </a:lnTo>
                <a:lnTo>
                  <a:pt x="3754" y="14967"/>
                </a:lnTo>
                <a:lnTo>
                  <a:pt x="0" y="14135"/>
                </a:lnTo>
                <a:lnTo>
                  <a:pt x="47571" y="7959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16012" y="1777140"/>
            <a:ext cx="1060738" cy="0"/>
          </a:xfrm>
          <a:custGeom>
            <a:avLst/>
            <a:gdLst/>
            <a:ahLst/>
            <a:cxnLst/>
            <a:rect l="l" t="t" r="r" b="b"/>
            <a:pathLst>
              <a:path w="1060738">
                <a:moveTo>
                  <a:pt x="1060738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671" y="1107775"/>
            <a:ext cx="456120" cy="0"/>
          </a:xfrm>
          <a:custGeom>
            <a:avLst/>
            <a:gdLst/>
            <a:ahLst/>
            <a:cxnLst/>
            <a:rect l="l" t="t" r="r" b="b"/>
            <a:pathLst>
              <a:path w="456120">
                <a:moveTo>
                  <a:pt x="456120" y="0"/>
                </a:moveTo>
                <a:lnTo>
                  <a:pt x="0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50828" y="1132439"/>
            <a:ext cx="66243" cy="82511"/>
          </a:xfrm>
          <a:custGeom>
            <a:avLst/>
            <a:gdLst/>
            <a:ahLst/>
            <a:cxnLst/>
            <a:rect l="l" t="t" r="r" b="b"/>
            <a:pathLst>
              <a:path w="66243" h="82511">
                <a:moveTo>
                  <a:pt x="0" y="82511"/>
                </a:moveTo>
                <a:lnTo>
                  <a:pt x="66243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17628" y="1135951"/>
            <a:ext cx="42353" cy="78999"/>
          </a:xfrm>
          <a:custGeom>
            <a:avLst/>
            <a:gdLst/>
            <a:ahLst/>
            <a:cxnLst/>
            <a:rect l="l" t="t" r="r" b="b"/>
            <a:pathLst>
              <a:path w="42353" h="78999">
                <a:moveTo>
                  <a:pt x="42353" y="78999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892531" y="1800034"/>
            <a:ext cx="79689" cy="115004"/>
          </a:xfrm>
          <a:custGeom>
            <a:avLst/>
            <a:gdLst/>
            <a:ahLst/>
            <a:cxnLst/>
            <a:rect l="l" t="t" r="r" b="b"/>
            <a:pathLst>
              <a:path w="79689" h="115004">
                <a:moveTo>
                  <a:pt x="79689" y="115004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93430" y="970984"/>
            <a:ext cx="43165" cy="108751"/>
          </a:xfrm>
          <a:custGeom>
            <a:avLst/>
            <a:gdLst/>
            <a:ahLst/>
            <a:cxnLst/>
            <a:rect l="l" t="t" r="r" b="b"/>
            <a:pathLst>
              <a:path w="43165" h="108751">
                <a:moveTo>
                  <a:pt x="0" y="0"/>
                </a:moveTo>
                <a:lnTo>
                  <a:pt x="43165" y="108751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70768" y="1860954"/>
            <a:ext cx="238416" cy="0"/>
          </a:xfrm>
          <a:custGeom>
            <a:avLst/>
            <a:gdLst/>
            <a:ahLst/>
            <a:cxnLst/>
            <a:rect l="l" t="t" r="r" b="b"/>
            <a:pathLst>
              <a:path w="238416">
                <a:moveTo>
                  <a:pt x="0" y="0"/>
                </a:moveTo>
                <a:lnTo>
                  <a:pt x="23841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72186" y="1829080"/>
            <a:ext cx="74377" cy="63747"/>
          </a:xfrm>
          <a:custGeom>
            <a:avLst/>
            <a:gdLst/>
            <a:ahLst/>
            <a:cxnLst/>
            <a:rect l="l" t="t" r="r" b="b"/>
            <a:pathLst>
              <a:path w="74377" h="63747">
                <a:moveTo>
                  <a:pt x="74377" y="31873"/>
                </a:moveTo>
                <a:lnTo>
                  <a:pt x="0" y="0"/>
                </a:lnTo>
                <a:lnTo>
                  <a:pt x="4885" y="12047"/>
                </a:lnTo>
                <a:lnTo>
                  <a:pt x="7494" y="24094"/>
                </a:lnTo>
                <a:lnTo>
                  <a:pt x="7825" y="36143"/>
                </a:lnTo>
                <a:lnTo>
                  <a:pt x="5880" y="48191"/>
                </a:lnTo>
                <a:lnTo>
                  <a:pt x="1657" y="60240"/>
                </a:lnTo>
                <a:lnTo>
                  <a:pt x="0" y="63747"/>
                </a:lnTo>
                <a:lnTo>
                  <a:pt x="74377" y="3187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743" y="2331402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7743" y="245829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456809" y="301572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9344" y="306652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2362923"/>
            <a:ext cx="50800" cy="665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2426424"/>
            <a:ext cx="50800" cy="602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7743" y="2540861"/>
            <a:ext cx="4432566" cy="538367"/>
          </a:xfrm>
          <a:custGeom>
            <a:avLst/>
            <a:gdLst/>
            <a:ahLst/>
            <a:cxnLst/>
            <a:rect l="l" t="t" r="r" b="b"/>
            <a:pathLst>
              <a:path w="4432566" h="538367">
                <a:moveTo>
                  <a:pt x="0" y="487567"/>
                </a:moveTo>
                <a:lnTo>
                  <a:pt x="16636" y="525081"/>
                </a:lnTo>
                <a:lnTo>
                  <a:pt x="50800" y="538367"/>
                </a:lnTo>
                <a:lnTo>
                  <a:pt x="4381765" y="538367"/>
                </a:lnTo>
                <a:lnTo>
                  <a:pt x="4419279" y="521731"/>
                </a:lnTo>
                <a:lnTo>
                  <a:pt x="4432566" y="487567"/>
                </a:lnTo>
                <a:lnTo>
                  <a:pt x="4432566" y="0"/>
                </a:lnTo>
                <a:lnTo>
                  <a:pt x="0" y="0"/>
                </a:lnTo>
                <a:lnTo>
                  <a:pt x="0" y="487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0310" y="2413724"/>
            <a:ext cx="0" cy="633754"/>
          </a:xfrm>
          <a:custGeom>
            <a:avLst/>
            <a:gdLst/>
            <a:ahLst/>
            <a:cxnLst/>
            <a:rect l="l" t="t" r="r" b="b"/>
            <a:pathLst>
              <a:path h="633754">
                <a:moveTo>
                  <a:pt x="0" y="63375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0310" y="24010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20310" y="23883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20310" y="237562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538" y="19613"/>
            <a:ext cx="156640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Remote</a:t>
            </a:r>
            <a:r>
              <a:rPr sz="600" spc="-1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Procedure</a:t>
            </a:r>
            <a:r>
              <a:rPr sz="600" spc="-2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Call      </a:t>
            </a:r>
            <a:r>
              <a:rPr sz="600" spc="14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Extended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300" y="243119"/>
            <a:ext cx="386428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Extended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Models:</a:t>
            </a:r>
            <a:r>
              <a:rPr sz="1400" spc="1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Deferred</a:t>
            </a:r>
            <a:r>
              <a:rPr sz="1400" spc="10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Synchronous</a:t>
            </a:r>
            <a:r>
              <a:rPr sz="1400" spc="15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RPC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29643" y="846545"/>
            <a:ext cx="559702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Interrupt</a:t>
            </a:r>
            <a:r>
              <a:rPr sz="650" spc="5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2323" y="876422"/>
            <a:ext cx="458192" cy="2039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71934">
              <a:lnSpc>
                <a:spcPts val="740"/>
              </a:lnSpc>
              <a:spcBef>
                <a:spcPts val="82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ait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 acceptance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724" y="1040767"/>
            <a:ext cx="240942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61925" y="1249927"/>
            <a:ext cx="345529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 from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0705" y="1264870"/>
            <a:ext cx="458023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remote procedure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4582" y="1339563"/>
            <a:ext cx="280006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Return results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7363" y="1414264"/>
            <a:ext cx="526898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Acknowledge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7465" y="1518846"/>
            <a:ext cx="308172" cy="2039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740"/>
              </a:lnSpc>
              <a:spcBef>
                <a:spcPts val="82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Accept 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4803" y="1593547"/>
            <a:ext cx="339437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Request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788" y="1728003"/>
            <a:ext cx="273745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3623" y="1817643"/>
            <a:ext cx="565794" cy="338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6321" marR="1538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ime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40"/>
              </a:lnSpc>
              <a:spcBef>
                <a:spcPts val="36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r>
              <a:rPr sz="650" spc="3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with one-way</a:t>
            </a:r>
            <a:r>
              <a:rPr sz="650" spc="5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RPC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3839" y="1832589"/>
            <a:ext cx="77052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Call</a:t>
            </a:r>
            <a:r>
              <a:rPr sz="650" spc="2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procedure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350023"/>
            <a:ext cx="4344177" cy="699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-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ariation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(non)blocking</a:t>
            </a:r>
            <a:r>
              <a:rPr sz="1100" spc="-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poll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whether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results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 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ailable.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thought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asynchronous</a:t>
            </a:r>
            <a:r>
              <a:rPr sz="1100" spc="-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RPCs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8201" y="19613"/>
            <a:ext cx="109019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8386"/>
            <a:ext cx="277019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60"/>
              </a:lnSpc>
              <a:spcBef>
                <a:spcPts val="73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Message-Oriented</a:t>
            </a:r>
            <a:r>
              <a:rPr sz="1400" spc="-1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765160"/>
            <a:ext cx="4098546" cy="1775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13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-1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ocations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 marL="12700" marR="372142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hiding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1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is,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enhance access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transparen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1131">
              <a:lnSpc>
                <a:spcPts val="1110"/>
              </a:lnSpc>
              <a:spcBef>
                <a:spcPts val="145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problems.</a:t>
            </a:r>
            <a:endParaRPr sz="1100">
              <a:latin typeface="Times New Roman"/>
              <a:cs typeface="Times New Roman"/>
            </a:endParaRPr>
          </a:p>
          <a:p>
            <a:pPr marL="289801" marR="372941">
              <a:lnSpc>
                <a:spcPct val="99658"/>
              </a:lnSpc>
              <a:spcBef>
                <a:spcPts val="16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particula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cannot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assumed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side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time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issued,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alternat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 services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needed.</a:t>
            </a:r>
            <a:endParaRPr sz="1000">
              <a:latin typeface="Times New Roman"/>
              <a:cs typeface="Times New Roman"/>
            </a:endParaRPr>
          </a:p>
          <a:p>
            <a:pPr marL="289801" marR="37523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synchronous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nature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RPCs,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until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 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processed,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sometimes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needs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replaced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something else.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0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something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else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–&gt;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Message-Oriented Communication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712740"/>
            <a:ext cx="1527505" cy="3670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80"/>
              </a:lnSpc>
              <a:spcBef>
                <a:spcPts val="54"/>
              </a:spcBef>
            </a:pPr>
            <a:r>
              <a:rPr sz="1000" spc="-34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ransient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Messaging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Models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489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Persistent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Messaging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Models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8201" y="19613"/>
            <a:ext cx="20971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83378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Models:</a:t>
            </a:r>
            <a:r>
              <a:rPr sz="1400" spc="1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Soc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92452"/>
            <a:ext cx="4090742" cy="22465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uilt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directly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simple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message-oriented</a:t>
            </a:r>
            <a:r>
              <a:rPr sz="1100" spc="-7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model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transport</a:t>
            </a: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  <a:p>
            <a:pPr marL="12700" marR="191988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Standardizing</a:t>
            </a:r>
            <a:r>
              <a:rPr sz="1100" spc="-6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transport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helps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entire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suite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set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primit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3655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Ber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Soc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ets</a:t>
            </a:r>
            <a:r>
              <a:rPr sz="11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XTI</a:t>
            </a:r>
            <a:r>
              <a:rPr sz="11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(X/Open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ace)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 standard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aces,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Ber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Soc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ets</a:t>
            </a:r>
            <a:r>
              <a:rPr sz="11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being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most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popular 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ace.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Ber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soc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et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has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been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adopted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including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90"/>
              </a:spcBef>
            </a:pPr>
            <a:r>
              <a:rPr sz="1100" spc="-44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ind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ws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2000/XP/</a:t>
            </a:r>
            <a:r>
              <a:rPr sz="1100" spc="-6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ista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30721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soc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et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abstraction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actual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port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 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operating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specific</a:t>
            </a:r>
            <a:r>
              <a:rPr sz="1100" spc="-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transport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protocol.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Soc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ets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transient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43" y="1021752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43" y="114865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6809" y="261912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344" y="266992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053269"/>
            <a:ext cx="50800" cy="15785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116770"/>
            <a:ext cx="50800" cy="1515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1231207"/>
            <a:ext cx="4432566" cy="1451413"/>
          </a:xfrm>
          <a:custGeom>
            <a:avLst/>
            <a:gdLst/>
            <a:ahLst/>
            <a:cxnLst/>
            <a:rect l="l" t="t" r="r" b="b"/>
            <a:pathLst>
              <a:path w="4432566" h="1451413">
                <a:moveTo>
                  <a:pt x="0" y="1400613"/>
                </a:moveTo>
                <a:lnTo>
                  <a:pt x="16636" y="1438127"/>
                </a:lnTo>
                <a:lnTo>
                  <a:pt x="50800" y="1451413"/>
                </a:lnTo>
                <a:lnTo>
                  <a:pt x="4381765" y="1451413"/>
                </a:lnTo>
                <a:lnTo>
                  <a:pt x="4419279" y="1434777"/>
                </a:lnTo>
                <a:lnTo>
                  <a:pt x="4432566" y="1400613"/>
                </a:lnTo>
                <a:lnTo>
                  <a:pt x="4432566" y="0"/>
                </a:lnTo>
                <a:lnTo>
                  <a:pt x="0" y="0"/>
                </a:lnTo>
                <a:lnTo>
                  <a:pt x="0" y="1400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104070"/>
            <a:ext cx="0" cy="1546800"/>
          </a:xfrm>
          <a:custGeom>
            <a:avLst/>
            <a:gdLst/>
            <a:ahLst/>
            <a:cxnLst/>
            <a:rect l="l" t="t" r="r" b="b"/>
            <a:pathLst>
              <a:path h="1546800">
                <a:moveTo>
                  <a:pt x="0" y="154680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10913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10786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106597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9561" y="1259065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2089" y="126159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416431" y="126159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945902" y="126159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59561" y="1431137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62089" y="143366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416431" y="143366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945902" y="143366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59561" y="1603209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62089" y="160573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416431" y="160573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945902" y="160573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59561" y="1775282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2089" y="177780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16431" y="177780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45902" y="177780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9561" y="1947367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2089" y="194989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16431" y="194989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45902" y="1949894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9561" y="2119439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62089" y="212196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16431" y="212196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945902" y="212196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9561" y="2291511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2089" y="229403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16431" y="229403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45902" y="229403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59561" y="2463584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62089" y="246611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416431" y="246611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45902" y="2466111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59561" y="2635669"/>
            <a:ext cx="3288880" cy="0"/>
          </a:xfrm>
          <a:custGeom>
            <a:avLst/>
            <a:gdLst/>
            <a:ahLst/>
            <a:cxnLst/>
            <a:rect l="l" t="t" r="r" b="b"/>
            <a:pathLst>
              <a:path w="3288880">
                <a:moveTo>
                  <a:pt x="0" y="0"/>
                </a:moveTo>
                <a:lnTo>
                  <a:pt x="328888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58201" y="19613"/>
            <a:ext cx="20971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300" y="243119"/>
            <a:ext cx="276290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models:</a:t>
            </a:r>
            <a:r>
              <a:rPr sz="1400" spc="18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soc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1040374"/>
            <a:ext cx="177398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E51B"/>
                </a:solidFill>
                <a:latin typeface="Times New Roman"/>
                <a:cs typeface="Times New Roman"/>
              </a:rPr>
              <a:t>Soc</a:t>
            </a:r>
            <a:r>
              <a:rPr sz="1100" spc="-9" dirty="0" smtClean="0">
                <a:solidFill>
                  <a:srgbClr val="FFE51B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FFE51B"/>
                </a:solidFill>
                <a:latin typeface="Times New Roman"/>
                <a:cs typeface="Times New Roman"/>
              </a:rPr>
              <a:t>et</a:t>
            </a:r>
            <a:r>
              <a:rPr sz="1100" spc="99" dirty="0" smtClean="0">
                <a:solidFill>
                  <a:srgbClr val="FFE51B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E51B"/>
                </a:solidFill>
                <a:latin typeface="Times New Roman"/>
                <a:cs typeface="Times New Roman"/>
              </a:rPr>
              <a:t>Primit</a:t>
            </a:r>
            <a:r>
              <a:rPr sz="1100" spc="-9" dirty="0" smtClean="0">
                <a:solidFill>
                  <a:srgbClr val="FFE51B"/>
                </a:solidFill>
                <a:latin typeface="Times New Roman"/>
                <a:cs typeface="Times New Roman"/>
              </a:rPr>
              <a:t>iv</a:t>
            </a:r>
            <a:r>
              <a:rPr sz="1100" spc="0" dirty="0" smtClean="0">
                <a:solidFill>
                  <a:srgbClr val="FFE51B"/>
                </a:solidFill>
                <a:latin typeface="Times New Roman"/>
                <a:cs typeface="Times New Roman"/>
              </a:rPr>
              <a:t>es</a:t>
            </a:r>
            <a:r>
              <a:rPr sz="1100" spc="259" dirty="0" smtClean="0">
                <a:solidFill>
                  <a:srgbClr val="FFE51B"/>
                </a:solidFill>
                <a:latin typeface="Times New Roman"/>
                <a:cs typeface="Times New Roman"/>
              </a:rPr>
              <a:t> </a:t>
            </a:r>
            <a:r>
              <a:rPr sz="1100" spc="-25" dirty="0" smtClean="0">
                <a:solidFill>
                  <a:srgbClr val="FFE51B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FFE51B"/>
                </a:solidFill>
                <a:latin typeface="Times New Roman"/>
                <a:cs typeface="Times New Roman"/>
              </a:rPr>
              <a:t>or</a:t>
            </a:r>
            <a:r>
              <a:rPr sz="1100" spc="106" dirty="0" smtClean="0">
                <a:solidFill>
                  <a:srgbClr val="FFE51B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E51B"/>
                </a:solidFill>
                <a:latin typeface="Times New Roman"/>
                <a:cs typeface="Times New Roman"/>
              </a:rPr>
              <a:t>TCP/IP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2089" y="1259065"/>
            <a:ext cx="75434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SOCKET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6431" y="1259065"/>
            <a:ext cx="252947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Create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endpoint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2089" y="1431137"/>
            <a:ext cx="75434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BIND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6431" y="1431137"/>
            <a:ext cx="252947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Attach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address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2089" y="1603209"/>
            <a:ext cx="75434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LISTEN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16431" y="1603209"/>
            <a:ext cx="252947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Announce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willingness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accept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089" y="1775282"/>
            <a:ext cx="754341" cy="172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-39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CCEPT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16431" y="1775282"/>
            <a:ext cx="2529471" cy="172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Block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until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establish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089" y="1947367"/>
            <a:ext cx="75434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CONNECT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431" y="1947367"/>
            <a:ext cx="252947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Attempt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establish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089" y="2119439"/>
            <a:ext cx="75434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SEND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6431" y="2119439"/>
            <a:ext cx="252947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Send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089" y="2291511"/>
            <a:ext cx="75434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RECEIVE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6431" y="2291511"/>
            <a:ext cx="2529471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089" y="2463584"/>
            <a:ext cx="754341" cy="172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CLOSE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16431" y="2463584"/>
            <a:ext cx="2529471" cy="172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Release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78507" y="1701539"/>
            <a:ext cx="0" cy="377925"/>
          </a:xfrm>
          <a:custGeom>
            <a:avLst/>
            <a:gdLst/>
            <a:ahLst/>
            <a:cxnLst/>
            <a:rect l="l" t="t" r="r" b="b"/>
            <a:pathLst>
              <a:path h="377925">
                <a:moveTo>
                  <a:pt x="0" y="377925"/>
                </a:moveTo>
                <a:lnTo>
                  <a:pt x="0" y="0"/>
                </a:lnTo>
              </a:path>
            </a:pathLst>
          </a:custGeom>
          <a:ln w="635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140102" y="2034890"/>
            <a:ext cx="76809" cy="89609"/>
          </a:xfrm>
          <a:custGeom>
            <a:avLst/>
            <a:gdLst/>
            <a:ahLst/>
            <a:cxnLst/>
            <a:rect l="l" t="t" r="r" b="b"/>
            <a:pathLst>
              <a:path w="76809" h="89609">
                <a:moveTo>
                  <a:pt x="38404" y="89609"/>
                </a:moveTo>
                <a:lnTo>
                  <a:pt x="76809" y="0"/>
                </a:lnTo>
                <a:lnTo>
                  <a:pt x="72291" y="2125"/>
                </a:lnTo>
                <a:lnTo>
                  <a:pt x="60242" y="6495"/>
                </a:lnTo>
                <a:lnTo>
                  <a:pt x="48194" y="8975"/>
                </a:lnTo>
                <a:lnTo>
                  <a:pt x="36145" y="9566"/>
                </a:lnTo>
                <a:lnTo>
                  <a:pt x="24097" y="8266"/>
                </a:lnTo>
                <a:lnTo>
                  <a:pt x="12048" y="5078"/>
                </a:lnTo>
                <a:lnTo>
                  <a:pt x="0" y="0"/>
                </a:lnTo>
                <a:lnTo>
                  <a:pt x="38404" y="8960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140102" y="1656505"/>
            <a:ext cx="76809" cy="89608"/>
          </a:xfrm>
          <a:custGeom>
            <a:avLst/>
            <a:gdLst/>
            <a:ahLst/>
            <a:cxnLst/>
            <a:rect l="l" t="t" r="r" b="b"/>
            <a:pathLst>
              <a:path w="76809" h="89608">
                <a:moveTo>
                  <a:pt x="38404" y="0"/>
                </a:moveTo>
                <a:lnTo>
                  <a:pt x="0" y="89608"/>
                </a:lnTo>
                <a:lnTo>
                  <a:pt x="12048" y="84530"/>
                </a:lnTo>
                <a:lnTo>
                  <a:pt x="24097" y="81341"/>
                </a:lnTo>
                <a:lnTo>
                  <a:pt x="36145" y="80042"/>
                </a:lnTo>
                <a:lnTo>
                  <a:pt x="48194" y="80633"/>
                </a:lnTo>
                <a:lnTo>
                  <a:pt x="60242" y="83113"/>
                </a:lnTo>
                <a:lnTo>
                  <a:pt x="72291" y="87482"/>
                </a:lnTo>
                <a:lnTo>
                  <a:pt x="76809" y="89608"/>
                </a:lnTo>
                <a:lnTo>
                  <a:pt x="38404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73808" y="1894128"/>
            <a:ext cx="196850" cy="1056"/>
          </a:xfrm>
          <a:custGeom>
            <a:avLst/>
            <a:gdLst/>
            <a:ahLst/>
            <a:cxnLst/>
            <a:rect l="l" t="t" r="r" b="b"/>
            <a:pathLst>
              <a:path w="196850" h="1056">
                <a:moveTo>
                  <a:pt x="0" y="0"/>
                </a:moveTo>
                <a:lnTo>
                  <a:pt x="196850" y="1056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62505" y="1548504"/>
            <a:ext cx="395998" cy="108000"/>
          </a:xfrm>
          <a:custGeom>
            <a:avLst/>
            <a:gdLst/>
            <a:ahLst/>
            <a:cxnLst/>
            <a:rect l="l" t="t" r="r" b="b"/>
            <a:pathLst>
              <a:path w="395998" h="108000">
                <a:moveTo>
                  <a:pt x="0" y="0"/>
                </a:moveTo>
                <a:lnTo>
                  <a:pt x="395998" y="0"/>
                </a:lnTo>
                <a:lnTo>
                  <a:pt x="395998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0505" y="2178504"/>
            <a:ext cx="1304961" cy="0"/>
          </a:xfrm>
          <a:custGeom>
            <a:avLst/>
            <a:gdLst/>
            <a:ahLst/>
            <a:cxnLst/>
            <a:rect l="l" t="t" r="r" b="b"/>
            <a:pathLst>
              <a:path w="1304961">
                <a:moveTo>
                  <a:pt x="0" y="0"/>
                </a:moveTo>
                <a:lnTo>
                  <a:pt x="1304961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90890" y="2140102"/>
            <a:ext cx="89623" cy="76804"/>
          </a:xfrm>
          <a:custGeom>
            <a:avLst/>
            <a:gdLst/>
            <a:ahLst/>
            <a:cxnLst/>
            <a:rect l="l" t="t" r="r" b="b"/>
            <a:pathLst>
              <a:path w="89623" h="76804">
                <a:moveTo>
                  <a:pt x="89623" y="38402"/>
                </a:moveTo>
                <a:lnTo>
                  <a:pt x="0" y="0"/>
                </a:lnTo>
                <a:lnTo>
                  <a:pt x="5084" y="12045"/>
                </a:lnTo>
                <a:lnTo>
                  <a:pt x="8276" y="24092"/>
                </a:lnTo>
                <a:lnTo>
                  <a:pt x="9577" y="36139"/>
                </a:lnTo>
                <a:lnTo>
                  <a:pt x="8986" y="48186"/>
                </a:lnTo>
                <a:lnTo>
                  <a:pt x="6504" y="60233"/>
                </a:lnTo>
                <a:lnTo>
                  <a:pt x="2130" y="72281"/>
                </a:lnTo>
                <a:lnTo>
                  <a:pt x="0" y="76804"/>
                </a:lnTo>
                <a:lnTo>
                  <a:pt x="89623" y="3840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4508" y="2124504"/>
            <a:ext cx="395996" cy="108000"/>
          </a:xfrm>
          <a:custGeom>
            <a:avLst/>
            <a:gdLst/>
            <a:ahLst/>
            <a:cxnLst/>
            <a:rect l="l" t="t" r="r" b="b"/>
            <a:pathLst>
              <a:path w="395996" h="108000">
                <a:moveTo>
                  <a:pt x="0" y="0"/>
                </a:moveTo>
                <a:lnTo>
                  <a:pt x="395996" y="0"/>
                </a:lnTo>
                <a:lnTo>
                  <a:pt x="395996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62505" y="2124504"/>
            <a:ext cx="395998" cy="108000"/>
          </a:xfrm>
          <a:custGeom>
            <a:avLst/>
            <a:gdLst/>
            <a:ahLst/>
            <a:cxnLst/>
            <a:rect l="l" t="t" r="r" b="b"/>
            <a:pathLst>
              <a:path w="395998" h="108000">
                <a:moveTo>
                  <a:pt x="0" y="0"/>
                </a:moveTo>
                <a:lnTo>
                  <a:pt x="395998" y="0"/>
                </a:lnTo>
                <a:lnTo>
                  <a:pt x="395998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508" y="1548504"/>
            <a:ext cx="395996" cy="108000"/>
          </a:xfrm>
          <a:custGeom>
            <a:avLst/>
            <a:gdLst/>
            <a:ahLst/>
            <a:cxnLst/>
            <a:rect l="l" t="t" r="r" b="b"/>
            <a:pathLst>
              <a:path w="395996" h="108000">
                <a:moveTo>
                  <a:pt x="0" y="0"/>
                </a:moveTo>
                <a:lnTo>
                  <a:pt x="395996" y="0"/>
                </a:lnTo>
                <a:lnTo>
                  <a:pt x="395996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0505" y="1602505"/>
            <a:ext cx="134967" cy="0"/>
          </a:xfrm>
          <a:custGeom>
            <a:avLst/>
            <a:gdLst/>
            <a:ahLst/>
            <a:cxnLst/>
            <a:rect l="l" t="t" r="r" b="b"/>
            <a:pathLst>
              <a:path w="134967">
                <a:moveTo>
                  <a:pt x="0" y="0"/>
                </a:moveTo>
                <a:lnTo>
                  <a:pt x="134967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10508" y="1548504"/>
            <a:ext cx="396001" cy="108000"/>
          </a:xfrm>
          <a:custGeom>
            <a:avLst/>
            <a:gdLst/>
            <a:ahLst/>
            <a:cxnLst/>
            <a:rect l="l" t="t" r="r" b="b"/>
            <a:pathLst>
              <a:path w="396001" h="108000">
                <a:moveTo>
                  <a:pt x="0" y="0"/>
                </a:moveTo>
                <a:lnTo>
                  <a:pt x="396001" y="0"/>
                </a:lnTo>
                <a:lnTo>
                  <a:pt x="396001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20898" y="1564097"/>
            <a:ext cx="89609" cy="76809"/>
          </a:xfrm>
          <a:custGeom>
            <a:avLst/>
            <a:gdLst/>
            <a:ahLst/>
            <a:cxnLst/>
            <a:rect l="l" t="t" r="r" b="b"/>
            <a:pathLst>
              <a:path w="89609" h="76809">
                <a:moveTo>
                  <a:pt x="89609" y="38407"/>
                </a:moveTo>
                <a:lnTo>
                  <a:pt x="0" y="0"/>
                </a:lnTo>
                <a:lnTo>
                  <a:pt x="5078" y="12048"/>
                </a:lnTo>
                <a:lnTo>
                  <a:pt x="8266" y="24097"/>
                </a:lnTo>
                <a:lnTo>
                  <a:pt x="9566" y="36145"/>
                </a:lnTo>
                <a:lnTo>
                  <a:pt x="8975" y="48194"/>
                </a:lnTo>
                <a:lnTo>
                  <a:pt x="6495" y="60242"/>
                </a:lnTo>
                <a:lnTo>
                  <a:pt x="2125" y="72291"/>
                </a:lnTo>
                <a:lnTo>
                  <a:pt x="0" y="76809"/>
                </a:lnTo>
                <a:lnTo>
                  <a:pt x="89609" y="3840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206510" y="1602505"/>
            <a:ext cx="134962" cy="0"/>
          </a:xfrm>
          <a:custGeom>
            <a:avLst/>
            <a:gdLst/>
            <a:ahLst/>
            <a:cxnLst/>
            <a:rect l="l" t="t" r="r" b="b"/>
            <a:pathLst>
              <a:path w="134962">
                <a:moveTo>
                  <a:pt x="0" y="0"/>
                </a:moveTo>
                <a:lnTo>
                  <a:pt x="134962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386508" y="1548504"/>
            <a:ext cx="395999" cy="108000"/>
          </a:xfrm>
          <a:custGeom>
            <a:avLst/>
            <a:gdLst/>
            <a:ahLst/>
            <a:cxnLst/>
            <a:rect l="l" t="t" r="r" b="b"/>
            <a:pathLst>
              <a:path w="395999" h="108000">
                <a:moveTo>
                  <a:pt x="0" y="0"/>
                </a:moveTo>
                <a:lnTo>
                  <a:pt x="395999" y="0"/>
                </a:lnTo>
                <a:lnTo>
                  <a:pt x="395999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296898" y="1564097"/>
            <a:ext cx="89609" cy="76809"/>
          </a:xfrm>
          <a:custGeom>
            <a:avLst/>
            <a:gdLst/>
            <a:ahLst/>
            <a:cxnLst/>
            <a:rect l="l" t="t" r="r" b="b"/>
            <a:pathLst>
              <a:path w="89609" h="76809">
                <a:moveTo>
                  <a:pt x="89609" y="38407"/>
                </a:moveTo>
                <a:lnTo>
                  <a:pt x="0" y="0"/>
                </a:lnTo>
                <a:lnTo>
                  <a:pt x="5078" y="12048"/>
                </a:lnTo>
                <a:lnTo>
                  <a:pt x="8266" y="24097"/>
                </a:lnTo>
                <a:lnTo>
                  <a:pt x="9566" y="36145"/>
                </a:lnTo>
                <a:lnTo>
                  <a:pt x="8975" y="48194"/>
                </a:lnTo>
                <a:lnTo>
                  <a:pt x="6495" y="60242"/>
                </a:lnTo>
                <a:lnTo>
                  <a:pt x="2125" y="72291"/>
                </a:lnTo>
                <a:lnTo>
                  <a:pt x="0" y="76809"/>
                </a:lnTo>
                <a:lnTo>
                  <a:pt x="89609" y="3840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782508" y="1602505"/>
            <a:ext cx="134962" cy="0"/>
          </a:xfrm>
          <a:custGeom>
            <a:avLst/>
            <a:gdLst/>
            <a:ahLst/>
            <a:cxnLst/>
            <a:rect l="l" t="t" r="r" b="b"/>
            <a:pathLst>
              <a:path w="134962">
                <a:moveTo>
                  <a:pt x="0" y="0"/>
                </a:moveTo>
                <a:lnTo>
                  <a:pt x="134962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2894" y="1564097"/>
            <a:ext cx="89611" cy="76809"/>
          </a:xfrm>
          <a:custGeom>
            <a:avLst/>
            <a:gdLst/>
            <a:ahLst/>
            <a:cxnLst/>
            <a:rect l="l" t="t" r="r" b="b"/>
            <a:pathLst>
              <a:path w="89611" h="76809">
                <a:moveTo>
                  <a:pt x="89611" y="38407"/>
                </a:moveTo>
                <a:lnTo>
                  <a:pt x="0" y="0"/>
                </a:lnTo>
                <a:lnTo>
                  <a:pt x="5079" y="12048"/>
                </a:lnTo>
                <a:lnTo>
                  <a:pt x="8268" y="24096"/>
                </a:lnTo>
                <a:lnTo>
                  <a:pt x="9567" y="36144"/>
                </a:lnTo>
                <a:lnTo>
                  <a:pt x="8977" y="48193"/>
                </a:lnTo>
                <a:lnTo>
                  <a:pt x="6497" y="60241"/>
                </a:lnTo>
                <a:lnTo>
                  <a:pt x="2126" y="72289"/>
                </a:lnTo>
                <a:lnTo>
                  <a:pt x="0" y="76809"/>
                </a:lnTo>
                <a:lnTo>
                  <a:pt x="89611" y="3840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736507" y="1699987"/>
            <a:ext cx="114300" cy="424512"/>
          </a:xfrm>
          <a:custGeom>
            <a:avLst/>
            <a:gdLst/>
            <a:ahLst/>
            <a:cxnLst/>
            <a:rect l="l" t="t" r="r" b="b"/>
            <a:pathLst>
              <a:path w="114300" h="424512">
                <a:moveTo>
                  <a:pt x="0" y="424512"/>
                </a:moveTo>
                <a:lnTo>
                  <a:pt x="114300" y="0"/>
                </a:lnTo>
              </a:path>
            </a:pathLst>
          </a:custGeom>
          <a:ln w="635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02128" y="1656505"/>
            <a:ext cx="74168" cy="96514"/>
          </a:xfrm>
          <a:custGeom>
            <a:avLst/>
            <a:gdLst/>
            <a:ahLst/>
            <a:cxnLst/>
            <a:rect l="l" t="t" r="r" b="b"/>
            <a:pathLst>
              <a:path w="74168" h="96514">
                <a:moveTo>
                  <a:pt x="60388" y="0"/>
                </a:moveTo>
                <a:lnTo>
                  <a:pt x="0" y="76546"/>
                </a:lnTo>
                <a:lnTo>
                  <a:pt x="13019" y="74769"/>
                </a:lnTo>
                <a:lnTo>
                  <a:pt x="25543" y="74836"/>
                </a:lnTo>
                <a:lnTo>
                  <a:pt x="37572" y="76748"/>
                </a:lnTo>
                <a:lnTo>
                  <a:pt x="49106" y="80504"/>
                </a:lnTo>
                <a:lnTo>
                  <a:pt x="60143" y="86106"/>
                </a:lnTo>
                <a:lnTo>
                  <a:pt x="70685" y="93552"/>
                </a:lnTo>
                <a:lnTo>
                  <a:pt x="74168" y="96514"/>
                </a:lnTo>
                <a:lnTo>
                  <a:pt x="60388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566864" y="1368502"/>
            <a:ext cx="1206589" cy="204480"/>
          </a:xfrm>
          <a:custGeom>
            <a:avLst/>
            <a:gdLst/>
            <a:ahLst/>
            <a:cxnLst/>
            <a:rect l="l" t="t" r="r" b="b"/>
            <a:pathLst>
              <a:path w="1206589" h="204480">
                <a:moveTo>
                  <a:pt x="1126702" y="204480"/>
                </a:moveTo>
                <a:lnTo>
                  <a:pt x="1171924" y="192057"/>
                </a:lnTo>
                <a:lnTo>
                  <a:pt x="1202866" y="160312"/>
                </a:lnTo>
                <a:lnTo>
                  <a:pt x="1206589" y="146867"/>
                </a:lnTo>
                <a:lnTo>
                  <a:pt x="1205795" y="132503"/>
                </a:lnTo>
                <a:lnTo>
                  <a:pt x="1168994" y="86955"/>
                </a:lnTo>
                <a:lnTo>
                  <a:pt x="1108451" y="57612"/>
                </a:lnTo>
                <a:lnTo>
                  <a:pt x="1065181" y="44167"/>
                </a:lnTo>
                <a:lnTo>
                  <a:pt x="1012268" y="31950"/>
                </a:lnTo>
                <a:lnTo>
                  <a:pt x="948979" y="21265"/>
                </a:lnTo>
                <a:lnTo>
                  <a:pt x="874583" y="12422"/>
                </a:lnTo>
                <a:lnTo>
                  <a:pt x="788347" y="5725"/>
                </a:lnTo>
                <a:lnTo>
                  <a:pt x="689539" y="1482"/>
                </a:lnTo>
                <a:lnTo>
                  <a:pt x="577427" y="0"/>
                </a:lnTo>
                <a:lnTo>
                  <a:pt x="465977" y="1122"/>
                </a:lnTo>
                <a:lnTo>
                  <a:pt x="369046" y="4349"/>
                </a:lnTo>
                <a:lnTo>
                  <a:pt x="285732" y="9468"/>
                </a:lnTo>
                <a:lnTo>
                  <a:pt x="215135" y="16266"/>
                </a:lnTo>
                <a:lnTo>
                  <a:pt x="156352" y="24531"/>
                </a:lnTo>
                <a:lnTo>
                  <a:pt x="108484" y="34049"/>
                </a:lnTo>
                <a:lnTo>
                  <a:pt x="70628" y="44610"/>
                </a:lnTo>
                <a:lnTo>
                  <a:pt x="21350" y="68006"/>
                </a:lnTo>
                <a:lnTo>
                  <a:pt x="0" y="105600"/>
                </a:lnTo>
                <a:lnTo>
                  <a:pt x="3296" y="117948"/>
                </a:lnTo>
                <a:lnTo>
                  <a:pt x="31809" y="151467"/>
                </a:lnTo>
                <a:lnTo>
                  <a:pt x="69332" y="175237"/>
                </a:lnTo>
                <a:lnTo>
                  <a:pt x="79637" y="180002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90558" y="1495859"/>
            <a:ext cx="97485" cy="70848"/>
          </a:xfrm>
          <a:custGeom>
            <a:avLst/>
            <a:gdLst/>
            <a:ahLst/>
            <a:cxnLst/>
            <a:rect l="l" t="t" r="r" b="b"/>
            <a:pathLst>
              <a:path w="97485" h="70848">
                <a:moveTo>
                  <a:pt x="97485" y="70039"/>
                </a:moveTo>
                <a:lnTo>
                  <a:pt x="29667" y="0"/>
                </a:lnTo>
                <a:lnTo>
                  <a:pt x="29669" y="13495"/>
                </a:lnTo>
                <a:lnTo>
                  <a:pt x="27810" y="26211"/>
                </a:lnTo>
                <a:lnTo>
                  <a:pt x="24091" y="38147"/>
                </a:lnTo>
                <a:lnTo>
                  <a:pt x="18511" y="49305"/>
                </a:lnTo>
                <a:lnTo>
                  <a:pt x="11073" y="59684"/>
                </a:lnTo>
                <a:lnTo>
                  <a:pt x="1774" y="69285"/>
                </a:lnTo>
                <a:lnTo>
                  <a:pt x="0" y="70848"/>
                </a:lnTo>
                <a:lnTo>
                  <a:pt x="97485" y="7003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82506" y="1548504"/>
            <a:ext cx="395998" cy="108000"/>
          </a:xfrm>
          <a:custGeom>
            <a:avLst/>
            <a:gdLst/>
            <a:ahLst/>
            <a:cxnLst/>
            <a:rect l="l" t="t" r="r" b="b"/>
            <a:pathLst>
              <a:path w="395998" h="108000">
                <a:moveTo>
                  <a:pt x="0" y="0"/>
                </a:moveTo>
                <a:lnTo>
                  <a:pt x="395998" y="0"/>
                </a:lnTo>
                <a:lnTo>
                  <a:pt x="395998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455418" y="2214506"/>
            <a:ext cx="1402538" cy="182159"/>
          </a:xfrm>
          <a:custGeom>
            <a:avLst/>
            <a:gdLst/>
            <a:ahLst/>
            <a:cxnLst/>
            <a:rect l="l" t="t" r="r" b="b"/>
            <a:pathLst>
              <a:path w="1402538" h="182159">
                <a:moveTo>
                  <a:pt x="47090" y="35995"/>
                </a:moveTo>
                <a:lnTo>
                  <a:pt x="12916" y="68035"/>
                </a:lnTo>
                <a:lnTo>
                  <a:pt x="0" y="99376"/>
                </a:lnTo>
                <a:lnTo>
                  <a:pt x="3298" y="110226"/>
                </a:lnTo>
                <a:lnTo>
                  <a:pt x="49608" y="141386"/>
                </a:lnTo>
                <a:lnTo>
                  <a:pt x="120544" y="159144"/>
                </a:lnTo>
                <a:lnTo>
                  <a:pt x="170945" y="166562"/>
                </a:lnTo>
                <a:lnTo>
                  <a:pt x="232598" y="172758"/>
                </a:lnTo>
                <a:lnTo>
                  <a:pt x="306473" y="177547"/>
                </a:lnTo>
                <a:lnTo>
                  <a:pt x="393543" y="180742"/>
                </a:lnTo>
                <a:lnTo>
                  <a:pt x="494778" y="182159"/>
                </a:lnTo>
                <a:lnTo>
                  <a:pt x="611152" y="181612"/>
                </a:lnTo>
                <a:lnTo>
                  <a:pt x="743635" y="178915"/>
                </a:lnTo>
                <a:lnTo>
                  <a:pt x="875110" y="174158"/>
                </a:lnTo>
                <a:lnTo>
                  <a:pt x="988618" y="167695"/>
                </a:lnTo>
                <a:lnTo>
                  <a:pt x="1085373" y="159736"/>
                </a:lnTo>
                <a:lnTo>
                  <a:pt x="1166588" y="150493"/>
                </a:lnTo>
                <a:lnTo>
                  <a:pt x="1233477" y="140177"/>
                </a:lnTo>
                <a:lnTo>
                  <a:pt x="1287255" y="128998"/>
                </a:lnTo>
                <a:lnTo>
                  <a:pt x="1329134" y="117167"/>
                </a:lnTo>
                <a:lnTo>
                  <a:pt x="1382052" y="92394"/>
                </a:lnTo>
                <a:lnTo>
                  <a:pt x="1402538" y="55617"/>
                </a:lnTo>
                <a:lnTo>
                  <a:pt x="1398516" y="44304"/>
                </a:lnTo>
                <a:lnTo>
                  <a:pt x="1370897" y="16153"/>
                </a:lnTo>
                <a:lnTo>
                  <a:pt x="1345432" y="1115"/>
                </a:lnTo>
                <a:lnTo>
                  <a:pt x="1343087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443683" y="2220489"/>
            <a:ext cx="92392" cy="88358"/>
          </a:xfrm>
          <a:custGeom>
            <a:avLst/>
            <a:gdLst/>
            <a:ahLst/>
            <a:cxnLst/>
            <a:rect l="l" t="t" r="r" b="b"/>
            <a:pathLst>
              <a:path w="92392" h="88358">
                <a:moveTo>
                  <a:pt x="92392" y="0"/>
                </a:moveTo>
                <a:lnTo>
                  <a:pt x="0" y="31099"/>
                </a:lnTo>
                <a:lnTo>
                  <a:pt x="629" y="31351"/>
                </a:lnTo>
                <a:lnTo>
                  <a:pt x="12970" y="37352"/>
                </a:lnTo>
                <a:lnTo>
                  <a:pt x="23746" y="44753"/>
                </a:lnTo>
                <a:lnTo>
                  <a:pt x="32956" y="53554"/>
                </a:lnTo>
                <a:lnTo>
                  <a:pt x="40601" y="63755"/>
                </a:lnTo>
                <a:lnTo>
                  <a:pt x="46680" y="75357"/>
                </a:lnTo>
                <a:lnTo>
                  <a:pt x="51193" y="88358"/>
                </a:lnTo>
                <a:lnTo>
                  <a:pt x="92392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538501" y="2124504"/>
            <a:ext cx="396011" cy="108000"/>
          </a:xfrm>
          <a:custGeom>
            <a:avLst/>
            <a:gdLst/>
            <a:ahLst/>
            <a:cxnLst/>
            <a:rect l="l" t="t" r="r" b="b"/>
            <a:pathLst>
              <a:path w="396011" h="108000">
                <a:moveTo>
                  <a:pt x="0" y="0"/>
                </a:moveTo>
                <a:lnTo>
                  <a:pt x="396011" y="0"/>
                </a:lnTo>
                <a:lnTo>
                  <a:pt x="396011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10508" y="1656505"/>
            <a:ext cx="130759" cy="424958"/>
          </a:xfrm>
          <a:custGeom>
            <a:avLst/>
            <a:gdLst/>
            <a:ahLst/>
            <a:cxnLst/>
            <a:rect l="l" t="t" r="r" b="b"/>
            <a:pathLst>
              <a:path w="130759" h="424958">
                <a:moveTo>
                  <a:pt x="0" y="0"/>
                </a:moveTo>
                <a:lnTo>
                  <a:pt x="130759" y="424958"/>
                </a:lnTo>
              </a:path>
            </a:pathLst>
          </a:custGeom>
          <a:ln w="635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91445" y="2027557"/>
            <a:ext cx="73418" cy="96946"/>
          </a:xfrm>
          <a:custGeom>
            <a:avLst/>
            <a:gdLst/>
            <a:ahLst/>
            <a:cxnLst/>
            <a:rect l="l" t="t" r="r" b="b"/>
            <a:pathLst>
              <a:path w="73418" h="96946">
                <a:moveTo>
                  <a:pt x="63055" y="96946"/>
                </a:moveTo>
                <a:lnTo>
                  <a:pt x="73418" y="0"/>
                </a:lnTo>
                <a:lnTo>
                  <a:pt x="63281" y="8481"/>
                </a:lnTo>
                <a:lnTo>
                  <a:pt x="52576" y="15115"/>
                </a:lnTo>
                <a:lnTo>
                  <a:pt x="41304" y="19903"/>
                </a:lnTo>
                <a:lnTo>
                  <a:pt x="29465" y="22845"/>
                </a:lnTo>
                <a:lnTo>
                  <a:pt x="17059" y="23941"/>
                </a:lnTo>
                <a:lnTo>
                  <a:pt x="4086" y="23191"/>
                </a:lnTo>
                <a:lnTo>
                  <a:pt x="0" y="22593"/>
                </a:lnTo>
                <a:lnTo>
                  <a:pt x="63055" y="9694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94507" y="1548504"/>
            <a:ext cx="395998" cy="108000"/>
          </a:xfrm>
          <a:custGeom>
            <a:avLst/>
            <a:gdLst/>
            <a:ahLst/>
            <a:cxnLst/>
            <a:rect l="l" t="t" r="r" b="b"/>
            <a:pathLst>
              <a:path w="395998" h="108000">
                <a:moveTo>
                  <a:pt x="0" y="0"/>
                </a:moveTo>
                <a:lnTo>
                  <a:pt x="395998" y="0"/>
                </a:lnTo>
                <a:lnTo>
                  <a:pt x="395998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02507" y="2124504"/>
            <a:ext cx="395998" cy="108000"/>
          </a:xfrm>
          <a:custGeom>
            <a:avLst/>
            <a:gdLst/>
            <a:ahLst/>
            <a:cxnLst/>
            <a:rect l="l" t="t" r="r" b="b"/>
            <a:pathLst>
              <a:path w="395998" h="108000">
                <a:moveTo>
                  <a:pt x="0" y="0"/>
                </a:moveTo>
                <a:lnTo>
                  <a:pt x="395998" y="0"/>
                </a:lnTo>
                <a:lnTo>
                  <a:pt x="395998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358504" y="1602505"/>
            <a:ext cx="278968" cy="0"/>
          </a:xfrm>
          <a:custGeom>
            <a:avLst/>
            <a:gdLst/>
            <a:ahLst/>
            <a:cxnLst/>
            <a:rect l="l" t="t" r="r" b="b"/>
            <a:pathLst>
              <a:path w="278968">
                <a:moveTo>
                  <a:pt x="0" y="0"/>
                </a:moveTo>
                <a:lnTo>
                  <a:pt x="278968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592895" y="1564097"/>
            <a:ext cx="89611" cy="76809"/>
          </a:xfrm>
          <a:custGeom>
            <a:avLst/>
            <a:gdLst/>
            <a:ahLst/>
            <a:cxnLst/>
            <a:rect l="l" t="t" r="r" b="b"/>
            <a:pathLst>
              <a:path w="89611" h="76809">
                <a:moveTo>
                  <a:pt x="89611" y="38407"/>
                </a:moveTo>
                <a:lnTo>
                  <a:pt x="0" y="0"/>
                </a:lnTo>
                <a:lnTo>
                  <a:pt x="5079" y="12048"/>
                </a:lnTo>
                <a:lnTo>
                  <a:pt x="8268" y="24096"/>
                </a:lnTo>
                <a:lnTo>
                  <a:pt x="9567" y="36144"/>
                </a:lnTo>
                <a:lnTo>
                  <a:pt x="8977" y="48193"/>
                </a:lnTo>
                <a:lnTo>
                  <a:pt x="6497" y="60241"/>
                </a:lnTo>
                <a:lnTo>
                  <a:pt x="2126" y="72289"/>
                </a:lnTo>
                <a:lnTo>
                  <a:pt x="0" y="76809"/>
                </a:lnTo>
                <a:lnTo>
                  <a:pt x="89611" y="3840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358504" y="2178504"/>
            <a:ext cx="134962" cy="0"/>
          </a:xfrm>
          <a:custGeom>
            <a:avLst/>
            <a:gdLst/>
            <a:ahLst/>
            <a:cxnLst/>
            <a:rect l="l" t="t" r="r" b="b"/>
            <a:pathLst>
              <a:path w="134962">
                <a:moveTo>
                  <a:pt x="0" y="0"/>
                </a:moveTo>
                <a:lnTo>
                  <a:pt x="134962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448902" y="2140102"/>
            <a:ext cx="89598" cy="76804"/>
          </a:xfrm>
          <a:custGeom>
            <a:avLst/>
            <a:gdLst/>
            <a:ahLst/>
            <a:cxnLst/>
            <a:rect l="l" t="t" r="r" b="b"/>
            <a:pathLst>
              <a:path w="89598" h="76804">
                <a:moveTo>
                  <a:pt x="89598" y="38402"/>
                </a:moveTo>
                <a:lnTo>
                  <a:pt x="0" y="0"/>
                </a:lnTo>
                <a:lnTo>
                  <a:pt x="5074" y="12048"/>
                </a:lnTo>
                <a:lnTo>
                  <a:pt x="8261" y="24096"/>
                </a:lnTo>
                <a:lnTo>
                  <a:pt x="9558" y="36146"/>
                </a:lnTo>
                <a:lnTo>
                  <a:pt x="8967" y="48195"/>
                </a:lnTo>
                <a:lnTo>
                  <a:pt x="6488" y="60245"/>
                </a:lnTo>
                <a:lnTo>
                  <a:pt x="2119" y="72296"/>
                </a:lnTo>
                <a:lnTo>
                  <a:pt x="0" y="76804"/>
                </a:lnTo>
                <a:lnTo>
                  <a:pt x="89598" y="3840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34512" y="2178504"/>
            <a:ext cx="422960" cy="0"/>
          </a:xfrm>
          <a:custGeom>
            <a:avLst/>
            <a:gdLst/>
            <a:ahLst/>
            <a:cxnLst/>
            <a:rect l="l" t="t" r="r" b="b"/>
            <a:pathLst>
              <a:path w="422960">
                <a:moveTo>
                  <a:pt x="0" y="0"/>
                </a:moveTo>
                <a:lnTo>
                  <a:pt x="422960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12896" y="2140102"/>
            <a:ext cx="89611" cy="76804"/>
          </a:xfrm>
          <a:custGeom>
            <a:avLst/>
            <a:gdLst/>
            <a:ahLst/>
            <a:cxnLst/>
            <a:rect l="l" t="t" r="r" b="b"/>
            <a:pathLst>
              <a:path w="89611" h="76804">
                <a:moveTo>
                  <a:pt x="89611" y="38402"/>
                </a:moveTo>
                <a:lnTo>
                  <a:pt x="0" y="0"/>
                </a:lnTo>
                <a:lnTo>
                  <a:pt x="5079" y="12046"/>
                </a:lnTo>
                <a:lnTo>
                  <a:pt x="8268" y="24094"/>
                </a:lnTo>
                <a:lnTo>
                  <a:pt x="9568" y="36142"/>
                </a:lnTo>
                <a:lnTo>
                  <a:pt x="8977" y="48191"/>
                </a:lnTo>
                <a:lnTo>
                  <a:pt x="6496" y="60239"/>
                </a:lnTo>
                <a:lnTo>
                  <a:pt x="2125" y="72288"/>
                </a:lnTo>
                <a:lnTo>
                  <a:pt x="0" y="76804"/>
                </a:lnTo>
                <a:lnTo>
                  <a:pt x="89611" y="3840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78505" y="1602505"/>
            <a:ext cx="170967" cy="0"/>
          </a:xfrm>
          <a:custGeom>
            <a:avLst/>
            <a:gdLst/>
            <a:ahLst/>
            <a:cxnLst/>
            <a:rect l="l" t="t" r="r" b="b"/>
            <a:pathLst>
              <a:path w="170967">
                <a:moveTo>
                  <a:pt x="0" y="0"/>
                </a:moveTo>
                <a:lnTo>
                  <a:pt x="170967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04895" y="1564097"/>
            <a:ext cx="89611" cy="76809"/>
          </a:xfrm>
          <a:custGeom>
            <a:avLst/>
            <a:gdLst/>
            <a:ahLst/>
            <a:cxnLst/>
            <a:rect l="l" t="t" r="r" b="b"/>
            <a:pathLst>
              <a:path w="89611" h="76809">
                <a:moveTo>
                  <a:pt x="89611" y="38407"/>
                </a:moveTo>
                <a:lnTo>
                  <a:pt x="0" y="0"/>
                </a:lnTo>
                <a:lnTo>
                  <a:pt x="5079" y="12048"/>
                </a:lnTo>
                <a:lnTo>
                  <a:pt x="8268" y="24096"/>
                </a:lnTo>
                <a:lnTo>
                  <a:pt x="9567" y="36144"/>
                </a:lnTo>
                <a:lnTo>
                  <a:pt x="8977" y="48193"/>
                </a:lnTo>
                <a:lnTo>
                  <a:pt x="6497" y="60241"/>
                </a:lnTo>
                <a:lnTo>
                  <a:pt x="2126" y="72289"/>
                </a:lnTo>
                <a:lnTo>
                  <a:pt x="0" y="76809"/>
                </a:lnTo>
                <a:lnTo>
                  <a:pt x="89611" y="3840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90505" y="1602505"/>
            <a:ext cx="242963" cy="0"/>
          </a:xfrm>
          <a:custGeom>
            <a:avLst/>
            <a:gdLst/>
            <a:ahLst/>
            <a:cxnLst/>
            <a:rect l="l" t="t" r="r" b="b"/>
            <a:pathLst>
              <a:path w="242963">
                <a:moveTo>
                  <a:pt x="0" y="0"/>
                </a:moveTo>
                <a:lnTo>
                  <a:pt x="242963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978503" y="1548504"/>
            <a:ext cx="396011" cy="108000"/>
          </a:xfrm>
          <a:custGeom>
            <a:avLst/>
            <a:gdLst/>
            <a:ahLst/>
            <a:cxnLst/>
            <a:rect l="l" t="t" r="r" b="b"/>
            <a:pathLst>
              <a:path w="396011" h="108000">
                <a:moveTo>
                  <a:pt x="0" y="0"/>
                </a:moveTo>
                <a:lnTo>
                  <a:pt x="396011" y="0"/>
                </a:lnTo>
                <a:lnTo>
                  <a:pt x="396011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88905" y="1564097"/>
            <a:ext cx="89598" cy="76809"/>
          </a:xfrm>
          <a:custGeom>
            <a:avLst/>
            <a:gdLst/>
            <a:ahLst/>
            <a:cxnLst/>
            <a:rect l="l" t="t" r="r" b="b"/>
            <a:pathLst>
              <a:path w="89598" h="76809">
                <a:moveTo>
                  <a:pt x="89598" y="38407"/>
                </a:moveTo>
                <a:lnTo>
                  <a:pt x="0" y="0"/>
                </a:lnTo>
                <a:lnTo>
                  <a:pt x="5074" y="12049"/>
                </a:lnTo>
                <a:lnTo>
                  <a:pt x="8260" y="24098"/>
                </a:lnTo>
                <a:lnTo>
                  <a:pt x="9558" y="36148"/>
                </a:lnTo>
                <a:lnTo>
                  <a:pt x="8967" y="48197"/>
                </a:lnTo>
                <a:lnTo>
                  <a:pt x="6489" y="60247"/>
                </a:lnTo>
                <a:lnTo>
                  <a:pt x="2121" y="72296"/>
                </a:lnTo>
                <a:lnTo>
                  <a:pt x="0" y="76809"/>
                </a:lnTo>
                <a:lnTo>
                  <a:pt x="89598" y="3840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798506" y="2178504"/>
            <a:ext cx="134962" cy="0"/>
          </a:xfrm>
          <a:custGeom>
            <a:avLst/>
            <a:gdLst/>
            <a:ahLst/>
            <a:cxnLst/>
            <a:rect l="l" t="t" r="r" b="b"/>
            <a:pathLst>
              <a:path w="134962">
                <a:moveTo>
                  <a:pt x="0" y="0"/>
                </a:moveTo>
                <a:lnTo>
                  <a:pt x="134962" y="0"/>
                </a:lnTo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978503" y="2124504"/>
            <a:ext cx="396011" cy="108000"/>
          </a:xfrm>
          <a:custGeom>
            <a:avLst/>
            <a:gdLst/>
            <a:ahLst/>
            <a:cxnLst/>
            <a:rect l="l" t="t" r="r" b="b"/>
            <a:pathLst>
              <a:path w="396011" h="108000">
                <a:moveTo>
                  <a:pt x="0" y="0"/>
                </a:moveTo>
                <a:lnTo>
                  <a:pt x="396011" y="0"/>
                </a:lnTo>
                <a:lnTo>
                  <a:pt x="396011" y="108000"/>
                </a:lnTo>
                <a:lnTo>
                  <a:pt x="0" y="108000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88905" y="2140102"/>
            <a:ext cx="89598" cy="76804"/>
          </a:xfrm>
          <a:custGeom>
            <a:avLst/>
            <a:gdLst/>
            <a:ahLst/>
            <a:cxnLst/>
            <a:rect l="l" t="t" r="r" b="b"/>
            <a:pathLst>
              <a:path w="89598" h="76804">
                <a:moveTo>
                  <a:pt x="89598" y="38402"/>
                </a:moveTo>
                <a:lnTo>
                  <a:pt x="0" y="0"/>
                </a:lnTo>
                <a:lnTo>
                  <a:pt x="5074" y="12048"/>
                </a:lnTo>
                <a:lnTo>
                  <a:pt x="8261" y="24096"/>
                </a:lnTo>
                <a:lnTo>
                  <a:pt x="9558" y="36146"/>
                </a:lnTo>
                <a:lnTo>
                  <a:pt x="8967" y="48195"/>
                </a:lnTo>
                <a:lnTo>
                  <a:pt x="6488" y="60245"/>
                </a:lnTo>
                <a:lnTo>
                  <a:pt x="2119" y="72296"/>
                </a:lnTo>
                <a:lnTo>
                  <a:pt x="0" y="76804"/>
                </a:lnTo>
                <a:lnTo>
                  <a:pt x="89598" y="38402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58201" y="19613"/>
            <a:ext cx="20971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300" y="243119"/>
            <a:ext cx="276290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2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models:</a:t>
            </a:r>
            <a:r>
              <a:rPr sz="1400" spc="18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soc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21812" y="1363476"/>
            <a:ext cx="33985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363435"/>
                </a:solidFill>
                <a:latin typeface="Arial"/>
                <a:cs typeface="Arial"/>
              </a:rPr>
              <a:t>Server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1813" y="1831476"/>
            <a:ext cx="1011936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363435"/>
                </a:solidFill>
                <a:latin typeface="Arial"/>
                <a:cs typeface="Arial"/>
              </a:rPr>
              <a:t>Synchronization point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31814" y="1867478"/>
            <a:ext cx="746353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363435"/>
                </a:solidFill>
                <a:latin typeface="Arial"/>
                <a:cs typeface="Arial"/>
              </a:rPr>
              <a:t>Communication</a:t>
            </a:r>
            <a:endParaRPr sz="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1812" y="2299477"/>
            <a:ext cx="300329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9"/>
              </a:lnSpc>
              <a:spcBef>
                <a:spcPts val="46"/>
              </a:spcBef>
            </a:pPr>
            <a:r>
              <a:rPr sz="800" spc="0" dirty="0" smtClean="0">
                <a:solidFill>
                  <a:srgbClr val="363435"/>
                </a:solidFill>
                <a:latin typeface="Arial"/>
                <a:cs typeface="Arial"/>
              </a:rPr>
              <a:t>Client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78503" y="2124504"/>
            <a:ext cx="396011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2003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close</a:t>
            </a:r>
            <a:endParaRPr sz="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2507" y="2124504"/>
            <a:ext cx="395998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003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read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8506" y="2124504"/>
            <a:ext cx="134962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98506" y="2178504"/>
            <a:ext cx="134962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38501" y="2124504"/>
            <a:ext cx="396011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008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4512" y="2124504"/>
            <a:ext cx="422960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934512" y="2178504"/>
            <a:ext cx="422960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4508" y="2124504"/>
            <a:ext cx="395996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998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socket</a:t>
            </a:r>
            <a:endParaRPr sz="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505" y="2124504"/>
            <a:ext cx="1332000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62505" y="2124504"/>
            <a:ext cx="395998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008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connect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58504" y="2124504"/>
            <a:ext cx="134962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0505" y="2178504"/>
            <a:ext cx="1332000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58504" y="2178504"/>
            <a:ext cx="134962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78503" y="1548504"/>
            <a:ext cx="396011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004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close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4507" y="1548504"/>
            <a:ext cx="395998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8004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write</a:t>
            </a:r>
            <a:endParaRPr sz="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90505" y="1548504"/>
            <a:ext cx="242963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90505" y="1602505"/>
            <a:ext cx="242963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82506" y="1548504"/>
            <a:ext cx="395998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989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read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8505" y="1548504"/>
            <a:ext cx="170967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78505" y="1602505"/>
            <a:ext cx="170967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62505" y="1548504"/>
            <a:ext cx="395998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4004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accept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8504" y="1548504"/>
            <a:ext cx="278968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58504" y="1602505"/>
            <a:ext cx="278968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6508" y="1548504"/>
            <a:ext cx="395999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9994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listen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82508" y="1548504"/>
            <a:ext cx="134962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82508" y="1602505"/>
            <a:ext cx="134962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0508" y="1548504"/>
            <a:ext cx="396001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995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bind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510" y="1548504"/>
            <a:ext cx="134962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6510" y="1602505"/>
            <a:ext cx="134962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508" y="1548504"/>
            <a:ext cx="395996" cy="108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3997">
              <a:lnSpc>
                <a:spcPts val="850"/>
              </a:lnSpc>
              <a:spcBef>
                <a:spcPts val="42"/>
              </a:spcBef>
            </a:pPr>
            <a:r>
              <a:rPr sz="1200" spc="0" baseline="-3623" dirty="0" smtClean="0">
                <a:solidFill>
                  <a:srgbClr val="363435"/>
                </a:solidFill>
                <a:latin typeface="Arial"/>
                <a:cs typeface="Arial"/>
              </a:rPr>
              <a:t>socket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505" y="1548504"/>
            <a:ext cx="134967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630505" y="1602505"/>
            <a:ext cx="134967" cy="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8201" y="19613"/>
            <a:ext cx="20971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4212098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Models:</a:t>
            </a:r>
            <a:r>
              <a:rPr sz="1400" spc="1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assing</a:t>
            </a:r>
            <a:r>
              <a:rPr sz="1400" spc="2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(MPI)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91462"/>
            <a:ext cx="4067981" cy="26134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Soc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ets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too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-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scientific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computing.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types;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collect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operations.</a:t>
            </a:r>
            <a:endParaRPr sz="1000">
              <a:latin typeface="Times New Roman"/>
              <a:cs typeface="Times New Roman"/>
            </a:endParaRPr>
          </a:p>
          <a:p>
            <a:pPr marL="289801" marR="425883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abstraction.</a:t>
            </a:r>
            <a:r>
              <a:rPr sz="1000" spc="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Supporting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 primit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MPI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written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problems.</a:t>
            </a:r>
            <a:endParaRPr sz="1100">
              <a:latin typeface="Times New Roman"/>
              <a:cs typeface="Times New Roman"/>
            </a:endParaRPr>
          </a:p>
          <a:p>
            <a:pPr marL="289801" marR="239891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high-l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0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hard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0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independent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sets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primit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es. 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vides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among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multiple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concurrent</a:t>
            </a:r>
            <a:r>
              <a:rPr sz="10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processes</a:t>
            </a:r>
            <a:r>
              <a:rPr sz="1000" spc="0" dirty="0" smtClean="0">
                <a:latin typeface="Times New Roman"/>
                <a:cs typeface="Times New Roman"/>
              </a:rPr>
              <a:t>. Includes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eral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arieties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point-to-point</a:t>
            </a:r>
            <a:r>
              <a:rPr sz="1000" spc="-5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well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collect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among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groups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processes.</a:t>
            </a:r>
            <a:endParaRPr sz="1000">
              <a:latin typeface="Times New Roman"/>
              <a:cs typeface="Times New Roman"/>
            </a:endParaRPr>
          </a:p>
          <a:p>
            <a:pPr marL="289801" marR="17460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Implemented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library</a:t>
            </a:r>
            <a:r>
              <a:rPr sz="10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routines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</a:t>
            </a:r>
            <a:r>
              <a:rPr sz="1000" spc="-39" dirty="0" smtClean="0">
                <a:latin typeface="Times New Roman"/>
                <a:cs typeface="Times New Roman"/>
              </a:rPr>
              <a:t>n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entional programming</a:t>
            </a:r>
            <a:r>
              <a:rPr sz="1000" spc="-5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languages.</a:t>
            </a:r>
            <a:endParaRPr sz="1000">
              <a:latin typeface="Times New Roman"/>
              <a:cs typeface="Times New Roman"/>
            </a:endParaRPr>
          </a:p>
          <a:p>
            <a:pPr marL="289801" marR="48712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Has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ersally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adopted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elopers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parallel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 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rely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passing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r>
              <a:rPr sz="1000" spc="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Includes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than</a:t>
            </a:r>
            <a:r>
              <a:rPr sz="10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125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functions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 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options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protocols.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</a:pP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</a:t>
            </a:r>
            <a:r>
              <a:rPr sz="1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0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were</a:t>
            </a:r>
            <a:r>
              <a:rPr sz="10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designed</a:t>
            </a:r>
            <a:r>
              <a:rPr sz="1000" spc="-3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proprietary</a:t>
            </a:r>
            <a:r>
              <a:rPr sz="10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protocols</a:t>
            </a:r>
            <a:r>
              <a:rPr sz="1000" spc="-3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eloped</a:t>
            </a:r>
            <a:r>
              <a:rPr sz="1000" spc="-4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high-speed interconnection</a:t>
            </a:r>
            <a:r>
              <a:rPr sz="1000" spc="-6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net</a:t>
            </a:r>
            <a:r>
              <a:rPr sz="10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orks;</a:t>
            </a:r>
            <a:r>
              <a:rPr sz="1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course</a:t>
            </a:r>
            <a:r>
              <a:rPr sz="1000" spc="-2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portability</a:t>
            </a:r>
            <a:r>
              <a:rPr sz="1000" spc="-4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su</a:t>
            </a:r>
            <a:r>
              <a:rPr sz="1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fer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6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Li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soc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ets,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MPI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transient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53236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8934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06351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11431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84742"/>
            <a:ext cx="50800" cy="209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48243"/>
            <a:ext cx="50800" cy="2027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71894"/>
            <a:ext cx="4432566" cy="1955124"/>
          </a:xfrm>
          <a:custGeom>
            <a:avLst/>
            <a:gdLst/>
            <a:ahLst/>
            <a:cxnLst/>
            <a:rect l="l" t="t" r="r" b="b"/>
            <a:pathLst>
              <a:path w="4432566" h="1955124">
                <a:moveTo>
                  <a:pt x="0" y="1904324"/>
                </a:moveTo>
                <a:lnTo>
                  <a:pt x="16636" y="1941838"/>
                </a:lnTo>
                <a:lnTo>
                  <a:pt x="50800" y="1955124"/>
                </a:lnTo>
                <a:lnTo>
                  <a:pt x="4381765" y="1955124"/>
                </a:lnTo>
                <a:lnTo>
                  <a:pt x="4419279" y="1938489"/>
                </a:lnTo>
                <a:lnTo>
                  <a:pt x="4432566" y="1904324"/>
                </a:lnTo>
                <a:lnTo>
                  <a:pt x="4432566" y="0"/>
                </a:lnTo>
                <a:lnTo>
                  <a:pt x="0" y="0"/>
                </a:lnTo>
                <a:lnTo>
                  <a:pt x="0" y="19043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35543"/>
            <a:ext cx="0" cy="2059725"/>
          </a:xfrm>
          <a:custGeom>
            <a:avLst/>
            <a:gdLst/>
            <a:ahLst/>
            <a:cxnLst/>
            <a:rect l="l" t="t" r="r" b="b"/>
            <a:pathLst>
              <a:path h="2059725">
                <a:moveTo>
                  <a:pt x="0" y="2059725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228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101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9744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7093" y="1349044"/>
            <a:ext cx="4073842" cy="17335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8201" y="19613"/>
            <a:ext cx="20971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600" spc="-2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4212098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ransient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Models:</a:t>
            </a:r>
            <a:r>
              <a:rPr sz="1400" spc="1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assing</a:t>
            </a:r>
            <a:r>
              <a:rPr sz="1400" spc="2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ace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(MPI)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71857"/>
            <a:ext cx="326570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1100" spc="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10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100" spc="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assing</a:t>
            </a:r>
            <a:r>
              <a:rPr sz="1100" spc="1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MPI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6695" y="1578736"/>
            <a:ext cx="2514600" cy="1565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8201" y="19613"/>
            <a:ext cx="208717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413247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1400" spc="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sz="1400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Message-Queuing</a:t>
            </a:r>
            <a:r>
              <a:rPr sz="1400" spc="2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583969"/>
            <a:ext cx="3798308" cy="99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Message-queuing</a:t>
            </a:r>
            <a:r>
              <a:rPr sz="1100" spc="-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persistent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asynchronous</a:t>
            </a:r>
            <a:endParaRPr sz="1100">
              <a:latin typeface="Times New Roman"/>
              <a:cs typeface="Times New Roman"/>
            </a:endParaRPr>
          </a:p>
          <a:p>
            <a:pPr marL="12700" marR="385710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7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queues</a:t>
            </a:r>
            <a:r>
              <a:rPr sz="1100" spc="0" dirty="0" smtClean="0">
                <a:latin typeface="Times New Roman"/>
                <a:cs typeface="Times New Roman"/>
              </a:rPr>
              <a:t>. </a:t>
            </a:r>
            <a:endParaRPr sz="1100">
              <a:latin typeface="Times New Roman"/>
              <a:cs typeface="Times New Roman"/>
            </a:endParaRPr>
          </a:p>
          <a:p>
            <a:pPr marL="12700" marR="385710">
              <a:lnSpc>
                <a:spcPts val="1264"/>
              </a:lnSpc>
              <a:spcBef>
                <a:spcPts val="63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Queues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correspond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fers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654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our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basic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combinations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loosely-coupled</a:t>
            </a:r>
            <a:r>
              <a:rPr sz="1100" spc="-7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communications</a:t>
            </a:r>
            <a:r>
              <a:rPr sz="1100" spc="-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 queues.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143" y="3234417"/>
            <a:ext cx="3244825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-14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our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combinations</a:t>
            </a:r>
            <a:r>
              <a:rPr sz="900" spc="-4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loosely-coupled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communications</a:t>
            </a:r>
            <a:r>
              <a:rPr sz="900" spc="-5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using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queues.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0246" y="19613"/>
            <a:ext cx="17792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38349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591513"/>
            <a:ext cx="3876586" cy="2736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Communications</a:t>
            </a:r>
            <a:r>
              <a:rPr sz="1100" spc="-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handled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layered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57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formal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set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rules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ern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format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contents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meaning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ed.</a:t>
            </a:r>
            <a:endParaRPr sz="1100">
              <a:latin typeface="Times New Roman"/>
              <a:cs typeface="Times New Roman"/>
            </a:endParaRPr>
          </a:p>
          <a:p>
            <a:pPr marL="12700" marR="759783">
              <a:lnSpc>
                <a:spcPct val="132575"/>
              </a:lnSpc>
              <a:spcBef>
                <a:spcPts val="43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Agreements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specifications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el. </a:t>
            </a: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types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protocols:</a:t>
            </a:r>
            <a:endParaRPr sz="1100">
              <a:latin typeface="Times New Roman"/>
              <a:cs typeface="Times New Roman"/>
            </a:endParaRPr>
          </a:p>
          <a:p>
            <a:pPr marL="289801" marR="11396">
              <a:lnSpc>
                <a:spcPts val="1120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Connection</a:t>
            </a:r>
            <a:r>
              <a:rPr sz="10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oriented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protocols</a:t>
            </a:r>
            <a:endParaRPr sz="10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29"/>
              </a:spcBef>
            </a:pPr>
            <a:r>
              <a:rPr sz="900" spc="0" dirty="0" smtClean="0">
                <a:latin typeface="Times New Roman"/>
                <a:cs typeface="Times New Roman"/>
              </a:rPr>
              <a:t>Do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some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initial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ork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set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up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”virtual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circuit”.</a:t>
            </a:r>
            <a:endParaRPr sz="9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46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Connection</a:t>
            </a:r>
            <a:r>
              <a:rPr sz="10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less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protocols</a:t>
            </a:r>
            <a:endParaRPr sz="10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85"/>
              </a:spcBef>
            </a:pPr>
            <a:r>
              <a:rPr sz="900" spc="0" dirty="0" smtClean="0">
                <a:latin typeface="Times New Roman"/>
                <a:cs typeface="Times New Roman"/>
              </a:rPr>
              <a:t>Do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not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set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up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virtual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circuit.</a:t>
            </a:r>
            <a:endParaRPr sz="9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51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Examples:</a:t>
            </a:r>
            <a:endParaRPr sz="1100">
              <a:latin typeface="Times New Roman"/>
              <a:cs typeface="Times New Roman"/>
            </a:endParaRPr>
          </a:p>
          <a:p>
            <a:pPr marL="289801" marR="2057334">
              <a:lnSpc>
                <a:spcPct val="99658"/>
              </a:lnSpc>
              <a:spcBef>
                <a:spcPts val="7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Phone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connection-oriented. Mail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connectionless.</a:t>
            </a:r>
            <a:endParaRPr sz="10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4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Pros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</a:t>
            </a:r>
            <a:endParaRPr sz="11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7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Connection-oriented</a:t>
            </a:r>
            <a:r>
              <a:rPr sz="1000" spc="-8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usually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ficient.</a:t>
            </a:r>
            <a:endParaRPr sz="10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Connectionless</a:t>
            </a:r>
            <a:r>
              <a:rPr sz="1000" spc="-6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usually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ficient</a:t>
            </a:r>
            <a:r>
              <a:rPr sz="1000" spc="-8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one-o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111186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124730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56809" y="248495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9344" y="253575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1142705"/>
            <a:ext cx="50800" cy="1354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1206205"/>
            <a:ext cx="50800" cy="1291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43" y="1329857"/>
            <a:ext cx="4432566" cy="1218601"/>
          </a:xfrm>
          <a:custGeom>
            <a:avLst/>
            <a:gdLst/>
            <a:ahLst/>
            <a:cxnLst/>
            <a:rect l="l" t="t" r="r" b="b"/>
            <a:pathLst>
              <a:path w="4432566" h="1218601">
                <a:moveTo>
                  <a:pt x="0" y="1167800"/>
                </a:moveTo>
                <a:lnTo>
                  <a:pt x="16636" y="1205314"/>
                </a:lnTo>
                <a:lnTo>
                  <a:pt x="50800" y="1218601"/>
                </a:lnTo>
                <a:lnTo>
                  <a:pt x="4381765" y="1218601"/>
                </a:lnTo>
                <a:lnTo>
                  <a:pt x="4419279" y="1201965"/>
                </a:lnTo>
                <a:lnTo>
                  <a:pt x="4432566" y="1167800"/>
                </a:lnTo>
                <a:lnTo>
                  <a:pt x="4432566" y="0"/>
                </a:lnTo>
                <a:lnTo>
                  <a:pt x="0" y="0"/>
                </a:lnTo>
                <a:lnTo>
                  <a:pt x="0" y="1167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0310" y="1193505"/>
            <a:ext cx="0" cy="1323202"/>
          </a:xfrm>
          <a:custGeom>
            <a:avLst/>
            <a:gdLst/>
            <a:ahLst/>
            <a:cxnLst/>
            <a:rect l="l" t="t" r="r" b="b"/>
            <a:pathLst>
              <a:path h="1323202">
                <a:moveTo>
                  <a:pt x="0" y="132320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0310" y="11808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11681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15540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183" y="1357706"/>
            <a:ext cx="3657625" cy="0"/>
          </a:xfrm>
          <a:custGeom>
            <a:avLst/>
            <a:gdLst/>
            <a:ahLst/>
            <a:cxnLst/>
            <a:rect l="l" t="t" r="r" b="b"/>
            <a:pathLst>
              <a:path w="3657625">
                <a:moveTo>
                  <a:pt x="0" y="0"/>
                </a:moveTo>
                <a:lnTo>
                  <a:pt x="36576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7723" y="13602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93393" y="13602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30281" y="13602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5183" y="1529791"/>
            <a:ext cx="3657625" cy="0"/>
          </a:xfrm>
          <a:custGeom>
            <a:avLst/>
            <a:gdLst/>
            <a:ahLst/>
            <a:cxnLst/>
            <a:rect l="l" t="t" r="r" b="b"/>
            <a:pathLst>
              <a:path w="3657625">
                <a:moveTo>
                  <a:pt x="0" y="0"/>
                </a:moveTo>
                <a:lnTo>
                  <a:pt x="36576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7723" y="1532318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93393" y="1532318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130281" y="1532318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5183" y="1853692"/>
            <a:ext cx="3657625" cy="0"/>
          </a:xfrm>
          <a:custGeom>
            <a:avLst/>
            <a:gdLst/>
            <a:ahLst/>
            <a:cxnLst/>
            <a:rect l="l" t="t" r="r" b="b"/>
            <a:pathLst>
              <a:path w="3657625">
                <a:moveTo>
                  <a:pt x="0" y="0"/>
                </a:moveTo>
                <a:lnTo>
                  <a:pt x="36576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7723" y="1856219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93393" y="1856219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30281" y="1856219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5183" y="2177592"/>
            <a:ext cx="3657625" cy="0"/>
          </a:xfrm>
          <a:custGeom>
            <a:avLst/>
            <a:gdLst/>
            <a:ahLst/>
            <a:cxnLst/>
            <a:rect l="l" t="t" r="r" b="b"/>
            <a:pathLst>
              <a:path w="3657625">
                <a:moveTo>
                  <a:pt x="0" y="0"/>
                </a:moveTo>
                <a:lnTo>
                  <a:pt x="36576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7723" y="2180132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93393" y="2180132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30281" y="2180132"/>
            <a:ext cx="0" cy="318846"/>
          </a:xfrm>
          <a:custGeom>
            <a:avLst/>
            <a:gdLst/>
            <a:ahLst/>
            <a:cxnLst/>
            <a:rect l="l" t="t" r="r" b="b"/>
            <a:pathLst>
              <a:path h="318846">
                <a:moveTo>
                  <a:pt x="0" y="31884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5183" y="2501506"/>
            <a:ext cx="3657625" cy="0"/>
          </a:xfrm>
          <a:custGeom>
            <a:avLst/>
            <a:gdLst/>
            <a:ahLst/>
            <a:cxnLst/>
            <a:rect l="l" t="t" r="r" b="b"/>
            <a:pathLst>
              <a:path w="3657625">
                <a:moveTo>
                  <a:pt x="0" y="0"/>
                </a:moveTo>
                <a:lnTo>
                  <a:pt x="365762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8201" y="19613"/>
            <a:ext cx="208717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00" y="243119"/>
            <a:ext cx="413247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1400" spc="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sz="1400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Message-Queuing</a:t>
            </a:r>
            <a:r>
              <a:rPr sz="1400" spc="2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44" y="1129820"/>
            <a:ext cx="340951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100" spc="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Interface </a:t>
            </a:r>
            <a:r>
              <a:rPr sz="1100" spc="3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Queue</a:t>
            </a:r>
            <a:r>
              <a:rPr sz="11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1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Message-Queuing</a:t>
            </a:r>
            <a:r>
              <a:rPr sz="1100" spc="2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723" y="1357706"/>
            <a:ext cx="615670" cy="172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PUT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3393" y="1357706"/>
            <a:ext cx="3036887" cy="1720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Append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specified</a:t>
            </a:r>
            <a:r>
              <a:rPr sz="1000" spc="-7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queue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7723" y="1529791"/>
            <a:ext cx="615670" cy="32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GET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3393" y="1529791"/>
            <a:ext cx="3036887" cy="32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56571">
              <a:lnSpc>
                <a:spcPct val="99658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Block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until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specified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queue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nonempt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 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first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7723" y="1853692"/>
            <a:ext cx="615670" cy="32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POLL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393" y="1853692"/>
            <a:ext cx="3036887" cy="323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56571">
              <a:lnSpc>
                <a:spcPct val="99658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Check</a:t>
            </a:r>
            <a:r>
              <a:rPr sz="1000" spc="9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1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specified</a:t>
            </a:r>
            <a:r>
              <a:rPr sz="1000" spc="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queue</a:t>
            </a:r>
            <a:r>
              <a:rPr sz="1000" spc="9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10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messages,</a:t>
            </a:r>
            <a:r>
              <a:rPr sz="1000" spc="10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10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8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first.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block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723" y="2177592"/>
            <a:ext cx="615670" cy="323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35">
              <a:lnSpc>
                <a:spcPct val="95825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39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TIFY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093393" y="2177592"/>
            <a:ext cx="3036887" cy="3239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56571">
              <a:lnSpc>
                <a:spcPct val="99658"/>
              </a:lnSpc>
              <a:spcBef>
                <a:spcPts val="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Install</a:t>
            </a:r>
            <a:r>
              <a:rPr sz="1000" spc="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handler</a:t>
            </a:r>
            <a:r>
              <a:rPr sz="1000" spc="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called</a:t>
            </a:r>
            <a:r>
              <a:rPr sz="1000" spc="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</a:t>
            </a:r>
            <a:r>
              <a:rPr sz="1000" spc="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put</a:t>
            </a:r>
            <a:r>
              <a:rPr sz="1000" spc="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 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specified</a:t>
            </a:r>
            <a:r>
              <a:rPr sz="1000" spc="-7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queue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60046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73657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631958"/>
            <a:ext cx="50800" cy="28240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695459"/>
            <a:ext cx="50800" cy="276054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43" y="819110"/>
            <a:ext cx="4432566" cy="2718843"/>
          </a:xfrm>
          <a:custGeom>
            <a:avLst/>
            <a:gdLst/>
            <a:ahLst/>
            <a:cxnLst/>
            <a:rect l="l" t="t" r="r" b="b"/>
            <a:pathLst>
              <a:path w="4432566" h="2718843">
                <a:moveTo>
                  <a:pt x="4432566" y="0"/>
                </a:moveTo>
                <a:lnTo>
                  <a:pt x="0" y="0"/>
                </a:lnTo>
                <a:lnTo>
                  <a:pt x="0" y="2636889"/>
                </a:lnTo>
                <a:lnTo>
                  <a:pt x="4432566" y="2636889"/>
                </a:lnTo>
                <a:lnTo>
                  <a:pt x="44325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82758"/>
            <a:ext cx="0" cy="2823444"/>
          </a:xfrm>
          <a:custGeom>
            <a:avLst/>
            <a:gdLst/>
            <a:ahLst/>
            <a:cxnLst/>
            <a:rect l="l" t="t" r="r" b="b"/>
            <a:pathLst>
              <a:path h="2823444">
                <a:moveTo>
                  <a:pt x="0" y="0"/>
                </a:moveTo>
                <a:lnTo>
                  <a:pt x="0" y="2773241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700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573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4465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3770" y="1765985"/>
            <a:ext cx="3400425" cy="14116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58201" y="19613"/>
            <a:ext cx="208717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413247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1400" spc="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sz="1400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Message-Queuing</a:t>
            </a:r>
            <a:r>
              <a:rPr sz="1400" spc="2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19089"/>
            <a:ext cx="4157970" cy="11110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1100" spc="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chitectu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100" spc="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Message-Queuing</a:t>
            </a:r>
            <a:r>
              <a:rPr sz="1100" spc="2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Queues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managed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queue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managers.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queue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managers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function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routers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relays,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i.e.,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ard incoming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queue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managers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Queue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names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generally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transport-related.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Need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maintain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another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mapping.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1007" y="3344606"/>
            <a:ext cx="3646772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relationship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between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queue-l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</a:t>
            </a:r>
            <a:r>
              <a:rPr sz="900" spc="-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addressing</a:t>
            </a:r>
            <a:r>
              <a:rPr sz="900" spc="-3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net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ork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addressi</a:t>
            </a:r>
            <a:r>
              <a:rPr sz="1100" spc="0" dirty="0" smtClean="0">
                <a:latin typeface="Times New Roman"/>
                <a:cs typeface="Times New Roman"/>
              </a:rPr>
              <a:t>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690587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2670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11586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16666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722100"/>
            <a:ext cx="50800" cy="2406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785601"/>
            <a:ext cx="50800" cy="23429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909252"/>
            <a:ext cx="4432566" cy="2270116"/>
          </a:xfrm>
          <a:custGeom>
            <a:avLst/>
            <a:gdLst/>
            <a:ahLst/>
            <a:cxnLst/>
            <a:rect l="l" t="t" r="r" b="b"/>
            <a:pathLst>
              <a:path w="4432566" h="2270116">
                <a:moveTo>
                  <a:pt x="0" y="2219316"/>
                </a:moveTo>
                <a:lnTo>
                  <a:pt x="16636" y="2256830"/>
                </a:lnTo>
                <a:lnTo>
                  <a:pt x="50800" y="2270116"/>
                </a:lnTo>
                <a:lnTo>
                  <a:pt x="4381765" y="2270116"/>
                </a:lnTo>
                <a:lnTo>
                  <a:pt x="4419279" y="2253480"/>
                </a:lnTo>
                <a:lnTo>
                  <a:pt x="4432566" y="2219316"/>
                </a:lnTo>
                <a:lnTo>
                  <a:pt x="4432566" y="0"/>
                </a:lnTo>
                <a:lnTo>
                  <a:pt x="0" y="0"/>
                </a:lnTo>
                <a:lnTo>
                  <a:pt x="0" y="22193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72901"/>
            <a:ext cx="0" cy="2374717"/>
          </a:xfrm>
          <a:custGeom>
            <a:avLst/>
            <a:gdLst/>
            <a:ahLst/>
            <a:cxnLst/>
            <a:rect l="l" t="t" r="r" b="b"/>
            <a:pathLst>
              <a:path h="2374717">
                <a:moveTo>
                  <a:pt x="0" y="237471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602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475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3480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49096" y="1210881"/>
            <a:ext cx="2309812" cy="19240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8201" y="19613"/>
            <a:ext cx="208717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413247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1400" spc="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sz="1400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Message-Queuing</a:t>
            </a:r>
            <a:r>
              <a:rPr sz="1400" spc="2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09209"/>
            <a:ext cx="4208644" cy="364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100" spc="1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General </a:t>
            </a:r>
            <a:r>
              <a:rPr sz="1100" spc="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100" spc="-1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ganization</a:t>
            </a:r>
            <a:r>
              <a:rPr sz="11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100" spc="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Message-Queuing</a:t>
            </a:r>
            <a:r>
              <a:rPr sz="1100" spc="23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sz="1100" spc="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100" spc="9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Routers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Assumption: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sends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7743" y="600468"/>
            <a:ext cx="4432566" cy="184770"/>
          </a:xfrm>
          <a:custGeom>
            <a:avLst/>
            <a:gdLst/>
            <a:ahLst/>
            <a:cxnLst/>
            <a:rect l="l" t="t" r="r" b="b"/>
            <a:pathLst>
              <a:path w="4432566" h="184770">
                <a:moveTo>
                  <a:pt x="0" y="50800"/>
                </a:moveTo>
                <a:lnTo>
                  <a:pt x="0" y="184770"/>
                </a:lnTo>
                <a:lnTo>
                  <a:pt x="4432566" y="184770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743" y="73428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456809" y="329286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89344" y="334366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20310" y="631966"/>
            <a:ext cx="50800" cy="2673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20310" y="695467"/>
            <a:ext cx="50800" cy="2610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7743" y="816832"/>
            <a:ext cx="4432566" cy="2539536"/>
          </a:xfrm>
          <a:custGeom>
            <a:avLst/>
            <a:gdLst/>
            <a:ahLst/>
            <a:cxnLst/>
            <a:rect l="l" t="t" r="r" b="b"/>
            <a:pathLst>
              <a:path w="4432566" h="2539536">
                <a:moveTo>
                  <a:pt x="0" y="2488736"/>
                </a:moveTo>
                <a:lnTo>
                  <a:pt x="16636" y="2526250"/>
                </a:lnTo>
                <a:lnTo>
                  <a:pt x="50800" y="2539536"/>
                </a:lnTo>
                <a:lnTo>
                  <a:pt x="4381765" y="2539536"/>
                </a:lnTo>
                <a:lnTo>
                  <a:pt x="4419279" y="2522900"/>
                </a:lnTo>
                <a:lnTo>
                  <a:pt x="4432566" y="2488736"/>
                </a:lnTo>
                <a:lnTo>
                  <a:pt x="4432566" y="0"/>
                </a:lnTo>
                <a:lnTo>
                  <a:pt x="0" y="0"/>
                </a:lnTo>
                <a:lnTo>
                  <a:pt x="0" y="24887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20310" y="682767"/>
            <a:ext cx="0" cy="2641850"/>
          </a:xfrm>
          <a:custGeom>
            <a:avLst/>
            <a:gdLst/>
            <a:ahLst/>
            <a:cxnLst/>
            <a:rect l="l" t="t" r="r" b="b"/>
            <a:pathLst>
              <a:path h="2641850">
                <a:moveTo>
                  <a:pt x="0" y="2641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20310" y="6700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20310" y="6573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20310" y="64466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863864" y="2355272"/>
            <a:ext cx="843477" cy="620214"/>
          </a:xfrm>
          <a:custGeom>
            <a:avLst/>
            <a:gdLst/>
            <a:ahLst/>
            <a:cxnLst/>
            <a:rect l="l" t="t" r="r" b="b"/>
            <a:pathLst>
              <a:path w="843477" h="620214">
                <a:moveTo>
                  <a:pt x="0" y="0"/>
                </a:moveTo>
                <a:lnTo>
                  <a:pt x="843477" y="0"/>
                </a:lnTo>
                <a:lnTo>
                  <a:pt x="843477" y="620214"/>
                </a:lnTo>
                <a:lnTo>
                  <a:pt x="0" y="620214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327103" y="2355272"/>
            <a:ext cx="460080" cy="613825"/>
          </a:xfrm>
          <a:custGeom>
            <a:avLst/>
            <a:gdLst/>
            <a:ahLst/>
            <a:cxnLst/>
            <a:rect l="l" t="t" r="r" b="b"/>
            <a:pathLst>
              <a:path w="460080" h="613825">
                <a:moveTo>
                  <a:pt x="0" y="0"/>
                </a:moveTo>
                <a:lnTo>
                  <a:pt x="460080" y="0"/>
                </a:lnTo>
                <a:lnTo>
                  <a:pt x="460080" y="613825"/>
                </a:lnTo>
                <a:lnTo>
                  <a:pt x="0" y="613825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68677" y="2777009"/>
            <a:ext cx="51117" cy="108631"/>
          </a:xfrm>
          <a:custGeom>
            <a:avLst/>
            <a:gdLst/>
            <a:ahLst/>
            <a:cxnLst/>
            <a:rect l="l" t="t" r="r" b="b"/>
            <a:pathLst>
              <a:path w="51117" h="108631">
                <a:moveTo>
                  <a:pt x="51117" y="0"/>
                </a:moveTo>
                <a:lnTo>
                  <a:pt x="51117" y="108631"/>
                </a:lnTo>
                <a:lnTo>
                  <a:pt x="0" y="108631"/>
                </a:ln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77192" y="2866470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3408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77192" y="2840911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3408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77192" y="2815349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3408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914984" y="2406389"/>
            <a:ext cx="741239" cy="357840"/>
          </a:xfrm>
          <a:custGeom>
            <a:avLst/>
            <a:gdLst/>
            <a:ahLst/>
            <a:cxnLst/>
            <a:rect l="l" t="t" r="r" b="b"/>
            <a:pathLst>
              <a:path w="741239" h="357840">
                <a:moveTo>
                  <a:pt x="0" y="0"/>
                </a:moveTo>
                <a:lnTo>
                  <a:pt x="741239" y="0"/>
                </a:lnTo>
                <a:lnTo>
                  <a:pt x="741239" y="357840"/>
                </a:lnTo>
                <a:lnTo>
                  <a:pt x="0" y="35784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125853" y="2777009"/>
            <a:ext cx="51123" cy="108631"/>
          </a:xfrm>
          <a:custGeom>
            <a:avLst/>
            <a:gdLst/>
            <a:ahLst/>
            <a:cxnLst/>
            <a:rect l="l" t="t" r="r" b="b"/>
            <a:pathLst>
              <a:path w="51123" h="108631">
                <a:moveTo>
                  <a:pt x="0" y="108631"/>
                </a:moveTo>
                <a:lnTo>
                  <a:pt x="0" y="0"/>
                </a:lnTo>
                <a:lnTo>
                  <a:pt x="51123" y="0"/>
                </a:lnTo>
                <a:lnTo>
                  <a:pt x="51123" y="108631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134374" y="2796181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0" y="0"/>
                </a:moveTo>
                <a:lnTo>
                  <a:pt x="3408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134374" y="2821742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0" y="0"/>
                </a:moveTo>
                <a:lnTo>
                  <a:pt x="3408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134374" y="2847301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0" y="0"/>
                </a:moveTo>
                <a:lnTo>
                  <a:pt x="3408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934153" y="2777009"/>
            <a:ext cx="51116" cy="108631"/>
          </a:xfrm>
          <a:custGeom>
            <a:avLst/>
            <a:gdLst/>
            <a:ahLst/>
            <a:cxnLst/>
            <a:rect l="l" t="t" r="r" b="b"/>
            <a:pathLst>
              <a:path w="51116" h="108631">
                <a:moveTo>
                  <a:pt x="0" y="108631"/>
                </a:moveTo>
                <a:lnTo>
                  <a:pt x="0" y="0"/>
                </a:lnTo>
                <a:lnTo>
                  <a:pt x="51116" y="0"/>
                </a:lnTo>
                <a:lnTo>
                  <a:pt x="51116" y="108631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942673" y="2796181"/>
            <a:ext cx="34081" cy="0"/>
          </a:xfrm>
          <a:custGeom>
            <a:avLst/>
            <a:gdLst/>
            <a:ahLst/>
            <a:cxnLst/>
            <a:rect l="l" t="t" r="r" b="b"/>
            <a:pathLst>
              <a:path w="34081">
                <a:moveTo>
                  <a:pt x="0" y="0"/>
                </a:moveTo>
                <a:lnTo>
                  <a:pt x="34081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942673" y="2821742"/>
            <a:ext cx="34081" cy="0"/>
          </a:xfrm>
          <a:custGeom>
            <a:avLst/>
            <a:gdLst/>
            <a:ahLst/>
            <a:cxnLst/>
            <a:rect l="l" t="t" r="r" b="b"/>
            <a:pathLst>
              <a:path w="34081">
                <a:moveTo>
                  <a:pt x="0" y="0"/>
                </a:moveTo>
                <a:lnTo>
                  <a:pt x="34081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942673" y="2847301"/>
            <a:ext cx="34081" cy="0"/>
          </a:xfrm>
          <a:custGeom>
            <a:avLst/>
            <a:gdLst/>
            <a:ahLst/>
            <a:cxnLst/>
            <a:rect l="l" t="t" r="r" b="b"/>
            <a:pathLst>
              <a:path w="34081">
                <a:moveTo>
                  <a:pt x="0" y="0"/>
                </a:moveTo>
                <a:lnTo>
                  <a:pt x="34081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629909" y="2769856"/>
            <a:ext cx="51120" cy="108629"/>
          </a:xfrm>
          <a:custGeom>
            <a:avLst/>
            <a:gdLst/>
            <a:ahLst/>
            <a:cxnLst/>
            <a:rect l="l" t="t" r="r" b="b"/>
            <a:pathLst>
              <a:path w="51120" h="108629">
                <a:moveTo>
                  <a:pt x="51120" y="0"/>
                </a:moveTo>
                <a:lnTo>
                  <a:pt x="51120" y="108629"/>
                </a:lnTo>
                <a:lnTo>
                  <a:pt x="0" y="108629"/>
                </a:ln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638429" y="2859316"/>
            <a:ext cx="34079" cy="0"/>
          </a:xfrm>
          <a:custGeom>
            <a:avLst/>
            <a:gdLst/>
            <a:ahLst/>
            <a:cxnLst/>
            <a:rect l="l" t="t" r="r" b="b"/>
            <a:pathLst>
              <a:path w="34079">
                <a:moveTo>
                  <a:pt x="340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638429" y="2833755"/>
            <a:ext cx="34079" cy="0"/>
          </a:xfrm>
          <a:custGeom>
            <a:avLst/>
            <a:gdLst/>
            <a:ahLst/>
            <a:cxnLst/>
            <a:rect l="l" t="t" r="r" b="b"/>
            <a:pathLst>
              <a:path w="34079">
                <a:moveTo>
                  <a:pt x="340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38429" y="2808194"/>
            <a:ext cx="34079" cy="0"/>
          </a:xfrm>
          <a:custGeom>
            <a:avLst/>
            <a:gdLst/>
            <a:ahLst/>
            <a:cxnLst/>
            <a:rect l="l" t="t" r="r" b="b"/>
            <a:pathLst>
              <a:path w="34079">
                <a:moveTo>
                  <a:pt x="34079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30006" y="2777009"/>
            <a:ext cx="51117" cy="108631"/>
          </a:xfrm>
          <a:custGeom>
            <a:avLst/>
            <a:gdLst/>
            <a:ahLst/>
            <a:cxnLst/>
            <a:rect l="l" t="t" r="r" b="b"/>
            <a:pathLst>
              <a:path w="51117" h="108631">
                <a:moveTo>
                  <a:pt x="0" y="108631"/>
                </a:moveTo>
                <a:lnTo>
                  <a:pt x="0" y="0"/>
                </a:lnTo>
                <a:lnTo>
                  <a:pt x="51117" y="0"/>
                </a:lnTo>
                <a:lnTo>
                  <a:pt x="51117" y="108631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038521" y="2796181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0" y="0"/>
                </a:moveTo>
                <a:lnTo>
                  <a:pt x="3408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38521" y="2821742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0" y="0"/>
                </a:moveTo>
                <a:lnTo>
                  <a:pt x="3408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038521" y="2847301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0" y="0"/>
                </a:moveTo>
                <a:lnTo>
                  <a:pt x="3408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85606" y="2777009"/>
            <a:ext cx="51117" cy="108631"/>
          </a:xfrm>
          <a:custGeom>
            <a:avLst/>
            <a:gdLst/>
            <a:ahLst/>
            <a:cxnLst/>
            <a:rect l="l" t="t" r="r" b="b"/>
            <a:pathLst>
              <a:path w="51117" h="108631">
                <a:moveTo>
                  <a:pt x="51117" y="0"/>
                </a:moveTo>
                <a:lnTo>
                  <a:pt x="51117" y="108631"/>
                </a:lnTo>
                <a:lnTo>
                  <a:pt x="0" y="108631"/>
                </a:ln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94121" y="2866470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3408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294121" y="2840911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3408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294121" y="2815349"/>
            <a:ext cx="34080" cy="0"/>
          </a:xfrm>
          <a:custGeom>
            <a:avLst/>
            <a:gdLst/>
            <a:ahLst/>
            <a:cxnLst/>
            <a:rect l="l" t="t" r="r" b="b"/>
            <a:pathLst>
              <a:path w="34080">
                <a:moveTo>
                  <a:pt x="34080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59711" y="2616855"/>
            <a:ext cx="66198" cy="160153"/>
          </a:xfrm>
          <a:custGeom>
            <a:avLst/>
            <a:gdLst/>
            <a:ahLst/>
            <a:cxnLst/>
            <a:rect l="l" t="t" r="r" b="b"/>
            <a:pathLst>
              <a:path w="66198" h="160153">
                <a:moveTo>
                  <a:pt x="0" y="160153"/>
                </a:moveTo>
                <a:lnTo>
                  <a:pt x="1014" y="140808"/>
                </a:lnTo>
                <a:lnTo>
                  <a:pt x="3849" y="122191"/>
                </a:lnTo>
                <a:lnTo>
                  <a:pt x="8192" y="104423"/>
                </a:lnTo>
                <a:lnTo>
                  <a:pt x="13730" y="87627"/>
                </a:lnTo>
                <a:lnTo>
                  <a:pt x="20151" y="71927"/>
                </a:lnTo>
                <a:lnTo>
                  <a:pt x="27141" y="57445"/>
                </a:lnTo>
                <a:lnTo>
                  <a:pt x="34389" y="44303"/>
                </a:lnTo>
                <a:lnTo>
                  <a:pt x="41581" y="32624"/>
                </a:lnTo>
                <a:lnTo>
                  <a:pt x="48405" y="22531"/>
                </a:lnTo>
                <a:lnTo>
                  <a:pt x="54549" y="14146"/>
                </a:lnTo>
                <a:lnTo>
                  <a:pt x="59699" y="7592"/>
                </a:lnTo>
                <a:lnTo>
                  <a:pt x="63543" y="2992"/>
                </a:lnTo>
                <a:lnTo>
                  <a:pt x="65768" y="468"/>
                </a:lnTo>
                <a:lnTo>
                  <a:pt x="66198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996655" y="2600420"/>
            <a:ext cx="44640" cy="45831"/>
          </a:xfrm>
          <a:custGeom>
            <a:avLst/>
            <a:gdLst/>
            <a:ahLst/>
            <a:cxnLst/>
            <a:rect l="l" t="t" r="r" b="b"/>
            <a:pathLst>
              <a:path w="44640" h="45831">
                <a:moveTo>
                  <a:pt x="44640" y="0"/>
                </a:moveTo>
                <a:lnTo>
                  <a:pt x="0" y="19580"/>
                </a:lnTo>
                <a:lnTo>
                  <a:pt x="12175" y="25159"/>
                </a:lnTo>
                <a:lnTo>
                  <a:pt x="21480" y="33802"/>
                </a:lnTo>
                <a:lnTo>
                  <a:pt x="27915" y="45510"/>
                </a:lnTo>
                <a:lnTo>
                  <a:pt x="28035" y="45831"/>
                </a:lnTo>
                <a:lnTo>
                  <a:pt x="4464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055564" y="2616855"/>
            <a:ext cx="24345" cy="160153"/>
          </a:xfrm>
          <a:custGeom>
            <a:avLst/>
            <a:gdLst/>
            <a:ahLst/>
            <a:cxnLst/>
            <a:rect l="l" t="t" r="r" b="b"/>
            <a:pathLst>
              <a:path w="24345" h="160153">
                <a:moveTo>
                  <a:pt x="0" y="160153"/>
                </a:moveTo>
                <a:lnTo>
                  <a:pt x="425" y="138207"/>
                </a:lnTo>
                <a:lnTo>
                  <a:pt x="1607" y="117520"/>
                </a:lnTo>
                <a:lnTo>
                  <a:pt x="3406" y="98184"/>
                </a:lnTo>
                <a:lnTo>
                  <a:pt x="5680" y="80297"/>
                </a:lnTo>
                <a:lnTo>
                  <a:pt x="8289" y="63951"/>
                </a:lnTo>
                <a:lnTo>
                  <a:pt x="11092" y="49243"/>
                </a:lnTo>
                <a:lnTo>
                  <a:pt x="13948" y="36266"/>
                </a:lnTo>
                <a:lnTo>
                  <a:pt x="16717" y="25115"/>
                </a:lnTo>
                <a:lnTo>
                  <a:pt x="19257" y="15885"/>
                </a:lnTo>
                <a:lnTo>
                  <a:pt x="21428" y="8671"/>
                </a:lnTo>
                <a:lnTo>
                  <a:pt x="23089" y="3568"/>
                </a:lnTo>
                <a:lnTo>
                  <a:pt x="24099" y="669"/>
                </a:lnTo>
                <a:lnTo>
                  <a:pt x="24345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054059" y="2595798"/>
            <a:ext cx="35915" cy="48701"/>
          </a:xfrm>
          <a:custGeom>
            <a:avLst/>
            <a:gdLst/>
            <a:ahLst/>
            <a:cxnLst/>
            <a:rect l="l" t="t" r="r" b="b"/>
            <a:pathLst>
              <a:path w="35915" h="48701">
                <a:moveTo>
                  <a:pt x="33820" y="0"/>
                </a:moveTo>
                <a:lnTo>
                  <a:pt x="0" y="35101"/>
                </a:lnTo>
                <a:lnTo>
                  <a:pt x="13021" y="35555"/>
                </a:lnTo>
                <a:lnTo>
                  <a:pt x="24639" y="39717"/>
                </a:lnTo>
                <a:lnTo>
                  <a:pt x="34856" y="47587"/>
                </a:lnTo>
                <a:lnTo>
                  <a:pt x="35915" y="48701"/>
                </a:lnTo>
                <a:lnTo>
                  <a:pt x="33820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151411" y="2620995"/>
            <a:ext cx="0" cy="156014"/>
          </a:xfrm>
          <a:custGeom>
            <a:avLst/>
            <a:gdLst/>
            <a:ahLst/>
            <a:cxnLst/>
            <a:rect l="l" t="t" r="r" b="b"/>
            <a:pathLst>
              <a:path h="156014">
                <a:moveTo>
                  <a:pt x="0" y="156014"/>
                </a:move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32209" y="2598477"/>
            <a:ext cx="38404" cy="44804"/>
          </a:xfrm>
          <a:custGeom>
            <a:avLst/>
            <a:gdLst/>
            <a:ahLst/>
            <a:cxnLst/>
            <a:rect l="l" t="t" r="r" b="b"/>
            <a:pathLst>
              <a:path w="38404" h="44804">
                <a:moveTo>
                  <a:pt x="19202" y="0"/>
                </a:moveTo>
                <a:lnTo>
                  <a:pt x="0" y="44804"/>
                </a:lnTo>
                <a:lnTo>
                  <a:pt x="12048" y="40671"/>
                </a:lnTo>
                <a:lnTo>
                  <a:pt x="24097" y="40317"/>
                </a:lnTo>
                <a:lnTo>
                  <a:pt x="36145" y="43742"/>
                </a:lnTo>
                <a:lnTo>
                  <a:pt x="38404" y="44804"/>
                </a:lnTo>
                <a:lnTo>
                  <a:pt x="19202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260047" y="2598477"/>
            <a:ext cx="53860" cy="189379"/>
          </a:xfrm>
          <a:custGeom>
            <a:avLst/>
            <a:gdLst/>
            <a:ahLst/>
            <a:cxnLst/>
            <a:rect l="l" t="t" r="r" b="b"/>
            <a:pathLst>
              <a:path w="53860" h="189379">
                <a:moveTo>
                  <a:pt x="0" y="0"/>
                </a:moveTo>
                <a:lnTo>
                  <a:pt x="2351" y="18192"/>
                </a:lnTo>
                <a:lnTo>
                  <a:pt x="5064" y="34171"/>
                </a:lnTo>
                <a:lnTo>
                  <a:pt x="8086" y="48185"/>
                </a:lnTo>
                <a:lnTo>
                  <a:pt x="11362" y="60485"/>
                </a:lnTo>
                <a:lnTo>
                  <a:pt x="14839" y="71320"/>
                </a:lnTo>
                <a:lnTo>
                  <a:pt x="18464" y="80939"/>
                </a:lnTo>
                <a:lnTo>
                  <a:pt x="22184" y="89592"/>
                </a:lnTo>
                <a:lnTo>
                  <a:pt x="25945" y="97528"/>
                </a:lnTo>
                <a:lnTo>
                  <a:pt x="29694" y="104998"/>
                </a:lnTo>
                <a:lnTo>
                  <a:pt x="33377" y="112250"/>
                </a:lnTo>
                <a:lnTo>
                  <a:pt x="36940" y="119535"/>
                </a:lnTo>
                <a:lnTo>
                  <a:pt x="40331" y="127102"/>
                </a:lnTo>
                <a:lnTo>
                  <a:pt x="43496" y="135200"/>
                </a:lnTo>
                <a:lnTo>
                  <a:pt x="46382" y="144079"/>
                </a:lnTo>
                <a:lnTo>
                  <a:pt x="48935" y="153989"/>
                </a:lnTo>
                <a:lnTo>
                  <a:pt x="51102" y="165178"/>
                </a:lnTo>
                <a:lnTo>
                  <a:pt x="52829" y="177898"/>
                </a:lnTo>
                <a:lnTo>
                  <a:pt x="53860" y="189379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93169" y="2764255"/>
            <a:ext cx="38303" cy="46059"/>
          </a:xfrm>
          <a:custGeom>
            <a:avLst/>
            <a:gdLst/>
            <a:ahLst/>
            <a:cxnLst/>
            <a:rect l="l" t="t" r="r" b="b"/>
            <a:pathLst>
              <a:path w="38303" h="46059">
                <a:moveTo>
                  <a:pt x="22345" y="46059"/>
                </a:moveTo>
                <a:lnTo>
                  <a:pt x="38303" y="0"/>
                </a:lnTo>
                <a:lnTo>
                  <a:pt x="26636" y="4968"/>
                </a:lnTo>
                <a:lnTo>
                  <a:pt x="14703" y="6200"/>
                </a:lnTo>
                <a:lnTo>
                  <a:pt x="2504" y="3698"/>
                </a:lnTo>
                <a:lnTo>
                  <a:pt x="0" y="2735"/>
                </a:lnTo>
                <a:lnTo>
                  <a:pt x="22345" y="46059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91994" y="2598477"/>
            <a:ext cx="102241" cy="191313"/>
          </a:xfrm>
          <a:custGeom>
            <a:avLst/>
            <a:gdLst/>
            <a:ahLst/>
            <a:cxnLst/>
            <a:rect l="l" t="t" r="r" b="b"/>
            <a:pathLst>
              <a:path w="102241" h="191313">
                <a:moveTo>
                  <a:pt x="0" y="0"/>
                </a:moveTo>
                <a:lnTo>
                  <a:pt x="1010" y="8611"/>
                </a:lnTo>
                <a:lnTo>
                  <a:pt x="3877" y="16612"/>
                </a:lnTo>
                <a:lnTo>
                  <a:pt x="8354" y="24187"/>
                </a:lnTo>
                <a:lnTo>
                  <a:pt x="14195" y="31522"/>
                </a:lnTo>
                <a:lnTo>
                  <a:pt x="21154" y="38804"/>
                </a:lnTo>
                <a:lnTo>
                  <a:pt x="28985" y="46217"/>
                </a:lnTo>
                <a:lnTo>
                  <a:pt x="37441" y="53947"/>
                </a:lnTo>
                <a:lnTo>
                  <a:pt x="46277" y="62180"/>
                </a:lnTo>
                <a:lnTo>
                  <a:pt x="55245" y="71101"/>
                </a:lnTo>
                <a:lnTo>
                  <a:pt x="64100" y="80896"/>
                </a:lnTo>
                <a:lnTo>
                  <a:pt x="72596" y="91750"/>
                </a:lnTo>
                <a:lnTo>
                  <a:pt x="80486" y="103849"/>
                </a:lnTo>
                <a:lnTo>
                  <a:pt x="87524" y="117379"/>
                </a:lnTo>
                <a:lnTo>
                  <a:pt x="93465" y="132526"/>
                </a:lnTo>
                <a:lnTo>
                  <a:pt x="98060" y="149474"/>
                </a:lnTo>
                <a:lnTo>
                  <a:pt x="101066" y="168410"/>
                </a:lnTo>
                <a:lnTo>
                  <a:pt x="102234" y="189518"/>
                </a:lnTo>
                <a:lnTo>
                  <a:pt x="102241" y="191313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375033" y="2767502"/>
            <a:ext cx="38404" cy="44806"/>
          </a:xfrm>
          <a:custGeom>
            <a:avLst/>
            <a:gdLst/>
            <a:ahLst/>
            <a:cxnLst/>
            <a:rect l="l" t="t" r="r" b="b"/>
            <a:pathLst>
              <a:path w="38404" h="44806">
                <a:moveTo>
                  <a:pt x="19202" y="44806"/>
                </a:moveTo>
                <a:lnTo>
                  <a:pt x="38404" y="0"/>
                </a:lnTo>
                <a:lnTo>
                  <a:pt x="26356" y="4135"/>
                </a:lnTo>
                <a:lnTo>
                  <a:pt x="14308" y="4489"/>
                </a:lnTo>
                <a:lnTo>
                  <a:pt x="2260" y="1064"/>
                </a:lnTo>
                <a:lnTo>
                  <a:pt x="0" y="0"/>
                </a:lnTo>
                <a:lnTo>
                  <a:pt x="19202" y="4480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1914984" y="2764617"/>
            <a:ext cx="741239" cy="127414"/>
          </a:xfrm>
          <a:custGeom>
            <a:avLst/>
            <a:gdLst/>
            <a:ahLst/>
            <a:cxnLst/>
            <a:rect l="l" t="t" r="r" b="b"/>
            <a:pathLst>
              <a:path w="741239" h="127414">
                <a:moveTo>
                  <a:pt x="0" y="0"/>
                </a:moveTo>
                <a:lnTo>
                  <a:pt x="741239" y="0"/>
                </a:lnTo>
                <a:lnTo>
                  <a:pt x="741239" y="127414"/>
                </a:lnTo>
                <a:lnTo>
                  <a:pt x="0" y="127414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378223" y="2764230"/>
            <a:ext cx="357840" cy="127800"/>
          </a:xfrm>
          <a:custGeom>
            <a:avLst/>
            <a:gdLst/>
            <a:ahLst/>
            <a:cxnLst/>
            <a:rect l="l" t="t" r="r" b="b"/>
            <a:pathLst>
              <a:path w="357840" h="127800">
                <a:moveTo>
                  <a:pt x="0" y="0"/>
                </a:moveTo>
                <a:lnTo>
                  <a:pt x="357840" y="0"/>
                </a:lnTo>
                <a:lnTo>
                  <a:pt x="357840" y="127800"/>
                </a:lnTo>
                <a:lnTo>
                  <a:pt x="0" y="12780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40070" y="2521407"/>
            <a:ext cx="63595" cy="0"/>
          </a:xfrm>
          <a:custGeom>
            <a:avLst/>
            <a:gdLst/>
            <a:ahLst/>
            <a:cxnLst/>
            <a:rect l="l" t="t" r="r" b="b"/>
            <a:pathLst>
              <a:path w="63595">
                <a:moveTo>
                  <a:pt x="0" y="0"/>
                </a:moveTo>
                <a:lnTo>
                  <a:pt x="63595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17553" y="2502211"/>
            <a:ext cx="44805" cy="38402"/>
          </a:xfrm>
          <a:custGeom>
            <a:avLst/>
            <a:gdLst/>
            <a:ahLst/>
            <a:cxnLst/>
            <a:rect l="l" t="t" r="r" b="b"/>
            <a:pathLst>
              <a:path w="44805" h="38402">
                <a:moveTo>
                  <a:pt x="0" y="19196"/>
                </a:moveTo>
                <a:lnTo>
                  <a:pt x="44805" y="38402"/>
                </a:lnTo>
                <a:lnTo>
                  <a:pt x="43743" y="36144"/>
                </a:lnTo>
                <a:lnTo>
                  <a:pt x="40317" y="24096"/>
                </a:lnTo>
                <a:lnTo>
                  <a:pt x="40671" y="12048"/>
                </a:lnTo>
                <a:lnTo>
                  <a:pt x="44805" y="0"/>
                </a:lnTo>
                <a:lnTo>
                  <a:pt x="0" y="1919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81377" y="2502211"/>
            <a:ext cx="44805" cy="38402"/>
          </a:xfrm>
          <a:custGeom>
            <a:avLst/>
            <a:gdLst/>
            <a:ahLst/>
            <a:cxnLst/>
            <a:rect l="l" t="t" r="r" b="b"/>
            <a:pathLst>
              <a:path w="44805" h="38402">
                <a:moveTo>
                  <a:pt x="44805" y="19196"/>
                </a:moveTo>
                <a:lnTo>
                  <a:pt x="0" y="0"/>
                </a:lnTo>
                <a:lnTo>
                  <a:pt x="4134" y="12048"/>
                </a:lnTo>
                <a:lnTo>
                  <a:pt x="4488" y="24096"/>
                </a:lnTo>
                <a:lnTo>
                  <a:pt x="1062" y="36144"/>
                </a:lnTo>
                <a:lnTo>
                  <a:pt x="0" y="38402"/>
                </a:lnTo>
                <a:lnTo>
                  <a:pt x="44805" y="1919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459520" y="3083022"/>
            <a:ext cx="219278" cy="0"/>
          </a:xfrm>
          <a:custGeom>
            <a:avLst/>
            <a:gdLst/>
            <a:ahLst/>
            <a:cxnLst/>
            <a:rect l="l" t="t" r="r" b="b"/>
            <a:pathLst>
              <a:path w="219278">
                <a:moveTo>
                  <a:pt x="0" y="0"/>
                </a:moveTo>
                <a:lnTo>
                  <a:pt x="219278" y="0"/>
                </a:lnTo>
              </a:path>
            </a:pathLst>
          </a:custGeom>
          <a:ln w="952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166353" y="3083022"/>
            <a:ext cx="219278" cy="0"/>
          </a:xfrm>
          <a:custGeom>
            <a:avLst/>
            <a:gdLst/>
            <a:ahLst/>
            <a:cxnLst/>
            <a:rect l="l" t="t" r="r" b="b"/>
            <a:pathLst>
              <a:path w="219278">
                <a:moveTo>
                  <a:pt x="0" y="0"/>
                </a:moveTo>
                <a:lnTo>
                  <a:pt x="219278" y="0"/>
                </a:lnTo>
              </a:path>
            </a:pathLst>
          </a:custGeom>
          <a:ln w="952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930607" y="3083022"/>
            <a:ext cx="219271" cy="0"/>
          </a:xfrm>
          <a:custGeom>
            <a:avLst/>
            <a:gdLst/>
            <a:ahLst/>
            <a:cxnLst/>
            <a:rect l="l" t="t" r="r" b="b"/>
            <a:pathLst>
              <a:path w="219271">
                <a:moveTo>
                  <a:pt x="0" y="0"/>
                </a:moveTo>
                <a:lnTo>
                  <a:pt x="219271" y="0"/>
                </a:lnTo>
              </a:path>
            </a:pathLst>
          </a:custGeom>
          <a:ln w="952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569923" y="2968710"/>
            <a:ext cx="0" cy="115019"/>
          </a:xfrm>
          <a:custGeom>
            <a:avLst/>
            <a:gdLst/>
            <a:ahLst/>
            <a:cxnLst/>
            <a:rect l="l" t="t" r="r" b="b"/>
            <a:pathLst>
              <a:path h="115019">
                <a:moveTo>
                  <a:pt x="0" y="0"/>
                </a:moveTo>
                <a:lnTo>
                  <a:pt x="0" y="115019"/>
                </a:lnTo>
              </a:path>
            </a:pathLst>
          </a:custGeom>
          <a:ln w="952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279211" y="2975100"/>
            <a:ext cx="0" cy="108629"/>
          </a:xfrm>
          <a:custGeom>
            <a:avLst/>
            <a:gdLst/>
            <a:ahLst/>
            <a:cxnLst/>
            <a:rect l="l" t="t" r="r" b="b"/>
            <a:pathLst>
              <a:path h="108629">
                <a:moveTo>
                  <a:pt x="0" y="0"/>
                </a:moveTo>
                <a:lnTo>
                  <a:pt x="0" y="108629"/>
                </a:lnTo>
              </a:path>
            </a:pathLst>
          </a:custGeom>
          <a:ln w="952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33236" y="2975100"/>
            <a:ext cx="0" cy="108629"/>
          </a:xfrm>
          <a:custGeom>
            <a:avLst/>
            <a:gdLst/>
            <a:ahLst/>
            <a:cxnLst/>
            <a:rect l="l" t="t" r="r" b="b"/>
            <a:pathLst>
              <a:path h="108629">
                <a:moveTo>
                  <a:pt x="0" y="0"/>
                </a:moveTo>
                <a:lnTo>
                  <a:pt x="0" y="108629"/>
                </a:lnTo>
              </a:path>
            </a:pathLst>
          </a:custGeom>
          <a:ln w="952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56908" y="2877855"/>
            <a:ext cx="296999" cy="180000"/>
          </a:xfrm>
          <a:custGeom>
            <a:avLst/>
            <a:gdLst/>
            <a:ahLst/>
            <a:cxnLst/>
            <a:rect l="l" t="t" r="r" b="b"/>
            <a:pathLst>
              <a:path w="296999" h="180000">
                <a:moveTo>
                  <a:pt x="0" y="0"/>
                </a:moveTo>
                <a:lnTo>
                  <a:pt x="0" y="134999"/>
                </a:lnTo>
                <a:lnTo>
                  <a:pt x="2079" y="150017"/>
                </a:lnTo>
                <a:lnTo>
                  <a:pt x="8030" y="162455"/>
                </a:lnTo>
                <a:lnTo>
                  <a:pt x="17423" y="171884"/>
                </a:lnTo>
                <a:lnTo>
                  <a:pt x="29830" y="177875"/>
                </a:lnTo>
                <a:lnTo>
                  <a:pt x="44822" y="180000"/>
                </a:lnTo>
                <a:lnTo>
                  <a:pt x="45000" y="180000"/>
                </a:lnTo>
                <a:lnTo>
                  <a:pt x="261000" y="180000"/>
                </a:lnTo>
                <a:lnTo>
                  <a:pt x="276324" y="177473"/>
                </a:lnTo>
                <a:lnTo>
                  <a:pt x="286981" y="170280"/>
                </a:lnTo>
                <a:lnTo>
                  <a:pt x="293548" y="158996"/>
                </a:lnTo>
                <a:lnTo>
                  <a:pt x="296605" y="144202"/>
                </a:lnTo>
                <a:lnTo>
                  <a:pt x="296999" y="134999"/>
                </a:lnTo>
                <a:lnTo>
                  <a:pt x="296999" y="22517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934706" y="2877855"/>
            <a:ext cx="38403" cy="44807"/>
          </a:xfrm>
          <a:custGeom>
            <a:avLst/>
            <a:gdLst/>
            <a:ahLst/>
            <a:cxnLst/>
            <a:rect l="l" t="t" r="r" b="b"/>
            <a:pathLst>
              <a:path w="38403" h="44807">
                <a:moveTo>
                  <a:pt x="19201" y="0"/>
                </a:moveTo>
                <a:lnTo>
                  <a:pt x="0" y="44807"/>
                </a:lnTo>
                <a:lnTo>
                  <a:pt x="12048" y="40672"/>
                </a:lnTo>
                <a:lnTo>
                  <a:pt x="24095" y="40317"/>
                </a:lnTo>
                <a:lnTo>
                  <a:pt x="36143" y="43743"/>
                </a:lnTo>
                <a:lnTo>
                  <a:pt x="38403" y="44807"/>
                </a:lnTo>
                <a:lnTo>
                  <a:pt x="19201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394908" y="2886854"/>
            <a:ext cx="495001" cy="171001"/>
          </a:xfrm>
          <a:custGeom>
            <a:avLst/>
            <a:gdLst/>
            <a:ahLst/>
            <a:cxnLst/>
            <a:rect l="l" t="t" r="r" b="b"/>
            <a:pathLst>
              <a:path w="495001" h="171001">
                <a:moveTo>
                  <a:pt x="0" y="0"/>
                </a:moveTo>
                <a:lnTo>
                  <a:pt x="0" y="117001"/>
                </a:lnTo>
                <a:lnTo>
                  <a:pt x="1709" y="134750"/>
                </a:lnTo>
                <a:lnTo>
                  <a:pt x="14432" y="159674"/>
                </a:lnTo>
                <a:lnTo>
                  <a:pt x="37434" y="170496"/>
                </a:lnTo>
                <a:lnTo>
                  <a:pt x="45002" y="171001"/>
                </a:lnTo>
                <a:lnTo>
                  <a:pt x="441001" y="171001"/>
                </a:lnTo>
                <a:lnTo>
                  <a:pt x="458750" y="169291"/>
                </a:lnTo>
                <a:lnTo>
                  <a:pt x="483674" y="156569"/>
                </a:lnTo>
                <a:lnTo>
                  <a:pt x="494497" y="133567"/>
                </a:lnTo>
                <a:lnTo>
                  <a:pt x="495001" y="126000"/>
                </a:lnTo>
                <a:lnTo>
                  <a:pt x="495001" y="13518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70701" y="2877855"/>
            <a:ext cx="38404" cy="44807"/>
          </a:xfrm>
          <a:custGeom>
            <a:avLst/>
            <a:gdLst/>
            <a:ahLst/>
            <a:cxnLst/>
            <a:rect l="l" t="t" r="r" b="b"/>
            <a:pathLst>
              <a:path w="38404" h="44807">
                <a:moveTo>
                  <a:pt x="19208" y="0"/>
                </a:moveTo>
                <a:lnTo>
                  <a:pt x="0" y="44807"/>
                </a:lnTo>
                <a:lnTo>
                  <a:pt x="12048" y="40672"/>
                </a:lnTo>
                <a:lnTo>
                  <a:pt x="24096" y="40317"/>
                </a:lnTo>
                <a:lnTo>
                  <a:pt x="36144" y="43743"/>
                </a:lnTo>
                <a:lnTo>
                  <a:pt x="38404" y="44807"/>
                </a:lnTo>
                <a:lnTo>
                  <a:pt x="19208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1378223" y="2406389"/>
            <a:ext cx="357840" cy="357840"/>
          </a:xfrm>
          <a:custGeom>
            <a:avLst/>
            <a:gdLst/>
            <a:ahLst/>
            <a:cxnLst/>
            <a:rect l="l" t="t" r="r" b="b"/>
            <a:pathLst>
              <a:path w="357840" h="357840">
                <a:moveTo>
                  <a:pt x="0" y="357840"/>
                </a:moveTo>
                <a:lnTo>
                  <a:pt x="357840" y="357840"/>
                </a:lnTo>
                <a:lnTo>
                  <a:pt x="357840" y="0"/>
                </a:lnTo>
                <a:lnTo>
                  <a:pt x="0" y="0"/>
                </a:lnTo>
                <a:lnTo>
                  <a:pt x="0" y="35784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72494" y="2425560"/>
            <a:ext cx="345059" cy="172530"/>
          </a:xfrm>
          <a:custGeom>
            <a:avLst/>
            <a:gdLst/>
            <a:ahLst/>
            <a:cxnLst/>
            <a:rect l="l" t="t" r="r" b="b"/>
            <a:pathLst>
              <a:path w="345059" h="172530">
                <a:moveTo>
                  <a:pt x="0" y="0"/>
                </a:moveTo>
                <a:lnTo>
                  <a:pt x="345058" y="0"/>
                </a:lnTo>
                <a:lnTo>
                  <a:pt x="345058" y="172530"/>
                </a:lnTo>
                <a:lnTo>
                  <a:pt x="0" y="17253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327103" y="2892031"/>
            <a:ext cx="460080" cy="0"/>
          </a:xfrm>
          <a:custGeom>
            <a:avLst/>
            <a:gdLst/>
            <a:ahLst/>
            <a:cxnLst/>
            <a:rect l="l" t="t" r="r" b="b"/>
            <a:pathLst>
              <a:path w="460080">
                <a:moveTo>
                  <a:pt x="0" y="0"/>
                </a:moveTo>
                <a:lnTo>
                  <a:pt x="460080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777636" y="2361660"/>
            <a:ext cx="460076" cy="613826"/>
          </a:xfrm>
          <a:custGeom>
            <a:avLst/>
            <a:gdLst/>
            <a:ahLst/>
            <a:cxnLst/>
            <a:rect l="l" t="t" r="r" b="b"/>
            <a:pathLst>
              <a:path w="460076" h="613826">
                <a:moveTo>
                  <a:pt x="0" y="0"/>
                </a:moveTo>
                <a:lnTo>
                  <a:pt x="460076" y="0"/>
                </a:lnTo>
                <a:lnTo>
                  <a:pt x="460076" y="613826"/>
                </a:lnTo>
                <a:lnTo>
                  <a:pt x="0" y="613826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867094" y="2777009"/>
            <a:ext cx="51117" cy="108631"/>
          </a:xfrm>
          <a:custGeom>
            <a:avLst/>
            <a:gdLst/>
            <a:ahLst/>
            <a:cxnLst/>
            <a:rect l="l" t="t" r="r" b="b"/>
            <a:pathLst>
              <a:path w="51117" h="108631">
                <a:moveTo>
                  <a:pt x="0" y="108631"/>
                </a:moveTo>
                <a:lnTo>
                  <a:pt x="0" y="0"/>
                </a:lnTo>
                <a:lnTo>
                  <a:pt x="51117" y="0"/>
                </a:lnTo>
                <a:lnTo>
                  <a:pt x="51117" y="108631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875610" y="2796181"/>
            <a:ext cx="34086" cy="0"/>
          </a:xfrm>
          <a:custGeom>
            <a:avLst/>
            <a:gdLst/>
            <a:ahLst/>
            <a:cxnLst/>
            <a:rect l="l" t="t" r="r" b="b"/>
            <a:pathLst>
              <a:path w="34086">
                <a:moveTo>
                  <a:pt x="0" y="0"/>
                </a:moveTo>
                <a:lnTo>
                  <a:pt x="34086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875610" y="2821742"/>
            <a:ext cx="34086" cy="0"/>
          </a:xfrm>
          <a:custGeom>
            <a:avLst/>
            <a:gdLst/>
            <a:ahLst/>
            <a:cxnLst/>
            <a:rect l="l" t="t" r="r" b="b"/>
            <a:pathLst>
              <a:path w="34086">
                <a:moveTo>
                  <a:pt x="0" y="0"/>
                </a:moveTo>
                <a:lnTo>
                  <a:pt x="34086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875610" y="2847301"/>
            <a:ext cx="34086" cy="0"/>
          </a:xfrm>
          <a:custGeom>
            <a:avLst/>
            <a:gdLst/>
            <a:ahLst/>
            <a:cxnLst/>
            <a:rect l="l" t="t" r="r" b="b"/>
            <a:pathLst>
              <a:path w="34086">
                <a:moveTo>
                  <a:pt x="0" y="0"/>
                </a:moveTo>
                <a:lnTo>
                  <a:pt x="34086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28753" y="2770619"/>
            <a:ext cx="357841" cy="127801"/>
          </a:xfrm>
          <a:custGeom>
            <a:avLst/>
            <a:gdLst/>
            <a:ahLst/>
            <a:cxnLst/>
            <a:rect l="l" t="t" r="r" b="b"/>
            <a:pathLst>
              <a:path w="357841" h="127801">
                <a:moveTo>
                  <a:pt x="0" y="0"/>
                </a:moveTo>
                <a:lnTo>
                  <a:pt x="357841" y="0"/>
                </a:lnTo>
                <a:lnTo>
                  <a:pt x="357841" y="127801"/>
                </a:lnTo>
                <a:lnTo>
                  <a:pt x="0" y="127801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828753" y="2412777"/>
            <a:ext cx="357841" cy="357842"/>
          </a:xfrm>
          <a:custGeom>
            <a:avLst/>
            <a:gdLst/>
            <a:ahLst/>
            <a:cxnLst/>
            <a:rect l="l" t="t" r="r" b="b"/>
            <a:pathLst>
              <a:path w="357841" h="357842">
                <a:moveTo>
                  <a:pt x="0" y="357842"/>
                </a:moveTo>
                <a:lnTo>
                  <a:pt x="357841" y="357842"/>
                </a:lnTo>
                <a:lnTo>
                  <a:pt x="357841" y="0"/>
                </a:lnTo>
                <a:lnTo>
                  <a:pt x="0" y="0"/>
                </a:lnTo>
                <a:lnTo>
                  <a:pt x="0" y="357842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777636" y="2898421"/>
            <a:ext cx="460076" cy="0"/>
          </a:xfrm>
          <a:custGeom>
            <a:avLst/>
            <a:gdLst/>
            <a:ahLst/>
            <a:cxnLst/>
            <a:rect l="l" t="t" r="r" b="b"/>
            <a:pathLst>
              <a:path w="460076">
                <a:moveTo>
                  <a:pt x="0" y="0"/>
                </a:moveTo>
                <a:lnTo>
                  <a:pt x="460076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63864" y="2892031"/>
            <a:ext cx="843477" cy="0"/>
          </a:xfrm>
          <a:custGeom>
            <a:avLst/>
            <a:gdLst/>
            <a:ahLst/>
            <a:cxnLst/>
            <a:rect l="l" t="t" r="r" b="b"/>
            <a:pathLst>
              <a:path w="843477">
                <a:moveTo>
                  <a:pt x="0" y="0"/>
                </a:moveTo>
                <a:lnTo>
                  <a:pt x="843477" y="0"/>
                </a:lnTo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55817" y="2292705"/>
            <a:ext cx="32805" cy="110991"/>
          </a:xfrm>
          <a:custGeom>
            <a:avLst/>
            <a:gdLst/>
            <a:ahLst/>
            <a:cxnLst/>
            <a:rect l="l" t="t" r="r" b="b"/>
            <a:pathLst>
              <a:path w="32805" h="110991">
                <a:moveTo>
                  <a:pt x="0" y="0"/>
                </a:moveTo>
                <a:lnTo>
                  <a:pt x="32805" y="110991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498617" y="2294820"/>
            <a:ext cx="29631" cy="110070"/>
          </a:xfrm>
          <a:custGeom>
            <a:avLst/>
            <a:gdLst/>
            <a:ahLst/>
            <a:cxnLst/>
            <a:rect l="l" t="t" r="r" b="b"/>
            <a:pathLst>
              <a:path w="29631" h="110070">
                <a:moveTo>
                  <a:pt x="0" y="0"/>
                </a:moveTo>
                <a:lnTo>
                  <a:pt x="29631" y="11007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016269" y="2291372"/>
            <a:ext cx="23355" cy="119868"/>
          </a:xfrm>
          <a:custGeom>
            <a:avLst/>
            <a:gdLst/>
            <a:ahLst/>
            <a:cxnLst/>
            <a:rect l="l" t="t" r="r" b="b"/>
            <a:pathLst>
              <a:path w="23355" h="119868">
                <a:moveTo>
                  <a:pt x="23355" y="0"/>
                </a:moveTo>
                <a:lnTo>
                  <a:pt x="0" y="119868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432069" y="2476220"/>
            <a:ext cx="162985" cy="109272"/>
          </a:xfrm>
          <a:custGeom>
            <a:avLst/>
            <a:gdLst/>
            <a:ahLst/>
            <a:cxnLst/>
            <a:rect l="l" t="t" r="r" b="b"/>
            <a:pathLst>
              <a:path w="162985" h="109272">
                <a:moveTo>
                  <a:pt x="0" y="32738"/>
                </a:moveTo>
                <a:lnTo>
                  <a:pt x="0" y="87419"/>
                </a:lnTo>
                <a:lnTo>
                  <a:pt x="1110" y="91445"/>
                </a:lnTo>
                <a:lnTo>
                  <a:pt x="6871" y="96892"/>
                </a:lnTo>
                <a:lnTo>
                  <a:pt x="16803" y="101348"/>
                </a:lnTo>
                <a:lnTo>
                  <a:pt x="30069" y="104815"/>
                </a:lnTo>
                <a:lnTo>
                  <a:pt x="45831" y="107291"/>
                </a:lnTo>
                <a:lnTo>
                  <a:pt x="63250" y="108776"/>
                </a:lnTo>
                <a:lnTo>
                  <a:pt x="81489" y="109272"/>
                </a:lnTo>
                <a:lnTo>
                  <a:pt x="93278" y="109066"/>
                </a:lnTo>
                <a:lnTo>
                  <a:pt x="111084" y="107934"/>
                </a:lnTo>
                <a:lnTo>
                  <a:pt x="127533" y="105811"/>
                </a:lnTo>
                <a:lnTo>
                  <a:pt x="141785" y="102698"/>
                </a:lnTo>
                <a:lnTo>
                  <a:pt x="153004" y="98595"/>
                </a:lnTo>
                <a:lnTo>
                  <a:pt x="160350" y="93502"/>
                </a:lnTo>
                <a:lnTo>
                  <a:pt x="162985" y="87419"/>
                </a:lnTo>
                <a:lnTo>
                  <a:pt x="162985" y="0"/>
                </a:lnTo>
                <a:lnTo>
                  <a:pt x="0" y="0"/>
                </a:lnTo>
                <a:lnTo>
                  <a:pt x="0" y="32738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432069" y="2476220"/>
            <a:ext cx="162985" cy="109272"/>
          </a:xfrm>
          <a:custGeom>
            <a:avLst/>
            <a:gdLst/>
            <a:ahLst/>
            <a:cxnLst/>
            <a:rect l="l" t="t" r="r" b="b"/>
            <a:pathLst>
              <a:path w="162985" h="109272">
                <a:moveTo>
                  <a:pt x="0" y="0"/>
                </a:moveTo>
                <a:lnTo>
                  <a:pt x="162985" y="0"/>
                </a:lnTo>
                <a:lnTo>
                  <a:pt x="162985" y="5283"/>
                </a:lnTo>
                <a:lnTo>
                  <a:pt x="162985" y="18096"/>
                </a:lnTo>
                <a:lnTo>
                  <a:pt x="162985" y="35362"/>
                </a:lnTo>
                <a:lnTo>
                  <a:pt x="162985" y="54004"/>
                </a:lnTo>
                <a:lnTo>
                  <a:pt x="162985" y="70945"/>
                </a:lnTo>
                <a:lnTo>
                  <a:pt x="162985" y="83108"/>
                </a:lnTo>
                <a:lnTo>
                  <a:pt x="162985" y="87419"/>
                </a:lnTo>
                <a:lnTo>
                  <a:pt x="160350" y="93502"/>
                </a:lnTo>
                <a:lnTo>
                  <a:pt x="153004" y="98595"/>
                </a:lnTo>
                <a:lnTo>
                  <a:pt x="141785" y="102698"/>
                </a:lnTo>
                <a:lnTo>
                  <a:pt x="127533" y="105811"/>
                </a:lnTo>
                <a:lnTo>
                  <a:pt x="111084" y="107934"/>
                </a:lnTo>
                <a:lnTo>
                  <a:pt x="93278" y="109066"/>
                </a:lnTo>
                <a:lnTo>
                  <a:pt x="81489" y="109272"/>
                </a:lnTo>
                <a:lnTo>
                  <a:pt x="63250" y="108776"/>
                </a:lnTo>
                <a:lnTo>
                  <a:pt x="45831" y="107291"/>
                </a:lnTo>
                <a:lnTo>
                  <a:pt x="30069" y="104815"/>
                </a:lnTo>
                <a:lnTo>
                  <a:pt x="16803" y="101348"/>
                </a:lnTo>
                <a:lnTo>
                  <a:pt x="6871" y="96892"/>
                </a:lnTo>
                <a:lnTo>
                  <a:pt x="1110" y="91445"/>
                </a:lnTo>
                <a:lnTo>
                  <a:pt x="0" y="87419"/>
                </a:lnTo>
                <a:lnTo>
                  <a:pt x="0" y="81973"/>
                </a:lnTo>
                <a:lnTo>
                  <a:pt x="0" y="68952"/>
                </a:lnTo>
                <a:lnTo>
                  <a:pt x="0" y="51494"/>
                </a:lnTo>
                <a:lnTo>
                  <a:pt x="0" y="32738"/>
                </a:lnTo>
                <a:lnTo>
                  <a:pt x="0" y="15823"/>
                </a:lnTo>
                <a:lnTo>
                  <a:pt x="0" y="3889"/>
                </a:lnTo>
                <a:lnTo>
                  <a:pt x="0" y="0"/>
                </a:lnTo>
                <a:close/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32069" y="2461348"/>
            <a:ext cx="162985" cy="29749"/>
          </a:xfrm>
          <a:custGeom>
            <a:avLst/>
            <a:gdLst/>
            <a:ahLst/>
            <a:cxnLst/>
            <a:rect l="l" t="t" r="r" b="b"/>
            <a:pathLst>
              <a:path w="162985" h="29749">
                <a:moveTo>
                  <a:pt x="81489" y="0"/>
                </a:moveTo>
                <a:lnTo>
                  <a:pt x="70877" y="126"/>
                </a:lnTo>
                <a:lnTo>
                  <a:pt x="51773" y="1026"/>
                </a:lnTo>
                <a:lnTo>
                  <a:pt x="34768" y="2700"/>
                </a:lnTo>
                <a:lnTo>
                  <a:pt x="20476" y="5033"/>
                </a:lnTo>
                <a:lnTo>
                  <a:pt x="9509" y="7914"/>
                </a:lnTo>
                <a:lnTo>
                  <a:pt x="2479" y="11231"/>
                </a:lnTo>
                <a:lnTo>
                  <a:pt x="0" y="14871"/>
                </a:lnTo>
                <a:lnTo>
                  <a:pt x="690" y="16810"/>
                </a:lnTo>
                <a:lnTo>
                  <a:pt x="5623" y="20298"/>
                </a:lnTo>
                <a:lnTo>
                  <a:pt x="14787" y="23403"/>
                </a:lnTo>
                <a:lnTo>
                  <a:pt x="27568" y="26012"/>
                </a:lnTo>
                <a:lnTo>
                  <a:pt x="43354" y="28014"/>
                </a:lnTo>
                <a:lnTo>
                  <a:pt x="61532" y="29297"/>
                </a:lnTo>
                <a:lnTo>
                  <a:pt x="81489" y="29749"/>
                </a:lnTo>
                <a:lnTo>
                  <a:pt x="92112" y="29623"/>
                </a:lnTo>
                <a:lnTo>
                  <a:pt x="111214" y="28722"/>
                </a:lnTo>
                <a:lnTo>
                  <a:pt x="128218" y="27050"/>
                </a:lnTo>
                <a:lnTo>
                  <a:pt x="142509" y="24717"/>
                </a:lnTo>
                <a:lnTo>
                  <a:pt x="153476" y="21835"/>
                </a:lnTo>
                <a:lnTo>
                  <a:pt x="160506" y="18516"/>
                </a:lnTo>
                <a:lnTo>
                  <a:pt x="162985" y="14871"/>
                </a:lnTo>
                <a:lnTo>
                  <a:pt x="162294" y="12934"/>
                </a:lnTo>
                <a:lnTo>
                  <a:pt x="157358" y="9449"/>
                </a:lnTo>
                <a:lnTo>
                  <a:pt x="148193" y="6346"/>
                </a:lnTo>
                <a:lnTo>
                  <a:pt x="135410" y="3738"/>
                </a:lnTo>
                <a:lnTo>
                  <a:pt x="119624" y="1736"/>
                </a:lnTo>
                <a:lnTo>
                  <a:pt x="101446" y="452"/>
                </a:lnTo>
                <a:lnTo>
                  <a:pt x="81489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432069" y="2461348"/>
            <a:ext cx="162985" cy="29749"/>
          </a:xfrm>
          <a:custGeom>
            <a:avLst/>
            <a:gdLst/>
            <a:ahLst/>
            <a:cxnLst/>
            <a:rect l="l" t="t" r="r" b="b"/>
            <a:pathLst>
              <a:path w="162985" h="29749">
                <a:moveTo>
                  <a:pt x="81489" y="0"/>
                </a:moveTo>
                <a:lnTo>
                  <a:pt x="101446" y="452"/>
                </a:lnTo>
                <a:lnTo>
                  <a:pt x="119624" y="1736"/>
                </a:lnTo>
                <a:lnTo>
                  <a:pt x="135410" y="3738"/>
                </a:lnTo>
                <a:lnTo>
                  <a:pt x="148193" y="6346"/>
                </a:lnTo>
                <a:lnTo>
                  <a:pt x="157358" y="9449"/>
                </a:lnTo>
                <a:lnTo>
                  <a:pt x="162294" y="12934"/>
                </a:lnTo>
                <a:lnTo>
                  <a:pt x="162985" y="14871"/>
                </a:lnTo>
                <a:lnTo>
                  <a:pt x="160506" y="18516"/>
                </a:lnTo>
                <a:lnTo>
                  <a:pt x="153476" y="21835"/>
                </a:lnTo>
                <a:lnTo>
                  <a:pt x="142509" y="24717"/>
                </a:lnTo>
                <a:lnTo>
                  <a:pt x="128218" y="27050"/>
                </a:lnTo>
                <a:lnTo>
                  <a:pt x="111214" y="28722"/>
                </a:lnTo>
                <a:lnTo>
                  <a:pt x="92112" y="29623"/>
                </a:lnTo>
                <a:lnTo>
                  <a:pt x="81489" y="29749"/>
                </a:lnTo>
                <a:lnTo>
                  <a:pt x="61532" y="29297"/>
                </a:lnTo>
                <a:lnTo>
                  <a:pt x="43354" y="28014"/>
                </a:lnTo>
                <a:lnTo>
                  <a:pt x="27568" y="26012"/>
                </a:lnTo>
                <a:lnTo>
                  <a:pt x="14787" y="23403"/>
                </a:lnTo>
                <a:lnTo>
                  <a:pt x="5623" y="20298"/>
                </a:lnTo>
                <a:lnTo>
                  <a:pt x="690" y="16810"/>
                </a:lnTo>
                <a:lnTo>
                  <a:pt x="0" y="14871"/>
                </a:lnTo>
                <a:lnTo>
                  <a:pt x="2479" y="11231"/>
                </a:lnTo>
                <a:lnTo>
                  <a:pt x="9509" y="7914"/>
                </a:lnTo>
                <a:lnTo>
                  <a:pt x="20476" y="5033"/>
                </a:lnTo>
                <a:lnTo>
                  <a:pt x="34768" y="2700"/>
                </a:lnTo>
                <a:lnTo>
                  <a:pt x="51773" y="1026"/>
                </a:lnTo>
                <a:lnTo>
                  <a:pt x="70877" y="126"/>
                </a:lnTo>
                <a:lnTo>
                  <a:pt x="81489" y="0"/>
                </a:lnTo>
                <a:close/>
              </a:path>
            </a:pathLst>
          </a:custGeom>
          <a:ln w="317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10383" y="2299055"/>
            <a:ext cx="33864" cy="173564"/>
          </a:xfrm>
          <a:custGeom>
            <a:avLst/>
            <a:gdLst/>
            <a:ahLst/>
            <a:cxnLst/>
            <a:rect l="l" t="t" r="r" b="b"/>
            <a:pathLst>
              <a:path w="33864" h="173564">
                <a:moveTo>
                  <a:pt x="33864" y="0"/>
                </a:moveTo>
                <a:lnTo>
                  <a:pt x="0" y="173564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1685149" y="3083022"/>
            <a:ext cx="480220" cy="0"/>
          </a:xfrm>
          <a:custGeom>
            <a:avLst/>
            <a:gdLst/>
            <a:ahLst/>
            <a:cxnLst/>
            <a:rect l="l" t="t" r="r" b="b"/>
            <a:pathLst>
              <a:path w="480220">
                <a:moveTo>
                  <a:pt x="0" y="0"/>
                </a:moveTo>
                <a:lnTo>
                  <a:pt x="480220" y="0"/>
                </a:lnTo>
              </a:path>
            </a:pathLst>
          </a:custGeom>
          <a:ln w="9525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394762" y="3083022"/>
            <a:ext cx="532606" cy="0"/>
          </a:xfrm>
          <a:custGeom>
            <a:avLst/>
            <a:gdLst/>
            <a:ahLst/>
            <a:cxnLst/>
            <a:rect l="l" t="t" r="r" b="b"/>
            <a:pathLst>
              <a:path w="532606">
                <a:moveTo>
                  <a:pt x="0" y="0"/>
                </a:moveTo>
                <a:lnTo>
                  <a:pt x="532606" y="0"/>
                </a:lnTo>
              </a:path>
            </a:pathLst>
          </a:custGeom>
          <a:ln w="9525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158201" y="19613"/>
            <a:ext cx="208717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Message-Oriented</a:t>
            </a:r>
            <a:r>
              <a:rPr sz="600" spc="-43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600" spc="-2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300" y="243119"/>
            <a:ext cx="413247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Persistent</a:t>
            </a:r>
            <a:r>
              <a:rPr sz="1400" spc="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Messaging</a:t>
            </a:r>
            <a:r>
              <a:rPr sz="1400" spc="1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sz="1400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Message-Queuing</a:t>
            </a:r>
            <a:r>
              <a:rPr sz="1400" spc="2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5844" y="616803"/>
            <a:ext cx="4314085" cy="16142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Message</a:t>
            </a:r>
            <a:r>
              <a:rPr sz="1100" spc="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034"/>
              </a:lnSpc>
              <a:spcBef>
                <a:spcPts val="342"/>
              </a:spcBef>
            </a:pPr>
            <a:r>
              <a:rPr sz="900" spc="0" dirty="0" smtClean="0">
                <a:latin typeface="Times New Roman"/>
                <a:cs typeface="Times New Roman"/>
              </a:rPr>
              <a:t>Message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queuing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systems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assume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common</a:t>
            </a:r>
            <a:r>
              <a:rPr sz="9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messaging</a:t>
            </a:r>
            <a:r>
              <a:rPr sz="9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r>
              <a:rPr sz="900" spc="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all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applications</a:t>
            </a:r>
            <a:r>
              <a:rPr sz="900" spc="-4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agree on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format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(i.e.,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structure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representation)</a:t>
            </a:r>
            <a:endParaRPr sz="900">
              <a:latin typeface="Times New Roman"/>
              <a:cs typeface="Times New Roman"/>
            </a:endParaRPr>
          </a:p>
          <a:p>
            <a:pPr marL="289788" marR="50787">
              <a:lnSpc>
                <a:spcPts val="1034"/>
              </a:lnSpc>
              <a:spcBef>
                <a:spcPts val="361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</a:t>
            </a:r>
            <a:r>
              <a:rPr sz="9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bro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9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centralized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component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ta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es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care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application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heterogeneity 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message-queuing</a:t>
            </a:r>
            <a:r>
              <a:rPr sz="900" spc="-6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system.</a:t>
            </a:r>
            <a:endParaRPr sz="900">
              <a:latin typeface="Times New Roman"/>
              <a:cs typeface="Times New Roman"/>
            </a:endParaRPr>
          </a:p>
          <a:p>
            <a:pPr marL="289788" marR="7015">
              <a:lnSpc>
                <a:spcPct val="95825"/>
              </a:lnSpc>
              <a:spcBef>
                <a:spcPts val="461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Message</a:t>
            </a:r>
            <a:r>
              <a:rPr sz="9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bro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</a:t>
            </a:r>
            <a:r>
              <a:rPr sz="9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functions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highe</a:t>
            </a:r>
            <a:r>
              <a:rPr sz="900" spc="-19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-l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</a:t>
            </a:r>
            <a:r>
              <a:rPr sz="900" spc="-4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than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typically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done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router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566889" marR="1642005">
              <a:lnSpc>
                <a:spcPts val="1034"/>
              </a:lnSpc>
              <a:spcBef>
                <a:spcPts val="26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</a:t>
            </a:r>
            <a:r>
              <a:rPr sz="900" spc="-34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9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erts</a:t>
            </a:r>
            <a:r>
              <a:rPr sz="9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incoming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messages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ta</a:t>
            </a:r>
            <a:r>
              <a:rPr sz="900" spc="-1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get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format. Acts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kind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application</a:t>
            </a:r>
            <a:r>
              <a:rPr sz="9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</a:t>
            </a:r>
            <a:r>
              <a:rPr sz="9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ay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566889" marR="7015">
              <a:lnSpc>
                <a:spcPct val="95825"/>
              </a:lnSpc>
              <a:spcBef>
                <a:spcPts val="1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May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vide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subject-based</a:t>
            </a:r>
            <a:r>
              <a:rPr sz="9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routing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capabilities.</a:t>
            </a:r>
            <a:endParaRPr sz="900">
              <a:latin typeface="Times New Roman"/>
              <a:cs typeface="Times New Roman"/>
            </a:endParaRPr>
          </a:p>
          <a:p>
            <a:pPr marL="2272115" marR="1663383" indent="-22606" algn="ctr">
              <a:lnSpc>
                <a:spcPct val="98987"/>
              </a:lnSpc>
              <a:spcBef>
                <a:spcPts val="434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Repository with conversion rules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42976" y="2215175"/>
            <a:ext cx="319024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Source client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837973" y="2215175"/>
            <a:ext cx="38958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Message broker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89640" y="2215175"/>
            <a:ext cx="33878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and programs</a:t>
            </a:r>
            <a:endParaRPr sz="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81975" y="2215175"/>
            <a:ext cx="412191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Destination client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7583" y="3091342"/>
            <a:ext cx="3469952" cy="235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897672" algn="r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Network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90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general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-14" dirty="0" smtClean="0">
                <a:latin typeface="Times New Roman"/>
                <a:cs typeface="Times New Roman"/>
              </a:rPr>
              <a:t>r</a:t>
            </a:r>
            <a:r>
              <a:rPr sz="900" spc="-4" dirty="0" smtClean="0">
                <a:latin typeface="Times New Roman"/>
                <a:cs typeface="Times New Roman"/>
              </a:rPr>
              <a:t>g</a:t>
            </a:r>
            <a:r>
              <a:rPr sz="900" spc="0" dirty="0" smtClean="0">
                <a:latin typeface="Times New Roman"/>
                <a:cs typeface="Times New Roman"/>
              </a:rPr>
              <a:t>anization</a:t>
            </a:r>
            <a:r>
              <a:rPr sz="900" spc="-4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bro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messagequeuing</a:t>
            </a:r>
            <a:r>
              <a:rPr sz="900" spc="-5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system.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327103" y="2355272"/>
            <a:ext cx="460080" cy="5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787183" y="2355272"/>
            <a:ext cx="76680" cy="620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1863864" y="2355272"/>
            <a:ext cx="843477" cy="51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707341" y="2355272"/>
            <a:ext cx="70294" cy="6202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2777636" y="2355272"/>
            <a:ext cx="460076" cy="575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327103" y="2406389"/>
            <a:ext cx="51119" cy="485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1378223" y="2406389"/>
            <a:ext cx="357840" cy="3578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1736063" y="2406389"/>
            <a:ext cx="51120" cy="485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1863864" y="2406389"/>
            <a:ext cx="51120" cy="485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1914984" y="2406389"/>
            <a:ext cx="57510" cy="191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1972494" y="2406389"/>
            <a:ext cx="345058" cy="1917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853" marR="62315" indent="19759">
              <a:lnSpc>
                <a:spcPts val="450"/>
              </a:lnSpc>
              <a:spcBef>
                <a:spcPts val="397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Broker program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17553" y="2406389"/>
            <a:ext cx="86112" cy="115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5"/>
              </a:spcBef>
            </a:pPr>
            <a:endParaRPr sz="900"/>
          </a:p>
        </p:txBody>
      </p:sp>
      <p:sp>
        <p:nvSpPr>
          <p:cNvPr id="33" name="object 33"/>
          <p:cNvSpPr txBox="1"/>
          <p:nvPr/>
        </p:nvSpPr>
        <p:spPr>
          <a:xfrm>
            <a:off x="2403665" y="2406389"/>
            <a:ext cx="252558" cy="3580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2" name="object 32"/>
          <p:cNvSpPr txBox="1"/>
          <p:nvPr/>
        </p:nvSpPr>
        <p:spPr>
          <a:xfrm>
            <a:off x="2656224" y="2406389"/>
            <a:ext cx="51117" cy="4856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1" name="object 31"/>
          <p:cNvSpPr txBox="1"/>
          <p:nvPr/>
        </p:nvSpPr>
        <p:spPr>
          <a:xfrm>
            <a:off x="2777636" y="2412777"/>
            <a:ext cx="51117" cy="485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2828753" y="2412777"/>
            <a:ext cx="357841" cy="3578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186595" y="2412777"/>
            <a:ext cx="51117" cy="4856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2317553" y="2521407"/>
            <a:ext cx="86112" cy="76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3"/>
              </a:spcBef>
            </a:pPr>
            <a:endParaRPr sz="600"/>
          </a:p>
        </p:txBody>
      </p:sp>
      <p:sp>
        <p:nvSpPr>
          <p:cNvPr id="27" name="object 27"/>
          <p:cNvSpPr txBox="1"/>
          <p:nvPr/>
        </p:nvSpPr>
        <p:spPr>
          <a:xfrm>
            <a:off x="1914984" y="2598091"/>
            <a:ext cx="223648" cy="166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138632" y="2598091"/>
            <a:ext cx="265033" cy="1663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378223" y="2764230"/>
            <a:ext cx="251685" cy="12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629909" y="2764230"/>
            <a:ext cx="51120" cy="12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1681029" y="2764230"/>
            <a:ext cx="55034" cy="12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1914984" y="2764423"/>
            <a:ext cx="70286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985270" y="2764423"/>
            <a:ext cx="44735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2030006" y="2764423"/>
            <a:ext cx="51117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081123" y="2764423"/>
            <a:ext cx="57508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138632" y="2764423"/>
            <a:ext cx="38344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176976" y="2764423"/>
            <a:ext cx="108629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285606" y="2764423"/>
            <a:ext cx="67094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2352700" y="2764423"/>
            <a:ext cx="50965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2403665" y="2764423"/>
            <a:ext cx="252558" cy="127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162" marR="9544" indent="-81934">
              <a:lnSpc>
                <a:spcPts val="450"/>
              </a:lnSpc>
              <a:spcBef>
                <a:spcPts val="127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Queuing layer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8753" y="2770619"/>
            <a:ext cx="38341" cy="12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867094" y="2770619"/>
            <a:ext cx="51117" cy="12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918212" y="2770619"/>
            <a:ext cx="268382" cy="1278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1327103" y="2892031"/>
            <a:ext cx="460080" cy="83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9802">
              <a:lnSpc>
                <a:spcPct val="95825"/>
              </a:lnSpc>
              <a:spcBef>
                <a:spcPts val="8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7636" y="2898421"/>
            <a:ext cx="460076" cy="770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3402" algn="r">
              <a:lnSpc>
                <a:spcPct val="95825"/>
              </a:lnSpc>
              <a:spcBef>
                <a:spcPts val="10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864" y="2892031"/>
            <a:ext cx="843477" cy="83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41030" algn="r">
              <a:lnSpc>
                <a:spcPct val="95825"/>
              </a:lnSpc>
              <a:spcBef>
                <a:spcPts val="8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7103" y="2975486"/>
            <a:ext cx="132417" cy="108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"/>
              </a:spcBef>
            </a:pPr>
            <a:endParaRPr sz="850"/>
          </a:p>
        </p:txBody>
      </p:sp>
      <p:sp>
        <p:nvSpPr>
          <p:cNvPr id="6" name="object 6"/>
          <p:cNvSpPr txBox="1"/>
          <p:nvPr/>
        </p:nvSpPr>
        <p:spPr>
          <a:xfrm>
            <a:off x="1459520" y="2975486"/>
            <a:ext cx="110403" cy="10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6"/>
              </a:spcBef>
            </a:pP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1569923" y="2975486"/>
            <a:ext cx="709288" cy="10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6"/>
              </a:spcBef>
            </a:pPr>
            <a:endParaRPr sz="800"/>
          </a:p>
        </p:txBody>
      </p:sp>
      <p:sp>
        <p:nvSpPr>
          <p:cNvPr id="4" name="object 4"/>
          <p:cNvSpPr txBox="1"/>
          <p:nvPr/>
        </p:nvSpPr>
        <p:spPr>
          <a:xfrm>
            <a:off x="2279211" y="2975486"/>
            <a:ext cx="754024" cy="10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6"/>
              </a:spcBef>
            </a:pPr>
            <a:endParaRPr sz="800"/>
          </a:p>
        </p:txBody>
      </p:sp>
      <p:sp>
        <p:nvSpPr>
          <p:cNvPr id="3" name="object 3"/>
          <p:cNvSpPr txBox="1"/>
          <p:nvPr/>
        </p:nvSpPr>
        <p:spPr>
          <a:xfrm>
            <a:off x="3033236" y="2975486"/>
            <a:ext cx="116643" cy="10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00"/>
              </a:lnSpc>
              <a:spcBef>
                <a:spcPts val="46"/>
              </a:spcBef>
            </a:pPr>
            <a:endParaRPr sz="800"/>
          </a:p>
        </p:txBody>
      </p:sp>
      <p:sp>
        <p:nvSpPr>
          <p:cNvPr id="2" name="object 2"/>
          <p:cNvSpPr txBox="1"/>
          <p:nvPr/>
        </p:nvSpPr>
        <p:spPr>
          <a:xfrm>
            <a:off x="3149879" y="2975486"/>
            <a:ext cx="87833" cy="1082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850"/>
              </a:lnSpc>
              <a:spcBef>
                <a:spcPts val="2"/>
              </a:spcBef>
            </a:pPr>
            <a:endParaRPr sz="85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8760" y="19613"/>
            <a:ext cx="103963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Stream-Oriented</a:t>
            </a:r>
            <a:r>
              <a:rPr sz="600" spc="-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248687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Stream-Oriented</a:t>
            </a:r>
            <a:r>
              <a:rPr sz="1400" spc="19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377008"/>
            <a:ext cx="1058395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Continuous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media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1687624"/>
            <a:ext cx="170069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Stream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Quality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998241"/>
            <a:ext cx="135834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Stream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08760" y="19613"/>
            <a:ext cx="21062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Stream-Oriented</a:t>
            </a:r>
            <a:r>
              <a:rPr sz="600" spc="-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600" spc="-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sz="600" spc="-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228463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1400" spc="9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844" y="604975"/>
            <a:ext cx="4418908" cy="28550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9788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acilities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discussed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</a:t>
            </a:r>
            <a:r>
              <a:rPr sz="1100" spc="-9" dirty="0" smtClean="0">
                <a:latin typeface="Times New Roman"/>
                <a:cs typeface="Times New Roman"/>
              </a:rPr>
              <a:t> f</a:t>
            </a:r>
            <a:r>
              <a:rPr sz="1100" spc="0" dirty="0" smtClean="0">
                <a:latin typeface="Times New Roman"/>
                <a:cs typeface="Times New Roman"/>
              </a:rPr>
              <a:t>ar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essentially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based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289788" marR="385490">
              <a:lnSpc>
                <a:spcPct val="981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discrete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time-independent</a:t>
            </a:r>
            <a:r>
              <a:rPr sz="1100" spc="-7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xchange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information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Continuous</a:t>
            </a:r>
            <a:r>
              <a:rPr sz="1100" spc="-5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media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characterized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alues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time dependent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66889" marR="3239620">
              <a:lnSpc>
                <a:spcPct val="99658"/>
              </a:lnSpc>
              <a:spcBef>
                <a:spcPts val="12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Audio </a:t>
            </a:r>
            <a:r>
              <a:rPr sz="1000" spc="-59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ideo Animations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Sensor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(temperature,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pressure,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etc.)</a:t>
            </a:r>
            <a:endParaRPr sz="1000">
              <a:latin typeface="Times New Roman"/>
              <a:cs typeface="Times New Roman"/>
            </a:endParaRPr>
          </a:p>
          <a:p>
            <a:pPr marL="289788" marR="583610">
              <a:lnSpc>
                <a:spcPts val="1200"/>
              </a:lnSpc>
              <a:spcBef>
                <a:spcPts val="2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timing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respect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transfer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results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transmission</a:t>
            </a:r>
            <a:r>
              <a:rPr sz="1100" spc="-5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modes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566889" marR="85731">
              <a:lnSpc>
                <a:spcPct val="99658"/>
              </a:lnSpc>
              <a:spcBef>
                <a:spcPts val="95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Asynchronous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6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restrictions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respect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ered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Synchronous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5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define</a:t>
            </a:r>
            <a:r>
              <a:rPr sz="1000" spc="-7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maximum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end-to-end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delay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ind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vidual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 pac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ets</a:t>
            </a:r>
            <a:endParaRPr sz="1000">
              <a:latin typeface="Times New Roman"/>
              <a:cs typeface="Times New Roman"/>
            </a:endParaRPr>
          </a:p>
          <a:p>
            <a:pPr marL="566889" marR="143679">
              <a:lnSpc>
                <a:spcPct val="99658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Isochronous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define</a:t>
            </a:r>
            <a:r>
              <a:rPr sz="1000" spc="-7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maximum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minimum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end-to-end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delay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(jitter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 bounded)</a:t>
            </a:r>
            <a:endParaRPr sz="1000">
              <a:latin typeface="Times New Roman"/>
              <a:cs typeface="Times New Roman"/>
            </a:endParaRPr>
          </a:p>
          <a:p>
            <a:pPr marL="12700" marR="321202">
              <a:lnSpc>
                <a:spcPts val="1264"/>
              </a:lnSpc>
              <a:spcBef>
                <a:spcPts val="280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Jitter</a:t>
            </a:r>
            <a:r>
              <a:rPr sz="1100"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further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refers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ariation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pac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ets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carrying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oice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 video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communications</a:t>
            </a:r>
            <a:r>
              <a:rPr sz="1100" spc="-7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channel.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ts val="625"/>
              </a:lnSpc>
              <a:spcBef>
                <a:spcPts val="121"/>
              </a:spcBef>
            </a:pPr>
            <a:r>
              <a:rPr sz="600" spc="0" dirty="0" smtClean="0">
                <a:latin typeface="Times New Roman"/>
                <a:cs typeface="Times New Roman"/>
              </a:rPr>
              <a:t>35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58672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8556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01374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06454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790179"/>
            <a:ext cx="50800" cy="22362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3680"/>
            <a:ext cx="50800" cy="21727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968117"/>
            <a:ext cx="4432566" cy="2109130"/>
          </a:xfrm>
          <a:custGeom>
            <a:avLst/>
            <a:gdLst/>
            <a:ahLst/>
            <a:cxnLst/>
            <a:rect l="l" t="t" r="r" b="b"/>
            <a:pathLst>
              <a:path w="4432566" h="2109130">
                <a:moveTo>
                  <a:pt x="0" y="2058330"/>
                </a:moveTo>
                <a:lnTo>
                  <a:pt x="16636" y="2095844"/>
                </a:lnTo>
                <a:lnTo>
                  <a:pt x="50800" y="2109130"/>
                </a:lnTo>
                <a:lnTo>
                  <a:pt x="4381765" y="2109130"/>
                </a:lnTo>
                <a:lnTo>
                  <a:pt x="4419279" y="2092494"/>
                </a:lnTo>
                <a:lnTo>
                  <a:pt x="4432566" y="2058330"/>
                </a:lnTo>
                <a:lnTo>
                  <a:pt x="4432566" y="0"/>
                </a:lnTo>
                <a:lnTo>
                  <a:pt x="0" y="0"/>
                </a:lnTo>
                <a:lnTo>
                  <a:pt x="0" y="20583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40980"/>
            <a:ext cx="0" cy="2204517"/>
          </a:xfrm>
          <a:custGeom>
            <a:avLst/>
            <a:gdLst/>
            <a:ahLst/>
            <a:cxnLst/>
            <a:rect l="l" t="t" r="r" b="b"/>
            <a:pathLst>
              <a:path h="2204517">
                <a:moveTo>
                  <a:pt x="0" y="220451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282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155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0288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8760" y="19613"/>
            <a:ext cx="21062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Stream-Oriented</a:t>
            </a:r>
            <a:r>
              <a:rPr sz="600" spc="-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600" spc="-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600" spc="-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sz="600" spc="-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28463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Support</a:t>
            </a:r>
            <a:r>
              <a:rPr sz="1400" spc="9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Continuous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Media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77293"/>
            <a:ext cx="4327989" cy="22703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100" spc="16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eam</a:t>
            </a:r>
            <a:endParaRPr sz="1100">
              <a:latin typeface="Times New Roman"/>
              <a:cs typeface="Times New Roman"/>
            </a:endParaRPr>
          </a:p>
          <a:p>
            <a:pPr marL="289788" marR="24705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continuous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stream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connection-oriented</a:t>
            </a:r>
            <a:r>
              <a:rPr sz="1100" spc="-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acility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isochronous</a:t>
            </a:r>
            <a:r>
              <a:rPr sz="1100" spc="-5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transmission.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7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common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stream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characteristics:</a:t>
            </a:r>
            <a:endParaRPr sz="11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Streams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unidirectional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There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generally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source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sinks</a:t>
            </a:r>
            <a:endParaRPr sz="1000">
              <a:latin typeface="Times New Roman"/>
              <a:cs typeface="Times New Roman"/>
            </a:endParaRPr>
          </a:p>
          <a:p>
            <a:pPr marL="566889" marR="132092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Often,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sink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and/or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source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wrapper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around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hard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(e.g., camera,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TV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monito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dedicated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storage)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4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Stream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types:</a:t>
            </a:r>
            <a:endParaRPr sz="11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Simple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consists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7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audio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video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Compl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multiple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ws,</a:t>
            </a:r>
            <a:r>
              <a:rPr sz="1000" spc="-8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e.g.,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stereo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audio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combination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 audio/video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(may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also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contain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subtitles,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translation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languages,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...)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70508" y="2213978"/>
            <a:ext cx="2667000" cy="10620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8760" y="19613"/>
            <a:ext cx="212505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Stream-Oriented</a:t>
            </a:r>
            <a:r>
              <a:rPr sz="600" spc="-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Streams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298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Streams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575773"/>
            <a:ext cx="4033400" cy="1628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7015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Streams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are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all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about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timely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del</a:t>
            </a:r>
            <a:r>
              <a:rPr sz="900" spc="-19" dirty="0" smtClean="0">
                <a:latin typeface="Times New Roman"/>
                <a:cs typeface="Times New Roman"/>
              </a:rPr>
              <a:t>i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ery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data.</a:t>
            </a:r>
            <a:r>
              <a:rPr sz="900" spc="3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do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you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specify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this</a:t>
            </a:r>
            <a:r>
              <a:rPr sz="900" spc="-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Quality</a:t>
            </a:r>
            <a:r>
              <a:rPr sz="9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1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Service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QoS</a:t>
            </a:r>
            <a:r>
              <a:rPr sz="900" spc="0" dirty="0" smtClean="0">
                <a:latin typeface="Times New Roman"/>
                <a:cs typeface="Times New Roman"/>
              </a:rPr>
              <a:t>)?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375"/>
              </a:spcBef>
            </a:pPr>
            <a:r>
              <a:rPr sz="900" spc="0" dirty="0" smtClean="0">
                <a:latin typeface="Times New Roman"/>
                <a:cs typeface="Times New Roman"/>
              </a:rPr>
              <a:t>Basics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Quality</a:t>
            </a:r>
            <a:r>
              <a:rPr sz="9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9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Service</a:t>
            </a:r>
            <a:r>
              <a:rPr sz="900" spc="0" dirty="0" smtClean="0">
                <a:latin typeface="Times New Roman"/>
                <a:cs typeface="Times New Roman"/>
              </a:rPr>
              <a:t>(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QoS</a:t>
            </a:r>
            <a:r>
              <a:rPr sz="900" spc="0" dirty="0" smtClean="0">
                <a:latin typeface="Times New Roman"/>
                <a:cs typeface="Times New Roman"/>
              </a:rPr>
              <a:t>)</a:t>
            </a:r>
            <a:r>
              <a:rPr sz="900" spc="-4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:</a:t>
            </a:r>
            <a:endParaRPr sz="900">
              <a:latin typeface="Times New Roman"/>
              <a:cs typeface="Times New Roman"/>
            </a:endParaRPr>
          </a:p>
          <a:p>
            <a:pPr marL="289801" marR="7015">
              <a:lnSpc>
                <a:spcPct val="95825"/>
              </a:lnSpc>
              <a:spcBef>
                <a:spcPts val="95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required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bit</a:t>
            </a:r>
            <a:r>
              <a:rPr sz="9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rate</a:t>
            </a:r>
            <a:r>
              <a:rPr sz="9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which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should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transported.</a:t>
            </a:r>
            <a:endParaRPr sz="900">
              <a:latin typeface="Times New Roman"/>
              <a:cs typeface="Times New Roman"/>
            </a:endParaRPr>
          </a:p>
          <a:p>
            <a:pPr marL="289801" marR="20383">
              <a:lnSpc>
                <a:spcPts val="1034"/>
              </a:lnSpc>
              <a:spcBef>
                <a:spcPts val="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maximum</a:t>
            </a:r>
            <a:r>
              <a:rPr sz="900" spc="-3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delay</a:t>
            </a:r>
            <a:r>
              <a:rPr sz="9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until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session</a:t>
            </a:r>
            <a:r>
              <a:rPr sz="900" spc="-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has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been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set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up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(i.e.,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when</a:t>
            </a:r>
            <a:r>
              <a:rPr sz="900" spc="-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application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can start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sending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data).</a:t>
            </a:r>
            <a:endParaRPr sz="900">
              <a:latin typeface="Times New Roman"/>
              <a:cs typeface="Times New Roman"/>
            </a:endParaRPr>
          </a:p>
          <a:p>
            <a:pPr marL="289801">
              <a:lnSpc>
                <a:spcPts val="1034"/>
              </a:lnSpc>
              <a:spcBef>
                <a:spcPts val="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maximum</a:t>
            </a:r>
            <a:r>
              <a:rPr sz="900" spc="-3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end-to-end</a:t>
            </a:r>
            <a:r>
              <a:rPr sz="9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delay</a:t>
            </a:r>
            <a:r>
              <a:rPr sz="9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(i.e.,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long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will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ta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until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</a:t>
            </a:r>
            <a:r>
              <a:rPr sz="900" spc="-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unit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es it</a:t>
            </a:r>
            <a:r>
              <a:rPr sz="900" spc="-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recipient).</a:t>
            </a:r>
            <a:endParaRPr sz="900">
              <a:latin typeface="Times New Roman"/>
              <a:cs typeface="Times New Roman"/>
            </a:endParaRPr>
          </a:p>
          <a:p>
            <a:pPr marL="289801" marR="1946208">
              <a:lnSpc>
                <a:spcPts val="1034"/>
              </a:lnSpc>
              <a:spcBef>
                <a:spcPts val="61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maximum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delay</a:t>
            </a:r>
            <a:r>
              <a:rPr sz="900" spc="-19" dirty="0" smtClean="0">
                <a:latin typeface="Times New Roman"/>
                <a:cs typeface="Times New Roman"/>
              </a:rPr>
              <a:t> v</a:t>
            </a:r>
            <a:r>
              <a:rPr sz="900" spc="0" dirty="0" smtClean="0">
                <a:latin typeface="Times New Roman"/>
                <a:cs typeface="Times New Roman"/>
              </a:rPr>
              <a:t>ariance,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or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jitter</a:t>
            </a:r>
            <a:r>
              <a:rPr sz="900" spc="0" dirty="0" smtClean="0">
                <a:latin typeface="Times New Roman"/>
                <a:cs typeface="Times New Roman"/>
              </a:rPr>
              <a:t>. </a:t>
            </a:r>
            <a:endParaRPr sz="900">
              <a:latin typeface="Times New Roman"/>
              <a:cs typeface="Times New Roman"/>
            </a:endParaRPr>
          </a:p>
          <a:p>
            <a:pPr marL="289801" marR="1946208">
              <a:lnSpc>
                <a:spcPts val="1034"/>
              </a:lnSpc>
              <a:spcBef>
                <a:spcPts val="160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maximum</a:t>
            </a:r>
            <a:r>
              <a:rPr sz="900" spc="-3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round-trip</a:t>
            </a:r>
            <a:r>
              <a:rPr sz="900" spc="-3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delay</a:t>
            </a:r>
            <a:r>
              <a:rPr sz="900" spc="0" dirty="0" smtClean="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7015">
              <a:lnSpc>
                <a:spcPct val="95825"/>
              </a:lnSpc>
              <a:spcBef>
                <a:spcPts val="38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general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architecture</a:t>
            </a:r>
            <a:r>
              <a:rPr sz="900" spc="-4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for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streaming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stored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multimedia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</a:t>
            </a:r>
            <a:r>
              <a:rPr sz="900" spc="-14" dirty="0" smtClean="0">
                <a:latin typeface="Times New Roman"/>
                <a:cs typeface="Times New Roman"/>
              </a:rPr>
              <a:t> ov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net</a:t>
            </a:r>
            <a:r>
              <a:rPr sz="900" spc="-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ork: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743" y="968463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743" y="110458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56809" y="3040659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9344" y="3091459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20310" y="999970"/>
            <a:ext cx="50800" cy="20533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20310" y="1063471"/>
            <a:ext cx="50800" cy="19898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743" y="1187123"/>
            <a:ext cx="4432566" cy="1917036"/>
          </a:xfrm>
          <a:custGeom>
            <a:avLst/>
            <a:gdLst/>
            <a:ahLst/>
            <a:cxnLst/>
            <a:rect l="l" t="t" r="r" b="b"/>
            <a:pathLst>
              <a:path w="4432566" h="1917036">
                <a:moveTo>
                  <a:pt x="0" y="1866236"/>
                </a:moveTo>
                <a:lnTo>
                  <a:pt x="16636" y="1903750"/>
                </a:lnTo>
                <a:lnTo>
                  <a:pt x="50800" y="1917036"/>
                </a:lnTo>
                <a:lnTo>
                  <a:pt x="4381765" y="1917036"/>
                </a:lnTo>
                <a:lnTo>
                  <a:pt x="4419279" y="1900400"/>
                </a:lnTo>
                <a:lnTo>
                  <a:pt x="4432566" y="1866236"/>
                </a:lnTo>
                <a:lnTo>
                  <a:pt x="4432566" y="0"/>
                </a:lnTo>
                <a:lnTo>
                  <a:pt x="0" y="0"/>
                </a:lnTo>
                <a:lnTo>
                  <a:pt x="0" y="1866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20310" y="1050771"/>
            <a:ext cx="0" cy="2021637"/>
          </a:xfrm>
          <a:custGeom>
            <a:avLst/>
            <a:gdLst/>
            <a:ahLst/>
            <a:cxnLst/>
            <a:rect l="l" t="t" r="r" b="b"/>
            <a:pathLst>
              <a:path h="2021637">
                <a:moveTo>
                  <a:pt x="0" y="202163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520310" y="1038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20310" y="10253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20310" y="10126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16648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16648" y="2518376"/>
            <a:ext cx="0" cy="124111"/>
          </a:xfrm>
          <a:custGeom>
            <a:avLst/>
            <a:gdLst/>
            <a:ahLst/>
            <a:cxnLst/>
            <a:rect l="l" t="t" r="r" b="b"/>
            <a:pathLst>
              <a:path h="124111">
                <a:moveTo>
                  <a:pt x="0" y="0"/>
                </a:moveTo>
                <a:lnTo>
                  <a:pt x="0" y="124111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728868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41077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53307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65526" y="2787171"/>
            <a:ext cx="0" cy="66136"/>
          </a:xfrm>
          <a:custGeom>
            <a:avLst/>
            <a:gdLst/>
            <a:ahLst/>
            <a:cxnLst/>
            <a:rect l="l" t="t" r="r" b="b"/>
            <a:pathLst>
              <a:path h="66136">
                <a:moveTo>
                  <a:pt x="0" y="0"/>
                </a:moveTo>
                <a:lnTo>
                  <a:pt x="0" y="66136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77746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289955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402174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514404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626613" y="2787171"/>
            <a:ext cx="0" cy="66136"/>
          </a:xfrm>
          <a:custGeom>
            <a:avLst/>
            <a:gdLst/>
            <a:ahLst/>
            <a:cxnLst/>
            <a:rect l="l" t="t" r="r" b="b"/>
            <a:pathLst>
              <a:path h="66136">
                <a:moveTo>
                  <a:pt x="0" y="0"/>
                </a:moveTo>
                <a:lnTo>
                  <a:pt x="0" y="66136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38833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851052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63272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75481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87711" y="2787171"/>
            <a:ext cx="0" cy="66136"/>
          </a:xfrm>
          <a:custGeom>
            <a:avLst/>
            <a:gdLst/>
            <a:ahLst/>
            <a:cxnLst/>
            <a:rect l="l" t="t" r="r" b="b"/>
            <a:pathLst>
              <a:path h="66136">
                <a:moveTo>
                  <a:pt x="0" y="0"/>
                </a:moveTo>
                <a:lnTo>
                  <a:pt x="0" y="66136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99920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412139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524359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36578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748787" y="2787171"/>
            <a:ext cx="0" cy="66136"/>
          </a:xfrm>
          <a:custGeom>
            <a:avLst/>
            <a:gdLst/>
            <a:ahLst/>
            <a:cxnLst/>
            <a:rect l="l" t="t" r="r" b="b"/>
            <a:pathLst>
              <a:path h="66136">
                <a:moveTo>
                  <a:pt x="0" y="0"/>
                </a:moveTo>
                <a:lnTo>
                  <a:pt x="0" y="66136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61017" y="2814409"/>
            <a:ext cx="0" cy="38898"/>
          </a:xfrm>
          <a:custGeom>
            <a:avLst/>
            <a:gdLst/>
            <a:ahLst/>
            <a:cxnLst/>
            <a:rect l="l" t="t" r="r" b="b"/>
            <a:pathLst>
              <a:path h="38898">
                <a:moveTo>
                  <a:pt x="0" y="0"/>
                </a:moveTo>
                <a:lnTo>
                  <a:pt x="0" y="38898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04439" y="2787171"/>
            <a:ext cx="2468786" cy="66136"/>
          </a:xfrm>
          <a:custGeom>
            <a:avLst/>
            <a:gdLst/>
            <a:ahLst/>
            <a:cxnLst/>
            <a:rect l="l" t="t" r="r" b="b"/>
            <a:pathLst>
              <a:path w="2468786" h="66136">
                <a:moveTo>
                  <a:pt x="2468786" y="27237"/>
                </a:moveTo>
                <a:lnTo>
                  <a:pt x="2468786" y="66136"/>
                </a:lnTo>
                <a:lnTo>
                  <a:pt x="0" y="66136"/>
                </a:lnTo>
                <a:lnTo>
                  <a:pt x="0" y="0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640970" y="2492036"/>
            <a:ext cx="83109" cy="184454"/>
          </a:xfrm>
          <a:custGeom>
            <a:avLst/>
            <a:gdLst/>
            <a:ahLst/>
            <a:cxnLst/>
            <a:rect l="l" t="t" r="r" b="b"/>
            <a:pathLst>
              <a:path w="83109" h="184454">
                <a:moveTo>
                  <a:pt x="0" y="184454"/>
                </a:moveTo>
                <a:lnTo>
                  <a:pt x="83109" y="184454"/>
                </a:lnTo>
                <a:lnTo>
                  <a:pt x="8310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640970" y="2492036"/>
            <a:ext cx="83109" cy="184454"/>
          </a:xfrm>
          <a:custGeom>
            <a:avLst/>
            <a:gdLst/>
            <a:ahLst/>
            <a:cxnLst/>
            <a:rect l="l" t="t" r="r" b="b"/>
            <a:pathLst>
              <a:path w="83109" h="184454">
                <a:moveTo>
                  <a:pt x="0" y="184454"/>
                </a:moveTo>
                <a:lnTo>
                  <a:pt x="83109" y="184454"/>
                </a:lnTo>
                <a:lnTo>
                  <a:pt x="83109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65514" y="2492036"/>
            <a:ext cx="83125" cy="184454"/>
          </a:xfrm>
          <a:custGeom>
            <a:avLst/>
            <a:gdLst/>
            <a:ahLst/>
            <a:cxnLst/>
            <a:rect l="l" t="t" r="r" b="b"/>
            <a:pathLst>
              <a:path w="83125" h="184454">
                <a:moveTo>
                  <a:pt x="0" y="184454"/>
                </a:moveTo>
                <a:lnTo>
                  <a:pt x="83125" y="184454"/>
                </a:lnTo>
                <a:lnTo>
                  <a:pt x="83125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65514" y="2492036"/>
            <a:ext cx="83125" cy="184454"/>
          </a:xfrm>
          <a:custGeom>
            <a:avLst/>
            <a:gdLst/>
            <a:ahLst/>
            <a:cxnLst/>
            <a:rect l="l" t="t" r="r" b="b"/>
            <a:pathLst>
              <a:path w="83125" h="184454">
                <a:moveTo>
                  <a:pt x="0" y="184454"/>
                </a:moveTo>
                <a:lnTo>
                  <a:pt x="83125" y="184454"/>
                </a:lnTo>
                <a:lnTo>
                  <a:pt x="83125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90059" y="2492036"/>
            <a:ext cx="83125" cy="184454"/>
          </a:xfrm>
          <a:custGeom>
            <a:avLst/>
            <a:gdLst/>
            <a:ahLst/>
            <a:cxnLst/>
            <a:rect l="l" t="t" r="r" b="b"/>
            <a:pathLst>
              <a:path w="83125" h="184454">
                <a:moveTo>
                  <a:pt x="0" y="184454"/>
                </a:moveTo>
                <a:lnTo>
                  <a:pt x="83125" y="184454"/>
                </a:lnTo>
                <a:lnTo>
                  <a:pt x="83125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90059" y="2492036"/>
            <a:ext cx="83125" cy="184454"/>
          </a:xfrm>
          <a:custGeom>
            <a:avLst/>
            <a:gdLst/>
            <a:ahLst/>
            <a:cxnLst/>
            <a:rect l="l" t="t" r="r" b="b"/>
            <a:pathLst>
              <a:path w="83125" h="184454">
                <a:moveTo>
                  <a:pt x="0" y="184454"/>
                </a:moveTo>
                <a:lnTo>
                  <a:pt x="83125" y="184454"/>
                </a:lnTo>
                <a:lnTo>
                  <a:pt x="83125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314614" y="2492036"/>
            <a:ext cx="83121" cy="184454"/>
          </a:xfrm>
          <a:custGeom>
            <a:avLst/>
            <a:gdLst/>
            <a:ahLst/>
            <a:cxnLst/>
            <a:rect l="l" t="t" r="r" b="b"/>
            <a:pathLst>
              <a:path w="83121" h="184454">
                <a:moveTo>
                  <a:pt x="0" y="184454"/>
                </a:moveTo>
                <a:lnTo>
                  <a:pt x="83121" y="184454"/>
                </a:lnTo>
                <a:lnTo>
                  <a:pt x="83121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14614" y="2492036"/>
            <a:ext cx="83121" cy="184454"/>
          </a:xfrm>
          <a:custGeom>
            <a:avLst/>
            <a:gdLst/>
            <a:ahLst/>
            <a:cxnLst/>
            <a:rect l="l" t="t" r="r" b="b"/>
            <a:pathLst>
              <a:path w="83121" h="184454">
                <a:moveTo>
                  <a:pt x="0" y="184454"/>
                </a:moveTo>
                <a:lnTo>
                  <a:pt x="83121" y="184454"/>
                </a:lnTo>
                <a:lnTo>
                  <a:pt x="83121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539169" y="2492036"/>
            <a:ext cx="83125" cy="184454"/>
          </a:xfrm>
          <a:custGeom>
            <a:avLst/>
            <a:gdLst/>
            <a:ahLst/>
            <a:cxnLst/>
            <a:rect l="l" t="t" r="r" b="b"/>
            <a:pathLst>
              <a:path w="83125" h="184454">
                <a:moveTo>
                  <a:pt x="0" y="184454"/>
                </a:moveTo>
                <a:lnTo>
                  <a:pt x="83125" y="184454"/>
                </a:lnTo>
                <a:lnTo>
                  <a:pt x="83125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539169" y="2492036"/>
            <a:ext cx="83125" cy="184454"/>
          </a:xfrm>
          <a:custGeom>
            <a:avLst/>
            <a:gdLst/>
            <a:ahLst/>
            <a:cxnLst/>
            <a:rect l="l" t="t" r="r" b="b"/>
            <a:pathLst>
              <a:path w="83125" h="184454">
                <a:moveTo>
                  <a:pt x="0" y="184454"/>
                </a:moveTo>
                <a:lnTo>
                  <a:pt x="83125" y="184454"/>
                </a:lnTo>
                <a:lnTo>
                  <a:pt x="83125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753232" y="2492036"/>
            <a:ext cx="83121" cy="184454"/>
          </a:xfrm>
          <a:custGeom>
            <a:avLst/>
            <a:gdLst/>
            <a:ahLst/>
            <a:cxnLst/>
            <a:rect l="l" t="t" r="r" b="b"/>
            <a:pathLst>
              <a:path w="83121" h="184454">
                <a:moveTo>
                  <a:pt x="0" y="184454"/>
                </a:moveTo>
                <a:lnTo>
                  <a:pt x="83121" y="184454"/>
                </a:lnTo>
                <a:lnTo>
                  <a:pt x="83121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753232" y="2492036"/>
            <a:ext cx="83121" cy="184454"/>
          </a:xfrm>
          <a:custGeom>
            <a:avLst/>
            <a:gdLst/>
            <a:ahLst/>
            <a:cxnLst/>
            <a:rect l="l" t="t" r="r" b="b"/>
            <a:pathLst>
              <a:path w="83121" h="184454">
                <a:moveTo>
                  <a:pt x="0" y="184454"/>
                </a:moveTo>
                <a:lnTo>
                  <a:pt x="83121" y="184454"/>
                </a:lnTo>
                <a:lnTo>
                  <a:pt x="83121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77787" y="2492036"/>
            <a:ext cx="83121" cy="184454"/>
          </a:xfrm>
          <a:custGeom>
            <a:avLst/>
            <a:gdLst/>
            <a:ahLst/>
            <a:cxnLst/>
            <a:rect l="l" t="t" r="r" b="b"/>
            <a:pathLst>
              <a:path w="83121" h="184454">
                <a:moveTo>
                  <a:pt x="0" y="184454"/>
                </a:moveTo>
                <a:lnTo>
                  <a:pt x="83121" y="184454"/>
                </a:lnTo>
                <a:lnTo>
                  <a:pt x="83121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77787" y="2492036"/>
            <a:ext cx="83121" cy="184454"/>
          </a:xfrm>
          <a:custGeom>
            <a:avLst/>
            <a:gdLst/>
            <a:ahLst/>
            <a:cxnLst/>
            <a:rect l="l" t="t" r="r" b="b"/>
            <a:pathLst>
              <a:path w="83121" h="184454">
                <a:moveTo>
                  <a:pt x="0" y="184454"/>
                </a:moveTo>
                <a:lnTo>
                  <a:pt x="83121" y="184454"/>
                </a:lnTo>
                <a:lnTo>
                  <a:pt x="83121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202331" y="2492036"/>
            <a:ext cx="83125" cy="184454"/>
          </a:xfrm>
          <a:custGeom>
            <a:avLst/>
            <a:gdLst/>
            <a:ahLst/>
            <a:cxnLst/>
            <a:rect l="l" t="t" r="r" b="b"/>
            <a:pathLst>
              <a:path w="83125" h="184454">
                <a:moveTo>
                  <a:pt x="0" y="184454"/>
                </a:moveTo>
                <a:lnTo>
                  <a:pt x="83125" y="184454"/>
                </a:lnTo>
                <a:lnTo>
                  <a:pt x="83125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202331" y="2492036"/>
            <a:ext cx="83125" cy="184454"/>
          </a:xfrm>
          <a:custGeom>
            <a:avLst/>
            <a:gdLst/>
            <a:ahLst/>
            <a:cxnLst/>
            <a:rect l="l" t="t" r="r" b="b"/>
            <a:pathLst>
              <a:path w="83125" h="184454">
                <a:moveTo>
                  <a:pt x="0" y="184454"/>
                </a:moveTo>
                <a:lnTo>
                  <a:pt x="83125" y="184454"/>
                </a:lnTo>
                <a:lnTo>
                  <a:pt x="83125" y="0"/>
                </a:lnTo>
                <a:lnTo>
                  <a:pt x="0" y="0"/>
                </a:lnTo>
                <a:lnTo>
                  <a:pt x="0" y="184454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191860" y="2196891"/>
            <a:ext cx="83117" cy="184467"/>
          </a:xfrm>
          <a:custGeom>
            <a:avLst/>
            <a:gdLst/>
            <a:ahLst/>
            <a:cxnLst/>
            <a:rect l="l" t="t" r="r" b="b"/>
            <a:pathLst>
              <a:path w="83117" h="184467">
                <a:moveTo>
                  <a:pt x="0" y="184467"/>
                </a:moveTo>
                <a:lnTo>
                  <a:pt x="83117" y="184467"/>
                </a:lnTo>
                <a:lnTo>
                  <a:pt x="83117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91860" y="2196891"/>
            <a:ext cx="83117" cy="184467"/>
          </a:xfrm>
          <a:custGeom>
            <a:avLst/>
            <a:gdLst/>
            <a:ahLst/>
            <a:cxnLst/>
            <a:rect l="l" t="t" r="r" b="b"/>
            <a:pathLst>
              <a:path w="83117" h="184467">
                <a:moveTo>
                  <a:pt x="0" y="184467"/>
                </a:moveTo>
                <a:lnTo>
                  <a:pt x="83117" y="184467"/>
                </a:lnTo>
                <a:lnTo>
                  <a:pt x="83117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539169" y="2196891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539169" y="2196891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31406" y="2196891"/>
            <a:ext cx="83117" cy="184467"/>
          </a:xfrm>
          <a:custGeom>
            <a:avLst/>
            <a:gdLst/>
            <a:ahLst/>
            <a:cxnLst/>
            <a:rect l="l" t="t" r="r" b="b"/>
            <a:pathLst>
              <a:path w="83117" h="184467">
                <a:moveTo>
                  <a:pt x="0" y="184467"/>
                </a:moveTo>
                <a:lnTo>
                  <a:pt x="83117" y="184467"/>
                </a:lnTo>
                <a:lnTo>
                  <a:pt x="83117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631406" y="2196891"/>
            <a:ext cx="83117" cy="184467"/>
          </a:xfrm>
          <a:custGeom>
            <a:avLst/>
            <a:gdLst/>
            <a:ahLst/>
            <a:cxnLst/>
            <a:rect l="l" t="t" r="r" b="b"/>
            <a:pathLst>
              <a:path w="83117" h="184467">
                <a:moveTo>
                  <a:pt x="0" y="184467"/>
                </a:moveTo>
                <a:lnTo>
                  <a:pt x="83117" y="184467"/>
                </a:lnTo>
                <a:lnTo>
                  <a:pt x="83117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855950" y="2196891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55950" y="2196891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80495" y="2196891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80495" y="2196891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304143" y="2196891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304143" y="2196891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07626" y="2196891"/>
            <a:ext cx="83109" cy="184467"/>
          </a:xfrm>
          <a:custGeom>
            <a:avLst/>
            <a:gdLst/>
            <a:ahLst/>
            <a:cxnLst/>
            <a:rect l="l" t="t" r="r" b="b"/>
            <a:pathLst>
              <a:path w="83109" h="184467">
                <a:moveTo>
                  <a:pt x="0" y="184467"/>
                </a:moveTo>
                <a:lnTo>
                  <a:pt x="83109" y="184467"/>
                </a:lnTo>
                <a:lnTo>
                  <a:pt x="83109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507626" y="2196891"/>
            <a:ext cx="83109" cy="184467"/>
          </a:xfrm>
          <a:custGeom>
            <a:avLst/>
            <a:gdLst/>
            <a:ahLst/>
            <a:cxnLst/>
            <a:rect l="l" t="t" r="r" b="b"/>
            <a:pathLst>
              <a:path w="83109" h="184467">
                <a:moveTo>
                  <a:pt x="0" y="184467"/>
                </a:moveTo>
                <a:lnTo>
                  <a:pt x="83109" y="184467"/>
                </a:lnTo>
                <a:lnTo>
                  <a:pt x="83109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77787" y="2196891"/>
            <a:ext cx="83121" cy="184467"/>
          </a:xfrm>
          <a:custGeom>
            <a:avLst/>
            <a:gdLst/>
            <a:ahLst/>
            <a:cxnLst/>
            <a:rect l="l" t="t" r="r" b="b"/>
            <a:pathLst>
              <a:path w="83121" h="184467">
                <a:moveTo>
                  <a:pt x="0" y="184467"/>
                </a:moveTo>
                <a:lnTo>
                  <a:pt x="83121" y="184467"/>
                </a:lnTo>
                <a:lnTo>
                  <a:pt x="83121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977787" y="2196891"/>
            <a:ext cx="83121" cy="184467"/>
          </a:xfrm>
          <a:custGeom>
            <a:avLst/>
            <a:gdLst/>
            <a:ahLst/>
            <a:cxnLst/>
            <a:rect l="l" t="t" r="r" b="b"/>
            <a:pathLst>
              <a:path w="83121" h="184467">
                <a:moveTo>
                  <a:pt x="0" y="184467"/>
                </a:moveTo>
                <a:lnTo>
                  <a:pt x="83121" y="184467"/>
                </a:lnTo>
                <a:lnTo>
                  <a:pt x="83121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519123" y="1901743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1519123" y="1901743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43667" y="1901743"/>
            <a:ext cx="83121" cy="184467"/>
          </a:xfrm>
          <a:custGeom>
            <a:avLst/>
            <a:gdLst/>
            <a:ahLst/>
            <a:cxnLst/>
            <a:rect l="l" t="t" r="r" b="b"/>
            <a:pathLst>
              <a:path w="83121" h="184467">
                <a:moveTo>
                  <a:pt x="0" y="184467"/>
                </a:moveTo>
                <a:lnTo>
                  <a:pt x="83121" y="184467"/>
                </a:lnTo>
                <a:lnTo>
                  <a:pt x="83121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743667" y="1901743"/>
            <a:ext cx="83121" cy="184467"/>
          </a:xfrm>
          <a:custGeom>
            <a:avLst/>
            <a:gdLst/>
            <a:ahLst/>
            <a:cxnLst/>
            <a:rect l="l" t="t" r="r" b="b"/>
            <a:pathLst>
              <a:path w="83121" h="184467">
                <a:moveTo>
                  <a:pt x="0" y="184467"/>
                </a:moveTo>
                <a:lnTo>
                  <a:pt x="83121" y="184467"/>
                </a:lnTo>
                <a:lnTo>
                  <a:pt x="83121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968222" y="1901743"/>
            <a:ext cx="83121" cy="184467"/>
          </a:xfrm>
          <a:custGeom>
            <a:avLst/>
            <a:gdLst/>
            <a:ahLst/>
            <a:cxnLst/>
            <a:rect l="l" t="t" r="r" b="b"/>
            <a:pathLst>
              <a:path w="83121" h="184467">
                <a:moveTo>
                  <a:pt x="0" y="184467"/>
                </a:moveTo>
                <a:lnTo>
                  <a:pt x="83121" y="184467"/>
                </a:lnTo>
                <a:lnTo>
                  <a:pt x="83121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68222" y="1901743"/>
            <a:ext cx="83121" cy="184467"/>
          </a:xfrm>
          <a:custGeom>
            <a:avLst/>
            <a:gdLst/>
            <a:ahLst/>
            <a:cxnLst/>
            <a:rect l="l" t="t" r="r" b="b"/>
            <a:pathLst>
              <a:path w="83121" h="184467">
                <a:moveTo>
                  <a:pt x="0" y="184467"/>
                </a:moveTo>
                <a:lnTo>
                  <a:pt x="83121" y="184467"/>
                </a:lnTo>
                <a:lnTo>
                  <a:pt x="83121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191860" y="1901743"/>
            <a:ext cx="83117" cy="184467"/>
          </a:xfrm>
          <a:custGeom>
            <a:avLst/>
            <a:gdLst/>
            <a:ahLst/>
            <a:cxnLst/>
            <a:rect l="l" t="t" r="r" b="b"/>
            <a:pathLst>
              <a:path w="83117" h="184467">
                <a:moveTo>
                  <a:pt x="0" y="184467"/>
                </a:moveTo>
                <a:lnTo>
                  <a:pt x="83117" y="184467"/>
                </a:lnTo>
                <a:lnTo>
                  <a:pt x="83117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191860" y="1901743"/>
            <a:ext cx="83117" cy="184467"/>
          </a:xfrm>
          <a:custGeom>
            <a:avLst/>
            <a:gdLst/>
            <a:ahLst/>
            <a:cxnLst/>
            <a:rect l="l" t="t" r="r" b="b"/>
            <a:pathLst>
              <a:path w="83117" h="184467">
                <a:moveTo>
                  <a:pt x="0" y="184467"/>
                </a:moveTo>
                <a:lnTo>
                  <a:pt x="83117" y="184467"/>
                </a:lnTo>
                <a:lnTo>
                  <a:pt x="83117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631406" y="1901743"/>
            <a:ext cx="83117" cy="184467"/>
          </a:xfrm>
          <a:custGeom>
            <a:avLst/>
            <a:gdLst/>
            <a:ahLst/>
            <a:cxnLst/>
            <a:rect l="l" t="t" r="r" b="b"/>
            <a:pathLst>
              <a:path w="83117" h="184467">
                <a:moveTo>
                  <a:pt x="0" y="184467"/>
                </a:moveTo>
                <a:lnTo>
                  <a:pt x="83117" y="184467"/>
                </a:lnTo>
                <a:lnTo>
                  <a:pt x="83117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631406" y="1901743"/>
            <a:ext cx="83117" cy="184467"/>
          </a:xfrm>
          <a:custGeom>
            <a:avLst/>
            <a:gdLst/>
            <a:ahLst/>
            <a:cxnLst/>
            <a:rect l="l" t="t" r="r" b="b"/>
            <a:pathLst>
              <a:path w="83117" h="184467">
                <a:moveTo>
                  <a:pt x="0" y="184467"/>
                </a:moveTo>
                <a:lnTo>
                  <a:pt x="83117" y="184467"/>
                </a:lnTo>
                <a:lnTo>
                  <a:pt x="83117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855950" y="1901743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55950" y="1901743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080495" y="1901743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080495" y="1901743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304143" y="1901743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304143" y="1901743"/>
            <a:ext cx="83125" cy="184467"/>
          </a:xfrm>
          <a:custGeom>
            <a:avLst/>
            <a:gdLst/>
            <a:ahLst/>
            <a:cxnLst/>
            <a:rect l="l" t="t" r="r" b="b"/>
            <a:pathLst>
              <a:path w="83125" h="184467">
                <a:moveTo>
                  <a:pt x="0" y="184467"/>
                </a:moveTo>
                <a:lnTo>
                  <a:pt x="83125" y="184467"/>
                </a:lnTo>
                <a:lnTo>
                  <a:pt x="83125" y="0"/>
                </a:lnTo>
                <a:lnTo>
                  <a:pt x="0" y="0"/>
                </a:lnTo>
                <a:lnTo>
                  <a:pt x="0" y="184467"/>
                </a:lnTo>
                <a:close/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666265" y="2581547"/>
            <a:ext cx="922337" cy="0"/>
          </a:xfrm>
          <a:custGeom>
            <a:avLst/>
            <a:gdLst/>
            <a:ahLst/>
            <a:cxnLst/>
            <a:rect l="l" t="t" r="r" b="b"/>
            <a:pathLst>
              <a:path w="922337">
                <a:moveTo>
                  <a:pt x="0" y="0"/>
                </a:moveTo>
                <a:lnTo>
                  <a:pt x="922337" y="0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573371" y="2560124"/>
            <a:ext cx="52441" cy="42843"/>
          </a:xfrm>
          <a:custGeom>
            <a:avLst/>
            <a:gdLst/>
            <a:ahLst/>
            <a:cxnLst/>
            <a:rect l="l" t="t" r="r" b="b"/>
            <a:pathLst>
              <a:path w="52441" h="42843">
                <a:moveTo>
                  <a:pt x="52441" y="21423"/>
                </a:moveTo>
                <a:lnTo>
                  <a:pt x="0" y="0"/>
                </a:lnTo>
                <a:lnTo>
                  <a:pt x="12448" y="21423"/>
                </a:lnTo>
                <a:lnTo>
                  <a:pt x="0" y="42843"/>
                </a:lnTo>
                <a:lnTo>
                  <a:pt x="52441" y="21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629055" y="2560124"/>
            <a:ext cx="52441" cy="42843"/>
          </a:xfrm>
          <a:custGeom>
            <a:avLst/>
            <a:gdLst/>
            <a:ahLst/>
            <a:cxnLst/>
            <a:rect l="l" t="t" r="r" b="b"/>
            <a:pathLst>
              <a:path w="52441" h="42843">
                <a:moveTo>
                  <a:pt x="0" y="21423"/>
                </a:moveTo>
                <a:lnTo>
                  <a:pt x="52441" y="42843"/>
                </a:lnTo>
                <a:lnTo>
                  <a:pt x="39992" y="21423"/>
                </a:lnTo>
                <a:lnTo>
                  <a:pt x="52441" y="0"/>
                </a:lnTo>
                <a:lnTo>
                  <a:pt x="0" y="21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427708" y="2581108"/>
            <a:ext cx="86963" cy="0"/>
          </a:xfrm>
          <a:custGeom>
            <a:avLst/>
            <a:gdLst/>
            <a:ahLst/>
            <a:cxnLst/>
            <a:rect l="l" t="t" r="r" b="b"/>
            <a:pathLst>
              <a:path w="86963">
                <a:moveTo>
                  <a:pt x="0" y="0"/>
                </a:moveTo>
                <a:lnTo>
                  <a:pt x="86963" y="0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491703" y="2568722"/>
            <a:ext cx="44630" cy="26586"/>
          </a:xfrm>
          <a:custGeom>
            <a:avLst/>
            <a:gdLst/>
            <a:ahLst/>
            <a:cxnLst/>
            <a:rect l="l" t="t" r="r" b="b"/>
            <a:pathLst>
              <a:path w="44630" h="26586">
                <a:moveTo>
                  <a:pt x="44630" y="13295"/>
                </a:moveTo>
                <a:lnTo>
                  <a:pt x="39149" y="12603"/>
                </a:lnTo>
                <a:lnTo>
                  <a:pt x="30684" y="10680"/>
                </a:lnTo>
                <a:lnTo>
                  <a:pt x="21366" y="7860"/>
                </a:lnTo>
                <a:lnTo>
                  <a:pt x="12649" y="5228"/>
                </a:lnTo>
                <a:lnTo>
                  <a:pt x="6988" y="2808"/>
                </a:lnTo>
                <a:lnTo>
                  <a:pt x="0" y="0"/>
                </a:lnTo>
                <a:lnTo>
                  <a:pt x="0" y="26586"/>
                </a:lnTo>
                <a:lnTo>
                  <a:pt x="2498" y="25400"/>
                </a:lnTo>
                <a:lnTo>
                  <a:pt x="12649" y="21352"/>
                </a:lnTo>
                <a:lnTo>
                  <a:pt x="21366" y="18726"/>
                </a:lnTo>
                <a:lnTo>
                  <a:pt x="30684" y="15905"/>
                </a:lnTo>
                <a:lnTo>
                  <a:pt x="39149" y="13978"/>
                </a:lnTo>
                <a:lnTo>
                  <a:pt x="44630" y="1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397266" y="2567783"/>
            <a:ext cx="44630" cy="26587"/>
          </a:xfrm>
          <a:custGeom>
            <a:avLst/>
            <a:gdLst/>
            <a:ahLst/>
            <a:cxnLst/>
            <a:rect l="l" t="t" r="r" b="b"/>
            <a:pathLst>
              <a:path w="44630" h="26587">
                <a:moveTo>
                  <a:pt x="0" y="13295"/>
                </a:moveTo>
                <a:lnTo>
                  <a:pt x="5481" y="13982"/>
                </a:lnTo>
                <a:lnTo>
                  <a:pt x="13935" y="15910"/>
                </a:lnTo>
                <a:lnTo>
                  <a:pt x="23263" y="18726"/>
                </a:lnTo>
                <a:lnTo>
                  <a:pt x="31981" y="21358"/>
                </a:lnTo>
                <a:lnTo>
                  <a:pt x="37641" y="23782"/>
                </a:lnTo>
                <a:lnTo>
                  <a:pt x="44630" y="26587"/>
                </a:lnTo>
                <a:lnTo>
                  <a:pt x="44630" y="0"/>
                </a:lnTo>
                <a:lnTo>
                  <a:pt x="42132" y="1190"/>
                </a:lnTo>
                <a:lnTo>
                  <a:pt x="31981" y="5233"/>
                </a:lnTo>
                <a:lnTo>
                  <a:pt x="23263" y="7860"/>
                </a:lnTo>
                <a:lnTo>
                  <a:pt x="13935" y="10681"/>
                </a:lnTo>
                <a:lnTo>
                  <a:pt x="5481" y="12608"/>
                </a:lnTo>
                <a:lnTo>
                  <a:pt x="0" y="132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59524" y="2584072"/>
            <a:ext cx="80404" cy="158115"/>
          </a:xfrm>
          <a:custGeom>
            <a:avLst/>
            <a:gdLst/>
            <a:ahLst/>
            <a:cxnLst/>
            <a:rect l="l" t="t" r="r" b="b"/>
            <a:pathLst>
              <a:path w="80404" h="158114">
                <a:moveTo>
                  <a:pt x="80404" y="158115"/>
                </a:moveTo>
                <a:lnTo>
                  <a:pt x="63932" y="155651"/>
                </a:lnTo>
                <a:lnTo>
                  <a:pt x="49876" y="149245"/>
                </a:lnTo>
                <a:lnTo>
                  <a:pt x="38042" y="139544"/>
                </a:lnTo>
                <a:lnTo>
                  <a:pt x="28241" y="127194"/>
                </a:lnTo>
                <a:lnTo>
                  <a:pt x="20282" y="112840"/>
                </a:lnTo>
                <a:lnTo>
                  <a:pt x="13973" y="97130"/>
                </a:lnTo>
                <a:lnTo>
                  <a:pt x="9124" y="80709"/>
                </a:lnTo>
                <a:lnTo>
                  <a:pt x="5545" y="64224"/>
                </a:lnTo>
                <a:lnTo>
                  <a:pt x="3043" y="48320"/>
                </a:lnTo>
                <a:lnTo>
                  <a:pt x="1428" y="33645"/>
                </a:lnTo>
                <a:lnTo>
                  <a:pt x="510" y="20845"/>
                </a:lnTo>
                <a:lnTo>
                  <a:pt x="98" y="10565"/>
                </a:lnTo>
                <a:lnTo>
                  <a:pt x="0" y="3452"/>
                </a:lnTo>
                <a:lnTo>
                  <a:pt x="25" y="153"/>
                </a:lnTo>
                <a:lnTo>
                  <a:pt x="28" y="0"/>
                </a:lnTo>
              </a:path>
            </a:pathLst>
          </a:custGeom>
          <a:ln w="5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208760" y="19613"/>
            <a:ext cx="212505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Stream-Oriented</a:t>
            </a:r>
            <a:r>
              <a:rPr sz="600" spc="-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Streams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300" y="243119"/>
            <a:ext cx="395501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Streams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Service:</a:t>
            </a:r>
            <a:r>
              <a:rPr sz="1400" spc="1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Enforcing</a:t>
            </a:r>
            <a:r>
              <a:rPr sz="1400" spc="1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844" y="987085"/>
            <a:ext cx="4285986" cy="9570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</a:t>
            </a:r>
            <a:r>
              <a:rPr sz="11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cing</a:t>
            </a:r>
            <a:r>
              <a:rPr sz="1100" spc="2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100" spc="19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vice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arious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tools,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ferentiated</a:t>
            </a:r>
            <a:r>
              <a:rPr sz="1100" spc="-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services</a:t>
            </a:r>
            <a:r>
              <a:rPr sz="11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 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certain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pac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ets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prioritized.</a:t>
            </a:r>
            <a:endParaRPr sz="1100">
              <a:latin typeface="Times New Roman"/>
              <a:cs typeface="Times New Roman"/>
            </a:endParaRPr>
          </a:p>
          <a:p>
            <a:pPr marL="289788" marR="155586">
              <a:lnSpc>
                <a:spcPts val="1650"/>
              </a:lnSpc>
              <a:spcBef>
                <a:spcPts val="18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help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getting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across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rece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ers. 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particularly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useful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fers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reduce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jitter: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6128" y="1934706"/>
            <a:ext cx="86100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ck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et</a:t>
            </a:r>
            <a:r>
              <a:rPr sz="650" spc="4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depa</a:t>
            </a:r>
            <a:r>
              <a:rPr sz="650" spc="25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ts</a:t>
            </a:r>
            <a:r>
              <a:rPr sz="650" spc="4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source</a:t>
            </a:r>
            <a:endParaRPr sz="6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6477" y="2229854"/>
            <a:ext cx="880649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ck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et</a:t>
            </a:r>
            <a:r>
              <a:rPr sz="650" spc="4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ar</a:t>
            </a:r>
            <a:r>
              <a:rPr sz="650" spc="9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es</a:t>
            </a:r>
            <a:r>
              <a:rPr sz="650" spc="4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at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b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uf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f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57007" y="2470622"/>
            <a:ext cx="536679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Time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b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uf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f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627" y="2524986"/>
            <a:ext cx="1051500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ck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et</a:t>
            </a:r>
            <a:r>
              <a:rPr sz="650" spc="4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rem</a:t>
            </a:r>
            <a:r>
              <a:rPr sz="650" spc="-9" dirty="0" smtClean="0">
                <a:solidFill>
                  <a:srgbClr val="363435"/>
                </a:solidFill>
                <a:latin typeface="Arial"/>
                <a:cs typeface="Arial"/>
              </a:rPr>
              <a:t>o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ed</a:t>
            </a:r>
            <a:r>
              <a:rPr sz="650" spc="5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from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b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uf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f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er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42723" y="2688276"/>
            <a:ext cx="625811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Gap</a:t>
            </a:r>
            <a:r>
              <a:rPr sz="650" spc="2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</a:t>
            </a:r>
            <a:r>
              <a:rPr sz="650" spc="1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pl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yba</a:t>
            </a:r>
            <a:r>
              <a:rPr sz="650" spc="-14" dirty="0" smtClean="0">
                <a:solidFill>
                  <a:srgbClr val="363435"/>
                </a:solidFill>
                <a:latin typeface="Arial"/>
                <a:cs typeface="Arial"/>
              </a:rPr>
              <a:t>c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68151" y="2855368"/>
            <a:ext cx="72286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29026" y="2855368"/>
            <a:ext cx="72286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14251" y="2855368"/>
            <a:ext cx="429921" cy="209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5885" marR="152214" algn="ctr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10</a:t>
            </a:r>
            <a:endParaRPr sz="650">
              <a:latin typeface="Arial"/>
              <a:cs typeface="Arial"/>
            </a:endParaRPr>
          </a:p>
          <a:p>
            <a:pPr algn="ctr">
              <a:lnSpc>
                <a:spcPct val="95825"/>
              </a:lnSpc>
              <a:spcBef>
                <a:spcPts val="4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Time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(sec)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27334" y="2855368"/>
            <a:ext cx="11917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15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8210" y="2855368"/>
            <a:ext cx="119172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20</a:t>
            </a:r>
            <a:endParaRPr sz="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40970" y="2492036"/>
            <a:ext cx="97685" cy="1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573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38656" y="2492036"/>
            <a:ext cx="112278" cy="1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327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0934" y="2492036"/>
            <a:ext cx="112279" cy="1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491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63213" y="2492036"/>
            <a:ext cx="112270" cy="1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650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5484" y="2492036"/>
            <a:ext cx="112274" cy="1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823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7758" y="2492036"/>
            <a:ext cx="112277" cy="1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988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0035" y="2492036"/>
            <a:ext cx="97700" cy="1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153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7735" y="2492036"/>
            <a:ext cx="141433" cy="890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00"/>
              </a:lnSpc>
              <a:spcBef>
                <a:spcPts val="1"/>
              </a:spcBef>
            </a:pPr>
            <a:endParaRPr sz="700"/>
          </a:p>
        </p:txBody>
      </p:sp>
      <p:sp>
        <p:nvSpPr>
          <p:cNvPr id="19" name="object 19"/>
          <p:cNvSpPr txBox="1"/>
          <p:nvPr/>
        </p:nvSpPr>
        <p:spPr>
          <a:xfrm>
            <a:off x="3539169" y="2492036"/>
            <a:ext cx="83125" cy="1844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01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97735" y="2581108"/>
            <a:ext cx="141433" cy="953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750"/>
              </a:lnSpc>
              <a:spcBef>
                <a:spcPts val="1"/>
              </a:spcBef>
            </a:pPr>
            <a:endParaRPr sz="750"/>
          </a:p>
        </p:txBody>
      </p:sp>
      <p:sp>
        <p:nvSpPr>
          <p:cNvPr id="17" name="object 17"/>
          <p:cNvSpPr txBox="1"/>
          <p:nvPr/>
        </p:nvSpPr>
        <p:spPr>
          <a:xfrm>
            <a:off x="3539169" y="2196891"/>
            <a:ext cx="83125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905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7787" y="2196891"/>
            <a:ext cx="83121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081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07626" y="2196891"/>
            <a:ext cx="83109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396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80495" y="2196891"/>
            <a:ext cx="97245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843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7740" y="2196891"/>
            <a:ext cx="111820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036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89560" y="2196891"/>
            <a:ext cx="97708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663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55950" y="2196891"/>
            <a:ext cx="83125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05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31406" y="2196891"/>
            <a:ext cx="83117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168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9123" y="1901743"/>
            <a:ext cx="97704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10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6827" y="1901743"/>
            <a:ext cx="112268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749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9095" y="1901743"/>
            <a:ext cx="112274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9919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1370" y="1901743"/>
            <a:ext cx="112279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088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649" y="1901743"/>
            <a:ext cx="112270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247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919" y="1901743"/>
            <a:ext cx="111820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420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7740" y="1901743"/>
            <a:ext cx="111820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038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289560" y="1901743"/>
            <a:ext cx="97708" cy="184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664">
              <a:lnSpc>
                <a:spcPct val="95825"/>
              </a:lnSpc>
              <a:spcBef>
                <a:spcPts val="35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object 8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0" y="141770"/>
            <a:ext cx="4608004" cy="575843"/>
          </a:xfrm>
          <a:custGeom>
            <a:avLst/>
            <a:gdLst/>
            <a:ahLst/>
            <a:cxnLst/>
            <a:rect l="l" t="t" r="r" b="b"/>
            <a:pathLst>
              <a:path w="4608004" h="575843">
                <a:moveTo>
                  <a:pt x="0" y="575843"/>
                </a:moveTo>
                <a:lnTo>
                  <a:pt x="4608004" y="575843"/>
                </a:lnTo>
                <a:lnTo>
                  <a:pt x="4608004" y="0"/>
                </a:lnTo>
                <a:lnTo>
                  <a:pt x="0" y="0"/>
                </a:lnTo>
                <a:lnTo>
                  <a:pt x="0" y="575843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7743" y="835507"/>
            <a:ext cx="4432566" cy="175556"/>
          </a:xfrm>
          <a:custGeom>
            <a:avLst/>
            <a:gdLst/>
            <a:ahLst/>
            <a:cxnLst/>
            <a:rect l="l" t="t" r="r" b="b"/>
            <a:pathLst>
              <a:path w="4432566" h="175556">
                <a:moveTo>
                  <a:pt x="0" y="50800"/>
                </a:moveTo>
                <a:lnTo>
                  <a:pt x="0" y="175556"/>
                </a:lnTo>
                <a:lnTo>
                  <a:pt x="4432566" y="175556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7743" y="96011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456809" y="115124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89344" y="120204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520310" y="867045"/>
            <a:ext cx="50800" cy="29689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20310" y="930545"/>
            <a:ext cx="50800" cy="23339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7743" y="1042696"/>
            <a:ext cx="4432566" cy="172045"/>
          </a:xfrm>
          <a:custGeom>
            <a:avLst/>
            <a:gdLst/>
            <a:ahLst/>
            <a:cxnLst/>
            <a:rect l="l" t="t" r="r" b="b"/>
            <a:pathLst>
              <a:path w="4432566" h="172045">
                <a:moveTo>
                  <a:pt x="0" y="121245"/>
                </a:moveTo>
                <a:lnTo>
                  <a:pt x="16636" y="158759"/>
                </a:lnTo>
                <a:lnTo>
                  <a:pt x="50800" y="172045"/>
                </a:lnTo>
                <a:lnTo>
                  <a:pt x="4381765" y="172045"/>
                </a:lnTo>
                <a:lnTo>
                  <a:pt x="4419279" y="155409"/>
                </a:lnTo>
                <a:lnTo>
                  <a:pt x="4432566" y="121245"/>
                </a:lnTo>
                <a:lnTo>
                  <a:pt x="4432566" y="0"/>
                </a:lnTo>
                <a:lnTo>
                  <a:pt x="0" y="0"/>
                </a:lnTo>
                <a:lnTo>
                  <a:pt x="0" y="1212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520310" y="917845"/>
            <a:ext cx="0" cy="265146"/>
          </a:xfrm>
          <a:custGeom>
            <a:avLst/>
            <a:gdLst/>
            <a:ahLst/>
            <a:cxnLst/>
            <a:rect l="l" t="t" r="r" b="b"/>
            <a:pathLst>
              <a:path h="265146">
                <a:moveTo>
                  <a:pt x="0" y="26514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520310" y="9051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520310" y="8924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20310" y="8797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42133" y="22031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19" h="114300">
                <a:moveTo>
                  <a:pt x="0" y="114300"/>
                </a:moveTo>
                <a:lnTo>
                  <a:pt x="388619" y="114300"/>
                </a:lnTo>
                <a:lnTo>
                  <a:pt x="38861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42133" y="22031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19" h="114300">
                <a:moveTo>
                  <a:pt x="0" y="114300"/>
                </a:moveTo>
                <a:lnTo>
                  <a:pt x="388619" y="114300"/>
                </a:lnTo>
                <a:lnTo>
                  <a:pt x="38861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42133" y="15173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19" h="114300">
                <a:moveTo>
                  <a:pt x="0" y="114300"/>
                </a:moveTo>
                <a:lnTo>
                  <a:pt x="388619" y="114300"/>
                </a:lnTo>
                <a:lnTo>
                  <a:pt x="38861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42133" y="15173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19" h="114300">
                <a:moveTo>
                  <a:pt x="0" y="114300"/>
                </a:moveTo>
                <a:lnTo>
                  <a:pt x="388619" y="114300"/>
                </a:lnTo>
                <a:lnTo>
                  <a:pt x="38861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743380" y="1540103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33473" y="1540177"/>
            <a:ext cx="68579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79" y="68582"/>
                </a:lnTo>
                <a:lnTo>
                  <a:pt x="68579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926259" y="1540103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14524" y="1540103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54859" y="1540103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244953" y="1540103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336393" y="1540177"/>
            <a:ext cx="68579" cy="68582"/>
          </a:xfrm>
          <a:custGeom>
            <a:avLst/>
            <a:gdLst/>
            <a:ahLst/>
            <a:cxnLst/>
            <a:rect l="l" t="t" r="r" b="b"/>
            <a:pathLst>
              <a:path w="68579" h="68582">
                <a:moveTo>
                  <a:pt x="0" y="68582"/>
                </a:moveTo>
                <a:lnTo>
                  <a:pt x="68579" y="68582"/>
                </a:lnTo>
                <a:lnTo>
                  <a:pt x="68579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429179" y="1540103"/>
            <a:ext cx="68582" cy="68580"/>
          </a:xfrm>
          <a:custGeom>
            <a:avLst/>
            <a:gdLst/>
            <a:ahLst/>
            <a:cxnLst/>
            <a:rect l="l" t="t" r="r" b="b"/>
            <a:pathLst>
              <a:path w="68582" h="68580">
                <a:moveTo>
                  <a:pt x="0" y="68580"/>
                </a:moveTo>
                <a:lnTo>
                  <a:pt x="68582" y="68580"/>
                </a:lnTo>
                <a:lnTo>
                  <a:pt x="68582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564993" y="1540177"/>
            <a:ext cx="68579" cy="68582"/>
          </a:xfrm>
          <a:custGeom>
            <a:avLst/>
            <a:gdLst/>
            <a:ahLst/>
            <a:cxnLst/>
            <a:rect l="l" t="t" r="r" b="b"/>
            <a:pathLst>
              <a:path w="68579" h="68582">
                <a:moveTo>
                  <a:pt x="0" y="68582"/>
                </a:moveTo>
                <a:lnTo>
                  <a:pt x="68579" y="68582"/>
                </a:lnTo>
                <a:lnTo>
                  <a:pt x="68579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656433" y="1540177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79" y="68582"/>
                </a:lnTo>
                <a:lnTo>
                  <a:pt x="68579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747873" y="1540179"/>
            <a:ext cx="68580" cy="68579"/>
          </a:xfrm>
          <a:custGeom>
            <a:avLst/>
            <a:gdLst/>
            <a:ahLst/>
            <a:cxnLst/>
            <a:rect l="l" t="t" r="r" b="b"/>
            <a:pathLst>
              <a:path w="68580" h="68579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839313" y="1540177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80" y="68582"/>
                </a:lnTo>
                <a:lnTo>
                  <a:pt x="68580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719173" y="15173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19" h="114300">
                <a:moveTo>
                  <a:pt x="0" y="114300"/>
                </a:moveTo>
                <a:lnTo>
                  <a:pt x="388619" y="114300"/>
                </a:lnTo>
                <a:lnTo>
                  <a:pt x="38861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130653" y="15173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19" h="114300">
                <a:moveTo>
                  <a:pt x="0" y="114300"/>
                </a:moveTo>
                <a:lnTo>
                  <a:pt x="388619" y="114300"/>
                </a:lnTo>
                <a:lnTo>
                  <a:pt x="38861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743380" y="2225902"/>
            <a:ext cx="68579" cy="68579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33473" y="2225977"/>
            <a:ext cx="68579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79" y="68582"/>
                </a:lnTo>
                <a:lnTo>
                  <a:pt x="68579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926259" y="2225902"/>
            <a:ext cx="68579" cy="68579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016353" y="2225982"/>
            <a:ext cx="68582" cy="68580"/>
          </a:xfrm>
          <a:custGeom>
            <a:avLst/>
            <a:gdLst/>
            <a:ahLst/>
            <a:cxnLst/>
            <a:rect l="l" t="t" r="r" b="b"/>
            <a:pathLst>
              <a:path w="68582" h="68580">
                <a:moveTo>
                  <a:pt x="0" y="68579"/>
                </a:moveTo>
                <a:lnTo>
                  <a:pt x="68582" y="68579"/>
                </a:lnTo>
                <a:lnTo>
                  <a:pt x="68582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154859" y="2225902"/>
            <a:ext cx="68579" cy="68579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244953" y="2225900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336393" y="2225982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27833" y="222598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64993" y="2225977"/>
            <a:ext cx="68579" cy="68582"/>
          </a:xfrm>
          <a:custGeom>
            <a:avLst/>
            <a:gdLst/>
            <a:ahLst/>
            <a:cxnLst/>
            <a:rect l="l" t="t" r="r" b="b"/>
            <a:pathLst>
              <a:path w="68579" h="68582">
                <a:moveTo>
                  <a:pt x="0" y="68582"/>
                </a:moveTo>
                <a:lnTo>
                  <a:pt x="68579" y="68582"/>
                </a:lnTo>
                <a:lnTo>
                  <a:pt x="68579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656433" y="222598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747873" y="222597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839313" y="2225977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80" y="68582"/>
                </a:lnTo>
                <a:lnTo>
                  <a:pt x="68580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719173" y="22031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19" h="114300">
                <a:moveTo>
                  <a:pt x="0" y="114300"/>
                </a:moveTo>
                <a:lnTo>
                  <a:pt x="388619" y="114300"/>
                </a:lnTo>
                <a:lnTo>
                  <a:pt x="38861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130653" y="22031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19" h="114300">
                <a:moveTo>
                  <a:pt x="0" y="114300"/>
                </a:moveTo>
                <a:lnTo>
                  <a:pt x="388619" y="114300"/>
                </a:lnTo>
                <a:lnTo>
                  <a:pt x="388619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976473" y="1540177"/>
            <a:ext cx="68582" cy="68582"/>
          </a:xfrm>
          <a:custGeom>
            <a:avLst/>
            <a:gdLst/>
            <a:ahLst/>
            <a:cxnLst/>
            <a:rect l="l" t="t" r="r" b="b"/>
            <a:pathLst>
              <a:path w="68582" h="68582">
                <a:moveTo>
                  <a:pt x="0" y="68582"/>
                </a:moveTo>
                <a:lnTo>
                  <a:pt x="68582" y="68582"/>
                </a:lnTo>
                <a:lnTo>
                  <a:pt x="68582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67913" y="1540177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80" y="68582"/>
                </a:lnTo>
                <a:lnTo>
                  <a:pt x="68580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159353" y="1540179"/>
            <a:ext cx="68577" cy="68579"/>
          </a:xfrm>
          <a:custGeom>
            <a:avLst/>
            <a:gdLst/>
            <a:ahLst/>
            <a:cxnLst/>
            <a:rect l="l" t="t" r="r" b="b"/>
            <a:pathLst>
              <a:path w="68577" h="68579">
                <a:moveTo>
                  <a:pt x="0" y="68579"/>
                </a:moveTo>
                <a:lnTo>
                  <a:pt x="68577" y="68579"/>
                </a:lnTo>
                <a:lnTo>
                  <a:pt x="68577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50793" y="1540177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80" y="68582"/>
                </a:lnTo>
                <a:lnTo>
                  <a:pt x="68580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953613" y="15173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20" h="114300">
                <a:moveTo>
                  <a:pt x="0" y="114300"/>
                </a:moveTo>
                <a:lnTo>
                  <a:pt x="388620" y="114300"/>
                </a:lnTo>
                <a:lnTo>
                  <a:pt x="38862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742036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42618" y="1723133"/>
            <a:ext cx="68579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79" y="68582"/>
                </a:lnTo>
                <a:lnTo>
                  <a:pt x="68579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943201" y="1723059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043785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144369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44953" y="1723059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345537" y="1723133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80" y="68582"/>
                </a:lnTo>
                <a:lnTo>
                  <a:pt x="68580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446121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546705" y="1723059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546705" y="1723059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647289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647289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747873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747873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48457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848457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79" y="68580"/>
                </a:lnTo>
                <a:lnTo>
                  <a:pt x="68579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949041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3049625" y="1723059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3150209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250793" y="172305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742036" y="240886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842618" y="2408936"/>
            <a:ext cx="68579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79" y="68582"/>
                </a:lnTo>
                <a:lnTo>
                  <a:pt x="68579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1943201" y="2408862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943201" y="2408862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043785" y="240886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2144369" y="240886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2244953" y="2408859"/>
            <a:ext cx="68579" cy="68579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2345537" y="2408936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80" y="68582"/>
                </a:lnTo>
                <a:lnTo>
                  <a:pt x="68580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345537" y="2408936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80" y="68582"/>
                </a:lnTo>
                <a:lnTo>
                  <a:pt x="68580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446121" y="2408859"/>
            <a:ext cx="68580" cy="68579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546705" y="2408859"/>
            <a:ext cx="68579" cy="68579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647289" y="2408859"/>
            <a:ext cx="68580" cy="68579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747873" y="240886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747873" y="240886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48457" y="2408859"/>
            <a:ext cx="68580" cy="68579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79" y="68579"/>
                </a:lnTo>
                <a:lnTo>
                  <a:pt x="68579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949041" y="2408859"/>
            <a:ext cx="68580" cy="68579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049625" y="2408859"/>
            <a:ext cx="68579" cy="68579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150209" y="240886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150209" y="240886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80"/>
                </a:moveTo>
                <a:lnTo>
                  <a:pt x="68580" y="68580"/>
                </a:lnTo>
                <a:lnTo>
                  <a:pt x="68580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50793" y="2408859"/>
            <a:ext cx="68580" cy="68579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976473" y="2225982"/>
            <a:ext cx="68579" cy="68580"/>
          </a:xfrm>
          <a:custGeom>
            <a:avLst/>
            <a:gdLst/>
            <a:ahLst/>
            <a:cxnLst/>
            <a:rect l="l" t="t" r="r" b="b"/>
            <a:pathLst>
              <a:path w="68579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067913" y="2225982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0" y="68579"/>
                </a:moveTo>
                <a:lnTo>
                  <a:pt x="68580" y="68579"/>
                </a:lnTo>
                <a:lnTo>
                  <a:pt x="68580" y="0"/>
                </a:lnTo>
                <a:lnTo>
                  <a:pt x="0" y="0"/>
                </a:lnTo>
                <a:lnTo>
                  <a:pt x="0" y="68579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59353" y="2225979"/>
            <a:ext cx="68577" cy="68580"/>
          </a:xfrm>
          <a:custGeom>
            <a:avLst/>
            <a:gdLst/>
            <a:ahLst/>
            <a:cxnLst/>
            <a:rect l="l" t="t" r="r" b="b"/>
            <a:pathLst>
              <a:path w="68577" h="68580">
                <a:moveTo>
                  <a:pt x="0" y="68580"/>
                </a:moveTo>
                <a:lnTo>
                  <a:pt x="68577" y="68580"/>
                </a:lnTo>
                <a:lnTo>
                  <a:pt x="68577" y="0"/>
                </a:lnTo>
                <a:lnTo>
                  <a:pt x="0" y="0"/>
                </a:lnTo>
                <a:lnTo>
                  <a:pt x="0" y="6858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250793" y="2225977"/>
            <a:ext cx="68580" cy="68582"/>
          </a:xfrm>
          <a:custGeom>
            <a:avLst/>
            <a:gdLst/>
            <a:ahLst/>
            <a:cxnLst/>
            <a:rect l="l" t="t" r="r" b="b"/>
            <a:pathLst>
              <a:path w="68580" h="68582">
                <a:moveTo>
                  <a:pt x="0" y="68582"/>
                </a:moveTo>
                <a:lnTo>
                  <a:pt x="68580" y="68582"/>
                </a:lnTo>
                <a:lnTo>
                  <a:pt x="68580" y="0"/>
                </a:lnTo>
                <a:lnTo>
                  <a:pt x="0" y="0"/>
                </a:lnTo>
                <a:lnTo>
                  <a:pt x="0" y="68582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53613" y="2203119"/>
            <a:ext cx="388619" cy="114300"/>
          </a:xfrm>
          <a:custGeom>
            <a:avLst/>
            <a:gdLst/>
            <a:ahLst/>
            <a:cxnLst/>
            <a:rect l="l" t="t" r="r" b="b"/>
            <a:pathLst>
              <a:path w="388620" h="114300">
                <a:moveTo>
                  <a:pt x="0" y="114300"/>
                </a:moveTo>
                <a:lnTo>
                  <a:pt x="388620" y="114300"/>
                </a:lnTo>
                <a:lnTo>
                  <a:pt x="388620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ln w="317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2552598" y="1837994"/>
            <a:ext cx="347148" cy="0"/>
          </a:xfrm>
          <a:custGeom>
            <a:avLst/>
            <a:gdLst/>
            <a:ahLst/>
            <a:cxnLst/>
            <a:rect l="l" t="t" r="r" b="b"/>
            <a:pathLst>
              <a:path w="347148">
                <a:moveTo>
                  <a:pt x="0" y="0"/>
                </a:moveTo>
                <a:lnTo>
                  <a:pt x="347148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890500" y="1825091"/>
            <a:ext cx="31838" cy="25806"/>
          </a:xfrm>
          <a:custGeom>
            <a:avLst/>
            <a:gdLst/>
            <a:ahLst/>
            <a:cxnLst/>
            <a:rect l="l" t="t" r="r" b="b"/>
            <a:pathLst>
              <a:path w="31838" h="25806">
                <a:moveTo>
                  <a:pt x="31838" y="12903"/>
                </a:moveTo>
                <a:lnTo>
                  <a:pt x="0" y="0"/>
                </a:lnTo>
                <a:lnTo>
                  <a:pt x="7556" y="12903"/>
                </a:lnTo>
                <a:lnTo>
                  <a:pt x="0" y="25806"/>
                </a:lnTo>
                <a:lnTo>
                  <a:pt x="31838" y="1290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530005" y="1825091"/>
            <a:ext cx="31838" cy="25806"/>
          </a:xfrm>
          <a:custGeom>
            <a:avLst/>
            <a:gdLst/>
            <a:ahLst/>
            <a:cxnLst/>
            <a:rect l="l" t="t" r="r" b="b"/>
            <a:pathLst>
              <a:path w="31838" h="25806">
                <a:moveTo>
                  <a:pt x="0" y="12903"/>
                </a:moveTo>
                <a:lnTo>
                  <a:pt x="31838" y="25806"/>
                </a:lnTo>
                <a:lnTo>
                  <a:pt x="24282" y="12903"/>
                </a:lnTo>
                <a:lnTo>
                  <a:pt x="31838" y="0"/>
                </a:lnTo>
                <a:lnTo>
                  <a:pt x="0" y="1290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993493" y="2477439"/>
            <a:ext cx="411480" cy="91440"/>
          </a:xfrm>
          <a:custGeom>
            <a:avLst/>
            <a:gdLst/>
            <a:ahLst/>
            <a:cxnLst/>
            <a:rect l="l" t="t" r="r" b="b"/>
            <a:pathLst>
              <a:path w="411480" h="91439">
                <a:moveTo>
                  <a:pt x="411480" y="91439"/>
                </a:move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382113" y="2477439"/>
            <a:ext cx="68580" cy="68580"/>
          </a:xfrm>
          <a:custGeom>
            <a:avLst/>
            <a:gdLst/>
            <a:ahLst/>
            <a:cxnLst/>
            <a:rect l="l" t="t" r="r" b="b"/>
            <a:pathLst>
              <a:path w="68580" h="68580">
                <a:moveTo>
                  <a:pt x="68580" y="68579"/>
                </a:moveTo>
                <a:lnTo>
                  <a:pt x="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656433" y="2477439"/>
            <a:ext cx="114300" cy="68580"/>
          </a:xfrm>
          <a:custGeom>
            <a:avLst/>
            <a:gdLst/>
            <a:ahLst/>
            <a:cxnLst/>
            <a:rect l="l" t="t" r="r" b="b"/>
            <a:pathLst>
              <a:path w="114300" h="68580">
                <a:moveTo>
                  <a:pt x="0" y="68579"/>
                </a:moveTo>
                <a:lnTo>
                  <a:pt x="114299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25013" y="2477439"/>
            <a:ext cx="457200" cy="91440"/>
          </a:xfrm>
          <a:custGeom>
            <a:avLst/>
            <a:gdLst/>
            <a:ahLst/>
            <a:cxnLst/>
            <a:rect l="l" t="t" r="r" b="b"/>
            <a:pathLst>
              <a:path w="457200" h="91439">
                <a:moveTo>
                  <a:pt x="0" y="91439"/>
                </a:moveTo>
                <a:lnTo>
                  <a:pt x="457200" y="0"/>
                </a:lnTo>
              </a:path>
            </a:pathLst>
          </a:custGeom>
          <a:ln w="317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1208760" y="19613"/>
            <a:ext cx="212505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Stream-Oriented</a:t>
            </a:r>
            <a:r>
              <a:rPr sz="600" spc="-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Streams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600" spc="-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600" spc="-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5300" y="243119"/>
            <a:ext cx="3955019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Streams</a:t>
            </a:r>
            <a:r>
              <a:rPr sz="1400" spc="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spc="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Service:</a:t>
            </a:r>
            <a:r>
              <a:rPr sz="1400" spc="1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Enforcing</a:t>
            </a:r>
            <a:r>
              <a:rPr sz="1400" spc="1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spc="9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L="12700" marR="27329">
              <a:lnSpc>
                <a:spcPct val="95825"/>
              </a:lnSpc>
              <a:spcBef>
                <a:spcPts val="104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5844" y="851855"/>
            <a:ext cx="4053895" cy="3330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080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oblem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2"/>
              </a:spcBef>
            </a:pP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9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reduce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fects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pac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et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loss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(when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multiple</a:t>
            </a:r>
            <a:r>
              <a:rPr sz="900" spc="-2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samples</a:t>
            </a:r>
            <a:r>
              <a:rPr sz="900" spc="-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are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single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pac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et)?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598012" y="1440597"/>
            <a:ext cx="283157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Lost pa</a:t>
            </a:r>
            <a:r>
              <a:rPr sz="400" spc="-9" dirty="0" smtClean="0">
                <a:solidFill>
                  <a:srgbClr val="363435"/>
                </a:solidFill>
                <a:latin typeface="Arial"/>
                <a:cs typeface="Arial"/>
              </a:rPr>
              <a:t>ck</a:t>
            </a: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et</a:t>
            </a:r>
            <a:endParaRPr sz="4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523592" y="1532035"/>
            <a:ext cx="12989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Sent</a:t>
            </a:r>
            <a:endParaRPr sz="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432152" y="1714915"/>
            <a:ext cx="238658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Deli</a:t>
            </a:r>
            <a:r>
              <a:rPr sz="400" spc="-9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ered</a:t>
            </a:r>
            <a:endParaRPr sz="4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483713" y="1852075"/>
            <a:ext cx="462788" cy="1676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56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Gap of lost f</a:t>
            </a:r>
            <a:r>
              <a:rPr sz="400" spc="-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ames</a:t>
            </a:r>
            <a:endParaRPr sz="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6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(a)</a:t>
            </a:r>
            <a:endParaRPr sz="4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98012" y="2126397"/>
            <a:ext cx="283157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Lost pa</a:t>
            </a:r>
            <a:r>
              <a:rPr sz="400" spc="-9" dirty="0" smtClean="0">
                <a:solidFill>
                  <a:srgbClr val="363435"/>
                </a:solidFill>
                <a:latin typeface="Arial"/>
                <a:cs typeface="Arial"/>
              </a:rPr>
              <a:t>ck</a:t>
            </a: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et</a:t>
            </a:r>
            <a:endParaRPr sz="4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523592" y="2217835"/>
            <a:ext cx="129895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Sent</a:t>
            </a:r>
            <a:endParaRPr sz="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32152" y="2400715"/>
            <a:ext cx="238658" cy="76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Deli</a:t>
            </a:r>
            <a:r>
              <a:rPr sz="400" spc="-9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ered</a:t>
            </a:r>
            <a:endParaRPr sz="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15136" y="2537875"/>
            <a:ext cx="294652" cy="165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5825"/>
              </a:lnSpc>
              <a:spcBef>
                <a:spcPts val="4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Lost f</a:t>
            </a:r>
            <a:r>
              <a:rPr sz="400" spc="-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ames</a:t>
            </a:r>
            <a:endParaRPr sz="400">
              <a:latin typeface="Arial"/>
              <a:cs typeface="Arial"/>
            </a:endParaRPr>
          </a:p>
          <a:p>
            <a:pPr marL="62232" marR="137322" algn="ctr">
              <a:lnSpc>
                <a:spcPct val="95825"/>
              </a:lnSpc>
              <a:spcBef>
                <a:spcPts val="240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(b)</a:t>
            </a:r>
            <a:endParaRPr sz="4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72655" y="2789561"/>
            <a:ext cx="3679821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1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fect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pac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et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loss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(a)</a:t>
            </a:r>
            <a:r>
              <a:rPr sz="900" spc="-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non-interle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ed</a:t>
            </a:r>
            <a:r>
              <a:rPr sz="900" spc="-5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(b)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interle</a:t>
            </a:r>
            <a:r>
              <a:rPr sz="900" spc="-19" dirty="0" smtClean="0">
                <a:latin typeface="Times New Roman"/>
                <a:cs typeface="Times New Roman"/>
              </a:rPr>
              <a:t>a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ed</a:t>
            </a:r>
            <a:r>
              <a:rPr sz="900" spc="-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transmission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5844" y="3030506"/>
            <a:ext cx="4235295" cy="311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Requesting</a:t>
            </a:r>
            <a:r>
              <a:rPr sz="900" spc="-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sender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retransmit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missing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pac</a:t>
            </a:r>
            <a:r>
              <a:rPr sz="900" spc="-9" dirty="0" smtClean="0">
                <a:latin typeface="Times New Roman"/>
                <a:cs typeface="Times New Roman"/>
              </a:rPr>
              <a:t>k</a:t>
            </a:r>
            <a:r>
              <a:rPr sz="900" spc="0" dirty="0" smtClean="0">
                <a:latin typeface="Times New Roman"/>
                <a:cs typeface="Times New Roman"/>
              </a:rPr>
              <a:t>et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-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generally</a:t>
            </a:r>
            <a:r>
              <a:rPr sz="900" spc="-3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out</a:t>
            </a:r>
            <a:r>
              <a:rPr sz="900" spc="-1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question,</a:t>
            </a:r>
            <a:r>
              <a:rPr sz="900" spc="-3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so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endParaRPr sz="900">
              <a:latin typeface="Times New Roman"/>
              <a:cs typeface="Times New Roman"/>
            </a:endParaRPr>
          </a:p>
          <a:p>
            <a:pPr marL="12700" marR="17080">
              <a:lnSpc>
                <a:spcPct val="95825"/>
              </a:lnSpc>
              <a:spcBef>
                <a:spcPts val="27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for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ard</a:t>
            </a:r>
            <a:r>
              <a:rPr sz="9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error</a:t>
            </a:r>
            <a:r>
              <a:rPr sz="9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correction</a:t>
            </a:r>
            <a:r>
              <a:rPr sz="900" spc="-3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(FEe)</a:t>
            </a:r>
            <a:r>
              <a:rPr sz="9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needs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applied.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42036" y="2408899"/>
            <a:ext cx="84581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65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26617" y="2408899"/>
            <a:ext cx="100582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7" marR="19660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927200" y="2408899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8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027783" y="2408899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128367" y="2408899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28951" y="2408899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862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329535" y="2408899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430119" y="2408899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530703" y="2408899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9</a:t>
            </a:r>
            <a:endParaRPr sz="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31287" y="2408899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731871" y="2408899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11</a:t>
            </a:r>
            <a:endParaRPr sz="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32455" y="2408899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12</a:t>
            </a:r>
            <a:endParaRPr sz="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33039" y="2408899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13</a:t>
            </a:r>
            <a:endParaRPr sz="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33623" y="2408899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14</a:t>
            </a:r>
            <a:endParaRPr sz="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134207" y="2408899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15</a:t>
            </a:r>
            <a:endParaRPr sz="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234791" y="2408899"/>
            <a:ext cx="98856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19173" y="2203119"/>
            <a:ext cx="103543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4375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822717" y="2203119"/>
            <a:ext cx="9143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15" marR="15759" algn="ctr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14156" y="2203119"/>
            <a:ext cx="9143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60" marR="14415" algn="ctr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9</a:t>
            </a:r>
            <a:endParaRPr sz="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05596" y="2203119"/>
            <a:ext cx="113626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804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13</a:t>
            </a:r>
            <a:endParaRPr sz="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119223" y="2203119"/>
            <a:ext cx="114973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03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34196" y="2203119"/>
            <a:ext cx="90766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16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324963" y="2203119"/>
            <a:ext cx="9143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7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416403" y="2203119"/>
            <a:ext cx="94287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7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14</a:t>
            </a:r>
            <a:endParaRPr sz="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96413" y="2203119"/>
            <a:ext cx="45720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6" name="object 46"/>
          <p:cNvSpPr txBox="1"/>
          <p:nvPr/>
        </p:nvSpPr>
        <p:spPr>
          <a:xfrm>
            <a:off x="2542133" y="2203119"/>
            <a:ext cx="10286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43028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45003" y="2203119"/>
            <a:ext cx="9143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85" marR="15089" algn="ctr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736443" y="2203119"/>
            <a:ext cx="91440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4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11</a:t>
            </a:r>
            <a:endParaRPr sz="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27883" y="2203119"/>
            <a:ext cx="10286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1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15</a:t>
            </a:r>
            <a:endParaRPr sz="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30753" y="2203119"/>
            <a:ext cx="4571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41" name="object 41"/>
          <p:cNvSpPr txBox="1"/>
          <p:nvPr/>
        </p:nvSpPr>
        <p:spPr>
          <a:xfrm>
            <a:off x="2976473" y="2203119"/>
            <a:ext cx="8000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67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56483" y="2203119"/>
            <a:ext cx="91440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85" marR="15090" algn="ctr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47923" y="2203119"/>
            <a:ext cx="91438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3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12</a:t>
            </a:r>
            <a:endParaRPr sz="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39362" y="2203119"/>
            <a:ext cx="91441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2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42036" y="1723096"/>
            <a:ext cx="84581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65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6617" y="1723096"/>
            <a:ext cx="100582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7" marR="19660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27200" y="1723096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8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27783" y="1723096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128367" y="1723096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28951" y="1723096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862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29535" y="1723096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30119" y="1723096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530703" y="1723096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659" marR="19659" algn="ctr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9</a:t>
            </a:r>
            <a:endParaRPr sz="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31287" y="1723096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31871" y="1723096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11</a:t>
            </a:r>
            <a:endParaRPr sz="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32455" y="1723096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12</a:t>
            </a:r>
            <a:endParaRPr sz="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33039" y="1723096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13</a:t>
            </a:r>
            <a:endParaRPr sz="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3623" y="1723096"/>
            <a:ext cx="100583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14</a:t>
            </a:r>
            <a:endParaRPr sz="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34207" y="1723096"/>
            <a:ext cx="100584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15</a:t>
            </a:r>
            <a:endParaRPr sz="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4791" y="1723096"/>
            <a:ext cx="98856" cy="68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2047">
              <a:lnSpc>
                <a:spcPct val="95825"/>
              </a:lnSpc>
              <a:spcBef>
                <a:spcPts val="3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31277" y="1517319"/>
            <a:ext cx="91440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62" marR="14412" algn="ctr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22717" y="1517319"/>
            <a:ext cx="9143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415" marR="15759" algn="ctr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4156" y="1517319"/>
            <a:ext cx="90525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70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4682" y="1517319"/>
            <a:ext cx="102196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009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06879" y="1517319"/>
            <a:ext cx="47980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2154859" y="1517319"/>
            <a:ext cx="79336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66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4196" y="1517319"/>
            <a:ext cx="90766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16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963" y="1517319"/>
            <a:ext cx="92113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088" marR="15759" algn="ctr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7076" y="1517319"/>
            <a:ext cx="102871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2270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8</a:t>
            </a:r>
            <a:endParaRPr sz="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9947" y="1517319"/>
            <a:ext cx="45045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2564993" y="1517319"/>
            <a:ext cx="8000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168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9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5003" y="1517319"/>
            <a:ext cx="9143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5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10</a:t>
            </a:r>
            <a:endParaRPr sz="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36443" y="1517319"/>
            <a:ext cx="91440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4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11</a:t>
            </a:r>
            <a:endParaRPr sz="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7883" y="1517319"/>
            <a:ext cx="10286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2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12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0753" y="1517319"/>
            <a:ext cx="45719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2976473" y="1517319"/>
            <a:ext cx="80011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45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13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484" y="1517319"/>
            <a:ext cx="91438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1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14</a:t>
            </a:r>
            <a:endParaRPr sz="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7923" y="1517319"/>
            <a:ext cx="91438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2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15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9362" y="1517319"/>
            <a:ext cx="91441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7470">
              <a:lnSpc>
                <a:spcPct val="95825"/>
              </a:lnSpc>
              <a:spcBef>
                <a:spcPts val="215"/>
              </a:spcBef>
            </a:pPr>
            <a:r>
              <a:rPr sz="400" spc="0" dirty="0" smtClean="0">
                <a:solidFill>
                  <a:srgbClr val="363435"/>
                </a:solidFill>
                <a:latin typeface="Arial"/>
                <a:cs typeface="Arial"/>
              </a:rPr>
              <a:t>16</a:t>
            </a:r>
            <a:endParaRPr sz="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52598" y="1698294"/>
            <a:ext cx="3471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754572" y="760517"/>
            <a:ext cx="1498084" cy="1517932"/>
          </a:xfrm>
          <a:custGeom>
            <a:avLst/>
            <a:gdLst/>
            <a:ahLst/>
            <a:cxnLst/>
            <a:rect l="l" t="t" r="r" b="b"/>
            <a:pathLst>
              <a:path w="1498084" h="1517932">
                <a:moveTo>
                  <a:pt x="0" y="0"/>
                </a:moveTo>
                <a:lnTo>
                  <a:pt x="0" y="1517932"/>
                </a:lnTo>
                <a:lnTo>
                  <a:pt x="1498084" y="1517932"/>
                </a:lnTo>
                <a:lnTo>
                  <a:pt x="1498084" y="10360"/>
                </a:lnTo>
              </a:path>
            </a:pathLst>
          </a:custGeom>
          <a:ln w="6864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730814" y="721067"/>
            <a:ext cx="47515" cy="43191"/>
          </a:xfrm>
          <a:custGeom>
            <a:avLst/>
            <a:gdLst/>
            <a:ahLst/>
            <a:cxnLst/>
            <a:rect l="l" t="t" r="r" b="b"/>
            <a:pathLst>
              <a:path w="47515" h="43191">
                <a:moveTo>
                  <a:pt x="47515" y="43191"/>
                </a:moveTo>
                <a:lnTo>
                  <a:pt x="23757" y="0"/>
                </a:lnTo>
                <a:lnTo>
                  <a:pt x="0" y="43191"/>
                </a:lnTo>
                <a:lnTo>
                  <a:pt x="47515" y="4319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28896" y="731428"/>
            <a:ext cx="47519" cy="43191"/>
          </a:xfrm>
          <a:custGeom>
            <a:avLst/>
            <a:gdLst/>
            <a:ahLst/>
            <a:cxnLst/>
            <a:rect l="l" t="t" r="r" b="b"/>
            <a:pathLst>
              <a:path w="47519" h="43191">
                <a:moveTo>
                  <a:pt x="0" y="43191"/>
                </a:moveTo>
                <a:lnTo>
                  <a:pt x="47519" y="43191"/>
                </a:lnTo>
                <a:lnTo>
                  <a:pt x="23759" y="0"/>
                </a:lnTo>
                <a:lnTo>
                  <a:pt x="0" y="4319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639333" y="928449"/>
            <a:ext cx="230475" cy="115237"/>
          </a:xfrm>
          <a:custGeom>
            <a:avLst/>
            <a:gdLst/>
            <a:ahLst/>
            <a:cxnLst/>
            <a:rect l="l" t="t" r="r" b="b"/>
            <a:pathLst>
              <a:path w="230475" h="115237">
                <a:moveTo>
                  <a:pt x="0" y="0"/>
                </a:moveTo>
                <a:lnTo>
                  <a:pt x="0" y="115237"/>
                </a:lnTo>
                <a:lnTo>
                  <a:pt x="230475" y="115237"/>
                </a:lnTo>
                <a:lnTo>
                  <a:pt x="230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639333" y="928449"/>
            <a:ext cx="230475" cy="115237"/>
          </a:xfrm>
          <a:custGeom>
            <a:avLst/>
            <a:gdLst/>
            <a:ahLst/>
            <a:cxnLst/>
            <a:rect l="l" t="t" r="r" b="b"/>
            <a:pathLst>
              <a:path w="230475" h="115237">
                <a:moveTo>
                  <a:pt x="0" y="0"/>
                </a:moveTo>
                <a:lnTo>
                  <a:pt x="230475" y="0"/>
                </a:lnTo>
                <a:lnTo>
                  <a:pt x="230475" y="115237"/>
                </a:lnTo>
                <a:lnTo>
                  <a:pt x="0" y="115237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639333" y="1107563"/>
            <a:ext cx="230475" cy="115237"/>
          </a:xfrm>
          <a:custGeom>
            <a:avLst/>
            <a:gdLst/>
            <a:ahLst/>
            <a:cxnLst/>
            <a:rect l="l" t="t" r="r" b="b"/>
            <a:pathLst>
              <a:path w="230475" h="115237">
                <a:moveTo>
                  <a:pt x="0" y="0"/>
                </a:moveTo>
                <a:lnTo>
                  <a:pt x="0" y="115237"/>
                </a:lnTo>
                <a:lnTo>
                  <a:pt x="230475" y="115237"/>
                </a:lnTo>
                <a:lnTo>
                  <a:pt x="230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639333" y="1107563"/>
            <a:ext cx="230475" cy="115237"/>
          </a:xfrm>
          <a:custGeom>
            <a:avLst/>
            <a:gdLst/>
            <a:ahLst/>
            <a:cxnLst/>
            <a:rect l="l" t="t" r="r" b="b"/>
            <a:pathLst>
              <a:path w="230475" h="115237">
                <a:moveTo>
                  <a:pt x="0" y="0"/>
                </a:moveTo>
                <a:lnTo>
                  <a:pt x="230475" y="0"/>
                </a:lnTo>
                <a:lnTo>
                  <a:pt x="230475" y="115237"/>
                </a:lnTo>
                <a:lnTo>
                  <a:pt x="0" y="115237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137419" y="928449"/>
            <a:ext cx="230474" cy="115237"/>
          </a:xfrm>
          <a:custGeom>
            <a:avLst/>
            <a:gdLst/>
            <a:ahLst/>
            <a:cxnLst/>
            <a:rect l="l" t="t" r="r" b="b"/>
            <a:pathLst>
              <a:path w="230474" h="115237">
                <a:moveTo>
                  <a:pt x="0" y="0"/>
                </a:moveTo>
                <a:lnTo>
                  <a:pt x="0" y="115237"/>
                </a:lnTo>
                <a:lnTo>
                  <a:pt x="230474" y="115237"/>
                </a:lnTo>
                <a:lnTo>
                  <a:pt x="230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137419" y="928449"/>
            <a:ext cx="230474" cy="115237"/>
          </a:xfrm>
          <a:custGeom>
            <a:avLst/>
            <a:gdLst/>
            <a:ahLst/>
            <a:cxnLst/>
            <a:rect l="l" t="t" r="r" b="b"/>
            <a:pathLst>
              <a:path w="230474" h="115237">
                <a:moveTo>
                  <a:pt x="0" y="0"/>
                </a:moveTo>
                <a:lnTo>
                  <a:pt x="230474" y="0"/>
                </a:lnTo>
                <a:lnTo>
                  <a:pt x="230474" y="115237"/>
                </a:lnTo>
                <a:lnTo>
                  <a:pt x="0" y="115237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137419" y="1107563"/>
            <a:ext cx="230474" cy="115237"/>
          </a:xfrm>
          <a:custGeom>
            <a:avLst/>
            <a:gdLst/>
            <a:ahLst/>
            <a:cxnLst/>
            <a:rect l="l" t="t" r="r" b="b"/>
            <a:pathLst>
              <a:path w="230474" h="115237">
                <a:moveTo>
                  <a:pt x="0" y="0"/>
                </a:moveTo>
                <a:lnTo>
                  <a:pt x="0" y="115237"/>
                </a:lnTo>
                <a:lnTo>
                  <a:pt x="230474" y="115237"/>
                </a:lnTo>
                <a:lnTo>
                  <a:pt x="230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137419" y="1107563"/>
            <a:ext cx="230474" cy="115237"/>
          </a:xfrm>
          <a:custGeom>
            <a:avLst/>
            <a:gdLst/>
            <a:ahLst/>
            <a:cxnLst/>
            <a:rect l="l" t="t" r="r" b="b"/>
            <a:pathLst>
              <a:path w="230474" h="115237">
                <a:moveTo>
                  <a:pt x="0" y="0"/>
                </a:moveTo>
                <a:lnTo>
                  <a:pt x="230474" y="0"/>
                </a:lnTo>
                <a:lnTo>
                  <a:pt x="230474" y="115237"/>
                </a:lnTo>
                <a:lnTo>
                  <a:pt x="0" y="115237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639333" y="1298931"/>
            <a:ext cx="230475" cy="115237"/>
          </a:xfrm>
          <a:custGeom>
            <a:avLst/>
            <a:gdLst/>
            <a:ahLst/>
            <a:cxnLst/>
            <a:rect l="l" t="t" r="r" b="b"/>
            <a:pathLst>
              <a:path w="230475" h="115237">
                <a:moveTo>
                  <a:pt x="0" y="0"/>
                </a:moveTo>
                <a:lnTo>
                  <a:pt x="0" y="115237"/>
                </a:lnTo>
                <a:lnTo>
                  <a:pt x="230475" y="115237"/>
                </a:lnTo>
                <a:lnTo>
                  <a:pt x="230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39333" y="1298931"/>
            <a:ext cx="230475" cy="115237"/>
          </a:xfrm>
          <a:custGeom>
            <a:avLst/>
            <a:gdLst/>
            <a:ahLst/>
            <a:cxnLst/>
            <a:rect l="l" t="t" r="r" b="b"/>
            <a:pathLst>
              <a:path w="230475" h="115237">
                <a:moveTo>
                  <a:pt x="0" y="0"/>
                </a:moveTo>
                <a:lnTo>
                  <a:pt x="230475" y="0"/>
                </a:lnTo>
                <a:lnTo>
                  <a:pt x="230475" y="115237"/>
                </a:lnTo>
                <a:lnTo>
                  <a:pt x="0" y="115237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137419" y="1298931"/>
            <a:ext cx="230474" cy="115237"/>
          </a:xfrm>
          <a:custGeom>
            <a:avLst/>
            <a:gdLst/>
            <a:ahLst/>
            <a:cxnLst/>
            <a:rect l="l" t="t" r="r" b="b"/>
            <a:pathLst>
              <a:path w="230474" h="115237">
                <a:moveTo>
                  <a:pt x="0" y="0"/>
                </a:moveTo>
                <a:lnTo>
                  <a:pt x="0" y="115237"/>
                </a:lnTo>
                <a:lnTo>
                  <a:pt x="230474" y="115237"/>
                </a:lnTo>
                <a:lnTo>
                  <a:pt x="230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137419" y="1298931"/>
            <a:ext cx="230474" cy="115237"/>
          </a:xfrm>
          <a:custGeom>
            <a:avLst/>
            <a:gdLst/>
            <a:ahLst/>
            <a:cxnLst/>
            <a:rect l="l" t="t" r="r" b="b"/>
            <a:pathLst>
              <a:path w="230474" h="115237">
                <a:moveTo>
                  <a:pt x="0" y="0"/>
                </a:moveTo>
                <a:lnTo>
                  <a:pt x="230474" y="0"/>
                </a:lnTo>
                <a:lnTo>
                  <a:pt x="230474" y="115237"/>
                </a:lnTo>
                <a:lnTo>
                  <a:pt x="0" y="115237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639333" y="1471787"/>
            <a:ext cx="230475" cy="115238"/>
          </a:xfrm>
          <a:custGeom>
            <a:avLst/>
            <a:gdLst/>
            <a:ahLst/>
            <a:cxnLst/>
            <a:rect l="l" t="t" r="r" b="b"/>
            <a:pathLst>
              <a:path w="230475" h="115238">
                <a:moveTo>
                  <a:pt x="0" y="0"/>
                </a:moveTo>
                <a:lnTo>
                  <a:pt x="0" y="115238"/>
                </a:lnTo>
                <a:lnTo>
                  <a:pt x="230475" y="115238"/>
                </a:lnTo>
                <a:lnTo>
                  <a:pt x="230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39333" y="1471787"/>
            <a:ext cx="230475" cy="115238"/>
          </a:xfrm>
          <a:custGeom>
            <a:avLst/>
            <a:gdLst/>
            <a:ahLst/>
            <a:cxnLst/>
            <a:rect l="l" t="t" r="r" b="b"/>
            <a:pathLst>
              <a:path w="230475" h="115238">
                <a:moveTo>
                  <a:pt x="0" y="0"/>
                </a:moveTo>
                <a:lnTo>
                  <a:pt x="230475" y="0"/>
                </a:lnTo>
                <a:lnTo>
                  <a:pt x="230475" y="115238"/>
                </a:lnTo>
                <a:lnTo>
                  <a:pt x="0" y="115238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137419" y="1471787"/>
            <a:ext cx="230474" cy="115238"/>
          </a:xfrm>
          <a:custGeom>
            <a:avLst/>
            <a:gdLst/>
            <a:ahLst/>
            <a:cxnLst/>
            <a:rect l="l" t="t" r="r" b="b"/>
            <a:pathLst>
              <a:path w="230474" h="115238">
                <a:moveTo>
                  <a:pt x="0" y="0"/>
                </a:moveTo>
                <a:lnTo>
                  <a:pt x="0" y="115238"/>
                </a:lnTo>
                <a:lnTo>
                  <a:pt x="230474" y="115238"/>
                </a:lnTo>
                <a:lnTo>
                  <a:pt x="230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137419" y="1471787"/>
            <a:ext cx="230474" cy="115238"/>
          </a:xfrm>
          <a:custGeom>
            <a:avLst/>
            <a:gdLst/>
            <a:ahLst/>
            <a:cxnLst/>
            <a:rect l="l" t="t" r="r" b="b"/>
            <a:pathLst>
              <a:path w="230474" h="115238">
                <a:moveTo>
                  <a:pt x="0" y="0"/>
                </a:moveTo>
                <a:lnTo>
                  <a:pt x="230474" y="0"/>
                </a:lnTo>
                <a:lnTo>
                  <a:pt x="230474" y="115238"/>
                </a:lnTo>
                <a:lnTo>
                  <a:pt x="0" y="115238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639333" y="1644645"/>
            <a:ext cx="230475" cy="115238"/>
          </a:xfrm>
          <a:custGeom>
            <a:avLst/>
            <a:gdLst/>
            <a:ahLst/>
            <a:cxnLst/>
            <a:rect l="l" t="t" r="r" b="b"/>
            <a:pathLst>
              <a:path w="230475" h="115238">
                <a:moveTo>
                  <a:pt x="0" y="0"/>
                </a:moveTo>
                <a:lnTo>
                  <a:pt x="0" y="115238"/>
                </a:lnTo>
                <a:lnTo>
                  <a:pt x="230475" y="115238"/>
                </a:lnTo>
                <a:lnTo>
                  <a:pt x="230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639333" y="1644645"/>
            <a:ext cx="230475" cy="115238"/>
          </a:xfrm>
          <a:custGeom>
            <a:avLst/>
            <a:gdLst/>
            <a:ahLst/>
            <a:cxnLst/>
            <a:rect l="l" t="t" r="r" b="b"/>
            <a:pathLst>
              <a:path w="230475" h="115238">
                <a:moveTo>
                  <a:pt x="0" y="0"/>
                </a:moveTo>
                <a:lnTo>
                  <a:pt x="230475" y="0"/>
                </a:lnTo>
                <a:lnTo>
                  <a:pt x="230475" y="115238"/>
                </a:lnTo>
                <a:lnTo>
                  <a:pt x="0" y="115238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137419" y="1644645"/>
            <a:ext cx="230474" cy="115238"/>
          </a:xfrm>
          <a:custGeom>
            <a:avLst/>
            <a:gdLst/>
            <a:ahLst/>
            <a:cxnLst/>
            <a:rect l="l" t="t" r="r" b="b"/>
            <a:pathLst>
              <a:path w="230474" h="115238">
                <a:moveTo>
                  <a:pt x="0" y="0"/>
                </a:moveTo>
                <a:lnTo>
                  <a:pt x="0" y="115238"/>
                </a:lnTo>
                <a:lnTo>
                  <a:pt x="230474" y="115238"/>
                </a:lnTo>
                <a:lnTo>
                  <a:pt x="230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137419" y="1644645"/>
            <a:ext cx="230474" cy="115238"/>
          </a:xfrm>
          <a:custGeom>
            <a:avLst/>
            <a:gdLst/>
            <a:ahLst/>
            <a:cxnLst/>
            <a:rect l="l" t="t" r="r" b="b"/>
            <a:pathLst>
              <a:path w="230474" h="115238">
                <a:moveTo>
                  <a:pt x="0" y="0"/>
                </a:moveTo>
                <a:lnTo>
                  <a:pt x="230474" y="0"/>
                </a:lnTo>
                <a:lnTo>
                  <a:pt x="230474" y="115238"/>
                </a:lnTo>
                <a:lnTo>
                  <a:pt x="0" y="115238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639333" y="1817500"/>
            <a:ext cx="230475" cy="115234"/>
          </a:xfrm>
          <a:custGeom>
            <a:avLst/>
            <a:gdLst/>
            <a:ahLst/>
            <a:cxnLst/>
            <a:rect l="l" t="t" r="r" b="b"/>
            <a:pathLst>
              <a:path w="230475" h="115234">
                <a:moveTo>
                  <a:pt x="0" y="0"/>
                </a:moveTo>
                <a:lnTo>
                  <a:pt x="0" y="115234"/>
                </a:lnTo>
                <a:lnTo>
                  <a:pt x="230475" y="115234"/>
                </a:lnTo>
                <a:lnTo>
                  <a:pt x="230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1639333" y="1817500"/>
            <a:ext cx="230475" cy="115234"/>
          </a:xfrm>
          <a:custGeom>
            <a:avLst/>
            <a:gdLst/>
            <a:ahLst/>
            <a:cxnLst/>
            <a:rect l="l" t="t" r="r" b="b"/>
            <a:pathLst>
              <a:path w="230475" h="115234">
                <a:moveTo>
                  <a:pt x="0" y="0"/>
                </a:moveTo>
                <a:lnTo>
                  <a:pt x="230475" y="0"/>
                </a:lnTo>
                <a:lnTo>
                  <a:pt x="230475" y="115234"/>
                </a:lnTo>
                <a:lnTo>
                  <a:pt x="0" y="115234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137419" y="1817500"/>
            <a:ext cx="230474" cy="115234"/>
          </a:xfrm>
          <a:custGeom>
            <a:avLst/>
            <a:gdLst/>
            <a:ahLst/>
            <a:cxnLst/>
            <a:rect l="l" t="t" r="r" b="b"/>
            <a:pathLst>
              <a:path w="230474" h="115234">
                <a:moveTo>
                  <a:pt x="0" y="0"/>
                </a:moveTo>
                <a:lnTo>
                  <a:pt x="0" y="115234"/>
                </a:lnTo>
                <a:lnTo>
                  <a:pt x="230474" y="115234"/>
                </a:lnTo>
                <a:lnTo>
                  <a:pt x="230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137419" y="1817500"/>
            <a:ext cx="230474" cy="115234"/>
          </a:xfrm>
          <a:custGeom>
            <a:avLst/>
            <a:gdLst/>
            <a:ahLst/>
            <a:cxnLst/>
            <a:rect l="l" t="t" r="r" b="b"/>
            <a:pathLst>
              <a:path w="230474" h="115234">
                <a:moveTo>
                  <a:pt x="0" y="0"/>
                </a:moveTo>
                <a:lnTo>
                  <a:pt x="230474" y="0"/>
                </a:lnTo>
                <a:lnTo>
                  <a:pt x="230474" y="115234"/>
                </a:lnTo>
                <a:lnTo>
                  <a:pt x="0" y="115234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39333" y="1990356"/>
            <a:ext cx="230475" cy="115237"/>
          </a:xfrm>
          <a:custGeom>
            <a:avLst/>
            <a:gdLst/>
            <a:ahLst/>
            <a:cxnLst/>
            <a:rect l="l" t="t" r="r" b="b"/>
            <a:pathLst>
              <a:path w="230475" h="115237">
                <a:moveTo>
                  <a:pt x="0" y="0"/>
                </a:moveTo>
                <a:lnTo>
                  <a:pt x="0" y="115237"/>
                </a:lnTo>
                <a:lnTo>
                  <a:pt x="230475" y="115237"/>
                </a:lnTo>
                <a:lnTo>
                  <a:pt x="230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639333" y="1990356"/>
            <a:ext cx="230475" cy="115237"/>
          </a:xfrm>
          <a:custGeom>
            <a:avLst/>
            <a:gdLst/>
            <a:ahLst/>
            <a:cxnLst/>
            <a:rect l="l" t="t" r="r" b="b"/>
            <a:pathLst>
              <a:path w="230475" h="115237">
                <a:moveTo>
                  <a:pt x="0" y="0"/>
                </a:moveTo>
                <a:lnTo>
                  <a:pt x="230475" y="0"/>
                </a:lnTo>
                <a:lnTo>
                  <a:pt x="230475" y="115237"/>
                </a:lnTo>
                <a:lnTo>
                  <a:pt x="0" y="115237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37419" y="1990356"/>
            <a:ext cx="230474" cy="115237"/>
          </a:xfrm>
          <a:custGeom>
            <a:avLst/>
            <a:gdLst/>
            <a:ahLst/>
            <a:cxnLst/>
            <a:rect l="l" t="t" r="r" b="b"/>
            <a:pathLst>
              <a:path w="230474" h="115237">
                <a:moveTo>
                  <a:pt x="0" y="0"/>
                </a:moveTo>
                <a:lnTo>
                  <a:pt x="0" y="115237"/>
                </a:lnTo>
                <a:lnTo>
                  <a:pt x="230474" y="115237"/>
                </a:lnTo>
                <a:lnTo>
                  <a:pt x="230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37419" y="1990356"/>
            <a:ext cx="230474" cy="115237"/>
          </a:xfrm>
          <a:custGeom>
            <a:avLst/>
            <a:gdLst/>
            <a:ahLst/>
            <a:cxnLst/>
            <a:rect l="l" t="t" r="r" b="b"/>
            <a:pathLst>
              <a:path w="230474" h="115237">
                <a:moveTo>
                  <a:pt x="0" y="0"/>
                </a:moveTo>
                <a:lnTo>
                  <a:pt x="230474" y="0"/>
                </a:lnTo>
                <a:lnTo>
                  <a:pt x="230474" y="115237"/>
                </a:lnTo>
                <a:lnTo>
                  <a:pt x="0" y="115237"/>
                </a:lnTo>
                <a:lnTo>
                  <a:pt x="0" y="0"/>
                </a:lnTo>
                <a:close/>
              </a:path>
            </a:pathLst>
          </a:custGeom>
          <a:ln w="450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901784" y="986068"/>
            <a:ext cx="1203660" cy="0"/>
          </a:xfrm>
          <a:custGeom>
            <a:avLst/>
            <a:gdLst/>
            <a:ahLst/>
            <a:cxnLst/>
            <a:rect l="l" t="t" r="r" b="b"/>
            <a:pathLst>
              <a:path w="1203660">
                <a:moveTo>
                  <a:pt x="0" y="0"/>
                </a:moveTo>
                <a:lnTo>
                  <a:pt x="1203660" y="0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1869809" y="958800"/>
            <a:ext cx="63623" cy="54534"/>
          </a:xfrm>
          <a:custGeom>
            <a:avLst/>
            <a:gdLst/>
            <a:ahLst/>
            <a:cxnLst/>
            <a:rect l="l" t="t" r="r" b="b"/>
            <a:pathLst>
              <a:path w="63623" h="54534">
                <a:moveTo>
                  <a:pt x="0" y="27267"/>
                </a:moveTo>
                <a:lnTo>
                  <a:pt x="63623" y="54534"/>
                </a:lnTo>
                <a:lnTo>
                  <a:pt x="60821" y="48194"/>
                </a:lnTo>
                <a:lnTo>
                  <a:pt x="57530" y="36145"/>
                </a:lnTo>
                <a:lnTo>
                  <a:pt x="56899" y="24097"/>
                </a:lnTo>
                <a:lnTo>
                  <a:pt x="58930" y="12048"/>
                </a:lnTo>
                <a:lnTo>
                  <a:pt x="63623" y="0"/>
                </a:lnTo>
                <a:lnTo>
                  <a:pt x="0" y="2726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73786" y="958800"/>
            <a:ext cx="63632" cy="54534"/>
          </a:xfrm>
          <a:custGeom>
            <a:avLst/>
            <a:gdLst/>
            <a:ahLst/>
            <a:cxnLst/>
            <a:rect l="l" t="t" r="r" b="b"/>
            <a:pathLst>
              <a:path w="63632" h="54534">
                <a:moveTo>
                  <a:pt x="63632" y="27267"/>
                </a:moveTo>
                <a:lnTo>
                  <a:pt x="0" y="0"/>
                </a:lnTo>
                <a:lnTo>
                  <a:pt x="4697" y="12047"/>
                </a:lnTo>
                <a:lnTo>
                  <a:pt x="6731" y="24094"/>
                </a:lnTo>
                <a:lnTo>
                  <a:pt x="6100" y="36141"/>
                </a:lnTo>
                <a:lnTo>
                  <a:pt x="2806" y="48188"/>
                </a:lnTo>
                <a:lnTo>
                  <a:pt x="0" y="54534"/>
                </a:lnTo>
                <a:lnTo>
                  <a:pt x="63632" y="2726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901784" y="1165182"/>
            <a:ext cx="1203660" cy="0"/>
          </a:xfrm>
          <a:custGeom>
            <a:avLst/>
            <a:gdLst/>
            <a:ahLst/>
            <a:cxnLst/>
            <a:rect l="l" t="t" r="r" b="b"/>
            <a:pathLst>
              <a:path w="1203660">
                <a:moveTo>
                  <a:pt x="0" y="0"/>
                </a:moveTo>
                <a:lnTo>
                  <a:pt x="1203660" y="0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1869809" y="1137914"/>
            <a:ext cx="63623" cy="54534"/>
          </a:xfrm>
          <a:custGeom>
            <a:avLst/>
            <a:gdLst/>
            <a:ahLst/>
            <a:cxnLst/>
            <a:rect l="l" t="t" r="r" b="b"/>
            <a:pathLst>
              <a:path w="63623" h="54534">
                <a:moveTo>
                  <a:pt x="0" y="27267"/>
                </a:moveTo>
                <a:lnTo>
                  <a:pt x="63623" y="54534"/>
                </a:lnTo>
                <a:lnTo>
                  <a:pt x="60821" y="48194"/>
                </a:lnTo>
                <a:lnTo>
                  <a:pt x="57530" y="36145"/>
                </a:lnTo>
                <a:lnTo>
                  <a:pt x="56899" y="24097"/>
                </a:lnTo>
                <a:lnTo>
                  <a:pt x="58930" y="12048"/>
                </a:lnTo>
                <a:lnTo>
                  <a:pt x="63623" y="0"/>
                </a:lnTo>
                <a:lnTo>
                  <a:pt x="0" y="2726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73786" y="1137914"/>
            <a:ext cx="63632" cy="54534"/>
          </a:xfrm>
          <a:custGeom>
            <a:avLst/>
            <a:gdLst/>
            <a:ahLst/>
            <a:cxnLst/>
            <a:rect l="l" t="t" r="r" b="b"/>
            <a:pathLst>
              <a:path w="63632" h="54534">
                <a:moveTo>
                  <a:pt x="63632" y="27267"/>
                </a:moveTo>
                <a:lnTo>
                  <a:pt x="0" y="0"/>
                </a:lnTo>
                <a:lnTo>
                  <a:pt x="4697" y="12047"/>
                </a:lnTo>
                <a:lnTo>
                  <a:pt x="6731" y="24094"/>
                </a:lnTo>
                <a:lnTo>
                  <a:pt x="6100" y="36141"/>
                </a:lnTo>
                <a:lnTo>
                  <a:pt x="2806" y="48188"/>
                </a:lnTo>
                <a:lnTo>
                  <a:pt x="0" y="54534"/>
                </a:lnTo>
                <a:lnTo>
                  <a:pt x="63632" y="2726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901784" y="1356540"/>
            <a:ext cx="1203660" cy="0"/>
          </a:xfrm>
          <a:custGeom>
            <a:avLst/>
            <a:gdLst/>
            <a:ahLst/>
            <a:cxnLst/>
            <a:rect l="l" t="t" r="r" b="b"/>
            <a:pathLst>
              <a:path w="1203660">
                <a:moveTo>
                  <a:pt x="0" y="0"/>
                </a:moveTo>
                <a:lnTo>
                  <a:pt x="1203660" y="0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869809" y="1329273"/>
            <a:ext cx="63623" cy="54534"/>
          </a:xfrm>
          <a:custGeom>
            <a:avLst/>
            <a:gdLst/>
            <a:ahLst/>
            <a:cxnLst/>
            <a:rect l="l" t="t" r="r" b="b"/>
            <a:pathLst>
              <a:path w="63623" h="54534">
                <a:moveTo>
                  <a:pt x="0" y="27267"/>
                </a:moveTo>
                <a:lnTo>
                  <a:pt x="63623" y="54534"/>
                </a:lnTo>
                <a:lnTo>
                  <a:pt x="60821" y="48194"/>
                </a:lnTo>
                <a:lnTo>
                  <a:pt x="57530" y="36145"/>
                </a:lnTo>
                <a:lnTo>
                  <a:pt x="56899" y="24097"/>
                </a:lnTo>
                <a:lnTo>
                  <a:pt x="58930" y="12048"/>
                </a:lnTo>
                <a:lnTo>
                  <a:pt x="63623" y="0"/>
                </a:lnTo>
                <a:lnTo>
                  <a:pt x="0" y="2726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73786" y="1329273"/>
            <a:ext cx="63632" cy="54534"/>
          </a:xfrm>
          <a:custGeom>
            <a:avLst/>
            <a:gdLst/>
            <a:ahLst/>
            <a:cxnLst/>
            <a:rect l="l" t="t" r="r" b="b"/>
            <a:pathLst>
              <a:path w="63632" h="54534">
                <a:moveTo>
                  <a:pt x="63632" y="27267"/>
                </a:moveTo>
                <a:lnTo>
                  <a:pt x="0" y="0"/>
                </a:lnTo>
                <a:lnTo>
                  <a:pt x="4697" y="12047"/>
                </a:lnTo>
                <a:lnTo>
                  <a:pt x="6731" y="24094"/>
                </a:lnTo>
                <a:lnTo>
                  <a:pt x="6100" y="36141"/>
                </a:lnTo>
                <a:lnTo>
                  <a:pt x="2806" y="48188"/>
                </a:lnTo>
                <a:lnTo>
                  <a:pt x="0" y="54534"/>
                </a:lnTo>
                <a:lnTo>
                  <a:pt x="63632" y="27267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901784" y="1529397"/>
            <a:ext cx="1203660" cy="0"/>
          </a:xfrm>
          <a:custGeom>
            <a:avLst/>
            <a:gdLst/>
            <a:ahLst/>
            <a:cxnLst/>
            <a:rect l="l" t="t" r="r" b="b"/>
            <a:pathLst>
              <a:path w="1203660">
                <a:moveTo>
                  <a:pt x="0" y="0"/>
                </a:moveTo>
                <a:lnTo>
                  <a:pt x="1203660" y="0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69809" y="1502131"/>
            <a:ext cx="63623" cy="54535"/>
          </a:xfrm>
          <a:custGeom>
            <a:avLst/>
            <a:gdLst/>
            <a:ahLst/>
            <a:cxnLst/>
            <a:rect l="l" t="t" r="r" b="b"/>
            <a:pathLst>
              <a:path w="63623" h="54535">
                <a:moveTo>
                  <a:pt x="0" y="27266"/>
                </a:moveTo>
                <a:lnTo>
                  <a:pt x="63623" y="54535"/>
                </a:lnTo>
                <a:lnTo>
                  <a:pt x="60821" y="48194"/>
                </a:lnTo>
                <a:lnTo>
                  <a:pt x="57529" y="36145"/>
                </a:lnTo>
                <a:lnTo>
                  <a:pt x="56899" y="24097"/>
                </a:lnTo>
                <a:lnTo>
                  <a:pt x="58930" y="12048"/>
                </a:lnTo>
                <a:lnTo>
                  <a:pt x="63623" y="0"/>
                </a:lnTo>
                <a:lnTo>
                  <a:pt x="0" y="2726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73786" y="1502131"/>
            <a:ext cx="63632" cy="54535"/>
          </a:xfrm>
          <a:custGeom>
            <a:avLst/>
            <a:gdLst/>
            <a:ahLst/>
            <a:cxnLst/>
            <a:rect l="l" t="t" r="r" b="b"/>
            <a:pathLst>
              <a:path w="63632" h="54535">
                <a:moveTo>
                  <a:pt x="63632" y="27266"/>
                </a:moveTo>
                <a:lnTo>
                  <a:pt x="0" y="0"/>
                </a:lnTo>
                <a:lnTo>
                  <a:pt x="4697" y="12047"/>
                </a:lnTo>
                <a:lnTo>
                  <a:pt x="6731" y="24094"/>
                </a:lnTo>
                <a:lnTo>
                  <a:pt x="6101" y="36141"/>
                </a:lnTo>
                <a:lnTo>
                  <a:pt x="2807" y="48188"/>
                </a:lnTo>
                <a:lnTo>
                  <a:pt x="0" y="54535"/>
                </a:lnTo>
                <a:lnTo>
                  <a:pt x="63632" y="2726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901784" y="1702249"/>
            <a:ext cx="1203660" cy="0"/>
          </a:xfrm>
          <a:custGeom>
            <a:avLst/>
            <a:gdLst/>
            <a:ahLst/>
            <a:cxnLst/>
            <a:rect l="l" t="t" r="r" b="b"/>
            <a:pathLst>
              <a:path w="1203660">
                <a:moveTo>
                  <a:pt x="0" y="0"/>
                </a:moveTo>
                <a:lnTo>
                  <a:pt x="1203660" y="0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69809" y="1674983"/>
            <a:ext cx="63623" cy="54534"/>
          </a:xfrm>
          <a:custGeom>
            <a:avLst/>
            <a:gdLst/>
            <a:ahLst/>
            <a:cxnLst/>
            <a:rect l="l" t="t" r="r" b="b"/>
            <a:pathLst>
              <a:path w="63623" h="54534">
                <a:moveTo>
                  <a:pt x="0" y="27265"/>
                </a:moveTo>
                <a:lnTo>
                  <a:pt x="63623" y="54534"/>
                </a:lnTo>
                <a:lnTo>
                  <a:pt x="60821" y="48194"/>
                </a:lnTo>
                <a:lnTo>
                  <a:pt x="57530" y="36145"/>
                </a:lnTo>
                <a:lnTo>
                  <a:pt x="56899" y="24097"/>
                </a:lnTo>
                <a:lnTo>
                  <a:pt x="58930" y="12048"/>
                </a:lnTo>
                <a:lnTo>
                  <a:pt x="63623" y="0"/>
                </a:lnTo>
                <a:lnTo>
                  <a:pt x="0" y="2726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73786" y="1674983"/>
            <a:ext cx="63632" cy="54534"/>
          </a:xfrm>
          <a:custGeom>
            <a:avLst/>
            <a:gdLst/>
            <a:ahLst/>
            <a:cxnLst/>
            <a:rect l="l" t="t" r="r" b="b"/>
            <a:pathLst>
              <a:path w="63632" h="54534">
                <a:moveTo>
                  <a:pt x="63632" y="27265"/>
                </a:moveTo>
                <a:lnTo>
                  <a:pt x="0" y="0"/>
                </a:lnTo>
                <a:lnTo>
                  <a:pt x="4697" y="12047"/>
                </a:lnTo>
                <a:lnTo>
                  <a:pt x="6731" y="24094"/>
                </a:lnTo>
                <a:lnTo>
                  <a:pt x="6100" y="36141"/>
                </a:lnTo>
                <a:lnTo>
                  <a:pt x="2806" y="48188"/>
                </a:lnTo>
                <a:lnTo>
                  <a:pt x="0" y="54534"/>
                </a:lnTo>
                <a:lnTo>
                  <a:pt x="63632" y="2726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1901784" y="1875100"/>
            <a:ext cx="1203660" cy="0"/>
          </a:xfrm>
          <a:custGeom>
            <a:avLst/>
            <a:gdLst/>
            <a:ahLst/>
            <a:cxnLst/>
            <a:rect l="l" t="t" r="r" b="b"/>
            <a:pathLst>
              <a:path w="1203660">
                <a:moveTo>
                  <a:pt x="0" y="0"/>
                </a:moveTo>
                <a:lnTo>
                  <a:pt x="1203660" y="0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1869809" y="1847834"/>
            <a:ext cx="63623" cy="54534"/>
          </a:xfrm>
          <a:custGeom>
            <a:avLst/>
            <a:gdLst/>
            <a:ahLst/>
            <a:cxnLst/>
            <a:rect l="l" t="t" r="r" b="b"/>
            <a:pathLst>
              <a:path w="63623" h="54534">
                <a:moveTo>
                  <a:pt x="0" y="27265"/>
                </a:moveTo>
                <a:lnTo>
                  <a:pt x="63623" y="54534"/>
                </a:lnTo>
                <a:lnTo>
                  <a:pt x="60821" y="48194"/>
                </a:lnTo>
                <a:lnTo>
                  <a:pt x="57530" y="36145"/>
                </a:lnTo>
                <a:lnTo>
                  <a:pt x="56899" y="24097"/>
                </a:lnTo>
                <a:lnTo>
                  <a:pt x="58930" y="12048"/>
                </a:lnTo>
                <a:lnTo>
                  <a:pt x="63623" y="0"/>
                </a:lnTo>
                <a:lnTo>
                  <a:pt x="0" y="2726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73786" y="1847834"/>
            <a:ext cx="63632" cy="54534"/>
          </a:xfrm>
          <a:custGeom>
            <a:avLst/>
            <a:gdLst/>
            <a:ahLst/>
            <a:cxnLst/>
            <a:rect l="l" t="t" r="r" b="b"/>
            <a:pathLst>
              <a:path w="63632" h="54534">
                <a:moveTo>
                  <a:pt x="63632" y="27265"/>
                </a:moveTo>
                <a:lnTo>
                  <a:pt x="0" y="0"/>
                </a:lnTo>
                <a:lnTo>
                  <a:pt x="4697" y="12047"/>
                </a:lnTo>
                <a:lnTo>
                  <a:pt x="6731" y="24094"/>
                </a:lnTo>
                <a:lnTo>
                  <a:pt x="6100" y="36141"/>
                </a:lnTo>
                <a:lnTo>
                  <a:pt x="2806" y="48188"/>
                </a:lnTo>
                <a:lnTo>
                  <a:pt x="0" y="54534"/>
                </a:lnTo>
                <a:lnTo>
                  <a:pt x="63632" y="2726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901784" y="2047952"/>
            <a:ext cx="1203660" cy="0"/>
          </a:xfrm>
          <a:custGeom>
            <a:avLst/>
            <a:gdLst/>
            <a:ahLst/>
            <a:cxnLst/>
            <a:rect l="l" t="t" r="r" b="b"/>
            <a:pathLst>
              <a:path w="1203660">
                <a:moveTo>
                  <a:pt x="0" y="0"/>
                </a:moveTo>
                <a:lnTo>
                  <a:pt x="1203660" y="0"/>
                </a:lnTo>
              </a:path>
            </a:pathLst>
          </a:custGeom>
          <a:ln w="4508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869809" y="2020686"/>
            <a:ext cx="63623" cy="54535"/>
          </a:xfrm>
          <a:custGeom>
            <a:avLst/>
            <a:gdLst/>
            <a:ahLst/>
            <a:cxnLst/>
            <a:rect l="l" t="t" r="r" b="b"/>
            <a:pathLst>
              <a:path w="63623" h="54535">
                <a:moveTo>
                  <a:pt x="0" y="27266"/>
                </a:moveTo>
                <a:lnTo>
                  <a:pt x="63623" y="54535"/>
                </a:lnTo>
                <a:lnTo>
                  <a:pt x="60821" y="48194"/>
                </a:lnTo>
                <a:lnTo>
                  <a:pt x="57529" y="36145"/>
                </a:lnTo>
                <a:lnTo>
                  <a:pt x="56899" y="24097"/>
                </a:lnTo>
                <a:lnTo>
                  <a:pt x="58930" y="12048"/>
                </a:lnTo>
                <a:lnTo>
                  <a:pt x="63623" y="0"/>
                </a:lnTo>
                <a:lnTo>
                  <a:pt x="0" y="2726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073786" y="2020686"/>
            <a:ext cx="63632" cy="54535"/>
          </a:xfrm>
          <a:custGeom>
            <a:avLst/>
            <a:gdLst/>
            <a:ahLst/>
            <a:cxnLst/>
            <a:rect l="l" t="t" r="r" b="b"/>
            <a:pathLst>
              <a:path w="63632" h="54535">
                <a:moveTo>
                  <a:pt x="63632" y="27266"/>
                </a:moveTo>
                <a:lnTo>
                  <a:pt x="0" y="0"/>
                </a:lnTo>
                <a:lnTo>
                  <a:pt x="4697" y="12047"/>
                </a:lnTo>
                <a:lnTo>
                  <a:pt x="6731" y="24094"/>
                </a:lnTo>
                <a:lnTo>
                  <a:pt x="6101" y="36141"/>
                </a:lnTo>
                <a:lnTo>
                  <a:pt x="2807" y="48188"/>
                </a:lnTo>
                <a:lnTo>
                  <a:pt x="0" y="54535"/>
                </a:lnTo>
                <a:lnTo>
                  <a:pt x="63632" y="27266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7743" y="2551353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7743" y="266787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456809" y="3174021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89344" y="3224822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520310" y="2582875"/>
            <a:ext cx="50800" cy="603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520310" y="2646375"/>
            <a:ext cx="50800" cy="540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87743" y="2750443"/>
            <a:ext cx="4432566" cy="487079"/>
          </a:xfrm>
          <a:custGeom>
            <a:avLst/>
            <a:gdLst/>
            <a:ahLst/>
            <a:cxnLst/>
            <a:rect l="l" t="t" r="r" b="b"/>
            <a:pathLst>
              <a:path w="4432566" h="487079">
                <a:moveTo>
                  <a:pt x="0" y="436279"/>
                </a:moveTo>
                <a:lnTo>
                  <a:pt x="16636" y="473793"/>
                </a:lnTo>
                <a:lnTo>
                  <a:pt x="50800" y="487079"/>
                </a:lnTo>
                <a:lnTo>
                  <a:pt x="4381765" y="487079"/>
                </a:lnTo>
                <a:lnTo>
                  <a:pt x="4419279" y="470443"/>
                </a:lnTo>
                <a:lnTo>
                  <a:pt x="4432566" y="436279"/>
                </a:lnTo>
                <a:lnTo>
                  <a:pt x="4432566" y="0"/>
                </a:lnTo>
                <a:lnTo>
                  <a:pt x="0" y="0"/>
                </a:lnTo>
                <a:lnTo>
                  <a:pt x="0" y="436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520310" y="2633675"/>
            <a:ext cx="0" cy="572096"/>
          </a:xfrm>
          <a:custGeom>
            <a:avLst/>
            <a:gdLst/>
            <a:ahLst/>
            <a:cxnLst/>
            <a:rect l="l" t="t" r="r" b="b"/>
            <a:pathLst>
              <a:path h="572096">
                <a:moveTo>
                  <a:pt x="0" y="57209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520310" y="26209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520310" y="26082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520310" y="25955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160246" y="19613"/>
            <a:ext cx="17792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5300" y="243119"/>
            <a:ext cx="377956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400" spc="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orking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Model:</a:t>
            </a:r>
            <a:r>
              <a:rPr sz="1400" spc="1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400" spc="7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orking</a:t>
            </a:r>
            <a:r>
              <a:rPr sz="1400" spc="13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172278" y="958533"/>
            <a:ext cx="378217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Application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15756" y="964226"/>
            <a:ext cx="65507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7</a:t>
            </a:r>
            <a:endParaRPr sz="5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20124" y="1137644"/>
            <a:ext cx="430371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Presentation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415756" y="1143341"/>
            <a:ext cx="65507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6</a:t>
            </a:r>
            <a:endParaRPr sz="5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268503" y="1314479"/>
            <a:ext cx="281987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Session</a:t>
            </a:r>
            <a:endParaRPr sz="5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15545" y="1333564"/>
            <a:ext cx="65507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5</a:t>
            </a:r>
            <a:endParaRPr sz="55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226557" y="1505928"/>
            <a:ext cx="331388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-19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ransport</a:t>
            </a:r>
            <a:endParaRPr sz="5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15545" y="1506159"/>
            <a:ext cx="65507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55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15545" y="1676964"/>
            <a:ext cx="65507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5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267760" y="1687561"/>
            <a:ext cx="289922" cy="97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Network</a:t>
            </a:r>
            <a:endParaRPr sz="5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415545" y="1849590"/>
            <a:ext cx="65507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5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251674" y="1862445"/>
            <a:ext cx="306009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5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link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415545" y="2021305"/>
            <a:ext cx="65507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68503" y="2030157"/>
            <a:ext cx="293962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Physical</a:t>
            </a:r>
            <a:endParaRPr sz="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290908" y="2285756"/>
            <a:ext cx="289922" cy="97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45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Network</a:t>
            </a:r>
            <a:endParaRPr sz="5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5844" y="2568481"/>
            <a:ext cx="2466589" cy="63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Drawbacks</a:t>
            </a:r>
            <a:endParaRPr sz="1000">
              <a:latin typeface="Times New Roman"/>
              <a:cs typeface="Times New Roman"/>
            </a:endParaRPr>
          </a:p>
          <a:p>
            <a:pPr marL="289788" marR="21905">
              <a:lnSpc>
                <a:spcPct val="95825"/>
              </a:lnSpc>
              <a:spcBef>
                <a:spcPts val="272"/>
              </a:spcBef>
            </a:pPr>
            <a:r>
              <a:rPr sz="1000" spc="-14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ocus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message-passing</a:t>
            </a:r>
            <a:r>
              <a:rPr sz="1000" spc="-6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only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Often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unneeded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anted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functionality</a:t>
            </a:r>
            <a:endParaRPr sz="1000">
              <a:latin typeface="Times New Roman"/>
              <a:cs typeface="Times New Roman"/>
            </a:endParaRPr>
          </a:p>
          <a:p>
            <a:pPr marL="289788" marR="21905">
              <a:lnSpc>
                <a:spcPct val="95825"/>
              </a:lnSpc>
              <a:spcBef>
                <a:spcPts val="45"/>
              </a:spcBef>
            </a:pPr>
            <a:r>
              <a:rPr sz="1000" spc="-59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iolates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639333" y="760517"/>
            <a:ext cx="115238" cy="167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9" name="object 59"/>
          <p:cNvSpPr txBox="1"/>
          <p:nvPr/>
        </p:nvSpPr>
        <p:spPr>
          <a:xfrm>
            <a:off x="1754572" y="760517"/>
            <a:ext cx="1498084" cy="167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8" name="object 58"/>
          <p:cNvSpPr txBox="1"/>
          <p:nvPr/>
        </p:nvSpPr>
        <p:spPr>
          <a:xfrm>
            <a:off x="3252656" y="760517"/>
            <a:ext cx="115237" cy="167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7" name="object 57"/>
          <p:cNvSpPr txBox="1"/>
          <p:nvPr/>
        </p:nvSpPr>
        <p:spPr>
          <a:xfrm>
            <a:off x="1639333" y="928449"/>
            <a:ext cx="115238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56" name="object 56"/>
          <p:cNvSpPr txBox="1"/>
          <p:nvPr/>
        </p:nvSpPr>
        <p:spPr>
          <a:xfrm>
            <a:off x="1754572" y="928449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55" name="object 55"/>
          <p:cNvSpPr txBox="1"/>
          <p:nvPr/>
        </p:nvSpPr>
        <p:spPr>
          <a:xfrm>
            <a:off x="1869809" y="928449"/>
            <a:ext cx="1267609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2700">
              <a:lnSpc>
                <a:spcPts val="430"/>
              </a:lnSpc>
              <a:spcBef>
                <a:spcPts val="21"/>
              </a:spcBef>
            </a:pP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Application</a:t>
            </a:r>
            <a:r>
              <a:rPr sz="825" spc="85" baseline="527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protocol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37419" y="928449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53" name="object 53"/>
          <p:cNvSpPr txBox="1"/>
          <p:nvPr/>
        </p:nvSpPr>
        <p:spPr>
          <a:xfrm>
            <a:off x="3252656" y="928449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52" name="object 52"/>
          <p:cNvSpPr txBox="1"/>
          <p:nvPr/>
        </p:nvSpPr>
        <p:spPr>
          <a:xfrm>
            <a:off x="1639333" y="1043687"/>
            <a:ext cx="115238" cy="63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"/>
              </a:spcBef>
            </a:pPr>
            <a:endParaRPr sz="500"/>
          </a:p>
        </p:txBody>
      </p:sp>
      <p:sp>
        <p:nvSpPr>
          <p:cNvPr id="51" name="object 51"/>
          <p:cNvSpPr txBox="1"/>
          <p:nvPr/>
        </p:nvSpPr>
        <p:spPr>
          <a:xfrm>
            <a:off x="1754572" y="1043687"/>
            <a:ext cx="1498084" cy="63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"/>
              </a:spcBef>
            </a:pPr>
            <a:endParaRPr sz="500"/>
          </a:p>
        </p:txBody>
      </p:sp>
      <p:sp>
        <p:nvSpPr>
          <p:cNvPr id="50" name="object 50"/>
          <p:cNvSpPr txBox="1"/>
          <p:nvPr/>
        </p:nvSpPr>
        <p:spPr>
          <a:xfrm>
            <a:off x="3252656" y="1043687"/>
            <a:ext cx="115237" cy="63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2"/>
              </a:spcBef>
            </a:pPr>
            <a:endParaRPr sz="500"/>
          </a:p>
        </p:txBody>
      </p:sp>
      <p:sp>
        <p:nvSpPr>
          <p:cNvPr id="49" name="object 49"/>
          <p:cNvSpPr txBox="1"/>
          <p:nvPr/>
        </p:nvSpPr>
        <p:spPr>
          <a:xfrm>
            <a:off x="1639333" y="1107563"/>
            <a:ext cx="115238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48" name="object 48"/>
          <p:cNvSpPr txBox="1"/>
          <p:nvPr/>
        </p:nvSpPr>
        <p:spPr>
          <a:xfrm>
            <a:off x="1754572" y="1107563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47" name="object 47"/>
          <p:cNvSpPr txBox="1"/>
          <p:nvPr/>
        </p:nvSpPr>
        <p:spPr>
          <a:xfrm>
            <a:off x="1869809" y="1107563"/>
            <a:ext cx="1267609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12700">
              <a:lnSpc>
                <a:spcPts val="430"/>
              </a:lnSpc>
              <a:spcBef>
                <a:spcPts val="21"/>
              </a:spcBef>
            </a:pP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Presentation</a:t>
            </a:r>
            <a:r>
              <a:rPr sz="825" spc="97" baseline="527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protocol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37419" y="1107563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45" name="object 45"/>
          <p:cNvSpPr txBox="1"/>
          <p:nvPr/>
        </p:nvSpPr>
        <p:spPr>
          <a:xfrm>
            <a:off x="3252656" y="1107563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44" name="object 44"/>
          <p:cNvSpPr txBox="1"/>
          <p:nvPr/>
        </p:nvSpPr>
        <p:spPr>
          <a:xfrm>
            <a:off x="1639333" y="1222800"/>
            <a:ext cx="115238" cy="7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9"/>
              </a:spcBef>
            </a:pPr>
            <a:endParaRPr sz="550"/>
          </a:p>
        </p:txBody>
      </p:sp>
      <p:sp>
        <p:nvSpPr>
          <p:cNvPr id="43" name="object 43"/>
          <p:cNvSpPr txBox="1"/>
          <p:nvPr/>
        </p:nvSpPr>
        <p:spPr>
          <a:xfrm>
            <a:off x="1754572" y="1222800"/>
            <a:ext cx="1498084" cy="7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9"/>
              </a:spcBef>
            </a:pPr>
            <a:endParaRPr sz="550"/>
          </a:p>
        </p:txBody>
      </p:sp>
      <p:sp>
        <p:nvSpPr>
          <p:cNvPr id="42" name="object 42"/>
          <p:cNvSpPr txBox="1"/>
          <p:nvPr/>
        </p:nvSpPr>
        <p:spPr>
          <a:xfrm>
            <a:off x="3252656" y="1222800"/>
            <a:ext cx="115237" cy="76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50"/>
              </a:lnSpc>
              <a:spcBef>
                <a:spcPts val="49"/>
              </a:spcBef>
            </a:pPr>
            <a:endParaRPr sz="550"/>
          </a:p>
        </p:txBody>
      </p:sp>
      <p:sp>
        <p:nvSpPr>
          <p:cNvPr id="41" name="object 41"/>
          <p:cNvSpPr txBox="1"/>
          <p:nvPr/>
        </p:nvSpPr>
        <p:spPr>
          <a:xfrm>
            <a:off x="1639333" y="1298931"/>
            <a:ext cx="115238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40" name="object 40"/>
          <p:cNvSpPr txBox="1"/>
          <p:nvPr/>
        </p:nvSpPr>
        <p:spPr>
          <a:xfrm>
            <a:off x="1754572" y="1298931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39" name="object 39"/>
          <p:cNvSpPr txBox="1"/>
          <p:nvPr/>
        </p:nvSpPr>
        <p:spPr>
          <a:xfrm>
            <a:off x="1869809" y="1298931"/>
            <a:ext cx="1267609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6889">
              <a:lnSpc>
                <a:spcPts val="440"/>
              </a:lnSpc>
              <a:spcBef>
                <a:spcPts val="22"/>
              </a:spcBef>
            </a:pP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Session</a:t>
            </a:r>
            <a:r>
              <a:rPr sz="825" spc="63" baseline="527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protocol</a:t>
            </a:r>
            <a:endParaRPr sz="5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37419" y="1298931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37" name="object 37"/>
          <p:cNvSpPr txBox="1"/>
          <p:nvPr/>
        </p:nvSpPr>
        <p:spPr>
          <a:xfrm>
            <a:off x="3252656" y="1298931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36" name="object 36"/>
          <p:cNvSpPr txBox="1"/>
          <p:nvPr/>
        </p:nvSpPr>
        <p:spPr>
          <a:xfrm>
            <a:off x="1639333" y="1414168"/>
            <a:ext cx="115238" cy="57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754572" y="1414168"/>
            <a:ext cx="1498084" cy="57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252656" y="1414168"/>
            <a:ext cx="115237" cy="576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639333" y="1471787"/>
            <a:ext cx="115238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32" name="object 32"/>
          <p:cNvSpPr txBox="1"/>
          <p:nvPr/>
        </p:nvSpPr>
        <p:spPr>
          <a:xfrm>
            <a:off x="1754572" y="1471787"/>
            <a:ext cx="115237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31" name="object 31"/>
          <p:cNvSpPr txBox="1"/>
          <p:nvPr/>
        </p:nvSpPr>
        <p:spPr>
          <a:xfrm>
            <a:off x="1869809" y="1471787"/>
            <a:ext cx="1267609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6060">
              <a:lnSpc>
                <a:spcPts val="450"/>
              </a:lnSpc>
              <a:spcBef>
                <a:spcPts val="22"/>
              </a:spcBef>
            </a:pPr>
            <a:r>
              <a:rPr sz="825" spc="-19" baseline="5270" dirty="0" smtClean="0">
                <a:solidFill>
                  <a:srgbClr val="363435"/>
                </a:solidFill>
                <a:latin typeface="Arial"/>
                <a:cs typeface="Arial"/>
              </a:rPr>
              <a:t>T</a:t>
            </a: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ransport</a:t>
            </a:r>
            <a:r>
              <a:rPr sz="825" spc="75" baseline="527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protocol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37419" y="1471787"/>
            <a:ext cx="115237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29" name="object 29"/>
          <p:cNvSpPr txBox="1"/>
          <p:nvPr/>
        </p:nvSpPr>
        <p:spPr>
          <a:xfrm>
            <a:off x="3252656" y="1471787"/>
            <a:ext cx="115237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28" name="object 28"/>
          <p:cNvSpPr txBox="1"/>
          <p:nvPr/>
        </p:nvSpPr>
        <p:spPr>
          <a:xfrm>
            <a:off x="1639333" y="1587025"/>
            <a:ext cx="115238" cy="57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54572" y="1587025"/>
            <a:ext cx="1498084" cy="57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52656" y="1587025"/>
            <a:ext cx="115237" cy="576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639333" y="1644645"/>
            <a:ext cx="115238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24" name="object 24"/>
          <p:cNvSpPr txBox="1"/>
          <p:nvPr/>
        </p:nvSpPr>
        <p:spPr>
          <a:xfrm>
            <a:off x="1754572" y="1644645"/>
            <a:ext cx="115237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23" name="object 23"/>
          <p:cNvSpPr txBox="1"/>
          <p:nvPr/>
        </p:nvSpPr>
        <p:spPr>
          <a:xfrm>
            <a:off x="1869809" y="1644645"/>
            <a:ext cx="1267609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6788">
              <a:lnSpc>
                <a:spcPts val="455"/>
              </a:lnSpc>
              <a:spcBef>
                <a:spcPts val="22"/>
              </a:spcBef>
            </a:pP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Network</a:t>
            </a:r>
            <a:r>
              <a:rPr sz="825" spc="65" baseline="527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825" spc="0" baseline="5270" dirty="0" smtClean="0">
                <a:solidFill>
                  <a:srgbClr val="363435"/>
                </a:solidFill>
                <a:latin typeface="Arial"/>
                <a:cs typeface="Arial"/>
              </a:rPr>
              <a:t>protocol</a:t>
            </a:r>
            <a:endParaRPr sz="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7419" y="1644645"/>
            <a:ext cx="115237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21" name="object 21"/>
          <p:cNvSpPr txBox="1"/>
          <p:nvPr/>
        </p:nvSpPr>
        <p:spPr>
          <a:xfrm>
            <a:off x="3252656" y="1644645"/>
            <a:ext cx="115237" cy="115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20" name="object 20"/>
          <p:cNvSpPr txBox="1"/>
          <p:nvPr/>
        </p:nvSpPr>
        <p:spPr>
          <a:xfrm>
            <a:off x="1639333" y="1759883"/>
            <a:ext cx="115238" cy="5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54572" y="1759883"/>
            <a:ext cx="1498084" cy="5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52656" y="1759883"/>
            <a:ext cx="115237" cy="576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39333" y="1817500"/>
            <a:ext cx="115238" cy="115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16" name="object 16"/>
          <p:cNvSpPr txBox="1"/>
          <p:nvPr/>
        </p:nvSpPr>
        <p:spPr>
          <a:xfrm>
            <a:off x="1754572" y="1817500"/>
            <a:ext cx="115237" cy="115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15" name="object 15"/>
          <p:cNvSpPr txBox="1"/>
          <p:nvPr/>
        </p:nvSpPr>
        <p:spPr>
          <a:xfrm>
            <a:off x="1869809" y="1817500"/>
            <a:ext cx="1267609" cy="115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8750">
              <a:lnSpc>
                <a:spcPts val="465"/>
              </a:lnSpc>
              <a:spcBef>
                <a:spcPts val="23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550" spc="3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link</a:t>
            </a:r>
            <a:r>
              <a:rPr sz="550" spc="2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protocol</a:t>
            </a:r>
            <a:endParaRPr sz="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7419" y="1817500"/>
            <a:ext cx="115237" cy="115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13" name="object 13"/>
          <p:cNvSpPr txBox="1"/>
          <p:nvPr/>
        </p:nvSpPr>
        <p:spPr>
          <a:xfrm>
            <a:off x="3252656" y="1817500"/>
            <a:ext cx="115237" cy="115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12" name="object 12"/>
          <p:cNvSpPr txBox="1"/>
          <p:nvPr/>
        </p:nvSpPr>
        <p:spPr>
          <a:xfrm>
            <a:off x="1639333" y="1932735"/>
            <a:ext cx="115238" cy="57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54572" y="1932735"/>
            <a:ext cx="1498084" cy="57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52656" y="1932735"/>
            <a:ext cx="115237" cy="57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39333" y="1990356"/>
            <a:ext cx="115238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1754572" y="1990356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7" name="object 7"/>
          <p:cNvSpPr txBox="1"/>
          <p:nvPr/>
        </p:nvSpPr>
        <p:spPr>
          <a:xfrm>
            <a:off x="1869809" y="1990356"/>
            <a:ext cx="1267609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4770">
              <a:lnSpc>
                <a:spcPts val="470"/>
              </a:lnSpc>
              <a:spcBef>
                <a:spcPts val="23"/>
              </a:spcBef>
            </a:pP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Physical</a:t>
            </a:r>
            <a:r>
              <a:rPr sz="550" spc="6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550" spc="0" dirty="0" smtClean="0">
                <a:solidFill>
                  <a:srgbClr val="363435"/>
                </a:solidFill>
                <a:latin typeface="Arial"/>
                <a:cs typeface="Arial"/>
              </a:rPr>
              <a:t>protocol</a:t>
            </a:r>
            <a:endParaRPr sz="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7419" y="1990356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3252656" y="1990356"/>
            <a:ext cx="115237" cy="1152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7"/>
              </a:spcBef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639333" y="2105593"/>
            <a:ext cx="115238" cy="172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1754572" y="2105593"/>
            <a:ext cx="1498084" cy="172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252656" y="2105593"/>
            <a:ext cx="115237" cy="1728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43" y="606424"/>
            <a:ext cx="4432566" cy="175556"/>
          </a:xfrm>
          <a:custGeom>
            <a:avLst/>
            <a:gdLst/>
            <a:ahLst/>
            <a:cxnLst/>
            <a:rect l="l" t="t" r="r" b="b"/>
            <a:pathLst>
              <a:path w="4432566" h="175556">
                <a:moveTo>
                  <a:pt x="0" y="50800"/>
                </a:moveTo>
                <a:lnTo>
                  <a:pt x="0" y="175556"/>
                </a:lnTo>
                <a:lnTo>
                  <a:pt x="4432566" y="175556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73103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56809" y="132768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9344" y="137848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637958"/>
            <a:ext cx="50800" cy="702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701459"/>
            <a:ext cx="50800" cy="6389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813610"/>
            <a:ext cx="4432566" cy="577573"/>
          </a:xfrm>
          <a:custGeom>
            <a:avLst/>
            <a:gdLst/>
            <a:ahLst/>
            <a:cxnLst/>
            <a:rect l="l" t="t" r="r" b="b"/>
            <a:pathLst>
              <a:path w="4432566" h="577573">
                <a:moveTo>
                  <a:pt x="0" y="526773"/>
                </a:moveTo>
                <a:lnTo>
                  <a:pt x="16636" y="564287"/>
                </a:lnTo>
                <a:lnTo>
                  <a:pt x="50800" y="577573"/>
                </a:lnTo>
                <a:lnTo>
                  <a:pt x="4381765" y="577573"/>
                </a:lnTo>
                <a:lnTo>
                  <a:pt x="4419279" y="560937"/>
                </a:lnTo>
                <a:lnTo>
                  <a:pt x="4432566" y="526773"/>
                </a:lnTo>
                <a:lnTo>
                  <a:pt x="4432566" y="0"/>
                </a:lnTo>
                <a:lnTo>
                  <a:pt x="0" y="0"/>
                </a:lnTo>
                <a:lnTo>
                  <a:pt x="0" y="526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688759"/>
            <a:ext cx="0" cy="670673"/>
          </a:xfrm>
          <a:custGeom>
            <a:avLst/>
            <a:gdLst/>
            <a:ahLst/>
            <a:cxnLst/>
            <a:rect l="l" t="t" r="r" b="b"/>
            <a:pathLst>
              <a:path h="670673">
                <a:moveTo>
                  <a:pt x="0" y="67067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6760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20310" y="6633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65065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58440" y="2808488"/>
            <a:ext cx="124194" cy="240647"/>
          </a:xfrm>
          <a:custGeom>
            <a:avLst/>
            <a:gdLst/>
            <a:ahLst/>
            <a:cxnLst/>
            <a:rect l="l" t="t" r="r" b="b"/>
            <a:pathLst>
              <a:path w="124194" h="240647">
                <a:moveTo>
                  <a:pt x="0" y="0"/>
                </a:moveTo>
                <a:lnTo>
                  <a:pt x="124194" y="24064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31238" y="2097791"/>
            <a:ext cx="477338" cy="700090"/>
          </a:xfrm>
          <a:custGeom>
            <a:avLst/>
            <a:gdLst/>
            <a:ahLst/>
            <a:cxnLst/>
            <a:rect l="l" t="t" r="r" b="b"/>
            <a:pathLst>
              <a:path w="477338" h="700090">
                <a:moveTo>
                  <a:pt x="0" y="0"/>
                </a:moveTo>
                <a:lnTo>
                  <a:pt x="477338" y="0"/>
                </a:lnTo>
                <a:lnTo>
                  <a:pt x="477338" y="700090"/>
                </a:lnTo>
                <a:lnTo>
                  <a:pt x="0" y="700090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467592" y="2044759"/>
            <a:ext cx="594016" cy="881050"/>
          </a:xfrm>
          <a:custGeom>
            <a:avLst/>
            <a:gdLst/>
            <a:ahLst/>
            <a:cxnLst/>
            <a:rect l="l" t="t" r="r" b="b"/>
            <a:pathLst>
              <a:path w="594016" h="881050">
                <a:moveTo>
                  <a:pt x="0" y="0"/>
                </a:moveTo>
                <a:lnTo>
                  <a:pt x="594016" y="0"/>
                </a:lnTo>
                <a:lnTo>
                  <a:pt x="594016" y="881050"/>
                </a:lnTo>
                <a:lnTo>
                  <a:pt x="0" y="881050"/>
                </a:lnTo>
                <a:lnTo>
                  <a:pt x="0" y="0"/>
                </a:lnTo>
                <a:close/>
              </a:path>
            </a:pathLst>
          </a:custGeom>
          <a:ln w="1054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10116" y="2625523"/>
            <a:ext cx="0" cy="111347"/>
          </a:xfrm>
          <a:custGeom>
            <a:avLst/>
            <a:gdLst/>
            <a:ahLst/>
            <a:cxnLst/>
            <a:rect l="l" t="t" r="r" b="b"/>
            <a:pathLst>
              <a:path h="111347">
                <a:moveTo>
                  <a:pt x="0" y="0"/>
                </a:moveTo>
                <a:lnTo>
                  <a:pt x="0" y="111347"/>
                </a:lnTo>
              </a:path>
            </a:pathLst>
          </a:custGeom>
          <a:ln w="48968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31329" y="2585731"/>
            <a:ext cx="42427" cy="190932"/>
          </a:xfrm>
          <a:custGeom>
            <a:avLst/>
            <a:gdLst/>
            <a:ahLst/>
            <a:cxnLst/>
            <a:rect l="l" t="t" r="r" b="b"/>
            <a:pathLst>
              <a:path w="42427" h="190932">
                <a:moveTo>
                  <a:pt x="0" y="148504"/>
                </a:moveTo>
                <a:lnTo>
                  <a:pt x="42427" y="190932"/>
                </a:lnTo>
                <a:lnTo>
                  <a:pt x="42427" y="0"/>
                </a:lnTo>
                <a:lnTo>
                  <a:pt x="0" y="4242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44930" y="2680555"/>
            <a:ext cx="206593" cy="547"/>
          </a:xfrm>
          <a:custGeom>
            <a:avLst/>
            <a:gdLst/>
            <a:ahLst/>
            <a:cxnLst/>
            <a:rect l="l" t="t" r="r" b="b"/>
            <a:pathLst>
              <a:path w="206593" h="547">
                <a:moveTo>
                  <a:pt x="0" y="0"/>
                </a:moveTo>
                <a:lnTo>
                  <a:pt x="206593" y="54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114440" y="2649126"/>
            <a:ext cx="74461" cy="63751"/>
          </a:xfrm>
          <a:custGeom>
            <a:avLst/>
            <a:gdLst/>
            <a:ahLst/>
            <a:cxnLst/>
            <a:rect l="l" t="t" r="r" b="b"/>
            <a:pathLst>
              <a:path w="74461" h="63751">
                <a:moveTo>
                  <a:pt x="74461" y="32070"/>
                </a:moveTo>
                <a:lnTo>
                  <a:pt x="168" y="0"/>
                </a:lnTo>
                <a:lnTo>
                  <a:pt x="5022" y="12057"/>
                </a:lnTo>
                <a:lnTo>
                  <a:pt x="7599" y="24109"/>
                </a:lnTo>
                <a:lnTo>
                  <a:pt x="7899" y="36155"/>
                </a:lnTo>
                <a:lnTo>
                  <a:pt x="5924" y="48194"/>
                </a:lnTo>
                <a:lnTo>
                  <a:pt x="1675" y="60227"/>
                </a:lnTo>
                <a:lnTo>
                  <a:pt x="0" y="63751"/>
                </a:lnTo>
                <a:lnTo>
                  <a:pt x="74461" y="3207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12956" y="2328539"/>
            <a:ext cx="254575" cy="201538"/>
          </a:xfrm>
          <a:custGeom>
            <a:avLst/>
            <a:gdLst/>
            <a:ahLst/>
            <a:cxnLst/>
            <a:rect l="l" t="t" r="r" b="b"/>
            <a:pathLst>
              <a:path w="254575" h="201538">
                <a:moveTo>
                  <a:pt x="0" y="0"/>
                </a:moveTo>
                <a:lnTo>
                  <a:pt x="254575" y="0"/>
                </a:lnTo>
                <a:lnTo>
                  <a:pt x="254575" y="201538"/>
                </a:lnTo>
                <a:lnTo>
                  <a:pt x="0" y="201538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34165" y="2349753"/>
            <a:ext cx="212148" cy="159111"/>
          </a:xfrm>
          <a:custGeom>
            <a:avLst/>
            <a:gdLst/>
            <a:ahLst/>
            <a:cxnLst/>
            <a:rect l="l" t="t" r="r" b="b"/>
            <a:pathLst>
              <a:path w="212148" h="159111">
                <a:moveTo>
                  <a:pt x="31823" y="0"/>
                </a:moveTo>
                <a:lnTo>
                  <a:pt x="180324" y="0"/>
                </a:lnTo>
                <a:lnTo>
                  <a:pt x="194134" y="3171"/>
                </a:lnTo>
                <a:lnTo>
                  <a:pt x="204917" y="11683"/>
                </a:lnTo>
                <a:lnTo>
                  <a:pt x="211177" y="24033"/>
                </a:lnTo>
                <a:lnTo>
                  <a:pt x="212148" y="31824"/>
                </a:lnTo>
                <a:lnTo>
                  <a:pt x="212148" y="127291"/>
                </a:lnTo>
                <a:lnTo>
                  <a:pt x="208978" y="141098"/>
                </a:lnTo>
                <a:lnTo>
                  <a:pt x="200467" y="151881"/>
                </a:lnTo>
                <a:lnTo>
                  <a:pt x="188115" y="158140"/>
                </a:lnTo>
                <a:lnTo>
                  <a:pt x="180324" y="159111"/>
                </a:lnTo>
                <a:lnTo>
                  <a:pt x="31823" y="159111"/>
                </a:lnTo>
                <a:lnTo>
                  <a:pt x="18017" y="155940"/>
                </a:lnTo>
                <a:lnTo>
                  <a:pt x="7232" y="147430"/>
                </a:lnTo>
                <a:lnTo>
                  <a:pt x="970" y="135080"/>
                </a:lnTo>
                <a:lnTo>
                  <a:pt x="0" y="127291"/>
                </a:lnTo>
                <a:lnTo>
                  <a:pt x="0" y="31824"/>
                </a:lnTo>
                <a:lnTo>
                  <a:pt x="3171" y="18019"/>
                </a:lnTo>
                <a:lnTo>
                  <a:pt x="11683" y="7233"/>
                </a:lnTo>
                <a:lnTo>
                  <a:pt x="24032" y="971"/>
                </a:lnTo>
                <a:lnTo>
                  <a:pt x="31823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944635" y="2455381"/>
            <a:ext cx="231533" cy="179283"/>
          </a:xfrm>
          <a:custGeom>
            <a:avLst/>
            <a:gdLst/>
            <a:ahLst/>
            <a:cxnLst/>
            <a:rect l="l" t="t" r="r" b="b"/>
            <a:pathLst>
              <a:path w="231533" h="179283">
                <a:moveTo>
                  <a:pt x="0" y="179283"/>
                </a:moveTo>
                <a:lnTo>
                  <a:pt x="164334" y="179283"/>
                </a:lnTo>
                <a:lnTo>
                  <a:pt x="164334" y="0"/>
                </a:lnTo>
                <a:lnTo>
                  <a:pt x="231533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139169" y="2423503"/>
            <a:ext cx="74387" cy="63751"/>
          </a:xfrm>
          <a:custGeom>
            <a:avLst/>
            <a:gdLst/>
            <a:ahLst/>
            <a:cxnLst/>
            <a:rect l="l" t="t" r="r" b="b"/>
            <a:pathLst>
              <a:path w="74387" h="63751">
                <a:moveTo>
                  <a:pt x="74387" y="31878"/>
                </a:moveTo>
                <a:lnTo>
                  <a:pt x="0" y="0"/>
                </a:lnTo>
                <a:lnTo>
                  <a:pt x="4885" y="12048"/>
                </a:lnTo>
                <a:lnTo>
                  <a:pt x="7494" y="24096"/>
                </a:lnTo>
                <a:lnTo>
                  <a:pt x="7826" y="36144"/>
                </a:lnTo>
                <a:lnTo>
                  <a:pt x="5880" y="48193"/>
                </a:lnTo>
                <a:lnTo>
                  <a:pt x="1658" y="60241"/>
                </a:lnTo>
                <a:lnTo>
                  <a:pt x="0" y="63751"/>
                </a:lnTo>
                <a:lnTo>
                  <a:pt x="74387" y="3187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05489" y="2596337"/>
            <a:ext cx="339441" cy="116684"/>
          </a:xfrm>
          <a:custGeom>
            <a:avLst/>
            <a:gdLst/>
            <a:ahLst/>
            <a:cxnLst/>
            <a:rect l="l" t="t" r="r" b="b"/>
            <a:pathLst>
              <a:path w="339441" h="116684">
                <a:moveTo>
                  <a:pt x="0" y="0"/>
                </a:moveTo>
                <a:lnTo>
                  <a:pt x="339441" y="0"/>
                </a:lnTo>
                <a:lnTo>
                  <a:pt x="339441" y="116684"/>
                </a:lnTo>
                <a:lnTo>
                  <a:pt x="0" y="116684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297882" y="2447834"/>
            <a:ext cx="308292" cy="186686"/>
          </a:xfrm>
          <a:custGeom>
            <a:avLst/>
            <a:gdLst/>
            <a:ahLst/>
            <a:cxnLst/>
            <a:rect l="l" t="t" r="r" b="b"/>
            <a:pathLst>
              <a:path w="308292" h="186686">
                <a:moveTo>
                  <a:pt x="0" y="0"/>
                </a:moveTo>
                <a:lnTo>
                  <a:pt x="308292" y="186686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467592" y="2797881"/>
            <a:ext cx="594016" cy="0"/>
          </a:xfrm>
          <a:custGeom>
            <a:avLst/>
            <a:gdLst/>
            <a:ahLst/>
            <a:cxnLst/>
            <a:rect l="l" t="t" r="r" b="b"/>
            <a:pathLst>
              <a:path w="594016">
                <a:moveTo>
                  <a:pt x="0" y="0"/>
                </a:moveTo>
                <a:lnTo>
                  <a:pt x="59401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64605" y="2925167"/>
            <a:ext cx="0" cy="190932"/>
          </a:xfrm>
          <a:custGeom>
            <a:avLst/>
            <a:gdLst/>
            <a:ahLst/>
            <a:cxnLst/>
            <a:rect l="l" t="t" r="r" b="b"/>
            <a:pathLst>
              <a:path h="190932">
                <a:moveTo>
                  <a:pt x="0" y="0"/>
                </a:moveTo>
                <a:lnTo>
                  <a:pt x="0" y="190932"/>
                </a:lnTo>
              </a:path>
            </a:pathLst>
          </a:custGeom>
          <a:ln w="1581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141673" y="3116099"/>
            <a:ext cx="1856299" cy="0"/>
          </a:xfrm>
          <a:custGeom>
            <a:avLst/>
            <a:gdLst/>
            <a:ahLst/>
            <a:cxnLst/>
            <a:rect l="l" t="t" r="r" b="b"/>
            <a:pathLst>
              <a:path w="1856299">
                <a:moveTo>
                  <a:pt x="0" y="0"/>
                </a:moveTo>
                <a:lnTo>
                  <a:pt x="1856299" y="0"/>
                </a:lnTo>
              </a:path>
            </a:pathLst>
          </a:custGeom>
          <a:ln w="15812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28712" y="2746741"/>
            <a:ext cx="717117" cy="306228"/>
          </a:xfrm>
          <a:custGeom>
            <a:avLst/>
            <a:gdLst/>
            <a:ahLst/>
            <a:cxnLst/>
            <a:rect l="l" t="t" r="r" b="b"/>
            <a:pathLst>
              <a:path w="717117" h="306228">
                <a:moveTo>
                  <a:pt x="0" y="306228"/>
                </a:moveTo>
                <a:lnTo>
                  <a:pt x="612540" y="306228"/>
                </a:lnTo>
                <a:lnTo>
                  <a:pt x="628666" y="305120"/>
                </a:lnTo>
                <a:lnTo>
                  <a:pt x="658068" y="296888"/>
                </a:lnTo>
                <a:lnTo>
                  <a:pt x="682737" y="282041"/>
                </a:lnTo>
                <a:lnTo>
                  <a:pt x="701546" y="262265"/>
                </a:lnTo>
                <a:lnTo>
                  <a:pt x="713372" y="239248"/>
                </a:lnTo>
                <a:lnTo>
                  <a:pt x="717117" y="216593"/>
                </a:lnTo>
                <a:lnTo>
                  <a:pt x="717117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13954" y="2709361"/>
            <a:ext cx="63751" cy="74376"/>
          </a:xfrm>
          <a:custGeom>
            <a:avLst/>
            <a:gdLst/>
            <a:ahLst/>
            <a:cxnLst/>
            <a:rect l="l" t="t" r="r" b="b"/>
            <a:pathLst>
              <a:path w="63751" h="74376">
                <a:moveTo>
                  <a:pt x="31875" y="0"/>
                </a:moveTo>
                <a:lnTo>
                  <a:pt x="0" y="74376"/>
                </a:lnTo>
                <a:lnTo>
                  <a:pt x="12048" y="69491"/>
                </a:lnTo>
                <a:lnTo>
                  <a:pt x="24096" y="66882"/>
                </a:lnTo>
                <a:lnTo>
                  <a:pt x="36145" y="66550"/>
                </a:lnTo>
                <a:lnTo>
                  <a:pt x="48193" y="68496"/>
                </a:lnTo>
                <a:lnTo>
                  <a:pt x="60241" y="72718"/>
                </a:lnTo>
                <a:lnTo>
                  <a:pt x="63751" y="74376"/>
                </a:lnTo>
                <a:lnTo>
                  <a:pt x="31875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561633" y="3051054"/>
            <a:ext cx="371261" cy="0"/>
          </a:xfrm>
          <a:custGeom>
            <a:avLst/>
            <a:gdLst/>
            <a:ahLst/>
            <a:cxnLst/>
            <a:rect l="l" t="t" r="r" b="b"/>
            <a:pathLst>
              <a:path w="371261">
                <a:moveTo>
                  <a:pt x="371261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28712" y="2746741"/>
            <a:ext cx="956156" cy="425749"/>
          </a:xfrm>
          <a:custGeom>
            <a:avLst/>
            <a:gdLst/>
            <a:ahLst/>
            <a:cxnLst/>
            <a:rect l="l" t="t" r="r" b="b"/>
            <a:pathLst>
              <a:path w="956156" h="425749">
                <a:moveTo>
                  <a:pt x="0" y="425749"/>
                </a:moveTo>
                <a:lnTo>
                  <a:pt x="851578" y="425749"/>
                </a:lnTo>
                <a:lnTo>
                  <a:pt x="867704" y="424987"/>
                </a:lnTo>
                <a:lnTo>
                  <a:pt x="910102" y="413556"/>
                </a:lnTo>
                <a:lnTo>
                  <a:pt x="940583" y="388408"/>
                </a:lnTo>
                <a:lnTo>
                  <a:pt x="955353" y="349541"/>
                </a:lnTo>
                <a:lnTo>
                  <a:pt x="956156" y="336109"/>
                </a:lnTo>
                <a:lnTo>
                  <a:pt x="956156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52992" y="2709361"/>
            <a:ext cx="63751" cy="74376"/>
          </a:xfrm>
          <a:custGeom>
            <a:avLst/>
            <a:gdLst/>
            <a:ahLst/>
            <a:cxnLst/>
            <a:rect l="l" t="t" r="r" b="b"/>
            <a:pathLst>
              <a:path w="63751" h="74376">
                <a:moveTo>
                  <a:pt x="31875" y="0"/>
                </a:moveTo>
                <a:lnTo>
                  <a:pt x="0" y="74376"/>
                </a:lnTo>
                <a:lnTo>
                  <a:pt x="12048" y="69491"/>
                </a:lnTo>
                <a:lnTo>
                  <a:pt x="24096" y="66882"/>
                </a:lnTo>
                <a:lnTo>
                  <a:pt x="36145" y="66550"/>
                </a:lnTo>
                <a:lnTo>
                  <a:pt x="48193" y="68496"/>
                </a:lnTo>
                <a:lnTo>
                  <a:pt x="60241" y="72718"/>
                </a:lnTo>
                <a:lnTo>
                  <a:pt x="63751" y="74376"/>
                </a:lnTo>
                <a:lnTo>
                  <a:pt x="31875" y="0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555210" y="3172494"/>
            <a:ext cx="373501" cy="0"/>
          </a:xfrm>
          <a:custGeom>
            <a:avLst/>
            <a:gdLst/>
            <a:ahLst/>
            <a:cxnLst/>
            <a:rect l="l" t="t" r="r" b="b"/>
            <a:pathLst>
              <a:path w="373501">
                <a:moveTo>
                  <a:pt x="373501" y="0"/>
                </a:moveTo>
                <a:lnTo>
                  <a:pt x="0" y="0"/>
                </a:lnTo>
              </a:path>
            </a:pathLst>
          </a:custGeom>
          <a:ln w="5270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208760" y="19613"/>
            <a:ext cx="190793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Stream-Oriented</a:t>
            </a:r>
            <a:r>
              <a:rPr sz="600" spc="-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00" y="243119"/>
            <a:ext cx="17783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</a:t>
            </a:r>
            <a:r>
              <a:rPr sz="1400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844" y="622772"/>
            <a:ext cx="4328209" cy="7377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oblem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stream,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you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eep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substreams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synch?</a:t>
            </a:r>
            <a:endParaRPr sz="1100">
              <a:latin typeface="Times New Roman"/>
              <a:cs typeface="Times New Roman"/>
            </a:endParaRPr>
          </a:p>
          <a:p>
            <a:pPr marL="289788" marR="275395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Think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playing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channels,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together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stereo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sound. 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ference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less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20–30</a:t>
            </a:r>
            <a:r>
              <a:rPr sz="1100" spc="-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µ</a:t>
            </a:r>
            <a:r>
              <a:rPr sz="1100" spc="-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sec!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932" y="1478849"/>
            <a:ext cx="4080760" cy="5719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west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1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Synchronization</a:t>
            </a:r>
            <a:r>
              <a:rPr sz="1000" spc="-6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done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xplicitly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operating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units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simple streams.</a:t>
            </a:r>
            <a:endParaRPr sz="1000">
              <a:latin typeface="Times New Roman"/>
              <a:cs typeface="Times New Roman"/>
            </a:endParaRPr>
          </a:p>
          <a:p>
            <a:pPr marL="1988919" marR="9205">
              <a:lnSpc>
                <a:spcPct val="95825"/>
              </a:lnSpc>
              <a:spcBef>
                <a:spcPts val="3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Receiver's</a:t>
            </a:r>
            <a:r>
              <a:rPr sz="650" spc="6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machine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9131" y="3166167"/>
            <a:ext cx="334630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Network</a:t>
            </a:r>
            <a:endParaRPr sz="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12956" y="2328539"/>
            <a:ext cx="254575" cy="2015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141673" y="2044759"/>
            <a:ext cx="1325918" cy="881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marL="308958" marR="130854">
              <a:lnSpc>
                <a:spcPts val="740"/>
              </a:lnSpc>
              <a:spcBef>
                <a:spcPts val="3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Procedure</a:t>
            </a:r>
            <a:r>
              <a:rPr sz="650" spc="6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that</a:t>
            </a:r>
            <a:r>
              <a:rPr sz="650" spc="2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reads two</a:t>
            </a:r>
            <a:r>
              <a:rPr sz="650" spc="2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audio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units</a:t>
            </a:r>
            <a:r>
              <a:rPr sz="650" spc="3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for each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video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650" spc="3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unit</a:t>
            </a:r>
            <a:endParaRPr sz="650">
              <a:latin typeface="Arial"/>
              <a:cs typeface="Arial"/>
            </a:endParaRPr>
          </a:p>
          <a:p>
            <a:pPr marL="413536">
              <a:lnSpc>
                <a:spcPct val="95825"/>
              </a:lnSpc>
              <a:spcBef>
                <a:spcPts val="1368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Incoming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stream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7592" y="2044759"/>
            <a:ext cx="594016" cy="53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61609" y="2044759"/>
            <a:ext cx="114559" cy="4106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467592" y="2097791"/>
            <a:ext cx="63646" cy="700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531238" y="2097791"/>
            <a:ext cx="477338" cy="4985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5409">
              <a:lnSpc>
                <a:spcPct val="95825"/>
              </a:lnSpc>
              <a:spcBef>
                <a:spcPts val="320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Application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8577" y="2097791"/>
            <a:ext cx="53031" cy="5368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061609" y="2455381"/>
            <a:ext cx="47360" cy="179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3108969" y="2455381"/>
            <a:ext cx="67198" cy="179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531238" y="2596337"/>
            <a:ext cx="74250" cy="116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18"/>
              </a:spcBef>
            </a:pPr>
            <a:endParaRPr sz="900"/>
          </a:p>
        </p:txBody>
      </p:sp>
      <p:sp>
        <p:nvSpPr>
          <p:cNvPr id="11" name="object 11"/>
          <p:cNvSpPr txBox="1"/>
          <p:nvPr/>
        </p:nvSpPr>
        <p:spPr>
          <a:xfrm>
            <a:off x="2605489" y="2596337"/>
            <a:ext cx="339441" cy="1166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18"/>
              </a:spcBef>
            </a:pPr>
            <a:endParaRPr sz="900"/>
          </a:p>
        </p:txBody>
      </p:sp>
      <p:sp>
        <p:nvSpPr>
          <p:cNvPr id="10" name="object 10"/>
          <p:cNvSpPr txBox="1"/>
          <p:nvPr/>
        </p:nvSpPr>
        <p:spPr>
          <a:xfrm>
            <a:off x="2944930" y="2596337"/>
            <a:ext cx="63646" cy="383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4930" y="2634664"/>
            <a:ext cx="63646" cy="78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00"/>
              </a:lnSpc>
              <a:spcBef>
                <a:spcPts val="16"/>
              </a:spcBef>
            </a:pPr>
            <a:endParaRPr sz="600"/>
          </a:p>
        </p:txBody>
      </p:sp>
      <p:sp>
        <p:nvSpPr>
          <p:cNvPr id="8" name="object 8"/>
          <p:cNvSpPr txBox="1"/>
          <p:nvPr/>
        </p:nvSpPr>
        <p:spPr>
          <a:xfrm>
            <a:off x="3008577" y="2634664"/>
            <a:ext cx="53031" cy="163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61609" y="2634664"/>
            <a:ext cx="114559" cy="2911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531238" y="2713022"/>
            <a:ext cx="477338" cy="848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650"/>
              </a:lnSpc>
              <a:spcBef>
                <a:spcPts val="18"/>
              </a:spcBef>
            </a:pPr>
            <a:endParaRPr sz="650"/>
          </a:p>
        </p:txBody>
      </p:sp>
      <p:sp>
        <p:nvSpPr>
          <p:cNvPr id="5" name="object 5"/>
          <p:cNvSpPr txBox="1"/>
          <p:nvPr/>
        </p:nvSpPr>
        <p:spPr>
          <a:xfrm>
            <a:off x="2467592" y="2797881"/>
            <a:ext cx="594016" cy="127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5003" algn="r">
              <a:lnSpc>
                <a:spcPct val="95825"/>
              </a:lnSpc>
              <a:spcBef>
                <a:spcPts val="10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1673" y="2925810"/>
            <a:ext cx="1622932" cy="190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64605" y="2925810"/>
            <a:ext cx="233367" cy="190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997973" y="2925810"/>
            <a:ext cx="178195" cy="1902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940" y="1543875"/>
            <a:ext cx="2966084" cy="14058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08760" y="19613"/>
            <a:ext cx="190793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Stream-Oriented</a:t>
            </a:r>
            <a:r>
              <a:rPr sz="600" spc="-3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</a:t>
            </a:r>
            <a:r>
              <a:rPr sz="6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77831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Stream</a:t>
            </a:r>
            <a:r>
              <a:rPr sz="1400" spc="8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synchronization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583601"/>
            <a:ext cx="3769635" cy="9362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Synchronization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higher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endParaRPr sz="1100">
              <a:latin typeface="Times New Roman"/>
              <a:cs typeface="Times New Roman"/>
            </a:endParaRPr>
          </a:p>
          <a:p>
            <a:pPr marL="289801" marR="130953">
              <a:lnSpc>
                <a:spcPct val="99658"/>
              </a:lnSpc>
              <a:spcBef>
                <a:spcPts val="9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Synchronization</a:t>
            </a:r>
            <a:r>
              <a:rPr sz="1000" spc="-6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done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middl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controlled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application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high-l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aces.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Multipl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0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substreams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stream,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demultipl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000" spc="-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Synchronization</a:t>
            </a:r>
            <a:r>
              <a:rPr sz="1000" spc="-6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handled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multipl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xing/demultipl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xing</a:t>
            </a:r>
            <a:r>
              <a:rPr sz="1000" spc="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point.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866" y="3112192"/>
            <a:ext cx="3259401" cy="1392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80"/>
              </a:lnSpc>
              <a:spcBef>
                <a:spcPts val="49"/>
              </a:spcBef>
            </a:pP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-1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principle</a:t>
            </a:r>
            <a:r>
              <a:rPr sz="900" spc="-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synchronization</a:t>
            </a:r>
            <a:r>
              <a:rPr sz="900" spc="-5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as</a:t>
            </a:r>
            <a:r>
              <a:rPr sz="900" spc="-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supported</a:t>
            </a:r>
            <a:r>
              <a:rPr sz="900" spc="-3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by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high-l</a:t>
            </a:r>
            <a:r>
              <a:rPr sz="900" spc="-19" dirty="0" smtClean="0">
                <a:latin typeface="Times New Roman"/>
                <a:cs typeface="Times New Roman"/>
              </a:rPr>
              <a:t>e</a:t>
            </a:r>
            <a:r>
              <a:rPr sz="900" spc="-14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el</a:t>
            </a:r>
            <a:r>
              <a:rPr sz="900" spc="-3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inter</a:t>
            </a:r>
            <a:r>
              <a:rPr sz="900" spc="-9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aces.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7924" y="19613"/>
            <a:ext cx="82046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Multicast</a:t>
            </a:r>
            <a:r>
              <a:rPr sz="600" spc="-2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4007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92024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Multicast</a:t>
            </a:r>
            <a:r>
              <a:rPr sz="1400" spc="1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487841"/>
            <a:ext cx="1862514" cy="50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Introduction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7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multicasting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Gossip-based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dissemination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600468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2736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26424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31504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631968"/>
            <a:ext cx="50800" cy="26449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95469"/>
            <a:ext cx="50800" cy="2581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809907"/>
            <a:ext cx="4432566" cy="2517836"/>
          </a:xfrm>
          <a:custGeom>
            <a:avLst/>
            <a:gdLst/>
            <a:ahLst/>
            <a:cxnLst/>
            <a:rect l="l" t="t" r="r" b="b"/>
            <a:pathLst>
              <a:path w="4432566" h="2517836">
                <a:moveTo>
                  <a:pt x="0" y="2467035"/>
                </a:moveTo>
                <a:lnTo>
                  <a:pt x="16636" y="2504549"/>
                </a:lnTo>
                <a:lnTo>
                  <a:pt x="50800" y="2517836"/>
                </a:lnTo>
                <a:lnTo>
                  <a:pt x="4381765" y="2517836"/>
                </a:lnTo>
                <a:lnTo>
                  <a:pt x="4419279" y="2501200"/>
                </a:lnTo>
                <a:lnTo>
                  <a:pt x="4432566" y="2467035"/>
                </a:lnTo>
                <a:lnTo>
                  <a:pt x="4432566" y="0"/>
                </a:lnTo>
                <a:lnTo>
                  <a:pt x="0" y="0"/>
                </a:lnTo>
                <a:lnTo>
                  <a:pt x="0" y="2467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682769"/>
            <a:ext cx="0" cy="2613223"/>
          </a:xfrm>
          <a:custGeom>
            <a:avLst/>
            <a:gdLst/>
            <a:ahLst/>
            <a:cxnLst/>
            <a:rect l="l" t="t" r="r" b="b"/>
            <a:pathLst>
              <a:path h="2613223">
                <a:moveTo>
                  <a:pt x="0" y="261322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700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573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4466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75333" y="2300338"/>
            <a:ext cx="1457324" cy="98297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7924" y="19613"/>
            <a:ext cx="133242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Multicast</a:t>
            </a:r>
            <a:r>
              <a:rPr sz="600" spc="-2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95351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619089"/>
            <a:ext cx="4287925" cy="16740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Unicast</a:t>
            </a:r>
            <a:r>
              <a:rPr sz="11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289788" marR="415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Unicast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one-to-one</a:t>
            </a:r>
            <a:r>
              <a:rPr sz="1100" spc="-4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client. </a:t>
            </a:r>
            <a:endParaRPr sz="1100">
              <a:latin typeface="Times New Roman"/>
              <a:cs typeface="Times New Roman"/>
            </a:endParaRPr>
          </a:p>
          <a:p>
            <a:pPr marL="289788" marR="415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Messages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destination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identified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unique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address.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33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Unicast-based</a:t>
            </a:r>
            <a:r>
              <a:rPr sz="1100" spc="-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media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open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stream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unique use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337774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ficient</a:t>
            </a:r>
            <a:r>
              <a:rPr sz="1100" spc="-9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mass-distri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uted</a:t>
            </a:r>
            <a:r>
              <a:rPr sz="1100" spc="-7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since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 connection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separate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bandwidth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 transmission.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31747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158645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60413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65493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63267"/>
            <a:ext cx="50800" cy="15535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126768"/>
            <a:ext cx="50800" cy="14900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241205"/>
            <a:ext cx="4432566" cy="1426429"/>
          </a:xfrm>
          <a:custGeom>
            <a:avLst/>
            <a:gdLst/>
            <a:ahLst/>
            <a:cxnLst/>
            <a:rect l="l" t="t" r="r" b="b"/>
            <a:pathLst>
              <a:path w="4432566" h="1426429">
                <a:moveTo>
                  <a:pt x="0" y="1375629"/>
                </a:moveTo>
                <a:lnTo>
                  <a:pt x="16636" y="1413143"/>
                </a:lnTo>
                <a:lnTo>
                  <a:pt x="50800" y="1426429"/>
                </a:lnTo>
                <a:lnTo>
                  <a:pt x="4381765" y="1426429"/>
                </a:lnTo>
                <a:lnTo>
                  <a:pt x="4419279" y="1409793"/>
                </a:lnTo>
                <a:lnTo>
                  <a:pt x="4432566" y="1375629"/>
                </a:lnTo>
                <a:lnTo>
                  <a:pt x="4432566" y="0"/>
                </a:lnTo>
                <a:lnTo>
                  <a:pt x="0" y="0"/>
                </a:lnTo>
                <a:lnTo>
                  <a:pt x="0" y="1375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114068"/>
            <a:ext cx="0" cy="1521816"/>
          </a:xfrm>
          <a:custGeom>
            <a:avLst/>
            <a:gdLst/>
            <a:ahLst/>
            <a:cxnLst/>
            <a:rect l="l" t="t" r="r" b="b"/>
            <a:pathLst>
              <a:path h="1521816">
                <a:moveTo>
                  <a:pt x="0" y="152181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1013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886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07596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8190" y="1651647"/>
            <a:ext cx="1451610" cy="9715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7924" y="19613"/>
            <a:ext cx="82046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Multicast</a:t>
            </a:r>
            <a:r>
              <a:rPr sz="600" spc="-2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4007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95351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50369"/>
            <a:ext cx="3719022" cy="565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oadcast </a:t>
            </a:r>
            <a:r>
              <a:rPr sz="1100" spc="3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Broadcast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one-to-all</a:t>
            </a:r>
            <a:r>
              <a:rPr sz="1100" spc="-4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range.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Same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message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transmitted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possible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destinations.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45603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7250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033331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08413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777108"/>
            <a:ext cx="50800" cy="22689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40609"/>
            <a:ext cx="50800" cy="2205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955046"/>
            <a:ext cx="4432566" cy="2141785"/>
          </a:xfrm>
          <a:custGeom>
            <a:avLst/>
            <a:gdLst/>
            <a:ahLst/>
            <a:cxnLst/>
            <a:rect l="l" t="t" r="r" b="b"/>
            <a:pathLst>
              <a:path w="4432566" h="2141785">
                <a:moveTo>
                  <a:pt x="0" y="2090985"/>
                </a:moveTo>
                <a:lnTo>
                  <a:pt x="16636" y="2128498"/>
                </a:lnTo>
                <a:lnTo>
                  <a:pt x="50800" y="2141785"/>
                </a:lnTo>
                <a:lnTo>
                  <a:pt x="4381765" y="2141785"/>
                </a:lnTo>
                <a:lnTo>
                  <a:pt x="4419279" y="2125149"/>
                </a:lnTo>
                <a:lnTo>
                  <a:pt x="4432566" y="2090985"/>
                </a:lnTo>
                <a:lnTo>
                  <a:pt x="4432566" y="0"/>
                </a:lnTo>
                <a:lnTo>
                  <a:pt x="0" y="0"/>
                </a:lnTo>
                <a:lnTo>
                  <a:pt x="0" y="20909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27909"/>
            <a:ext cx="0" cy="2237172"/>
          </a:xfrm>
          <a:custGeom>
            <a:avLst/>
            <a:gdLst/>
            <a:ahLst/>
            <a:cxnLst/>
            <a:rect l="l" t="t" r="r" b="b"/>
            <a:pathLst>
              <a:path h="2237172">
                <a:moveTo>
                  <a:pt x="0" y="223717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152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025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8980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69618" y="2063711"/>
            <a:ext cx="1468754" cy="98869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7924" y="19613"/>
            <a:ext cx="133242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Multicast</a:t>
            </a:r>
            <a:r>
              <a:rPr sz="600" spc="-2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     </a:t>
            </a:r>
            <a:r>
              <a:rPr sz="600" spc="136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95351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64225"/>
            <a:ext cx="4215605" cy="12919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Multicast</a:t>
            </a:r>
            <a:r>
              <a:rPr sz="1100" spc="2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289788" marR="234696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Multicast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one-to-ma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100" spc="-5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address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range. </a:t>
            </a:r>
            <a:endParaRPr sz="1100">
              <a:latin typeface="Times New Roman"/>
              <a:cs typeface="Times New Roman"/>
            </a:endParaRPr>
          </a:p>
          <a:p>
            <a:pPr marL="289788" marR="234696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resembles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conference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call</a:t>
            </a:r>
            <a:r>
              <a:rPr sz="1100" spc="-1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where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a</a:t>
            </a:r>
            <a:r>
              <a:rPr sz="1650" spc="-14" baseline="2635" dirty="0" smtClean="0">
                <a:latin typeface="Times New Roman"/>
                <a:cs typeface="Times New Roman"/>
              </a:rPr>
              <a:t>n</a:t>
            </a:r>
            <a:r>
              <a:rPr sz="1650" spc="0" baseline="2635" dirty="0" smtClean="0">
                <a:latin typeface="Times New Roman"/>
                <a:cs typeface="Times New Roman"/>
              </a:rPr>
              <a:t>yone</a:t>
            </a:r>
            <a:r>
              <a:rPr sz="1650" spc="-3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from</a:t>
            </a:r>
            <a:r>
              <a:rPr sz="1650" spc="-2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</a:t>
            </a:r>
            <a:r>
              <a:rPr sz="1650" spc="-14" baseline="2635" dirty="0" smtClean="0">
                <a:latin typeface="Times New Roman"/>
                <a:cs typeface="Times New Roman"/>
              </a:rPr>
              <a:t>n</a:t>
            </a:r>
            <a:r>
              <a:rPr sz="1650" spc="0" baseline="2635" dirty="0" smtClean="0">
                <a:latin typeface="Times New Roman"/>
                <a:cs typeface="Times New Roman"/>
              </a:rPr>
              <a:t>ywhere</a:t>
            </a:r>
            <a:r>
              <a:rPr sz="1650" spc="-4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can</a:t>
            </a:r>
            <a:r>
              <a:rPr sz="1650" spc="-1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join</a:t>
            </a:r>
            <a:r>
              <a:rPr sz="1650" spc="-1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r>
              <a:rPr sz="1650" spc="-13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conference,</a:t>
            </a:r>
            <a:r>
              <a:rPr sz="1650" spc="-5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and</a:t>
            </a:r>
            <a:r>
              <a:rPr sz="1650" spc="-15" baseline="2635" dirty="0" smtClean="0">
                <a:latin typeface="Times New Roman"/>
                <a:cs typeface="Times New Roman"/>
              </a:rPr>
              <a:t> </a:t>
            </a:r>
            <a:r>
              <a:rPr sz="1650" spc="-25" baseline="2635" dirty="0" smtClean="0">
                <a:latin typeface="Times New Roman"/>
                <a:cs typeface="Times New Roman"/>
              </a:rPr>
              <a:t>e</a:t>
            </a:r>
            <a:r>
              <a:rPr sz="1650" spc="-14" baseline="2635" dirty="0" smtClean="0">
                <a:latin typeface="Times New Roman"/>
                <a:cs typeface="Times New Roman"/>
              </a:rPr>
              <a:t>v</a:t>
            </a:r>
            <a:r>
              <a:rPr sz="1650" spc="0" baseline="2635" dirty="0" smtClean="0">
                <a:latin typeface="Times New Roman"/>
                <a:cs typeface="Times New Roman"/>
              </a:rPr>
              <a:t>eryone</a:t>
            </a:r>
            <a:r>
              <a:rPr sz="1650" spc="-4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at</a:t>
            </a:r>
            <a:r>
              <a:rPr sz="1650" spc="-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the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4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conference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hears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says.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listens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multicast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sz="11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additional</a:t>
            </a:r>
            <a:r>
              <a:rPr sz="1100" spc="-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ov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erhead</a:t>
            </a:r>
            <a:r>
              <a:rPr sz="11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16139"/>
            <a:ext cx="4432566" cy="184770"/>
          </a:xfrm>
          <a:custGeom>
            <a:avLst/>
            <a:gdLst/>
            <a:ahLst/>
            <a:cxnLst/>
            <a:rect l="l" t="t" r="r" b="b"/>
            <a:pathLst>
              <a:path w="4432566" h="184770">
                <a:moveTo>
                  <a:pt x="0" y="50800"/>
                </a:moveTo>
                <a:lnTo>
                  <a:pt x="0" y="184770"/>
                </a:lnTo>
                <a:lnTo>
                  <a:pt x="4432566" y="184770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4995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30775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1283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747648"/>
            <a:ext cx="50800" cy="23425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11149"/>
            <a:ext cx="50800" cy="227909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932514"/>
            <a:ext cx="4432566" cy="2208526"/>
          </a:xfrm>
          <a:custGeom>
            <a:avLst/>
            <a:gdLst/>
            <a:ahLst/>
            <a:cxnLst/>
            <a:rect l="l" t="t" r="r" b="b"/>
            <a:pathLst>
              <a:path w="4432566" h="2208526">
                <a:moveTo>
                  <a:pt x="0" y="2157726"/>
                </a:moveTo>
                <a:lnTo>
                  <a:pt x="16636" y="2195240"/>
                </a:lnTo>
                <a:lnTo>
                  <a:pt x="50800" y="2208526"/>
                </a:lnTo>
                <a:lnTo>
                  <a:pt x="4381765" y="2208526"/>
                </a:lnTo>
                <a:lnTo>
                  <a:pt x="4419279" y="2191890"/>
                </a:lnTo>
                <a:lnTo>
                  <a:pt x="4432566" y="2157726"/>
                </a:lnTo>
                <a:lnTo>
                  <a:pt x="4432566" y="0"/>
                </a:lnTo>
                <a:lnTo>
                  <a:pt x="0" y="0"/>
                </a:lnTo>
                <a:lnTo>
                  <a:pt x="0" y="21577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98449"/>
            <a:ext cx="0" cy="2310840"/>
          </a:xfrm>
          <a:custGeom>
            <a:avLst/>
            <a:gdLst/>
            <a:ahLst/>
            <a:cxnLst/>
            <a:rect l="l" t="t" r="r" b="b"/>
            <a:pathLst>
              <a:path h="2310840">
                <a:moveTo>
                  <a:pt x="0" y="231084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857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730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6034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0246" y="19613"/>
            <a:ext cx="17792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82959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Protocols:</a:t>
            </a:r>
            <a:r>
              <a:rPr sz="14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w-L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</a:t>
            </a:r>
            <a:r>
              <a:rPr sz="14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32475"/>
            <a:ext cx="4207537" cy="2379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Recap</a:t>
            </a:r>
            <a:endParaRPr sz="11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1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ysical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Deals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standardizing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connected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0s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1s</a:t>
            </a:r>
            <a:r>
              <a:rPr sz="10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represented</a:t>
            </a:r>
            <a:endParaRPr sz="1000">
              <a:latin typeface="Times New Roman"/>
              <a:cs typeface="Times New Roman"/>
            </a:endParaRPr>
          </a:p>
          <a:p>
            <a:pPr marL="566889" marR="410067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Contains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specification</a:t>
            </a:r>
            <a:r>
              <a:rPr sz="1000" spc="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implementation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bits,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 transmission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between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sender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10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link</a:t>
            </a:r>
            <a:r>
              <a:rPr sz="11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Prescribes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transmission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series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bits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frame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566889" marR="28088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</a:t>
            </a:r>
            <a:r>
              <a:rPr sz="1000" spc="-4" dirty="0" smtClean="0">
                <a:latin typeface="Times New Roman"/>
                <a:cs typeface="Times New Roman"/>
              </a:rPr>
              <a:t>h</a:t>
            </a:r>
            <a:r>
              <a:rPr sz="1000" spc="0" dirty="0" smtClean="0">
                <a:latin typeface="Times New Roman"/>
                <a:cs typeface="Times New Roman"/>
              </a:rPr>
              <a:t>ysical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layers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unreliable,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main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job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layer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detect</a:t>
            </a:r>
            <a:r>
              <a:rPr sz="10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and correct</a:t>
            </a:r>
            <a:r>
              <a:rPr sz="1000" spc="-2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errors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10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  <a:p>
            <a:pPr marL="289788" marR="93624" indent="277101">
              <a:lnSpc>
                <a:spcPts val="1149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Describes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pac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ets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routed</a:t>
            </a:r>
            <a:r>
              <a:rPr sz="1000" spc="0" dirty="0" smtClean="0">
                <a:latin typeface="Times New Roman"/>
                <a:cs typeface="Times New Roman"/>
              </a:rPr>
              <a:t>. </a:t>
            </a:r>
            <a:endParaRPr sz="1100">
              <a:latin typeface="Times New Roman"/>
              <a:cs typeface="Times New Roman"/>
            </a:endParaRPr>
          </a:p>
          <a:p>
            <a:pPr marL="289788" marR="93624">
              <a:lnSpc>
                <a:spcPts val="1264"/>
              </a:lnSpc>
              <a:spcBef>
                <a:spcPts val="196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or 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west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ace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</a:t>
            </a:r>
            <a:endParaRPr sz="1100">
              <a:latin typeface="Times New Roman"/>
              <a:cs typeface="Times New Roman"/>
            </a:endParaRPr>
          </a:p>
          <a:p>
            <a:pPr marL="289788" marR="93624">
              <a:lnSpc>
                <a:spcPts val="1264"/>
              </a:lnSpc>
              <a:spcBef>
                <a:spcPts val="216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5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36586"/>
            <a:ext cx="4432566" cy="184770"/>
          </a:xfrm>
          <a:custGeom>
            <a:avLst/>
            <a:gdLst/>
            <a:ahLst/>
            <a:cxnLst/>
            <a:rect l="l" t="t" r="r" b="b"/>
            <a:pathLst>
              <a:path w="4432566" h="184770">
                <a:moveTo>
                  <a:pt x="0" y="50800"/>
                </a:moveTo>
                <a:lnTo>
                  <a:pt x="0" y="184770"/>
                </a:lnTo>
                <a:lnTo>
                  <a:pt x="4432566" y="184770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07041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009965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06076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68120"/>
            <a:ext cx="50800" cy="10545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031620"/>
            <a:ext cx="50800" cy="9910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152985"/>
            <a:ext cx="4432566" cy="920479"/>
          </a:xfrm>
          <a:custGeom>
            <a:avLst/>
            <a:gdLst/>
            <a:ahLst/>
            <a:cxnLst/>
            <a:rect l="l" t="t" r="r" b="b"/>
            <a:pathLst>
              <a:path w="4432566" h="920479">
                <a:moveTo>
                  <a:pt x="0" y="869679"/>
                </a:moveTo>
                <a:lnTo>
                  <a:pt x="16636" y="907193"/>
                </a:lnTo>
                <a:lnTo>
                  <a:pt x="50800" y="920479"/>
                </a:lnTo>
                <a:lnTo>
                  <a:pt x="4381765" y="920479"/>
                </a:lnTo>
                <a:lnTo>
                  <a:pt x="4419279" y="903844"/>
                </a:lnTo>
                <a:lnTo>
                  <a:pt x="4432566" y="869679"/>
                </a:lnTo>
                <a:lnTo>
                  <a:pt x="4432566" y="0"/>
                </a:lnTo>
                <a:lnTo>
                  <a:pt x="0" y="0"/>
                </a:lnTo>
                <a:lnTo>
                  <a:pt x="0" y="8696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18920"/>
            <a:ext cx="0" cy="1022794"/>
          </a:xfrm>
          <a:custGeom>
            <a:avLst/>
            <a:gdLst/>
            <a:ahLst/>
            <a:cxnLst/>
            <a:rect l="l" t="t" r="r" b="b"/>
            <a:pathLst>
              <a:path h="1022794">
                <a:moveTo>
                  <a:pt x="0" y="102279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062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935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98082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43" y="2225382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43" y="2361500"/>
            <a:ext cx="4432566" cy="101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6809" y="2746857"/>
            <a:ext cx="114301" cy="1143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344" y="2797657"/>
            <a:ext cx="4280164" cy="63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2256914"/>
            <a:ext cx="50800" cy="5026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2320415"/>
            <a:ext cx="50800" cy="43914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43" y="2444066"/>
            <a:ext cx="4432566" cy="366290"/>
          </a:xfrm>
          <a:custGeom>
            <a:avLst/>
            <a:gdLst/>
            <a:ahLst/>
            <a:cxnLst/>
            <a:rect l="l" t="t" r="r" b="b"/>
            <a:pathLst>
              <a:path w="4432566" h="366290">
                <a:moveTo>
                  <a:pt x="0" y="315490"/>
                </a:moveTo>
                <a:lnTo>
                  <a:pt x="16636" y="353004"/>
                </a:lnTo>
                <a:lnTo>
                  <a:pt x="50800" y="366290"/>
                </a:lnTo>
                <a:lnTo>
                  <a:pt x="4381765" y="366290"/>
                </a:lnTo>
                <a:lnTo>
                  <a:pt x="4419279" y="349655"/>
                </a:lnTo>
                <a:lnTo>
                  <a:pt x="4432566" y="315490"/>
                </a:lnTo>
                <a:lnTo>
                  <a:pt x="4432566" y="0"/>
                </a:lnTo>
                <a:lnTo>
                  <a:pt x="0" y="0"/>
                </a:lnTo>
                <a:lnTo>
                  <a:pt x="0" y="31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2307715"/>
            <a:ext cx="0" cy="470891"/>
          </a:xfrm>
          <a:custGeom>
            <a:avLst/>
            <a:gdLst/>
            <a:ahLst/>
            <a:cxnLst/>
            <a:rect l="l" t="t" r="r" b="b"/>
            <a:pathLst>
              <a:path h="470891">
                <a:moveTo>
                  <a:pt x="0" y="47089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22950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22823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226961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0246" y="19613"/>
            <a:ext cx="17792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663062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Protocols:</a:t>
            </a:r>
            <a:r>
              <a:rPr sz="14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ransport</a:t>
            </a:r>
            <a:r>
              <a:rPr sz="1400" spc="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952934"/>
            <a:ext cx="4354566" cy="1091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Important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transport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actual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acilities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most 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  <a:p>
            <a:pPr marL="289788" marR="134804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Mainly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contains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directly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applications,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 those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establish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reliable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support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real-time streaming</a:t>
            </a:r>
            <a:r>
              <a:rPr sz="1100" spc="-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244016"/>
            <a:ext cx="4082139" cy="5369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Standard</a:t>
            </a:r>
            <a:r>
              <a:rPr sz="1100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Inte</a:t>
            </a:r>
            <a:r>
              <a:rPr sz="1100" spc="-16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100" spc="-2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otocols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TCP: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connection-oriented,</a:t>
            </a:r>
            <a:r>
              <a:rPr sz="1100" spc="-9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stream-oriented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UDP: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unreliable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(best-e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fort)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datagram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6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89901"/>
            <a:ext cx="4432566" cy="184770"/>
          </a:xfrm>
          <a:custGeom>
            <a:avLst/>
            <a:gdLst/>
            <a:ahLst/>
            <a:cxnLst/>
            <a:rect l="l" t="t" r="r" b="b"/>
            <a:pathLst>
              <a:path w="4432566" h="184770">
                <a:moveTo>
                  <a:pt x="0" y="50800"/>
                </a:moveTo>
                <a:lnTo>
                  <a:pt x="0" y="184770"/>
                </a:lnTo>
                <a:lnTo>
                  <a:pt x="4432566" y="184770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2373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96688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01768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821407"/>
            <a:ext cx="50800" cy="21581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84907"/>
            <a:ext cx="50800" cy="20946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006272"/>
            <a:ext cx="4432566" cy="2024112"/>
          </a:xfrm>
          <a:custGeom>
            <a:avLst/>
            <a:gdLst/>
            <a:ahLst/>
            <a:cxnLst/>
            <a:rect l="l" t="t" r="r" b="b"/>
            <a:pathLst>
              <a:path w="4432566" h="2024112">
                <a:moveTo>
                  <a:pt x="0" y="1973312"/>
                </a:moveTo>
                <a:lnTo>
                  <a:pt x="16636" y="2010826"/>
                </a:lnTo>
                <a:lnTo>
                  <a:pt x="50800" y="2024112"/>
                </a:lnTo>
                <a:lnTo>
                  <a:pt x="4381765" y="2024112"/>
                </a:lnTo>
                <a:lnTo>
                  <a:pt x="4419279" y="2007476"/>
                </a:lnTo>
                <a:lnTo>
                  <a:pt x="4432566" y="1973312"/>
                </a:lnTo>
                <a:lnTo>
                  <a:pt x="4432566" y="0"/>
                </a:lnTo>
                <a:lnTo>
                  <a:pt x="0" y="0"/>
                </a:lnTo>
                <a:lnTo>
                  <a:pt x="0" y="19733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72207"/>
            <a:ext cx="0" cy="2126426"/>
          </a:xfrm>
          <a:custGeom>
            <a:avLst/>
            <a:gdLst/>
            <a:ahLst/>
            <a:cxnLst/>
            <a:rect l="l" t="t" r="r" b="b"/>
            <a:pathLst>
              <a:path h="2126426">
                <a:moveTo>
                  <a:pt x="0" y="212642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595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468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3410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60246" y="19613"/>
            <a:ext cx="17792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82139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Protocols:</a:t>
            </a:r>
            <a:r>
              <a:rPr sz="14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06237"/>
            <a:ext cx="4221701" cy="21947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Recap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Session</a:t>
            </a:r>
            <a:r>
              <a:rPr sz="11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Dialog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control,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checkpoints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long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transfers</a:t>
            </a:r>
            <a:endParaRPr sz="10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Presentation</a:t>
            </a:r>
            <a:r>
              <a:rPr sz="1100" spc="-5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Meaning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bits,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define</a:t>
            </a:r>
            <a:r>
              <a:rPr sz="1000" spc="-7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records,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Application</a:t>
            </a:r>
            <a:r>
              <a:rPr sz="1100" spc="-5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endParaRPr sz="1100">
              <a:latin typeface="Times New Roman"/>
              <a:cs typeface="Times New Roman"/>
            </a:endParaRPr>
          </a:p>
          <a:p>
            <a:pPr marL="566889" marR="135374">
              <a:lnSpc>
                <a:spcPts val="1100"/>
              </a:lnSpc>
              <a:spcBef>
                <a:spcPts val="33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Protocols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things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mail,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transfe</a:t>
            </a:r>
            <a:r>
              <a:rPr sz="1000" spc="-3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terminals. Examples:</a:t>
            </a:r>
            <a:endParaRPr sz="1000">
              <a:latin typeface="Times New Roman"/>
              <a:cs typeface="Times New Roman"/>
            </a:endParaRPr>
          </a:p>
          <a:p>
            <a:pPr marL="736777" marR="11396">
              <a:lnSpc>
                <a:spcPct val="95825"/>
              </a:lnSpc>
              <a:spcBef>
                <a:spcPts val="179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FTP</a:t>
            </a:r>
            <a:r>
              <a:rPr sz="900" spc="-1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(File</a:t>
            </a:r>
            <a:r>
              <a:rPr sz="900" spc="-16" dirty="0" smtClean="0">
                <a:latin typeface="Times New Roman"/>
                <a:cs typeface="Times New Roman"/>
              </a:rPr>
              <a:t> </a:t>
            </a:r>
            <a:r>
              <a:rPr sz="900" spc="-29" dirty="0" smtClean="0">
                <a:latin typeface="Times New Roman"/>
                <a:cs typeface="Times New Roman"/>
              </a:rPr>
              <a:t>T</a:t>
            </a:r>
            <a:r>
              <a:rPr sz="900" spc="0" dirty="0" smtClean="0">
                <a:latin typeface="Times New Roman"/>
                <a:cs typeface="Times New Roman"/>
              </a:rPr>
              <a:t>ransfer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Protocol)</a:t>
            </a:r>
            <a:endParaRPr sz="900">
              <a:latin typeface="Times New Roman"/>
              <a:cs typeface="Times New Roman"/>
            </a:endParaRPr>
          </a:p>
          <a:p>
            <a:pPr marL="736777" marR="11396">
              <a:lnSpc>
                <a:spcPct val="95825"/>
              </a:lnSpc>
              <a:spcBef>
                <a:spcPts val="60"/>
              </a:spcBef>
            </a:pPr>
            <a:r>
              <a:rPr sz="9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900" spc="9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HTTP</a:t>
            </a:r>
            <a:r>
              <a:rPr sz="900" spc="-2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(Hyper</a:t>
            </a:r>
            <a:r>
              <a:rPr sz="900" spc="-64" dirty="0" smtClean="0">
                <a:latin typeface="Times New Roman"/>
                <a:cs typeface="Times New Roman"/>
              </a:rPr>
              <a:t>T</a:t>
            </a:r>
            <a:r>
              <a:rPr sz="900" spc="-14" dirty="0" smtClean="0">
                <a:latin typeface="Times New Roman"/>
                <a:cs typeface="Times New Roman"/>
              </a:rPr>
              <a:t>e</a:t>
            </a:r>
            <a:r>
              <a:rPr sz="900" spc="0" dirty="0" smtClean="0">
                <a:latin typeface="Times New Roman"/>
                <a:cs typeface="Times New Roman"/>
              </a:rPr>
              <a:t>xt</a:t>
            </a:r>
            <a:r>
              <a:rPr sz="900" spc="-41" dirty="0" smtClean="0">
                <a:latin typeface="Times New Roman"/>
                <a:cs typeface="Times New Roman"/>
              </a:rPr>
              <a:t> </a:t>
            </a:r>
            <a:r>
              <a:rPr sz="900" spc="-29" dirty="0" smtClean="0">
                <a:latin typeface="Times New Roman"/>
                <a:cs typeface="Times New Roman"/>
              </a:rPr>
              <a:t>T</a:t>
            </a:r>
            <a:r>
              <a:rPr sz="900" spc="0" dirty="0" smtClean="0">
                <a:latin typeface="Times New Roman"/>
                <a:cs typeface="Times New Roman"/>
              </a:rPr>
              <a:t>ransfer</a:t>
            </a:r>
            <a:r>
              <a:rPr sz="900" spc="-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Protocol)</a:t>
            </a:r>
            <a:endParaRPr sz="9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67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Session</a:t>
            </a:r>
            <a:r>
              <a:rPr sz="11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presentation</a:t>
            </a:r>
            <a:r>
              <a:rPr sz="1100" spc="-5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ely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practice 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7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6809" y="2389161"/>
            <a:ext cx="114301" cy="1143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9344" y="2439962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310" y="844025"/>
            <a:ext cx="50800" cy="1557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07526"/>
            <a:ext cx="50800" cy="14943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43" y="850589"/>
            <a:ext cx="4432566" cy="1602073"/>
          </a:xfrm>
          <a:custGeom>
            <a:avLst/>
            <a:gdLst/>
            <a:ahLst/>
            <a:cxnLst/>
            <a:rect l="l" t="t" r="r" b="b"/>
            <a:pathLst>
              <a:path w="4432566" h="1602073">
                <a:moveTo>
                  <a:pt x="0" y="1551272"/>
                </a:moveTo>
                <a:lnTo>
                  <a:pt x="16636" y="1588786"/>
                </a:lnTo>
                <a:lnTo>
                  <a:pt x="50800" y="1602073"/>
                </a:lnTo>
                <a:lnTo>
                  <a:pt x="4381765" y="1602073"/>
                </a:lnTo>
                <a:lnTo>
                  <a:pt x="4419279" y="1585437"/>
                </a:lnTo>
                <a:lnTo>
                  <a:pt x="4432566" y="1551272"/>
                </a:lnTo>
                <a:lnTo>
                  <a:pt x="4432566" y="0"/>
                </a:lnTo>
                <a:lnTo>
                  <a:pt x="0" y="0"/>
                </a:lnTo>
                <a:lnTo>
                  <a:pt x="0" y="1551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94826"/>
            <a:ext cx="0" cy="1526085"/>
          </a:xfrm>
          <a:custGeom>
            <a:avLst/>
            <a:gdLst/>
            <a:ahLst/>
            <a:cxnLst/>
            <a:rect l="l" t="t" r="r" b="b"/>
            <a:pathLst>
              <a:path h="1526085">
                <a:moveTo>
                  <a:pt x="0" y="1526085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821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694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567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43" y="2604579"/>
            <a:ext cx="4432566" cy="175556"/>
          </a:xfrm>
          <a:custGeom>
            <a:avLst/>
            <a:gdLst/>
            <a:ahLst/>
            <a:cxnLst/>
            <a:rect l="l" t="t" r="r" b="b"/>
            <a:pathLst>
              <a:path w="4432566" h="175556">
                <a:moveTo>
                  <a:pt x="0" y="50800"/>
                </a:moveTo>
                <a:lnTo>
                  <a:pt x="0" y="175556"/>
                </a:lnTo>
                <a:lnTo>
                  <a:pt x="4432566" y="175556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43" y="2729190"/>
            <a:ext cx="4432566" cy="1016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56809" y="2942475"/>
            <a:ext cx="114301" cy="1143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89344" y="2993276"/>
            <a:ext cx="4280164" cy="6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2636110"/>
            <a:ext cx="50800" cy="31906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2699611"/>
            <a:ext cx="50800" cy="25556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2811762"/>
            <a:ext cx="4432566" cy="194213"/>
          </a:xfrm>
          <a:custGeom>
            <a:avLst/>
            <a:gdLst/>
            <a:ahLst/>
            <a:cxnLst/>
            <a:rect l="l" t="t" r="r" b="b"/>
            <a:pathLst>
              <a:path w="4432566" h="194213">
                <a:moveTo>
                  <a:pt x="0" y="143413"/>
                </a:moveTo>
                <a:lnTo>
                  <a:pt x="16636" y="180927"/>
                </a:lnTo>
                <a:lnTo>
                  <a:pt x="50800" y="194213"/>
                </a:lnTo>
                <a:lnTo>
                  <a:pt x="4381765" y="194213"/>
                </a:lnTo>
                <a:lnTo>
                  <a:pt x="4419279" y="177577"/>
                </a:lnTo>
                <a:lnTo>
                  <a:pt x="4432566" y="143413"/>
                </a:lnTo>
                <a:lnTo>
                  <a:pt x="4432566" y="0"/>
                </a:lnTo>
                <a:lnTo>
                  <a:pt x="0" y="0"/>
                </a:lnTo>
                <a:lnTo>
                  <a:pt x="0" y="1434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2686911"/>
            <a:ext cx="0" cy="287314"/>
          </a:xfrm>
          <a:custGeom>
            <a:avLst/>
            <a:gdLst/>
            <a:ahLst/>
            <a:cxnLst/>
            <a:rect l="l" t="t" r="r" b="b"/>
            <a:pathLst>
              <a:path h="287314">
                <a:moveTo>
                  <a:pt x="0" y="2873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26742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310" y="26615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0310" y="26488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0246" y="19613"/>
            <a:ext cx="17792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83505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Protocols:</a:t>
            </a:r>
            <a:r>
              <a:rPr sz="14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Middl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1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851456"/>
            <a:ext cx="3958744" cy="15715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logically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0"/>
              </a:lnSpc>
              <a:spcBef>
                <a:spcPts val="544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ented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common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endParaRPr sz="11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rich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set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protocols</a:t>
            </a:r>
            <a:endParaRPr sz="10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Marshaling/Unmarshaling</a:t>
            </a:r>
            <a:r>
              <a:rPr sz="1000" spc="1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necessary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grated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endParaRPr sz="10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Naming</a:t>
            </a:r>
            <a:r>
              <a:rPr sz="10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endParaRPr sz="10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Security</a:t>
            </a:r>
            <a:r>
              <a:rPr sz="10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protocols</a:t>
            </a:r>
            <a:r>
              <a:rPr sz="10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secure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communication</a:t>
            </a:r>
            <a:endParaRPr sz="1000">
              <a:latin typeface="Times New Roman"/>
              <a:cs typeface="Times New Roman"/>
            </a:endParaRPr>
          </a:p>
          <a:p>
            <a:pPr marL="289801" marR="11396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Scaling</a:t>
            </a:r>
            <a:r>
              <a:rPr sz="10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mechanisms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replication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620927"/>
            <a:ext cx="3093630" cy="3556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Note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remains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truly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application-specific</a:t>
            </a:r>
            <a:r>
              <a:rPr sz="1100" spc="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protocols...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3728" y="881316"/>
            <a:ext cx="4080510" cy="2257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0246" y="19613"/>
            <a:ext cx="1779262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Communication</a:t>
            </a:r>
            <a:r>
              <a:rPr sz="600" spc="-38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Protocols      </a:t>
            </a:r>
            <a:r>
              <a:rPr sz="600" spc="2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6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243119"/>
            <a:ext cx="283505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Layered</a:t>
            </a:r>
            <a:r>
              <a:rPr sz="1400" spc="10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Protocols:</a:t>
            </a:r>
            <a:r>
              <a:rPr sz="1400" spc="20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Middl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1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Layer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45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</TotalTime>
  <Words>3675</Words>
  <Application>Microsoft Office PowerPoint</Application>
  <PresentationFormat>Custom</PresentationFormat>
  <Paragraphs>701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Jantekel_Gorgora</cp:lastModifiedBy>
  <cp:revision>3</cp:revision>
  <dcterms:modified xsi:type="dcterms:W3CDTF">2024-11-16T16:09:47Z</dcterms:modified>
</cp:coreProperties>
</file>